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562" r:id="rId6"/>
    <p:sldId id="595" r:id="rId7"/>
    <p:sldId id="591" r:id="rId8"/>
    <p:sldId id="592" r:id="rId9"/>
    <p:sldId id="593" r:id="rId10"/>
    <p:sldId id="594" r:id="rId11"/>
    <p:sldId id="597" r:id="rId12"/>
    <p:sldId id="601" r:id="rId13"/>
    <p:sldId id="599" r:id="rId14"/>
    <p:sldId id="602" r:id="rId15"/>
    <p:sldId id="603" r:id="rId16"/>
    <p:sldId id="605" r:id="rId17"/>
    <p:sldId id="606" r:id="rId18"/>
    <p:sldId id="604" r:id="rId19"/>
    <p:sldId id="588" r:id="rId20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20BEC8-AE19-4105-8353-B9CB856426EC}" v="128" dt="2024-07-10T15:52:36.8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657" autoAdjust="0"/>
    <p:restoredTop sz="96240" autoAdjust="0"/>
  </p:normalViewPr>
  <p:slideViewPr>
    <p:cSldViewPr>
      <p:cViewPr varScale="1">
        <p:scale>
          <a:sx n="100" d="100"/>
          <a:sy n="100" d="100"/>
        </p:scale>
        <p:origin x="2502" y="8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802.11-24/1163r0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>
                <a:cs typeface="Calibri" panose="020F0502020204030204" pitchFamily="34" charset="0"/>
              </a:rPr>
              <a:t>WUR for Integrated Energizer Case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2024-07-10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529257"/>
              </p:ext>
            </p:extLst>
          </p:nvPr>
        </p:nvGraphicFramePr>
        <p:xfrm>
          <a:off x="609600" y="2590800"/>
          <a:ext cx="765587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78664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Pooria Pakrooh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ppakrooh@qti.qualcomm.com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48BC6-47D3-F34C-AD20-FB2D7C324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2"/>
            <a:ext cx="8288868" cy="716278"/>
          </a:xfrm>
        </p:spPr>
        <p:txBody>
          <a:bodyPr/>
          <a:lstStyle/>
          <a:p>
            <a:r>
              <a:rPr lang="en-US" sz="3200" dirty="0"/>
              <a:t>Comparison with 802.11ba (HDR and LDR)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17EE7-BAE2-5777-9381-5D795735D3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845E3-8DC9-B092-8A60-4A50D93245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4AE878-0ABB-3C9F-7A51-6D83FB6B38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7694C31-AF90-8A22-021C-FCC6313561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949539"/>
              </p:ext>
            </p:extLst>
          </p:nvPr>
        </p:nvGraphicFramePr>
        <p:xfrm>
          <a:off x="228600" y="1600200"/>
          <a:ext cx="9326880" cy="4048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408928144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537603037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4167051128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067873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Possible New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802.11ba HDR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802.11ba LDR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882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Symbol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and 4 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098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Symbols in Sync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56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Mb/s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250 kb/s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62.5 kb/s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6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Sync Field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64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128 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69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Field Duration</a:t>
                      </a:r>
                    </a:p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(6 Octet Payload)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192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768 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269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Sync &amp; Data Field Duration</a:t>
                      </a:r>
                    </a:p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(6 Octet Payload)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256 µs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896 µs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685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Receiver Sampling Rate</a:t>
                      </a:r>
                    </a:p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(Three samples per OOK Symbol)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1.5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144958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27A3339-1718-7B04-BF53-AD215F7D9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5957143"/>
            <a:ext cx="8639388" cy="824657"/>
          </a:xfrm>
        </p:spPr>
        <p:txBody>
          <a:bodyPr/>
          <a:lstStyle/>
          <a:p>
            <a:r>
              <a:rPr lang="en-US" sz="2200" dirty="0"/>
              <a:t>Because of the higher data rate, the packet duration of this proposed design is much shorter than that of the 802.11ba HDR or LDR packet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60783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ADDC1-E15B-A9F8-32F1-65EA1223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C977E-0873-B8F0-DFE8-22EB58B97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PPDU is much shorter than in 802.11ba</a:t>
            </a:r>
          </a:p>
          <a:p>
            <a:r>
              <a:rPr lang="en-US" dirty="0"/>
              <a:t>This leads to a shorter decoding time</a:t>
            </a:r>
          </a:p>
          <a:p>
            <a:r>
              <a:rPr lang="en-US" dirty="0"/>
              <a:t>However, as we increase the sample rate at the receiver so that must also be considered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A66C0-38A9-5F60-F916-287CC83C98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61447-C569-3BCB-340F-0958C7A78F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F2E74F0-866C-94B3-DD4F-947F7CFF65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15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035AD-BF4E-E6C7-4713-AB6ED6CAC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563878"/>
          </a:xfrm>
        </p:spPr>
        <p:txBody>
          <a:bodyPr/>
          <a:lstStyle/>
          <a:p>
            <a:r>
              <a:rPr lang="en-US" sz="3200" dirty="0"/>
              <a:t>Power Consumption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87713-BF7B-40DF-0C3B-705633582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563188" cy="685800"/>
          </a:xfrm>
        </p:spPr>
        <p:txBody>
          <a:bodyPr/>
          <a:lstStyle/>
          <a:p>
            <a:r>
              <a:rPr lang="en-US" sz="2000" dirty="0"/>
              <a:t>Here we make some observations about the Receiver power consumption for the two specifications:  Possible New Design and 802.11ba (HDR)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533AC-C32E-63E4-FE72-74EDBCB71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98F79-A7C3-F2DF-4D37-9B3D082B55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4ED14C-F28D-89B1-5F64-4A52F08ED9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DC6B634-9D59-630D-2A3C-E7278D7D69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286574"/>
              </p:ext>
            </p:extLst>
          </p:nvPr>
        </p:nvGraphicFramePr>
        <p:xfrm>
          <a:off x="228600" y="2217056"/>
          <a:ext cx="9235440" cy="4333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408928144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537603037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067873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Circuits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Comparison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8823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RF Circuits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Similar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Since both designs operate in 2.4 GHz it is expected that the RF power consumption would be similar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098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LNA Noise Figure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Similar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the high SNR case, the LNA Noise Figure could be quite high for both designs.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56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Analog Baseband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Similar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Given that the bandwidths are the same the analog baseband circuits would be similar.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6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Sampling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Higher Rate for Possible New Design, but similar number of total samples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Unclear if this would be similar or different with the new design.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697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Sync Field Detection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This should be lower in the Possible New Design due to the shorter Sync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Sync Field detection is one of the major digital power consumption factors.  So, this maybe a significant factor.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269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Field Decoding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Similar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Use of Manchester encoding would be similar in both cases.  Similar number of samples per symbol.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685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558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7207F-1D79-8454-2A7E-C2B575EF1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SNR Feasibility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28F02-9770-3CFF-6977-10D02B634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031480" cy="4387427"/>
          </a:xfrm>
        </p:spPr>
        <p:txBody>
          <a:bodyPr/>
          <a:lstStyle/>
          <a:p>
            <a:r>
              <a:rPr lang="en-US" dirty="0"/>
              <a:t>The difference between the Possible New Design data rate and the 802.11ba LDR data rate is 16x</a:t>
            </a:r>
          </a:p>
          <a:p>
            <a:r>
              <a:rPr lang="en-US" dirty="0"/>
              <a:t>This correspond to </a:t>
            </a:r>
            <a:r>
              <a:rPr lang="en-US"/>
              <a:t>a required higher </a:t>
            </a:r>
            <a:r>
              <a:rPr lang="en-US" dirty="0"/>
              <a:t>SNR of 12 dB </a:t>
            </a:r>
          </a:p>
          <a:p>
            <a:r>
              <a:rPr lang="en-US" dirty="0"/>
              <a:t>According to the SNR link budget comparison we have approximately 40 dB higher SNR</a:t>
            </a:r>
          </a:p>
          <a:p>
            <a:r>
              <a:rPr lang="en-US" dirty="0"/>
              <a:t>Hence, this well within feasibility range</a:t>
            </a:r>
          </a:p>
          <a:p>
            <a:r>
              <a:rPr lang="en-US" dirty="0"/>
              <a:t>It is possible to even consider a higher data rate/symbol rate, if the PSD fits well within the 20 MHz spectral mask</a:t>
            </a:r>
          </a:p>
          <a:p>
            <a:r>
              <a:rPr lang="en-US" dirty="0"/>
              <a:t>For example, 2 Mb/s with 0.25 µs symbol duration</a:t>
            </a:r>
          </a:p>
          <a:p>
            <a:r>
              <a:rPr lang="en-US" dirty="0"/>
              <a:t>However, that will also increase the receiver sampling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1C135-3826-B5ED-2C60-7B7ACA057D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D7605-A524-51F7-DDDC-263FA6ED68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2898FD-52DB-A529-C09D-62CE6FB4BD1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4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C6DEC-32FF-66E8-6B6A-64502940C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Harmonization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E4229-736B-3108-46B4-1944E9E82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possible new downlink design would be harmonized to work with all the various possible </a:t>
            </a:r>
            <a:r>
              <a:rPr lang="en-US"/>
              <a:t>uplink designs, </a:t>
            </a:r>
            <a:r>
              <a:rPr lang="en-US" dirty="0"/>
              <a:t>for the case when we have an Integrated Energizer</a:t>
            </a:r>
          </a:p>
          <a:p>
            <a:r>
              <a:rPr lang="en-US" dirty="0"/>
              <a:t>This is not focused to pair with any specific uplink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A5C09E-A80A-5206-CFA3-49193CA64C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3D057-E5BA-6417-AA7A-E0E4385F83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7D4E76-BD59-A5E2-70F3-F1005B9A27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002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0B5BC-521D-09E4-ED60-FCB06F3F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4204E-D878-BB30-DB72-0B59FB404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proposed several modification relative to 802.11ba for the Integrated Energizer case.  These include:</a:t>
            </a:r>
          </a:p>
          <a:p>
            <a:pPr lvl="1"/>
            <a:r>
              <a:rPr lang="en-US" dirty="0"/>
              <a:t>Changing from MC-OOK to single-carrier OOK</a:t>
            </a:r>
          </a:p>
          <a:p>
            <a:pPr lvl="1"/>
            <a:r>
              <a:rPr lang="en-US" dirty="0"/>
              <a:t>Increasing the symbol rate to 2 MHz</a:t>
            </a:r>
          </a:p>
          <a:p>
            <a:pPr lvl="1"/>
            <a:r>
              <a:rPr lang="en-US" dirty="0"/>
              <a:t>Increase data rate to 1 Mb/s</a:t>
            </a:r>
          </a:p>
          <a:p>
            <a:pPr lvl="1"/>
            <a:r>
              <a:rPr lang="en-US" dirty="0"/>
              <a:t>Shortening the Sync Field to 8 bits or something similar</a:t>
            </a:r>
          </a:p>
          <a:p>
            <a:r>
              <a:rPr lang="en-US" dirty="0"/>
              <a:t>This would reduce the PPDU duration significantly</a:t>
            </a:r>
          </a:p>
          <a:p>
            <a:r>
              <a:rPr lang="en-US" dirty="0"/>
              <a:t>It may also lead to lower power receiver implementations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524C7-C7FA-9F28-3D31-F02181E36B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C7B6B-CD9E-5A4A-E41D-7D2CC8BD55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CE7350-7CBD-2CC3-F6F8-6DE53A022F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655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95638-D714-417B-59E3-6F8A9E136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64C09-C4AA-BDC9-764F-6BD4B032D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347166" cy="438742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Pooria Pakrooh, Steve Shellhammer and Bin Tian, “Thoughts and Questions on AMP PHY,” IEEE 802.11-24/0867r0, May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Weijie Xu, et. al., “Technical Report on support of AMP IoT devices in WLAN,” IEEE 802.11-23/2203r1, November 2023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130A7-6E4D-F1A7-9253-E6A1D1F2AD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0CE6F-DABD-E8B8-E3C6-513ED7AFB0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204CA7-6AD9-1B84-4472-B48C7B2C14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3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1FFC7-A14A-9466-9F58-74B037AA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7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0EC12-1672-6C18-DDC5-49C6D9A9A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654" y="1676401"/>
            <a:ext cx="8903546" cy="4888227"/>
          </a:xfrm>
        </p:spPr>
        <p:txBody>
          <a:bodyPr/>
          <a:lstStyle/>
          <a:p>
            <a:r>
              <a:rPr lang="en-US" dirty="0"/>
              <a:t>In [1] we brought up that the link budget for the case where the AMP Reader has an Integrated Energizer, is significantly less than the case when there is either the Energizer is a separate device or the case where there is another energy source (e.g., light, thermal, etc.)</a:t>
            </a:r>
          </a:p>
          <a:p>
            <a:r>
              <a:rPr lang="en-US" dirty="0"/>
              <a:t>Here we provide some ideas on how the WUR design can be adapted to this case when the link budget is limited by the Integrated Energizer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32C2D-DDCB-029E-5DF9-2BA18556FD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4A154-9B4C-CA9B-A27B-382F1F3B78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C10778-323F-FFBD-A1F0-9A97F2D0A9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48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CBD5E-3DAE-2165-5C7A-F4562661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Integrated Energizer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A4751-7DD2-BB8C-5DDC-0783FCA29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4206" y="2113282"/>
            <a:ext cx="3838394" cy="4387427"/>
          </a:xfrm>
        </p:spPr>
        <p:txBody>
          <a:bodyPr/>
          <a:lstStyle/>
          <a:p>
            <a:r>
              <a:rPr lang="en-US" sz="2200" dirty="0"/>
              <a:t>Here the AMP AP integrates</a:t>
            </a:r>
          </a:p>
          <a:p>
            <a:pPr lvl="1"/>
            <a:r>
              <a:rPr lang="en-US" sz="2000" dirty="0"/>
              <a:t>Energizer</a:t>
            </a:r>
          </a:p>
          <a:p>
            <a:pPr lvl="1"/>
            <a:r>
              <a:rPr lang="en-US" sz="2000" dirty="0"/>
              <a:t>Downlink Transmitter</a:t>
            </a:r>
          </a:p>
          <a:p>
            <a:pPr lvl="1"/>
            <a:r>
              <a:rPr lang="en-US" sz="2000" dirty="0"/>
              <a:t>Uplink Receiver</a:t>
            </a:r>
          </a:p>
          <a:p>
            <a:r>
              <a:rPr lang="en-US" sz="2200" dirty="0"/>
              <a:t>The wireless communication links only need to meet the Energizer link budget</a:t>
            </a:r>
          </a:p>
          <a:p>
            <a:endParaRPr lang="en-US" sz="2200" dirty="0"/>
          </a:p>
          <a:p>
            <a:r>
              <a:rPr lang="en-US" sz="2200" dirty="0"/>
              <a:t>Note: The AMP AP can be a soft AP in a mobile device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3DF6BA-E69D-EDA2-7A05-3D0E3D6379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F56B0-90FD-F04A-57A2-3E756EFF24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E501026-B3C9-C954-526B-3BE7825BF1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EF0177-5428-903F-DF08-16952CDBDC60}"/>
              </a:ext>
            </a:extLst>
          </p:cNvPr>
          <p:cNvGrpSpPr/>
          <p:nvPr/>
        </p:nvGrpSpPr>
        <p:grpSpPr>
          <a:xfrm>
            <a:off x="533400" y="2113282"/>
            <a:ext cx="4767650" cy="3511618"/>
            <a:chOff x="4604949" y="2253933"/>
            <a:chExt cx="4767650" cy="3511618"/>
          </a:xfrm>
        </p:grpSpPr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06B52894-B2EE-6716-B778-1A87AB739A9A}"/>
                </a:ext>
              </a:extLst>
            </p:cNvPr>
            <p:cNvSpPr/>
            <p:nvPr/>
          </p:nvSpPr>
          <p:spPr>
            <a:xfrm rot="2520000">
              <a:off x="6453782" y="3870835"/>
              <a:ext cx="1184485" cy="365100"/>
            </a:xfrm>
            <a:prstGeom prst="rightArrow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RF Energy</a:t>
              </a: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13E3B606-EACD-3D71-C18B-ABAC49F801DF}"/>
                </a:ext>
              </a:extLst>
            </p:cNvPr>
            <p:cNvSpPr/>
            <p:nvPr/>
          </p:nvSpPr>
          <p:spPr>
            <a:xfrm>
              <a:off x="8128444" y="4719225"/>
              <a:ext cx="1244155" cy="1046326"/>
            </a:xfrm>
            <a:prstGeom prst="triangle">
              <a:avLst>
                <a:gd name="adj" fmla="val 48582"/>
              </a:avLst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AMP STA</a:t>
              </a:r>
            </a:p>
            <a:p>
              <a:pPr algn="ctr"/>
              <a:endPara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DA79696-FF15-1321-A4C7-4F3517EF1C8E}"/>
                </a:ext>
              </a:extLst>
            </p:cNvPr>
            <p:cNvCxnSpPr>
              <a:cxnSpLocks/>
            </p:cNvCxnSpPr>
            <p:nvPr/>
          </p:nvCxnSpPr>
          <p:spPr>
            <a:xfrm>
              <a:off x="6603580" y="3093555"/>
              <a:ext cx="1687365" cy="1551924"/>
            </a:xfrm>
            <a:prstGeom prst="straightConnector1">
              <a:avLst/>
            </a:prstGeom>
            <a:ln w="38100" cap="rnd">
              <a:solidFill>
                <a:srgbClr val="FF0000"/>
              </a:solidFill>
              <a:round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384045CA-4791-E0A8-FE42-3D30BEFA42CD}"/>
                </a:ext>
              </a:extLst>
            </p:cNvPr>
            <p:cNvCxnSpPr>
              <a:cxnSpLocks/>
            </p:cNvCxnSpPr>
            <p:nvPr/>
          </p:nvCxnSpPr>
          <p:spPr>
            <a:xfrm>
              <a:off x="5940879" y="3509042"/>
              <a:ext cx="2049108" cy="2057521"/>
            </a:xfrm>
            <a:prstGeom prst="straightConnector1">
              <a:avLst/>
            </a:prstGeom>
            <a:ln w="38100" cap="rnd">
              <a:solidFill>
                <a:srgbClr val="00B050"/>
              </a:solidFill>
              <a:round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ontent Placeholder 2">
              <a:extLst>
                <a:ext uri="{FF2B5EF4-FFF2-40B4-BE49-F238E27FC236}">
                  <a16:creationId xmlns:a16="http://schemas.microsoft.com/office/drawing/2014/main" id="{60B94F91-0DBB-3EDD-A5AD-92D0F5242AB8}"/>
                </a:ext>
              </a:extLst>
            </p:cNvPr>
            <p:cNvSpPr txBox="1">
              <a:spLocks/>
            </p:cNvSpPr>
            <p:nvPr/>
          </p:nvSpPr>
          <p:spPr>
            <a:xfrm rot="2640000">
              <a:off x="6869576" y="3470731"/>
              <a:ext cx="1202367" cy="316378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173684" indent="-173684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Clr>
                  <a:srgbClr val="3253DC"/>
                </a:buClr>
                <a:buFont typeface="Arial" panose="020B0604020202020204" pitchFamily="34" charset="0"/>
                <a:buChar char="•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1pPr>
              <a:lvl2pPr marL="338227" indent="-174573" algn="l" defTabSz="914126" rtl="0" eaLnBrk="1" latinLnBrk="0" hangingPunct="1">
                <a:lnSpc>
                  <a:spcPct val="107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2pPr>
              <a:lvl3pPr marL="509435" indent="-161876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•"/>
                <a:defRPr lang="en-US"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3pPr>
              <a:lvl4pPr marL="685594" indent="-173684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4pPr>
              <a:lvl5pPr marL="0" indent="0" algn="l" defTabSz="914126" rtl="0" eaLnBrk="1" latinLnBrk="0" hangingPunct="1">
                <a:lnSpc>
                  <a:spcPct val="98000"/>
                </a:lnSpc>
                <a:spcBef>
                  <a:spcPts val="1799"/>
                </a:spcBef>
                <a:buClr>
                  <a:srgbClr val="595959"/>
                </a:buClr>
                <a:buFont typeface="Microsoft Sans Serif" panose="020B0604020202020204" pitchFamily="34" charset="0"/>
                <a:buChar char="​"/>
                <a:tabLst/>
                <a:defRPr sz="27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5pPr>
              <a:lvl6pPr marL="0" indent="0" algn="l" defTabSz="914126" rtl="0" eaLnBrk="1" latinLnBrk="0" hangingPunct="1">
                <a:lnSpc>
                  <a:spcPct val="94000"/>
                </a:lnSpc>
                <a:spcBef>
                  <a:spcPts val="0"/>
                </a:spcBef>
                <a:buFont typeface="Microsoft Sans Serif" panose="020B0604020202020204" pitchFamily="34" charset="0"/>
                <a:buChar char="​"/>
                <a:defRPr sz="23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Font typeface="Microsoft Sans Serif" panose="020B0604020202020204" pitchFamily="34" charset="0"/>
                <a:buChar char="​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126" rtl="0" eaLnBrk="1" latinLnBrk="0" hangingPunct="1">
                <a:lnSpc>
                  <a:spcPct val="86000"/>
                </a:lnSpc>
                <a:spcBef>
                  <a:spcPts val="1799"/>
                </a:spcBef>
                <a:buSzPct val="100000"/>
                <a:buFont typeface="Microsoft Sans Serif" panose="020B0604020202020204" pitchFamily="34" charset="0"/>
                <a:buChar char="​"/>
                <a:defRPr lang="en-US" sz="5498" kern="120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914126" rtl="0" eaLnBrk="1" latinLnBrk="0" hangingPunct="1">
                <a:lnSpc>
                  <a:spcPct val="84000"/>
                </a:lnSpc>
                <a:spcBef>
                  <a:spcPts val="1799"/>
                </a:spcBef>
                <a:buFont typeface="Microsoft Sans Serif" panose="020B0604020202020204" pitchFamily="34" charset="0"/>
                <a:buChar char="​"/>
                <a:defRPr sz="6798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/>
                <a:t>AMP Downlink</a:t>
              </a:r>
            </a:p>
          </p:txBody>
        </p:sp>
        <p:sp>
          <p:nvSpPr>
            <p:cNvPr id="13" name="Content Placeholder 2">
              <a:extLst>
                <a:ext uri="{FF2B5EF4-FFF2-40B4-BE49-F238E27FC236}">
                  <a16:creationId xmlns:a16="http://schemas.microsoft.com/office/drawing/2014/main" id="{AFF4BBC6-52D9-3E5C-EA7C-EC4F20D62DF7}"/>
                </a:ext>
              </a:extLst>
            </p:cNvPr>
            <p:cNvSpPr txBox="1">
              <a:spLocks/>
            </p:cNvSpPr>
            <p:nvPr/>
          </p:nvSpPr>
          <p:spPr>
            <a:xfrm rot="2760000">
              <a:off x="6216206" y="4488576"/>
              <a:ext cx="973546" cy="316378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173684" indent="-173684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Clr>
                  <a:srgbClr val="3253DC"/>
                </a:buClr>
                <a:buFont typeface="Arial" panose="020B0604020202020204" pitchFamily="34" charset="0"/>
                <a:buChar char="•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1pPr>
              <a:lvl2pPr marL="338227" indent="-174573" algn="l" defTabSz="914126" rtl="0" eaLnBrk="1" latinLnBrk="0" hangingPunct="1">
                <a:lnSpc>
                  <a:spcPct val="107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2pPr>
              <a:lvl3pPr marL="509435" indent="-161876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•"/>
                <a:defRPr lang="en-US"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3pPr>
              <a:lvl4pPr marL="685594" indent="-173684" algn="l" defTabSz="914126" rtl="0" eaLnBrk="1" latinLnBrk="0" hangingPunct="1">
                <a:lnSpc>
                  <a:spcPct val="100000"/>
                </a:lnSpc>
                <a:spcBef>
                  <a:spcPts val="0"/>
                </a:spcBef>
                <a:buClr>
                  <a:schemeClr val="tx1">
                    <a:lumMod val="85000"/>
                    <a:lumOff val="15000"/>
                  </a:schemeClr>
                </a:buClr>
                <a:buFont typeface="Microsoft Sans Serif" panose="020B0604020202020204" pitchFamily="34" charset="0"/>
                <a:buChar char="◦"/>
                <a:defRPr sz="17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4pPr>
              <a:lvl5pPr marL="0" indent="0" algn="l" defTabSz="914126" rtl="0" eaLnBrk="1" latinLnBrk="0" hangingPunct="1">
                <a:lnSpc>
                  <a:spcPct val="98000"/>
                </a:lnSpc>
                <a:spcBef>
                  <a:spcPts val="1799"/>
                </a:spcBef>
                <a:buClr>
                  <a:srgbClr val="595959"/>
                </a:buClr>
                <a:buFont typeface="Microsoft Sans Serif" panose="020B0604020202020204" pitchFamily="34" charset="0"/>
                <a:buChar char="​"/>
                <a:tabLst/>
                <a:defRPr sz="27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 panose="020F0502020204030204" pitchFamily="34" charset="0"/>
                  <a:ea typeface="+mn-ea"/>
                  <a:cs typeface="Calibri" panose="020F0502020204030204" pitchFamily="34" charset="0"/>
                </a:defRPr>
              </a:lvl5pPr>
              <a:lvl6pPr marL="0" indent="0" algn="l" defTabSz="914126" rtl="0" eaLnBrk="1" latinLnBrk="0" hangingPunct="1">
                <a:lnSpc>
                  <a:spcPct val="94000"/>
                </a:lnSpc>
                <a:spcBef>
                  <a:spcPts val="0"/>
                </a:spcBef>
                <a:buFont typeface="Microsoft Sans Serif" panose="020B0604020202020204" pitchFamily="34" charset="0"/>
                <a:buChar char="​"/>
                <a:defRPr sz="2399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0" indent="0" algn="l" defTabSz="914126" rtl="0" eaLnBrk="1" latinLnBrk="0" hangingPunct="1">
                <a:lnSpc>
                  <a:spcPct val="107000"/>
                </a:lnSpc>
                <a:spcBef>
                  <a:spcPts val="1200"/>
                </a:spcBef>
                <a:buFont typeface="Microsoft Sans Serif" panose="020B0604020202020204" pitchFamily="34" charset="0"/>
                <a:buChar char="​"/>
                <a:defRPr sz="2099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0" indent="0" algn="l" defTabSz="914126" rtl="0" eaLnBrk="1" latinLnBrk="0" hangingPunct="1">
                <a:lnSpc>
                  <a:spcPct val="86000"/>
                </a:lnSpc>
                <a:spcBef>
                  <a:spcPts val="1799"/>
                </a:spcBef>
                <a:buSzPct val="100000"/>
                <a:buFont typeface="Microsoft Sans Serif" panose="020B0604020202020204" pitchFamily="34" charset="0"/>
                <a:buChar char="​"/>
                <a:defRPr lang="en-US" sz="5498" kern="1200" baseline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0" indent="0" algn="l" defTabSz="914126" rtl="0" eaLnBrk="1" latinLnBrk="0" hangingPunct="1">
                <a:lnSpc>
                  <a:spcPct val="84000"/>
                </a:lnSpc>
                <a:spcBef>
                  <a:spcPts val="1799"/>
                </a:spcBef>
                <a:buFont typeface="Microsoft Sans Serif" panose="020B0604020202020204" pitchFamily="34" charset="0"/>
                <a:buChar char="​"/>
                <a:defRPr sz="6798" kern="120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400" b="1" dirty="0"/>
                <a:t>AMP Uplink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A4DF70A-13B3-69F8-B388-AE7CE79956FA}"/>
                </a:ext>
              </a:extLst>
            </p:cNvPr>
            <p:cNvSpPr/>
            <p:nvPr/>
          </p:nvSpPr>
          <p:spPr bwMode="auto">
            <a:xfrm>
              <a:off x="4604949" y="2253933"/>
              <a:ext cx="1901011" cy="1084453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AMP AP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2261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47B8C-9EE9-E96C-C733-838C77C50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Estimated Link Budget for Integrated Energizer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30145740-0861-8342-2A95-6DC9A7EEB73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22903357"/>
                  </p:ext>
                </p:extLst>
              </p:nvPr>
            </p:nvGraphicFramePr>
            <p:xfrm>
              <a:off x="381000" y="1828800"/>
              <a:ext cx="8978265" cy="384556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400425">
                      <a:extLst>
                        <a:ext uri="{9D8B030D-6E8A-4147-A177-3AD203B41FA5}">
                          <a16:colId xmlns:a16="http://schemas.microsoft.com/office/drawing/2014/main" val="1800193165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3603044751"/>
                        </a:ext>
                      </a:extLst>
                    </a:gridCol>
                    <a:gridCol w="3474720">
                      <a:extLst>
                        <a:ext uri="{9D8B030D-6E8A-4147-A177-3AD203B41FA5}">
                          <a16:colId xmlns:a16="http://schemas.microsoft.com/office/drawing/2014/main" val="23484947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Parameter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Value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Comments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896740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Maximum Energizer TX Power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+36 dBm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This requires 6 dB Antenna gain. In practice, the value could be less.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60928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Minimum RF Harvesting Required RX Power Level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sz="1800" b="1" i="1" dirty="0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en-US" sz="1800" b="1" i="1" dirty="0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𝟐𝟑</m:t>
                              </m:r>
                              <m:r>
                                <a:rPr lang="en-US" sz="1800" b="1" i="1" dirty="0" smtClean="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libri" panose="020F0502020204030204" pitchFamily="34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dBm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From TIG Report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22913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Maximum sub-1GHz Link Budget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59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Difference between TX power and RX Power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17871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Path Loss Difference between sub-1GHz and 2.4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8.5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 sz="18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882605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Maximum 2.4 GHz Link Budget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67.5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This is for maximum Energizer TX power and minimum RF Harvesting RX Power Level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3800765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Content Placeholder 6">
                <a:extLst>
                  <a:ext uri="{FF2B5EF4-FFF2-40B4-BE49-F238E27FC236}">
                    <a16:creationId xmlns:a16="http://schemas.microsoft.com/office/drawing/2014/main" id="{30145740-0861-8342-2A95-6DC9A7EEB73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22903357"/>
                  </p:ext>
                </p:extLst>
              </p:nvPr>
            </p:nvGraphicFramePr>
            <p:xfrm>
              <a:off x="381000" y="1828800"/>
              <a:ext cx="8978265" cy="384556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400425">
                      <a:extLst>
                        <a:ext uri="{9D8B030D-6E8A-4147-A177-3AD203B41FA5}">
                          <a16:colId xmlns:a16="http://schemas.microsoft.com/office/drawing/2014/main" val="1800193165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3603044751"/>
                        </a:ext>
                      </a:extLst>
                    </a:gridCol>
                    <a:gridCol w="3474720">
                      <a:extLst>
                        <a:ext uri="{9D8B030D-6E8A-4147-A177-3AD203B41FA5}">
                          <a16:colId xmlns:a16="http://schemas.microsoft.com/office/drawing/2014/main" val="23484947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Parameter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Value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Comments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8967407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Maximum Energizer TX Power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+36 dBm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This requires 6 dB Antenna gain. In practice, the value could be less.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609286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Minimum RF Harvesting Required RX Power Level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61561" t="-162857" r="-165896" b="-3580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From TIG Report [2]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229133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Maximum sub-1GHz Link Budget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59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Difference between TX power and RX Power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91787164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Path Loss Difference between sub-1GHz and 2.4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8.5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 sz="1800" b="1" dirty="0"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8826051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Maximum 2.4 GHz Link Budget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67.5 dB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dirty="0"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a:t>This is for maximum Energizer TX power and minimum RF Harvesting RX Power Level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3800765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969E0-F174-D54B-58A4-4356361863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1C3BA-6A72-ACA4-1DB6-C6855214CF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8E600-D73E-506E-F0CC-18E86A1D8C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84CEA-5E01-9F19-9354-56D74AE59D09}"/>
              </a:ext>
            </a:extLst>
          </p:cNvPr>
          <p:cNvSpPr txBox="1">
            <a:spLocks/>
          </p:cNvSpPr>
          <p:nvPr/>
        </p:nvSpPr>
        <p:spPr bwMode="auto">
          <a:xfrm>
            <a:off x="381000" y="6019801"/>
            <a:ext cx="9067800" cy="5638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200" kern="0" dirty="0"/>
              <a:t>In practice, the link budget for the Integrated Energizer case may be less</a:t>
            </a:r>
          </a:p>
        </p:txBody>
      </p:sp>
    </p:spTree>
    <p:extLst>
      <p:ext uri="{BB962C8B-B14F-4D97-AF65-F5344CB8AC3E}">
        <p14:creationId xmlns:p14="http://schemas.microsoft.com/office/powerpoint/2010/main" val="47053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F131-1353-57C1-56D1-12B1304C1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07" y="729402"/>
            <a:ext cx="9158393" cy="718398"/>
          </a:xfrm>
        </p:spPr>
        <p:txBody>
          <a:bodyPr/>
          <a:lstStyle/>
          <a:p>
            <a:r>
              <a:rPr lang="en-US" sz="3200" dirty="0"/>
              <a:t>Rough 802.11ba Link Budget – For Reference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D3A312F-800D-E227-1B52-CE12958B7D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205324"/>
              </p:ext>
            </p:extLst>
          </p:nvPr>
        </p:nvGraphicFramePr>
        <p:xfrm>
          <a:off x="609600" y="1524000"/>
          <a:ext cx="8595360" cy="3505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402550996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57581353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56046554"/>
                    </a:ext>
                  </a:extLst>
                </a:gridCol>
                <a:gridCol w="3566160">
                  <a:extLst>
                    <a:ext uri="{9D8B030D-6E8A-4147-A177-3AD203B41FA5}">
                      <a16:colId xmlns:a16="http://schemas.microsoft.com/office/drawing/2014/main" val="3432237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HDR 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LDR 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127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Regulatory Limits in ETSI and China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81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Thermal Noise Floor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-101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-101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Measured in 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0060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Noise Figure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Implementation decision.</a:t>
                      </a:r>
                    </a:p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Large NF for Low-Power.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333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Noise Power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-86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-86 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788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Required SNR (LDR)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-1.5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-7.5 dB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802.11ba AWGN Simulations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308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Receiver Sensitivity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-87.5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-93.5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181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103.5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Difference of TX Power and RX Power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03461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2CAF0-EB6F-06C0-E4C3-4F03491C8E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FFF0C-5A88-4F51-C4EE-FFC316004E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D073E9-16D6-5466-FB87-71B9EEC41A4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E9EBE-D43A-0A50-1A22-0D27410BC29E}"/>
              </a:ext>
            </a:extLst>
          </p:cNvPr>
          <p:cNvSpPr txBox="1">
            <a:spLocks/>
          </p:cNvSpPr>
          <p:nvPr/>
        </p:nvSpPr>
        <p:spPr bwMode="auto">
          <a:xfrm>
            <a:off x="304800" y="5334000"/>
            <a:ext cx="9067800" cy="13445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This link budget is much larger than what is required for the Integrated Energizer case, by around 36 dB for the HDR and 42 dB for the LDR</a:t>
            </a:r>
          </a:p>
          <a:p>
            <a:r>
              <a:rPr lang="en-US" sz="2000" kern="0" dirty="0"/>
              <a:t>The choice of the Noise Figure is up to the implementer.  The Task Group may want to discuss a reference value that can be used for calculations like this.</a:t>
            </a:r>
          </a:p>
        </p:txBody>
      </p:sp>
    </p:spTree>
    <p:extLst>
      <p:ext uri="{BB962C8B-B14F-4D97-AF65-F5344CB8AC3E}">
        <p14:creationId xmlns:p14="http://schemas.microsoft.com/office/powerpoint/2010/main" val="1083766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958D0-8CDD-DF98-CA39-3BA838E31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31522"/>
            <a:ext cx="9372600" cy="1136227"/>
          </a:xfrm>
        </p:spPr>
        <p:txBody>
          <a:bodyPr/>
          <a:lstStyle/>
          <a:p>
            <a:r>
              <a:rPr lang="en-US" sz="3200" dirty="0"/>
              <a:t>Possible modifications for Integrated Energizer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F2328-4ADD-A625-D17C-8BF8500B5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modification is to increase the data rate since the SNR is higher</a:t>
            </a:r>
          </a:p>
          <a:p>
            <a:pPr lvl="1"/>
            <a:r>
              <a:rPr lang="en-US" dirty="0"/>
              <a:t>Note, a higher Noise Figure is possible in an implementation</a:t>
            </a:r>
          </a:p>
          <a:p>
            <a:r>
              <a:rPr lang="en-US" dirty="0"/>
              <a:t>That will lead to much shorter packet duration</a:t>
            </a:r>
          </a:p>
          <a:p>
            <a:r>
              <a:rPr lang="en-US" dirty="0"/>
              <a:t>We can also use a shorter Sync Field, since the SNR is higher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264AF-E009-1A8C-F46D-4027C6A742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FEADC-BC7E-ABA9-4FAC-3A37F3EC09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2C8CAE-86F8-4BEE-E6C1-36B2D3C655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858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C0863-457E-410E-7E3D-6827CF53F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B7026-3B04-097C-5213-915457CE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802.11ba we used Multicarrier OOK (MC-OOK) so we could have both a low symbol rate and a 4 MHz Bandwidth</a:t>
            </a:r>
          </a:p>
          <a:p>
            <a:r>
              <a:rPr lang="en-US" dirty="0"/>
              <a:t>We will move to a single-carrier OOK, so the bandwidth is now based on the symbol rate</a:t>
            </a:r>
          </a:p>
          <a:p>
            <a:r>
              <a:rPr lang="en-US" dirty="0"/>
              <a:t>Here we keep the bandwidth at 4 MHz, but we can also consider a different bandwidth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2F773-578E-77E1-42CA-55352D8D1C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CDF95-82EE-34A2-4DE2-D6BBA1AA8B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18D1F9-C932-92E0-B689-14238051DC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107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8FFC8-0367-56D6-01B9-0EF95E8B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443646"/>
          </a:xfrm>
        </p:spPr>
        <p:txBody>
          <a:bodyPr/>
          <a:lstStyle/>
          <a:p>
            <a:r>
              <a:rPr lang="en-US" dirty="0"/>
              <a:t>Power Spectral Density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68D77-335E-0D02-3D53-8204C8361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638799"/>
            <a:ext cx="9448800" cy="1143001"/>
          </a:xfrm>
        </p:spPr>
        <p:txBody>
          <a:bodyPr/>
          <a:lstStyle/>
          <a:p>
            <a:r>
              <a:rPr lang="en-US" sz="2000" dirty="0"/>
              <a:t>Single carrier OOK with a symbol rate of 2 MHz</a:t>
            </a:r>
          </a:p>
          <a:p>
            <a:pPr lvl="1"/>
            <a:r>
              <a:rPr lang="en-US" sz="2000" dirty="0"/>
              <a:t>Note: It is also possible to consider higher symbol rates</a:t>
            </a:r>
          </a:p>
          <a:p>
            <a:r>
              <a:rPr lang="en-US" sz="2000" dirty="0"/>
              <a:t>Smoothed PSD with a simple Butterworth filter for spectral filtering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6ADC4-B7F1-8B3A-96CB-EE52C2EB95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F439B-3F53-9949-2C73-040D8C4CC1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60D0AD-DF68-F7BF-E228-0CEFC443ADE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F4D0795-9DD5-105E-D51F-492C725F4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71472" y="1129446"/>
            <a:ext cx="5900928" cy="442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602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E2226-0266-FA95-0B1B-5A92466B2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 Field and Data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435B4-4FDE-0720-EFB7-A3E75F9E3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 SNR is much higher than in 802.11ba, the Sync Field can likely be shorter than in 802.11ba</a:t>
            </a:r>
          </a:p>
          <a:p>
            <a:r>
              <a:rPr lang="en-US" dirty="0"/>
              <a:t>Here we suggest that an 8-bit Sync Field could be used</a:t>
            </a:r>
          </a:p>
          <a:p>
            <a:pPr lvl="1"/>
            <a:r>
              <a:rPr lang="en-US" dirty="0"/>
              <a:t>More study would be needed</a:t>
            </a:r>
          </a:p>
          <a:p>
            <a:r>
              <a:rPr lang="en-US" dirty="0"/>
              <a:t>Here we suggest keeping the Manchester encoding to simplify the receiver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FA5EE-7830-AC6E-10A4-FC8990514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008A2-72F4-9B4C-20A4-0996B73BC7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ECC5D6-57D3-0099-696A-3B267F4BD2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78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8471</TotalTime>
  <Words>1379</Words>
  <Application>Microsoft Office PowerPoint</Application>
  <PresentationFormat>Custom</PresentationFormat>
  <Paragraphs>243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Unicode MS</vt:lpstr>
      <vt:lpstr>Calibri</vt:lpstr>
      <vt:lpstr>Cambria Math</vt:lpstr>
      <vt:lpstr>Courier New</vt:lpstr>
      <vt:lpstr>Times New Roman</vt:lpstr>
      <vt:lpstr>Office Theme</vt:lpstr>
      <vt:lpstr>WUR for Integrated Energizer Case</vt:lpstr>
      <vt:lpstr>Introduction</vt:lpstr>
      <vt:lpstr>Integrated Energizer Case</vt:lpstr>
      <vt:lpstr>Estimated Link Budget for Integrated Energizer</vt:lpstr>
      <vt:lpstr>Rough 802.11ba Link Budget – For Reference</vt:lpstr>
      <vt:lpstr>Possible modifications for Integrated Energizer Case</vt:lpstr>
      <vt:lpstr>Modulation</vt:lpstr>
      <vt:lpstr>Power Spectral Density</vt:lpstr>
      <vt:lpstr>Sync Field and Data Field</vt:lpstr>
      <vt:lpstr>Comparison with 802.11ba (HDR and LDR)</vt:lpstr>
      <vt:lpstr>Observations</vt:lpstr>
      <vt:lpstr>Power Consumption Comparison</vt:lpstr>
      <vt:lpstr>SNR Feasibility</vt:lpstr>
      <vt:lpstr>Harmonization</vt:lpstr>
      <vt:lpstr>Conclusions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529</cp:revision>
  <cp:lastPrinted>2017-11-22T00:49:17Z</cp:lastPrinted>
  <dcterms:created xsi:type="dcterms:W3CDTF">2014-10-30T17:06:39Z</dcterms:created>
  <dcterms:modified xsi:type="dcterms:W3CDTF">2024-07-10T16:00:09Z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