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7" r:id="rId3"/>
    <p:sldId id="269" r:id="rId4"/>
    <p:sldId id="299" r:id="rId5"/>
    <p:sldId id="302" r:id="rId6"/>
    <p:sldId id="304" r:id="rId7"/>
    <p:sldId id="292" r:id="rId8"/>
    <p:sldId id="293" r:id="rId9"/>
    <p:sldId id="288" r:id="rId10"/>
    <p:sldId id="271" r:id="rId11"/>
    <p:sldId id="264" r:id="rId12"/>
    <p:sldId id="283" r:id="rId13"/>
    <p:sldId id="291" r:id="rId14"/>
    <p:sldId id="296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88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60" autoAdjust="0"/>
    <p:restoredTop sz="94542" autoAdjust="0"/>
  </p:normalViewPr>
  <p:slideViewPr>
    <p:cSldViewPr>
      <p:cViewPr varScale="1">
        <p:scale>
          <a:sx n="104" d="100"/>
          <a:sy n="104" d="100"/>
        </p:scale>
        <p:origin x="620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204" d="100"/>
          <a:sy n="204" d="100"/>
        </p:scale>
        <p:origin x="7168" y="2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8977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9216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5301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962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4990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326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77154C4-923C-1BB4-2FBA-0AED2D3B78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67AEA44-4CB8-AF8C-6593-E1D86486F08A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A4512B4-74E2-0318-B2A3-9A79F967E984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88454A8-782D-12CD-E950-C61C66952B6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41530104-D165-484F-248A-E715E5D6FF8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AFDF2766-0944-FB87-BD6C-F40DC6E1076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471A5FCF-1359-6AAF-EC35-99269BED333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8350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5562DC0-A604-AAF4-54CC-4018F7F383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B5375196-7D0C-8589-6A74-6984E125549E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DB32E30-4B02-E5A4-0818-572A46C015F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ABEB613-B8BB-0F0C-41ED-DAF831CF09FA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4BADC59-C71B-9F43-6CE5-E1D203DF765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4D8ADAFC-1FBD-FB63-ED6A-9BFAC0E43BAD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717402E8-49BB-96AC-6348-B38DEF78088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6941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8EDC74E-6DD2-4EBA-0D9E-7A6AEE43A8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EA44B87-F9AE-1B43-9BA4-3045AEEB8DF9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C18C874-A4C8-B8C3-D41B-3BE036CB77A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A15D257-E771-8FA4-E3FC-82AC17C1FADD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1A06798-E773-C36F-AACF-23454A95F5F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7F45A91E-4D7C-8B28-9513-861B5E1F86A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931AB827-0D2F-E163-06DA-2138363017F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7336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1542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8115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51487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/>
              <a:t>Oct 2024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Hyeonjun Sung(WILUS), et 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Hyeonjun</a:t>
            </a:r>
            <a:r>
              <a:rPr lang="en-GB" dirty="0"/>
              <a:t> Sung(WILUS), et al.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802.11-24/1157r1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0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̶"/>
        <a:defRPr sz="16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Wingdings" panose="05000000000000000000" pitchFamily="2" charset="2"/>
        <a:buChar char="§"/>
        <a:defRPr sz="1400"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2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48531" y="689310"/>
            <a:ext cx="10363200" cy="82797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Discussions on Dynamic Subchannel Operation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2024-10-</a:t>
            </a:r>
            <a:r>
              <a:rPr lang="en-US" sz="2000" b="0" dirty="0"/>
              <a:t>21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/>
              <a:t>Hyeonjun</a:t>
            </a:r>
            <a:r>
              <a:rPr lang="en-GB" dirty="0"/>
              <a:t> Sung (WILUS), et al.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755926"/>
              </p:ext>
            </p:extLst>
          </p:nvPr>
        </p:nvGraphicFramePr>
        <p:xfrm>
          <a:off x="990600" y="2413000"/>
          <a:ext cx="10174288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656643" progId="Word.Document.8">
                  <p:embed/>
                </p:oleObj>
              </mc:Choice>
              <mc:Fallback>
                <p:oleObj name="Document" r:id="rId3" imgW="10439485" imgH="265664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174288" cy="2578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dirty="0"/>
              <a:t>Summary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r>
              <a:rPr lang="en-US" altLang="ko-KR" dirty="0"/>
              <a:t>The MU-RTS and BSRP were discussed as candidates of DSO ICF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We discussed several considerations when using MU-RTS and BSRP as DSO ICF</a:t>
            </a:r>
          </a:p>
          <a:p>
            <a:pPr lvl="3"/>
            <a:endParaRPr lang="en-US" altLang="ko-KR" dirty="0"/>
          </a:p>
          <a:p>
            <a:r>
              <a:rPr lang="en-US" altLang="ko-KR" dirty="0"/>
              <a:t>We proposed to define DSO primary channel</a:t>
            </a:r>
          </a:p>
          <a:p>
            <a:pPr lvl="1"/>
            <a:r>
              <a:rPr lang="en-US" altLang="ko-KR" dirty="0"/>
              <a:t>To allow DSO non-AP STAs to respond CTS frame occupying the DSO primary channel</a:t>
            </a:r>
          </a:p>
          <a:p>
            <a:pPr lvl="1"/>
            <a:r>
              <a:rPr lang="en-US" altLang="ko-KR" dirty="0"/>
              <a:t>To allow DSO non-AP STAs to detect and decode DL PPDU based on the DSO primary channel</a:t>
            </a:r>
          </a:p>
          <a:p>
            <a:pPr lvl="1"/>
            <a:r>
              <a:rPr lang="en-US" altLang="ko-KR" dirty="0"/>
              <a:t>To handle the case where the predetermined DSO primary channel is busy, AP can indicate the location of the DSO primary channel in DSO ICF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 err="1"/>
              <a:t>Hyeonjun</a:t>
            </a:r>
            <a:r>
              <a:rPr lang="en-GB" altLang="ko-KR" dirty="0"/>
              <a:t> Sung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ko-KR" dirty="0"/>
              <a:t>Oct 2024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9057524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692051"/>
            <a:ext cx="10361084" cy="4113213"/>
          </a:xfrm>
        </p:spPr>
        <p:txBody>
          <a:bodyPr/>
          <a:lstStyle/>
          <a:p>
            <a:r>
              <a:rPr lang="en-GB" sz="1600" dirty="0"/>
              <a:t>[1] 	11-22/2204 	Dynamic </a:t>
            </a:r>
            <a:r>
              <a:rPr lang="en-GB" sz="1600" dirty="0" err="1"/>
              <a:t>Subband</a:t>
            </a:r>
            <a:r>
              <a:rPr lang="en-GB" sz="1600" dirty="0"/>
              <a:t> Operation								Sindhu Verma</a:t>
            </a:r>
          </a:p>
          <a:p>
            <a:r>
              <a:rPr lang="en-GB" sz="1600" dirty="0"/>
              <a:t>[2] 	11-23/0843	Considerations on Dynamic </a:t>
            </a:r>
            <a:r>
              <a:rPr lang="en-GB" sz="1600" dirty="0" err="1"/>
              <a:t>Subband</a:t>
            </a:r>
            <a:r>
              <a:rPr lang="en-GB" sz="1600" dirty="0"/>
              <a:t> Operation				</a:t>
            </a:r>
            <a:r>
              <a:rPr lang="en-GB" sz="1600" dirty="0" err="1"/>
              <a:t>Liuming</a:t>
            </a:r>
            <a:r>
              <a:rPr lang="en-GB" sz="1600" dirty="0"/>
              <a:t> Lu</a:t>
            </a:r>
          </a:p>
          <a:p>
            <a:r>
              <a:rPr lang="en-GB" sz="1600" dirty="0"/>
              <a:t>[3] 	11-23/1496	EMLSR Dynamic </a:t>
            </a:r>
            <a:r>
              <a:rPr lang="en-GB" sz="1600" dirty="0" err="1"/>
              <a:t>Subband</a:t>
            </a:r>
            <a:r>
              <a:rPr lang="en-GB" sz="1600" dirty="0"/>
              <a:t> Operation						</a:t>
            </a:r>
            <a:r>
              <a:rPr lang="en-GB" sz="1600" dirty="0" err="1"/>
              <a:t>Yongho</a:t>
            </a:r>
            <a:r>
              <a:rPr lang="en-GB" sz="1600" dirty="0"/>
              <a:t> Seok</a:t>
            </a:r>
          </a:p>
          <a:p>
            <a:r>
              <a:rPr lang="en-GB" sz="1600" dirty="0"/>
              <a:t>[4] 	11-23/1892	Thoughts on Dynamic Subchannel Operation					Gaurang Naik</a:t>
            </a:r>
          </a:p>
          <a:p>
            <a:r>
              <a:rPr lang="en-GB" sz="1600" dirty="0"/>
              <a:t>[5] 	11-23/2027	Considerations for DSO sub-band Switch Delay				Vishnu V. Ratman</a:t>
            </a:r>
          </a:p>
          <a:p>
            <a:r>
              <a:rPr lang="en-GB" sz="1600" dirty="0"/>
              <a:t>[6] 	11-23/2141	Further discussion on Dynamic </a:t>
            </a:r>
            <a:r>
              <a:rPr lang="en-GB" sz="1600" dirty="0" err="1"/>
              <a:t>Subband</a:t>
            </a:r>
            <a:r>
              <a:rPr lang="en-GB" sz="1600" dirty="0"/>
              <a:t> Operation				Sindhu Verma</a:t>
            </a:r>
          </a:p>
          <a:p>
            <a:r>
              <a:rPr lang="en-GB" sz="1600" dirty="0"/>
              <a:t>[7] 	11-24/0299	Initial Control Frame for Bandwidth Switching mode			Vishnu V. Ratman</a:t>
            </a:r>
          </a:p>
          <a:p>
            <a:r>
              <a:rPr lang="en-GB" sz="1600" dirty="0"/>
              <a:t>[8] 	11-24/0449	Considerations on Dynamic Subchannel Operation follow up		</a:t>
            </a:r>
            <a:r>
              <a:rPr lang="en-GB" sz="1600" dirty="0" err="1"/>
              <a:t>Liuming</a:t>
            </a:r>
            <a:r>
              <a:rPr lang="en-GB" sz="1600" dirty="0"/>
              <a:t> Lu</a:t>
            </a:r>
          </a:p>
          <a:p>
            <a:r>
              <a:rPr lang="en-GB" sz="1600" dirty="0"/>
              <a:t>[9] 	11-24/0493	Dynamic Channel Switch Operation							</a:t>
            </a:r>
            <a:r>
              <a:rPr lang="en-GB" sz="1600" dirty="0" err="1"/>
              <a:t>Liwen</a:t>
            </a:r>
            <a:r>
              <a:rPr lang="en-GB" sz="1600" dirty="0"/>
              <a:t> Chu</a:t>
            </a:r>
          </a:p>
          <a:p>
            <a:r>
              <a:rPr lang="en-GB" sz="1600" dirty="0"/>
              <a:t>[10] 	11-24/0517	</a:t>
            </a:r>
            <a:r>
              <a:rPr lang="en-GB" sz="1600" dirty="0" err="1"/>
              <a:t>Preallocation</a:t>
            </a:r>
            <a:r>
              <a:rPr lang="en-GB" sz="1600" dirty="0"/>
              <a:t> of </a:t>
            </a:r>
            <a:r>
              <a:rPr lang="en-GB" sz="1600" dirty="0" err="1"/>
              <a:t>Subband</a:t>
            </a:r>
            <a:r>
              <a:rPr lang="en-GB" sz="1600" dirty="0"/>
              <a:t> for DSO follow up					Vishnu V. Ratman</a:t>
            </a:r>
          </a:p>
          <a:p>
            <a:r>
              <a:rPr lang="en-GB" sz="1600" dirty="0"/>
              <a:t>[11]	11-24/0591	EMLSR Secondary Channel Operation						Zhou Lan</a:t>
            </a:r>
          </a:p>
          <a:p>
            <a:r>
              <a:rPr lang="en-GB" altLang="ko-KR" sz="1600" dirty="0"/>
              <a:t>[12]	11-24/1550	In-device Coexistence Follow up							Abdel K. </a:t>
            </a:r>
            <a:r>
              <a:rPr lang="en-GB" altLang="ko-KR" sz="1600" dirty="0" err="1"/>
              <a:t>Ajami</a:t>
            </a:r>
            <a:endParaRPr lang="en-GB" altLang="ko-KR" sz="1600" dirty="0"/>
          </a:p>
          <a:p>
            <a:endParaRPr lang="en-GB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err="1"/>
              <a:t>Hyeonjun</a:t>
            </a:r>
            <a:r>
              <a:rPr lang="en-GB" altLang="ko-KR" dirty="0"/>
              <a:t> Sung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GB"/>
              <a:t>Straw poll 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r>
              <a:rPr lang="en-US" altLang="ko-KR" dirty="0"/>
              <a:t>Do you agree that </a:t>
            </a:r>
            <a:r>
              <a:rPr lang="en-US" altLang="ko-KR" dirty="0" err="1"/>
              <a:t>TGbn</a:t>
            </a:r>
            <a:r>
              <a:rPr lang="en-US" altLang="ko-KR" dirty="0"/>
              <a:t> defines a Dynamic Subchannel Operation (DSO) mode of operation where non-AP STAs can be allocated resources dynamically (i.e., on a per-TXOP basis) outside of their current operating bandwidth within the associated AP’s operating bandwidth?</a:t>
            </a:r>
          </a:p>
          <a:p>
            <a:pPr lvl="1"/>
            <a:r>
              <a:rPr lang="en-US" altLang="ko-KR" dirty="0"/>
              <a:t>Initial Control Frame for DSO can be MU-RTS and/or BSRP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 err="1"/>
              <a:t>Hyeonjun</a:t>
            </a:r>
            <a:r>
              <a:rPr lang="en-GB" altLang="ko-KR" dirty="0"/>
              <a:t> Sung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ko-KR" dirty="0"/>
              <a:t>Oct 2024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4898293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GB" dirty="0"/>
              <a:t>Straw poll 2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r>
              <a:rPr lang="en-US" altLang="ko-KR" dirty="0"/>
              <a:t>Do you agree that </a:t>
            </a:r>
            <a:r>
              <a:rPr lang="en-US" altLang="ko-KR" dirty="0" err="1"/>
              <a:t>TGbn</a:t>
            </a:r>
            <a:r>
              <a:rPr lang="en-US" altLang="ko-KR" dirty="0"/>
              <a:t> defines the DSO primary channel for DSO mode of operation?</a:t>
            </a:r>
          </a:p>
          <a:p>
            <a:pPr lvl="1"/>
            <a:r>
              <a:rPr lang="en-US" altLang="ko-KR" dirty="0"/>
              <a:t>The DSO primary channel is determined and indicated by AP to DSO non-AP STAs</a:t>
            </a:r>
          </a:p>
          <a:p>
            <a:pPr lvl="1"/>
            <a:r>
              <a:rPr lang="en-US" altLang="ko-KR" dirty="0"/>
              <a:t>Within a DSO-enabled TXOP:</a:t>
            </a:r>
          </a:p>
          <a:p>
            <a:pPr lvl="2"/>
            <a:r>
              <a:rPr lang="en-US" altLang="ko-KR" dirty="0"/>
              <a:t>DSO AP ensures that DL PPDU occupies the DSO primary channel</a:t>
            </a:r>
          </a:p>
          <a:p>
            <a:pPr lvl="2"/>
            <a:r>
              <a:rPr lang="en-US" altLang="ko-KR" dirty="0"/>
              <a:t>DSO non-AP STAs detect and decode DL PPDU based on the DSO primary channel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 err="1"/>
              <a:t>Hyeonjun</a:t>
            </a:r>
            <a:r>
              <a:rPr lang="en-GB" altLang="ko-KR" dirty="0"/>
              <a:t> Sung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ko-KR" dirty="0"/>
              <a:t>Oct 2024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9626757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GB" dirty="0"/>
              <a:t>Straw poll 3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r>
              <a:rPr lang="en-US" altLang="ko-KR" dirty="0"/>
              <a:t>Which option do you prefer for indication of the DSO primary channel?</a:t>
            </a:r>
          </a:p>
          <a:p>
            <a:pPr lvl="1"/>
            <a:r>
              <a:rPr lang="en-US" altLang="ko-KR" dirty="0"/>
              <a:t>A: Statically determined by AP and indicated before a DSO-enabled TXOP</a:t>
            </a:r>
          </a:p>
          <a:p>
            <a:pPr lvl="1"/>
            <a:r>
              <a:rPr lang="en-US" altLang="ko-KR" dirty="0"/>
              <a:t>B: Dynamically determined by AP per each DSO-enabled TXOP and indicated in the initial control frame of the TXOP</a:t>
            </a:r>
          </a:p>
          <a:p>
            <a:pPr lvl="1"/>
            <a:r>
              <a:rPr lang="en-US" altLang="ko-KR" dirty="0"/>
              <a:t>Abstain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 err="1"/>
              <a:t>Hyeonjun</a:t>
            </a:r>
            <a:r>
              <a:rPr lang="en-GB" altLang="ko-KR" dirty="0"/>
              <a:t> Sung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ko-KR" dirty="0"/>
              <a:t>Oct 2024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1056307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  <a:endParaRPr lang="en-GB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28800"/>
            <a:ext cx="10361084" cy="4464496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Dynamic Subchannel (</a:t>
            </a:r>
            <a:r>
              <a:rPr lang="en-US" dirty="0" err="1"/>
              <a:t>Subband</a:t>
            </a:r>
            <a:r>
              <a:rPr lang="en-US" dirty="0"/>
              <a:t>) Operation (DSO) has been proposed for 11bn</a:t>
            </a:r>
          </a:p>
          <a:p>
            <a:pPr lvl="1"/>
            <a:r>
              <a:rPr lang="en-US" sz="1800" dirty="0"/>
              <a:t>DSO allows an AP to allocate RUs outside of the non-AP STA’s operating bandwidth [1]</a:t>
            </a:r>
            <a:endParaRPr lang="en-GB" sz="1800" dirty="0"/>
          </a:p>
          <a:p>
            <a:pPr lvl="1">
              <a:buFont typeface="Times New Roman" pitchFamily="16" charset="0"/>
              <a:buChar char="•"/>
            </a:pPr>
            <a:endParaRPr lang="en-US" altLang="ko-KR" dirty="0"/>
          </a:p>
          <a:p>
            <a:pPr>
              <a:buFont typeface="Times New Roman" pitchFamily="16" charset="0"/>
              <a:buChar char="•"/>
            </a:pPr>
            <a:r>
              <a:rPr lang="en-US" altLang="ko-KR" dirty="0"/>
              <a:t>Some details on</a:t>
            </a:r>
            <a:r>
              <a:rPr lang="ko-KR" altLang="en-US" dirty="0"/>
              <a:t> </a:t>
            </a:r>
            <a:r>
              <a:rPr lang="en-US" altLang="ko-KR" dirty="0"/>
              <a:t>DSO</a:t>
            </a:r>
            <a:r>
              <a:rPr lang="ko-KR" altLang="en-US" dirty="0"/>
              <a:t> </a:t>
            </a:r>
            <a:r>
              <a:rPr lang="en-US" altLang="ko-KR" dirty="0"/>
              <a:t>are under discussion</a:t>
            </a:r>
          </a:p>
          <a:p>
            <a:pPr lvl="1"/>
            <a:r>
              <a:rPr lang="en-US" altLang="ko-KR" dirty="0"/>
              <a:t>Capability signaling [2, 8]</a:t>
            </a:r>
          </a:p>
          <a:p>
            <a:pPr lvl="1"/>
            <a:r>
              <a:rPr lang="en-US" altLang="ko-KR" dirty="0"/>
              <a:t>Overhead issues (switching delay) [5, 7, 10]</a:t>
            </a:r>
          </a:p>
          <a:p>
            <a:pPr lvl="1"/>
            <a:r>
              <a:rPr lang="en-US" altLang="ko-KR" dirty="0"/>
              <a:t>Formats of the DSO ICF [1, 6, 7]</a:t>
            </a:r>
          </a:p>
          <a:p>
            <a:pPr lvl="1"/>
            <a:r>
              <a:rPr lang="en-US" altLang="ko-KR" dirty="0"/>
              <a:t>EMLSR-based DSO [3, 11]</a:t>
            </a:r>
          </a:p>
          <a:p>
            <a:pPr lvl="1"/>
            <a:r>
              <a:rPr lang="en-US" altLang="ko-KR" dirty="0"/>
              <a:t>RU indication [9, 11]</a:t>
            </a:r>
          </a:p>
          <a:p>
            <a:pPr lvl="1">
              <a:buFont typeface="Times New Roman" pitchFamily="16" charset="0"/>
              <a:buChar char="•"/>
            </a:pPr>
            <a:endParaRPr lang="en-US" altLang="ko-KR" dirty="0"/>
          </a:p>
          <a:p>
            <a:pPr>
              <a:buFont typeface="Times New Roman" pitchFamily="16" charset="0"/>
              <a:buChar char="•"/>
            </a:pPr>
            <a:r>
              <a:rPr lang="en-US" altLang="ko-KR" dirty="0"/>
              <a:t>In this contribution, we discuss two options for initial control frame for DSO and necessity of DSO primary channel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err="1"/>
              <a:t>Hyeonjun</a:t>
            </a:r>
            <a:r>
              <a:rPr lang="en-GB" altLang="ko-KR" dirty="0"/>
              <a:t> Sung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62140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dirty="0"/>
              <a:t>Recap: Dynamic </a:t>
            </a:r>
            <a:r>
              <a:rPr lang="en-GB" altLang="ko-KR" dirty="0" err="1"/>
              <a:t>Subband</a:t>
            </a:r>
            <a:r>
              <a:rPr lang="en-GB" altLang="ko-KR" dirty="0"/>
              <a:t> Operation (DSO) [1]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28030"/>
            <a:ext cx="10361084" cy="4662271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" altLang="ko-KR" sz="2000" dirty="0"/>
              <a:t>An AP sends </a:t>
            </a:r>
            <a:r>
              <a:rPr lang="en" altLang="ko-KR" dirty="0"/>
              <a:t>a DSO ICF </a:t>
            </a:r>
            <a:r>
              <a:rPr lang="en" altLang="ko-KR" sz="2000" dirty="0"/>
              <a:t>to DSO non-AP STAs at the beginning of a TXOP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" altLang="ko-KR" dirty="0"/>
              <a:t>The DSO non-AP STAs that have received the DSO ICF </a:t>
            </a:r>
            <a:r>
              <a:rPr lang="en" altLang="ko-KR" sz="2000" dirty="0"/>
              <a:t>switch their operating channel to the secondary channel</a:t>
            </a:r>
            <a:r>
              <a:rPr lang="en-US" altLang="ko-KR" sz="2000" dirty="0"/>
              <a:t> 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The AP and the DSO non-AP STAs perform frame exchanges on the secondary channel during the TXOP</a:t>
            </a:r>
            <a:endParaRPr lang="en-US" altLang="ko-KR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err="1"/>
              <a:t>Hyeonjun</a:t>
            </a:r>
            <a:r>
              <a:rPr lang="en-GB" altLang="ko-KR" dirty="0"/>
              <a:t> Sung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 2024</a:t>
            </a:r>
            <a:endParaRPr lang="en-GB" dirty="0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C8CB5399-2566-28AD-A593-120FF6B72E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3170" y="3459302"/>
            <a:ext cx="6383545" cy="292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5649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78B320-BCD2-E924-54DD-7DFFD1EA66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D423D232-89A2-53A2-5AC7-21253B5663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dirty="0"/>
              <a:t>Recap: ICF/</a:t>
            </a:r>
            <a:r>
              <a:rPr lang="en-US" altLang="ko-KR" dirty="0"/>
              <a:t>ICR</a:t>
            </a:r>
            <a:r>
              <a:rPr lang="en-GB" altLang="ko-KR" dirty="0"/>
              <a:t> for </a:t>
            </a:r>
            <a:r>
              <a:rPr lang="en-US" altLang="ko-KR" dirty="0"/>
              <a:t>DSO [7][12]</a:t>
            </a:r>
            <a:endParaRPr lang="en-GB" dirty="0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9220D143-AC63-6FD7-804B-11232C218E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628030"/>
            <a:ext cx="10361084" cy="4847384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" altLang="ko-KR" dirty="0"/>
              <a:t>MU-RTS and BSRP trigger frames are discussed as candidates for the initial control frame (ICF) for DSO [7]</a:t>
            </a:r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" altLang="ko-KR" dirty="0"/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MU-RTS and BSRP have several commonalities for DSO</a:t>
            </a:r>
          </a:p>
          <a:p>
            <a:pPr marL="857250"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Backward compatibility (previously used as ICF for </a:t>
            </a:r>
            <a:r>
              <a:rPr lang="en-US" altLang="ko-KR" dirty="0" err="1"/>
              <a:t>eMLSR</a:t>
            </a:r>
            <a:r>
              <a:rPr lang="en-US" altLang="ko-KR" dirty="0"/>
              <a:t> mode in 11be)</a:t>
            </a:r>
          </a:p>
          <a:p>
            <a:pPr marL="857250"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Can be contained in non-HT (dup) PPDU format</a:t>
            </a:r>
          </a:p>
          <a:p>
            <a:pPr marL="1257300" lvl="2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/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MU-RTS and BSRP have several differences for DSO</a:t>
            </a:r>
          </a:p>
          <a:p>
            <a:pPr marL="857250"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RU Allocation subfield signaling in ICF</a:t>
            </a:r>
          </a:p>
          <a:p>
            <a:pPr marL="1257300" lvl="2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MU-RTS: need changes to indicate CTS responses in secondary channels</a:t>
            </a:r>
          </a:p>
          <a:p>
            <a:pPr marL="1257300" lvl="2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BSRP: no need to change since the subfield can indicate RUs in secondary channels</a:t>
            </a:r>
          </a:p>
          <a:p>
            <a:pPr marL="857250"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NAV protection from legacy STAs [12]</a:t>
            </a:r>
          </a:p>
          <a:p>
            <a:pPr marL="1257300" lvl="2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MU-RTS: ICR is CTS frame with non-HT (dup) PPDU format </a:t>
            </a:r>
            <a:r>
              <a:rPr lang="en-US" altLang="ko-KR" dirty="0">
                <a:sym typeface="Wingdings" pitchFamily="2" charset="2"/>
              </a:rPr>
              <a:t> NAV protection from </a:t>
            </a:r>
            <a:r>
              <a:rPr lang="en-US" altLang="ko-KR" dirty="0"/>
              <a:t>legacy STAs</a:t>
            </a:r>
          </a:p>
          <a:p>
            <a:pPr marL="1257300" lvl="2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BSRP: ICR is QoS Null frame with TB PPDU format </a:t>
            </a:r>
            <a:r>
              <a:rPr lang="en-US" altLang="ko-KR" dirty="0">
                <a:sym typeface="Wingdings" pitchFamily="2" charset="2"/>
              </a:rPr>
              <a:t> No NAV protection from legacy STAs</a:t>
            </a:r>
            <a:endParaRPr lang="en-US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4A6D33-8DCB-9FB8-9FDC-1950334964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5A48F-49A3-10C8-5D0D-3239E1DF55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err="1"/>
              <a:t>Hyeonjun</a:t>
            </a:r>
            <a:r>
              <a:rPr lang="en-GB" altLang="ko-KR" dirty="0"/>
              <a:t> Sung (WILUS), et al.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15597E-2446-568B-F32D-D5C757517F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73663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6CE5D6-3416-30BA-4175-3CCDE07E7F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DA6122FA-56E6-4E2F-E0A1-E5D21485DA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/>
              <a:t>1. MU-RTS frame as DSO ICF</a:t>
            </a:r>
            <a:endParaRPr lang="en-GB" dirty="0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178E8FC2-54DF-3527-ECA3-6CFD09E32B5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628030"/>
            <a:ext cx="10361084" cy="4662271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Soliciting CTS frame in non-HT (dup) PPDU from DSO non-AP STAs</a:t>
            </a:r>
          </a:p>
          <a:p>
            <a:pPr lvl="1" indent="-28575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DSO non-AP STAs need a reference 20MHz channel for CTS frames transmissions</a:t>
            </a:r>
          </a:p>
          <a:p>
            <a:pPr lvl="2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In baseline MU-RTS/CTS, non-AP STAs shall transmit CTS frames that occupy the primary 20MHz</a:t>
            </a:r>
            <a:r>
              <a:rPr lang="ko-KR" altLang="en-US" dirty="0"/>
              <a:t> </a:t>
            </a:r>
            <a:r>
              <a:rPr lang="en-US" altLang="ko-KR" dirty="0"/>
              <a:t>channel</a:t>
            </a:r>
          </a:p>
          <a:p>
            <a:pPr lvl="2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If we follow baseline response rule, for DSO non-AP STAs that switched to secondary channel, </a:t>
            </a:r>
            <a:br>
              <a:rPr lang="en-US" altLang="ko-KR" dirty="0"/>
            </a:br>
            <a:r>
              <a:rPr lang="en-US" altLang="ko-KR" dirty="0"/>
              <a:t>they require a reference 20MHz channel to transmit CTS frames</a:t>
            </a:r>
          </a:p>
          <a:p>
            <a:pPr lvl="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By following the baseline CTS response rule, reducing the implementation overhead for DSO STAs</a:t>
            </a:r>
          </a:p>
          <a:p>
            <a:pPr lvl="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May require simple modification of the RU Allocation indication for DSO non-AP STAs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83BA20-932E-0047-616D-C0BB97E8E6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AD9630-3977-0DD7-2A45-B5C0E3D98D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err="1"/>
              <a:t>Hyeonjun</a:t>
            </a:r>
            <a:r>
              <a:rPr lang="en-GB" altLang="ko-KR" dirty="0"/>
              <a:t> Sung (WILUS), et 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4BBBC2-4316-E8AA-8429-42239B9835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 2024</a:t>
            </a:r>
            <a:endParaRPr lang="en-GB" dirty="0"/>
          </a:p>
        </p:txBody>
      </p:sp>
      <p:grpSp>
        <p:nvGrpSpPr>
          <p:cNvPr id="5166" name="그룹 5165">
            <a:extLst>
              <a:ext uri="{FF2B5EF4-FFF2-40B4-BE49-F238E27FC236}">
                <a16:creationId xmlns:a16="http://schemas.microsoft.com/office/drawing/2014/main" id="{30BED7A2-D2C8-5A47-3CBC-1522E6F6C46C}"/>
              </a:ext>
            </a:extLst>
          </p:cNvPr>
          <p:cNvGrpSpPr/>
          <p:nvPr/>
        </p:nvGrpSpPr>
        <p:grpSpPr>
          <a:xfrm>
            <a:off x="3935760" y="3861048"/>
            <a:ext cx="4322479" cy="2364666"/>
            <a:chOff x="2711624" y="3506336"/>
            <a:chExt cx="4754727" cy="2601133"/>
          </a:xfrm>
        </p:grpSpPr>
        <p:grpSp>
          <p:nvGrpSpPr>
            <p:cNvPr id="5133" name="그룹 5132">
              <a:extLst>
                <a:ext uri="{FF2B5EF4-FFF2-40B4-BE49-F238E27FC236}">
                  <a16:creationId xmlns:a16="http://schemas.microsoft.com/office/drawing/2014/main" id="{185658ED-7CBA-AD01-E4A8-99838FAC01A3}"/>
                </a:ext>
              </a:extLst>
            </p:cNvPr>
            <p:cNvGrpSpPr/>
            <p:nvPr/>
          </p:nvGrpSpPr>
          <p:grpSpPr>
            <a:xfrm>
              <a:off x="2711624" y="3506336"/>
              <a:ext cx="4652015" cy="2599601"/>
              <a:chOff x="3143672" y="3783256"/>
              <a:chExt cx="4652015" cy="2599601"/>
            </a:xfrm>
          </p:grpSpPr>
          <p:sp>
            <p:nvSpPr>
              <p:cNvPr id="5134" name="직사각형 5133">
                <a:extLst>
                  <a:ext uri="{FF2B5EF4-FFF2-40B4-BE49-F238E27FC236}">
                    <a16:creationId xmlns:a16="http://schemas.microsoft.com/office/drawing/2014/main" id="{1B54ACC3-E1F3-4241-C7CF-FB10BEA8898F}"/>
                  </a:ext>
                </a:extLst>
              </p:cNvPr>
              <p:cNvSpPr/>
              <p:nvPr/>
            </p:nvSpPr>
            <p:spPr bwMode="auto">
              <a:xfrm>
                <a:off x="5362892" y="3959594"/>
                <a:ext cx="677325" cy="1210654"/>
              </a:xfrm>
              <a:prstGeom prst="rect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ko-KR" altLang="en-US" sz="20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5135" name="그룹 5134">
                <a:extLst>
                  <a:ext uri="{FF2B5EF4-FFF2-40B4-BE49-F238E27FC236}">
                    <a16:creationId xmlns:a16="http://schemas.microsoft.com/office/drawing/2014/main" id="{E40AFAA2-E6FB-1C64-7C7D-575212475EF2}"/>
                  </a:ext>
                </a:extLst>
              </p:cNvPr>
              <p:cNvGrpSpPr/>
              <p:nvPr/>
            </p:nvGrpSpPr>
            <p:grpSpPr>
              <a:xfrm>
                <a:off x="3143672" y="3783256"/>
                <a:ext cx="4652015" cy="2599601"/>
                <a:chOff x="1127448" y="2487952"/>
                <a:chExt cx="5436882" cy="3038195"/>
              </a:xfrm>
            </p:grpSpPr>
            <p:grpSp>
              <p:nvGrpSpPr>
                <p:cNvPr id="5136" name="그룹 5135">
                  <a:extLst>
                    <a:ext uri="{FF2B5EF4-FFF2-40B4-BE49-F238E27FC236}">
                      <a16:creationId xmlns:a16="http://schemas.microsoft.com/office/drawing/2014/main" id="{83C34C88-0862-4DA2-FCCD-E346553519B4}"/>
                    </a:ext>
                  </a:extLst>
                </p:cNvPr>
                <p:cNvGrpSpPr/>
                <p:nvPr/>
              </p:nvGrpSpPr>
              <p:grpSpPr>
                <a:xfrm>
                  <a:off x="1127448" y="2487952"/>
                  <a:ext cx="5436882" cy="3038195"/>
                  <a:chOff x="1127448" y="2487952"/>
                  <a:chExt cx="5436882" cy="3038195"/>
                </a:xfrm>
              </p:grpSpPr>
              <p:grpSp>
                <p:nvGrpSpPr>
                  <p:cNvPr id="5138" name="그룹 5137">
                    <a:extLst>
                      <a:ext uri="{FF2B5EF4-FFF2-40B4-BE49-F238E27FC236}">
                        <a16:creationId xmlns:a16="http://schemas.microsoft.com/office/drawing/2014/main" id="{ABBEF9EE-E8A4-C090-EE19-271836EF33B8}"/>
                      </a:ext>
                    </a:extLst>
                  </p:cNvPr>
                  <p:cNvGrpSpPr/>
                  <p:nvPr/>
                </p:nvGrpSpPr>
                <p:grpSpPr>
                  <a:xfrm>
                    <a:off x="1127448" y="2700280"/>
                    <a:ext cx="5436882" cy="2825867"/>
                    <a:chOff x="4408081" y="3485594"/>
                    <a:chExt cx="5436882" cy="2825867"/>
                  </a:xfrm>
                </p:grpSpPr>
                <p:cxnSp>
                  <p:nvCxnSpPr>
                    <p:cNvPr id="5153" name="직선 연결선 5152">
                      <a:extLst>
                        <a:ext uri="{FF2B5EF4-FFF2-40B4-BE49-F238E27FC236}">
                          <a16:creationId xmlns:a16="http://schemas.microsoft.com/office/drawing/2014/main" id="{0BCA6CC3-00C9-59C3-4CAF-69A17F4C023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>
                      <a:off x="4583832" y="6309320"/>
                      <a:ext cx="5261131" cy="0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5154" name="직선 연결선 5153">
                      <a:extLst>
                        <a:ext uri="{FF2B5EF4-FFF2-40B4-BE49-F238E27FC236}">
                          <a16:creationId xmlns:a16="http://schemas.microsoft.com/office/drawing/2014/main" id="{BFC9491E-BEF8-E3DB-109C-93E4401A11E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>
                      <a:off x="4583832" y="4896549"/>
                      <a:ext cx="3808148" cy="0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grpSp>
                  <p:nvGrpSpPr>
                    <p:cNvPr id="5155" name="그룹 5154">
                      <a:extLst>
                        <a:ext uri="{FF2B5EF4-FFF2-40B4-BE49-F238E27FC236}">
                          <a16:creationId xmlns:a16="http://schemas.microsoft.com/office/drawing/2014/main" id="{FEC3E5A1-CAC4-5FED-9DF9-336044F54A3D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4408081" y="3485594"/>
                      <a:ext cx="5026279" cy="2825867"/>
                      <a:chOff x="4408081" y="3485594"/>
                      <a:chExt cx="5026279" cy="2825867"/>
                    </a:xfrm>
                  </p:grpSpPr>
                  <p:sp>
                    <p:nvSpPr>
                      <p:cNvPr id="5164" name="직사각형 5163">
                        <a:extLst>
                          <a:ext uri="{FF2B5EF4-FFF2-40B4-BE49-F238E27FC236}">
                            <a16:creationId xmlns:a16="http://schemas.microsoft.com/office/drawing/2014/main" id="{6F43E49D-8161-D5D1-C036-101761E2A0CE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4933022" y="6112111"/>
                        <a:ext cx="3518657" cy="194534"/>
                      </a:xfrm>
                      <a:prstGeom prst="rect">
                        <a:avLst/>
                      </a:prstGeom>
                      <a:solidFill>
                        <a:srgbClr val="92D050"/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449263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000000"/>
                          </a:buClr>
                          <a:buSzPct val="100000"/>
                          <a:buFont typeface="Times New Roman" pitchFamily="16" charset="0"/>
                          <a:buNone/>
                          <a:tabLst/>
                        </a:pPr>
                        <a:endParaRPr kumimoji="0" lang="ko-KR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6" charset="0"/>
                          <a:ea typeface="MS Gothic" charset="-128"/>
                        </a:endParaRPr>
                      </a:p>
                    </p:txBody>
                  </p:sp>
                  <p:sp>
                    <p:nvSpPr>
                      <p:cNvPr id="5157" name="평행 사변형 5156">
                        <a:extLst>
                          <a:ext uri="{FF2B5EF4-FFF2-40B4-BE49-F238E27FC236}">
                            <a16:creationId xmlns:a16="http://schemas.microsoft.com/office/drawing/2014/main" id="{ACEDD567-88C2-9C1D-1B82-B6FCD72987D5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5148393" y="6110379"/>
                        <a:ext cx="288032" cy="198941"/>
                      </a:xfrm>
                      <a:prstGeom prst="parallelogram">
                        <a:avLst/>
                      </a:prstGeom>
                      <a:solidFill>
                        <a:schemeClr val="bg1"/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449263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000000"/>
                          </a:buClr>
                          <a:buSzPct val="100000"/>
                          <a:buFont typeface="Times New Roman" pitchFamily="16" charset="0"/>
                          <a:buNone/>
                          <a:tabLst/>
                        </a:pPr>
                        <a:endParaRPr kumimoji="0" lang="ko-KR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6" charset="0"/>
                          <a:ea typeface="MS Gothic" charset="-128"/>
                        </a:endParaRPr>
                      </a:p>
                    </p:txBody>
                  </p:sp>
                  <p:sp>
                    <p:nvSpPr>
                      <p:cNvPr id="5158" name="평행 사변형 5157">
                        <a:extLst>
                          <a:ext uri="{FF2B5EF4-FFF2-40B4-BE49-F238E27FC236}">
                            <a16:creationId xmlns:a16="http://schemas.microsoft.com/office/drawing/2014/main" id="{474D7CEB-C3B3-356F-5631-07C4D6C9B312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4933022" y="6114786"/>
                        <a:ext cx="288032" cy="194534"/>
                      </a:xfrm>
                      <a:prstGeom prst="parallelogram">
                        <a:avLst/>
                      </a:prstGeom>
                      <a:solidFill>
                        <a:schemeClr val="bg1"/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449263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000000"/>
                          </a:buClr>
                          <a:buSzPct val="100000"/>
                          <a:buFont typeface="Times New Roman" pitchFamily="16" charset="0"/>
                          <a:buNone/>
                          <a:tabLst/>
                        </a:pPr>
                        <a:endParaRPr kumimoji="0" lang="ko-KR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6" charset="0"/>
                          <a:ea typeface="MS Gothic" charset="-128"/>
                        </a:endParaRPr>
                      </a:p>
                    </p:txBody>
                  </p:sp>
                  <p:sp>
                    <p:nvSpPr>
                      <p:cNvPr id="5160" name="TextBox 5159">
                        <a:extLst>
                          <a:ext uri="{FF2B5EF4-FFF2-40B4-BE49-F238E27FC236}">
                            <a16:creationId xmlns:a16="http://schemas.microsoft.com/office/drawing/2014/main" id="{BF4E29F2-659D-D980-135C-CC99873ECF80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4408081" y="5348100"/>
                        <a:ext cx="708541" cy="39567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US" altLang="ko-KR" sz="1600">
                            <a:solidFill>
                              <a:schemeClr val="tx2"/>
                            </a:solidFill>
                          </a:rPr>
                          <a:t>P160</a:t>
                        </a:r>
                        <a:endParaRPr lang="ko-KR" altLang="en-US" sz="1600">
                          <a:solidFill>
                            <a:schemeClr val="tx2"/>
                          </a:solidFill>
                        </a:endParaRPr>
                      </a:p>
                    </p:txBody>
                  </p:sp>
                  <p:sp>
                    <p:nvSpPr>
                      <p:cNvPr id="5161" name="TextBox 5160">
                        <a:extLst>
                          <a:ext uri="{FF2B5EF4-FFF2-40B4-BE49-F238E27FC236}">
                            <a16:creationId xmlns:a16="http://schemas.microsoft.com/office/drawing/2014/main" id="{FDDA44A1-610E-C326-FB67-111855B3A490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4413821" y="3925245"/>
                        <a:ext cx="708541" cy="39567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US" altLang="ko-KR" sz="1600">
                            <a:solidFill>
                              <a:schemeClr val="tx2"/>
                            </a:solidFill>
                          </a:rPr>
                          <a:t>S160</a:t>
                        </a:r>
                        <a:endParaRPr lang="ko-KR" altLang="en-US" sz="1600">
                          <a:solidFill>
                            <a:schemeClr val="tx2"/>
                          </a:solidFill>
                        </a:endParaRPr>
                      </a:p>
                    </p:txBody>
                  </p:sp>
                  <p:sp>
                    <p:nvSpPr>
                      <p:cNvPr id="5162" name="직사각형 5161">
                        <a:extLst>
                          <a:ext uri="{FF2B5EF4-FFF2-40B4-BE49-F238E27FC236}">
                            <a16:creationId xmlns:a16="http://schemas.microsoft.com/office/drawing/2014/main" id="{9299C0D6-067F-3D40-B824-C04FF78EC24A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4933022" y="4697600"/>
                        <a:ext cx="3518657" cy="194534"/>
                      </a:xfrm>
                      <a:prstGeom prst="rect">
                        <a:avLst/>
                      </a:prstGeom>
                      <a:solidFill>
                        <a:srgbClr val="92D050"/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449263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000000"/>
                          </a:buClr>
                          <a:buSzPct val="100000"/>
                          <a:buFont typeface="Times New Roman" pitchFamily="16" charset="0"/>
                          <a:buNone/>
                          <a:tabLst/>
                        </a:pPr>
                        <a:endParaRPr kumimoji="0" lang="ko-KR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6" charset="0"/>
                          <a:ea typeface="MS Gothic" charset="-128"/>
                        </a:endParaRPr>
                      </a:p>
                    </p:txBody>
                  </p:sp>
                  <p:sp>
                    <p:nvSpPr>
                      <p:cNvPr id="5163" name="TextBox 5162">
                        <a:extLst>
                          <a:ext uri="{FF2B5EF4-FFF2-40B4-BE49-F238E27FC236}">
                            <a16:creationId xmlns:a16="http://schemas.microsoft.com/office/drawing/2014/main" id="{7730C0E9-F08E-1F20-848D-72D67E13D760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7852141" y="5093088"/>
                        <a:ext cx="1582219" cy="233807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US" altLang="ko-KR" sz="700" dirty="0">
                            <a:solidFill>
                              <a:schemeClr val="tx1"/>
                            </a:solidFill>
                          </a:rPr>
                          <a:t>Reference 20MHz channel</a:t>
                        </a:r>
                        <a:endParaRPr lang="ko-KR" altLang="en-US" sz="700" dirty="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5156" name="직사각형 5155">
                        <a:extLst>
                          <a:ext uri="{FF2B5EF4-FFF2-40B4-BE49-F238E27FC236}">
                            <a16:creationId xmlns:a16="http://schemas.microsoft.com/office/drawing/2014/main" id="{0CE42FD3-9C33-95FA-8C2F-4F35D2BD05EE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5447821" y="3485594"/>
                        <a:ext cx="936104" cy="2825867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2">
                        <a:schemeClr val="dk1"/>
                      </a:lnRef>
                      <a:fillRef idx="1">
                        <a:schemeClr val="lt1"/>
                      </a:fillRef>
                      <a:effectRef idx="0">
                        <a:schemeClr val="dk1"/>
                      </a:effectRef>
                      <a:fontRef idx="minor">
                        <a:schemeClr val="dk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449263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000000"/>
                          </a:buClr>
                          <a:buSzPct val="100000"/>
                          <a:buFont typeface="Times New Roman" pitchFamily="16" charset="0"/>
                          <a:buNone/>
                          <a:tabLst/>
                        </a:pPr>
                        <a:endParaRPr kumimoji="0" lang="ko-KR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6" charset="0"/>
                          <a:ea typeface="MS Gothic" charset="-128"/>
                        </a:endParaRPr>
                      </a:p>
                    </p:txBody>
                  </p:sp>
                  <p:sp>
                    <p:nvSpPr>
                      <p:cNvPr id="5159" name="TextBox 5158">
                        <a:extLst>
                          <a:ext uri="{FF2B5EF4-FFF2-40B4-BE49-F238E27FC236}">
                            <a16:creationId xmlns:a16="http://schemas.microsoft.com/office/drawing/2014/main" id="{197027E1-A45F-EAD4-3D44-D3457A5C0B0F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5394286" y="4600769"/>
                        <a:ext cx="1043177" cy="890266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 algn="ctr"/>
                        <a:r>
                          <a:rPr lang="en-US" altLang="ko-KR" sz="1400" dirty="0">
                            <a:solidFill>
                              <a:schemeClr val="tx1"/>
                            </a:solidFill>
                          </a:rPr>
                          <a:t>DSO</a:t>
                        </a:r>
                      </a:p>
                      <a:p>
                        <a:pPr algn="ctr"/>
                        <a:r>
                          <a:rPr lang="en-US" altLang="ko-KR" sz="1400" dirty="0">
                            <a:solidFill>
                              <a:schemeClr val="tx1"/>
                            </a:solidFill>
                          </a:rPr>
                          <a:t>ICF</a:t>
                        </a:r>
                      </a:p>
                      <a:p>
                        <a:pPr algn="ctr"/>
                        <a:r>
                          <a:rPr lang="en-US" altLang="ko-KR" sz="1050" dirty="0">
                            <a:solidFill>
                              <a:schemeClr val="tx1"/>
                            </a:solidFill>
                          </a:rPr>
                          <a:t>(MU-RTS)</a:t>
                        </a:r>
                        <a:endParaRPr lang="ko-KR" altLang="en-US" sz="1050" dirty="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</p:grpSp>
              </p:grpSp>
              <p:cxnSp>
                <p:nvCxnSpPr>
                  <p:cNvPr id="5139" name="직선 화살표 연결선 5138">
                    <a:extLst>
                      <a:ext uri="{FF2B5EF4-FFF2-40B4-BE49-F238E27FC236}">
                        <a16:creationId xmlns:a16="http://schemas.microsoft.com/office/drawing/2014/main" id="{59D32FC0-EC5B-DFBA-2509-41868C2C695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 flipH="1" flipV="1">
                    <a:off x="4704491" y="4111235"/>
                    <a:ext cx="254885" cy="240736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sp>
                <p:nvSpPr>
                  <p:cNvPr id="5140" name="직사각형 5139">
                    <a:extLst>
                      <a:ext uri="{FF2B5EF4-FFF2-40B4-BE49-F238E27FC236}">
                        <a16:creationId xmlns:a16="http://schemas.microsoft.com/office/drawing/2014/main" id="{175F809C-695E-5976-656E-2DFB690D1FBF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3719736" y="4109095"/>
                    <a:ext cx="792088" cy="1414911"/>
                  </a:xfrm>
                  <a:prstGeom prst="rect">
                    <a:avLst/>
                  </a:prstGeom>
                  <a:solidFill>
                    <a:srgbClr val="7030A0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:endParaRPr kumimoji="0" lang="ko-KR" altLang="en-US" sz="2000" b="0" i="0" u="none" strike="noStrike" cap="none" normalizeH="0" baseline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6" charset="0"/>
                      <a:ea typeface="MS Gothic" charset="-128"/>
                    </a:endParaRPr>
                  </a:p>
                </p:txBody>
              </p:sp>
              <p:sp>
                <p:nvSpPr>
                  <p:cNvPr id="5141" name="직사각형 5140">
                    <a:extLst>
                      <a:ext uri="{FF2B5EF4-FFF2-40B4-BE49-F238E27FC236}">
                        <a16:creationId xmlns:a16="http://schemas.microsoft.com/office/drawing/2014/main" id="{37DC07C0-A15C-E018-2815-FA322AAAE830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3721946" y="3432244"/>
                    <a:ext cx="791600" cy="668269"/>
                  </a:xfrm>
                  <a:prstGeom prst="rect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:endParaRPr kumimoji="0" lang="ko-KR" altLang="en-US" sz="2000" b="0" i="0" u="none" strike="noStrike" cap="none" normalizeH="0" baseline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6" charset="0"/>
                      <a:ea typeface="MS Gothic" charset="-128"/>
                    </a:endParaRPr>
                  </a:p>
                </p:txBody>
              </p:sp>
              <p:sp>
                <p:nvSpPr>
                  <p:cNvPr id="5142" name="직사각형 5141">
                    <a:extLst>
                      <a:ext uri="{FF2B5EF4-FFF2-40B4-BE49-F238E27FC236}">
                        <a16:creationId xmlns:a16="http://schemas.microsoft.com/office/drawing/2014/main" id="{00236CC9-961F-C344-5EE5-F9738BC76FAB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3727957" y="3725755"/>
                    <a:ext cx="700270" cy="377864"/>
                  </a:xfrm>
                  <a:prstGeom prst="rect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:endParaRPr kumimoji="0" lang="ko-KR" altLang="en-US" sz="2000" b="0" i="0" u="none" strike="noStrike" cap="none" normalizeH="0" baseline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6" charset="0"/>
                      <a:ea typeface="MS Gothic" charset="-128"/>
                    </a:endParaRPr>
                  </a:p>
                </p:txBody>
              </p:sp>
              <p:sp>
                <p:nvSpPr>
                  <p:cNvPr id="5143" name="직사각형 5142">
                    <a:extLst>
                      <a:ext uri="{FF2B5EF4-FFF2-40B4-BE49-F238E27FC236}">
                        <a16:creationId xmlns:a16="http://schemas.microsoft.com/office/drawing/2014/main" id="{40E93D37-69B1-4D8A-11B9-72BBDBC36FAD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3719736" y="3908531"/>
                    <a:ext cx="576064" cy="196153"/>
                  </a:xfrm>
                  <a:prstGeom prst="rect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:endParaRPr kumimoji="0" lang="ko-KR" altLang="en-US" sz="2000" b="0" i="0" u="none" strike="noStrike" cap="none" normalizeH="0" baseline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6" charset="0"/>
                      <a:ea typeface="MS Gothic" charset="-128"/>
                    </a:endParaRPr>
                  </a:p>
                </p:txBody>
              </p:sp>
              <p:sp>
                <p:nvSpPr>
                  <p:cNvPr id="5144" name="TextBox 5143">
                    <a:extLst>
                      <a:ext uri="{FF2B5EF4-FFF2-40B4-BE49-F238E27FC236}">
                        <a16:creationId xmlns:a16="http://schemas.microsoft.com/office/drawing/2014/main" id="{1A770253-265E-876C-6B90-96B1630647D5}"/>
                      </a:ext>
                    </a:extLst>
                  </p:cNvPr>
                  <p:cNvSpPr txBox="1"/>
                  <p:nvPr/>
                </p:nvSpPr>
                <p:spPr>
                  <a:xfrm>
                    <a:off x="3714949" y="3877742"/>
                    <a:ext cx="627982" cy="269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900" dirty="0"/>
                      <a:t>20MHz</a:t>
                    </a:r>
                    <a:endParaRPr lang="ko-KR" altLang="en-US" sz="900" dirty="0"/>
                  </a:p>
                </p:txBody>
              </p:sp>
              <p:sp>
                <p:nvSpPr>
                  <p:cNvPr id="5145" name="TextBox 5144">
                    <a:extLst>
                      <a:ext uri="{FF2B5EF4-FFF2-40B4-BE49-F238E27FC236}">
                        <a16:creationId xmlns:a16="http://schemas.microsoft.com/office/drawing/2014/main" id="{AFA925BF-5F6C-5B7E-0A18-ED81711179D9}"/>
                      </a:ext>
                    </a:extLst>
                  </p:cNvPr>
                  <p:cNvSpPr txBox="1"/>
                  <p:nvPr/>
                </p:nvSpPr>
                <p:spPr>
                  <a:xfrm>
                    <a:off x="3815925" y="3692344"/>
                    <a:ext cx="627982" cy="269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900" dirty="0"/>
                      <a:t>40MHz</a:t>
                    </a:r>
                    <a:endParaRPr lang="ko-KR" altLang="en-US" sz="900" dirty="0"/>
                  </a:p>
                </p:txBody>
              </p:sp>
              <p:sp>
                <p:nvSpPr>
                  <p:cNvPr id="5146" name="TextBox 5145">
                    <a:extLst>
                      <a:ext uri="{FF2B5EF4-FFF2-40B4-BE49-F238E27FC236}">
                        <a16:creationId xmlns:a16="http://schemas.microsoft.com/office/drawing/2014/main" id="{98BF4CB2-A33A-7108-42D8-02A2B4102B75}"/>
                      </a:ext>
                    </a:extLst>
                  </p:cNvPr>
                  <p:cNvSpPr txBox="1"/>
                  <p:nvPr/>
                </p:nvSpPr>
                <p:spPr>
                  <a:xfrm>
                    <a:off x="3930202" y="3393336"/>
                    <a:ext cx="627982" cy="269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900" dirty="0"/>
                      <a:t>80MHz</a:t>
                    </a:r>
                    <a:endParaRPr lang="ko-KR" altLang="en-US" sz="900" dirty="0"/>
                  </a:p>
                </p:txBody>
              </p:sp>
              <p:sp>
                <p:nvSpPr>
                  <p:cNvPr id="5147" name="TextBox 5146">
                    <a:extLst>
                      <a:ext uri="{FF2B5EF4-FFF2-40B4-BE49-F238E27FC236}">
                        <a16:creationId xmlns:a16="http://schemas.microsoft.com/office/drawing/2014/main" id="{37B45F6F-0F8D-4C7D-8A4A-5F64932F6902}"/>
                      </a:ext>
                    </a:extLst>
                  </p:cNvPr>
                  <p:cNvSpPr txBox="1"/>
                  <p:nvPr/>
                </p:nvSpPr>
                <p:spPr>
                  <a:xfrm>
                    <a:off x="3926322" y="2650039"/>
                    <a:ext cx="695427" cy="269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900" dirty="0"/>
                      <a:t>160MHz</a:t>
                    </a:r>
                    <a:endParaRPr lang="ko-KR" altLang="en-US" sz="900" dirty="0"/>
                  </a:p>
                </p:txBody>
              </p:sp>
              <p:sp>
                <p:nvSpPr>
                  <p:cNvPr id="5148" name="TextBox 5147">
                    <a:extLst>
                      <a:ext uri="{FF2B5EF4-FFF2-40B4-BE49-F238E27FC236}">
                        <a16:creationId xmlns:a16="http://schemas.microsoft.com/office/drawing/2014/main" id="{A9759E80-96C8-C8A5-8887-907286FBEE0A}"/>
                      </a:ext>
                    </a:extLst>
                  </p:cNvPr>
                  <p:cNvSpPr txBox="1"/>
                  <p:nvPr/>
                </p:nvSpPr>
                <p:spPr>
                  <a:xfrm>
                    <a:off x="3758152" y="4379757"/>
                    <a:ext cx="724089" cy="83091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ko-KR" sz="1200" dirty="0"/>
                      <a:t>ICR from P160</a:t>
                    </a:r>
                    <a:endParaRPr lang="ko-KR" altLang="en-US" sz="1200" dirty="0"/>
                  </a:p>
                </p:txBody>
              </p:sp>
              <p:cxnSp>
                <p:nvCxnSpPr>
                  <p:cNvPr id="5149" name="직선 화살표 연결선 5148">
                    <a:extLst>
                      <a:ext uri="{FF2B5EF4-FFF2-40B4-BE49-F238E27FC236}">
                        <a16:creationId xmlns:a16="http://schemas.microsoft.com/office/drawing/2014/main" id="{DBA6EDC2-5D1D-2A13-AB53-EBD7B4068B2C}"/>
                      </a:ext>
                    </a:extLst>
                  </p:cNvPr>
                  <p:cNvCxnSpPr/>
                  <p:nvPr/>
                </p:nvCxnSpPr>
                <p:spPr bwMode="auto">
                  <a:xfrm flipH="1">
                    <a:off x="4507604" y="3139931"/>
                    <a:ext cx="220244" cy="425336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sp>
                <p:nvSpPr>
                  <p:cNvPr id="5150" name="TextBox 5149">
                    <a:extLst>
                      <a:ext uri="{FF2B5EF4-FFF2-40B4-BE49-F238E27FC236}">
                        <a16:creationId xmlns:a16="http://schemas.microsoft.com/office/drawing/2014/main" id="{F01CDDAA-4B42-E52A-7903-BC93B1DD5352}"/>
                      </a:ext>
                    </a:extLst>
                  </p:cNvPr>
                  <p:cNvSpPr txBox="1"/>
                  <p:nvPr/>
                </p:nvSpPr>
                <p:spPr>
                  <a:xfrm>
                    <a:off x="4548355" y="2714629"/>
                    <a:ext cx="1403122" cy="50358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ko-KR" sz="1050" dirty="0">
                        <a:solidFill>
                          <a:schemeClr val="tx1"/>
                        </a:solidFill>
                      </a:rPr>
                      <a:t>CTS frame as DSO ICR on S160</a:t>
                    </a:r>
                  </a:p>
                </p:txBody>
              </p:sp>
              <p:cxnSp>
                <p:nvCxnSpPr>
                  <p:cNvPr id="5151" name="직선 화살표 연결선 5150">
                    <a:extLst>
                      <a:ext uri="{FF2B5EF4-FFF2-40B4-BE49-F238E27FC236}">
                        <a16:creationId xmlns:a16="http://schemas.microsoft.com/office/drawing/2014/main" id="{A0D867A8-41B0-5AEA-0E52-C7511DA1E835}"/>
                      </a:ext>
                    </a:extLst>
                  </p:cNvPr>
                  <p:cNvCxnSpPr/>
                  <p:nvPr/>
                </p:nvCxnSpPr>
                <p:spPr bwMode="auto">
                  <a:xfrm>
                    <a:off x="3103292" y="2806061"/>
                    <a:ext cx="611657" cy="0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triangle"/>
                    <a:tailEnd type="triangle"/>
                  </a:ln>
                  <a:effectLst/>
                </p:spPr>
              </p:cxnSp>
              <p:sp>
                <p:nvSpPr>
                  <p:cNvPr id="5152" name="TextBox 5151">
                    <a:extLst>
                      <a:ext uri="{FF2B5EF4-FFF2-40B4-BE49-F238E27FC236}">
                        <a16:creationId xmlns:a16="http://schemas.microsoft.com/office/drawing/2014/main" id="{02AA7938-9818-7173-2B4F-56B7A4D2FD3C}"/>
                      </a:ext>
                    </a:extLst>
                  </p:cNvPr>
                  <p:cNvSpPr txBox="1"/>
                  <p:nvPr/>
                </p:nvSpPr>
                <p:spPr>
                  <a:xfrm>
                    <a:off x="3103291" y="2487952"/>
                    <a:ext cx="633603" cy="35970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1400" dirty="0">
                        <a:solidFill>
                          <a:schemeClr val="tx1"/>
                        </a:solidFill>
                      </a:rPr>
                      <a:t>SIFS</a:t>
                    </a:r>
                    <a:endParaRPr lang="ko-KR" altLang="en-US" sz="140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5137" name="직사각형 5136">
                  <a:extLst>
                    <a:ext uri="{FF2B5EF4-FFF2-40B4-BE49-F238E27FC236}">
                      <a16:creationId xmlns:a16="http://schemas.microsoft.com/office/drawing/2014/main" id="{A1C0A04D-0CD1-9D5B-0601-8DDC432711C9}"/>
                    </a:ext>
                  </a:extLst>
                </p:cNvPr>
                <p:cNvSpPr/>
                <p:nvPr/>
              </p:nvSpPr>
              <p:spPr bwMode="auto">
                <a:xfrm>
                  <a:off x="3714949" y="2698465"/>
                  <a:ext cx="796875" cy="1408490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ko-KR" altLang="en-US" sz="20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  <p:sp>
          <p:nvSpPr>
            <p:cNvPr id="5165" name="TextBox 5164">
              <a:extLst>
                <a:ext uri="{FF2B5EF4-FFF2-40B4-BE49-F238E27FC236}">
                  <a16:creationId xmlns:a16="http://schemas.microsoft.com/office/drawing/2014/main" id="{AD9DEDF9-B341-D0CC-6849-C734C2DD420E}"/>
                </a:ext>
              </a:extLst>
            </p:cNvPr>
            <p:cNvSpPr txBox="1"/>
            <p:nvPr/>
          </p:nvSpPr>
          <p:spPr>
            <a:xfrm>
              <a:off x="5908819" y="5907414"/>
              <a:ext cx="1557532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700" dirty="0">
                  <a:solidFill>
                    <a:schemeClr val="tx1"/>
                  </a:solidFill>
                </a:rPr>
                <a:t>Primary 20MHz channel</a:t>
              </a:r>
              <a:endParaRPr lang="ko-KR" altLang="en-US" sz="7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13939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EA2052-8C9D-0DB2-695C-85F2E024D8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B2BF99DB-BE39-3B76-5BF2-2E51968CBC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/>
              <a:t>2. BSRP frame as DSO ICF</a:t>
            </a:r>
            <a:endParaRPr lang="en-GB" dirty="0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8FF95FE7-DC8E-97C0-0756-C9A442B5598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628031"/>
            <a:ext cx="10361084" cy="2233018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Soliciting QoS Null frame in TB PPDU from DSO non-AP STAs</a:t>
            </a:r>
          </a:p>
          <a:p>
            <a:pPr lvl="1" indent="-28575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There can be no TB PPDU responses on certain secondary 20MHz channels</a:t>
            </a:r>
          </a:p>
          <a:p>
            <a:pPr lvl="1" indent="-28575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Recovery mechanism for the unresponsive secondary channels</a:t>
            </a:r>
          </a:p>
          <a:p>
            <a:pPr lvl="2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[Option A] In the ICF BSRP frame, indicating additional backup DSO non-AP STA(s) that can be assigned to unresponsive secondary channels later</a:t>
            </a:r>
          </a:p>
          <a:p>
            <a:pPr lvl="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The additional DSO non-AP STAs can be allocated to a specific secondary 20MHz channel in the DSO ICF</a:t>
            </a:r>
          </a:p>
          <a:p>
            <a:pPr lvl="2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[Option B] After ICR, in the following BSRP frame, indicating new DSO non-AP STA(s) in the primary channel to switch to unresponsive secondary channels </a:t>
            </a:r>
          </a:p>
          <a:p>
            <a:pPr lvl="2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We prefer [Option A]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BCD285-7B3D-BC8C-F95C-3EE3E1DB0F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B4F093-D069-8419-3E7B-4CBA487DA9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err="1"/>
              <a:t>Hyeonjun</a:t>
            </a:r>
            <a:r>
              <a:rPr lang="en-GB" altLang="ko-KR" dirty="0"/>
              <a:t> Sung (WILUS), et al.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3A7889-12A5-78CB-4916-0FC0070511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 2024</a:t>
            </a:r>
            <a:endParaRPr lang="en-GB" dirty="0"/>
          </a:p>
        </p:txBody>
      </p:sp>
      <p:grpSp>
        <p:nvGrpSpPr>
          <p:cNvPr id="5188" name="그룹 5187">
            <a:extLst>
              <a:ext uri="{FF2B5EF4-FFF2-40B4-BE49-F238E27FC236}">
                <a16:creationId xmlns:a16="http://schemas.microsoft.com/office/drawing/2014/main" id="{E2B4F330-106A-ADEE-F262-EE9CED96D968}"/>
              </a:ext>
            </a:extLst>
          </p:cNvPr>
          <p:cNvGrpSpPr/>
          <p:nvPr/>
        </p:nvGrpSpPr>
        <p:grpSpPr>
          <a:xfrm>
            <a:off x="3591745" y="3926156"/>
            <a:ext cx="4150473" cy="2496519"/>
            <a:chOff x="6667295" y="3475435"/>
            <a:chExt cx="5022073" cy="3020788"/>
          </a:xfrm>
        </p:grpSpPr>
        <p:sp>
          <p:nvSpPr>
            <p:cNvPr id="5168" name="직사각형 5167">
              <a:extLst>
                <a:ext uri="{FF2B5EF4-FFF2-40B4-BE49-F238E27FC236}">
                  <a16:creationId xmlns:a16="http://schemas.microsoft.com/office/drawing/2014/main" id="{DE00E9D2-C164-1616-33B5-E62381244011}"/>
                </a:ext>
              </a:extLst>
            </p:cNvPr>
            <p:cNvSpPr/>
            <p:nvPr/>
          </p:nvSpPr>
          <p:spPr bwMode="auto">
            <a:xfrm>
              <a:off x="7683268" y="6178000"/>
              <a:ext cx="3813332" cy="150131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9" name="직선 연결선 18">
              <a:extLst>
                <a:ext uri="{FF2B5EF4-FFF2-40B4-BE49-F238E27FC236}">
                  <a16:creationId xmlns:a16="http://schemas.microsoft.com/office/drawing/2014/main" id="{C699A36E-D7D6-D83C-5B22-34AA3B006C1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45760" y="6338550"/>
              <a:ext cx="405252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직선 연결선 19">
              <a:extLst>
                <a:ext uri="{FF2B5EF4-FFF2-40B4-BE49-F238E27FC236}">
                  <a16:creationId xmlns:a16="http://schemas.microsoft.com/office/drawing/2014/main" id="{E5000B6C-0096-8739-F9D1-A603FA34CF9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45760" y="3848100"/>
              <a:ext cx="405252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0A24697-CA12-359D-7D49-CCE1E09FEDB9}"/>
                </a:ext>
              </a:extLst>
            </p:cNvPr>
            <p:cNvSpPr txBox="1"/>
            <p:nvPr/>
          </p:nvSpPr>
          <p:spPr>
            <a:xfrm>
              <a:off x="6667295" y="5554328"/>
              <a:ext cx="5004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>
                  <a:solidFill>
                    <a:schemeClr val="tx2"/>
                  </a:solidFill>
                </a:rPr>
                <a:t>P160</a:t>
              </a:r>
              <a:endParaRPr lang="ko-KR" altLang="en-US" sz="1200" dirty="0">
                <a:solidFill>
                  <a:schemeClr val="tx2"/>
                </a:solidFill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0A57F12-D5F6-3260-78D5-EBC0295097F7}"/>
                </a:ext>
              </a:extLst>
            </p:cNvPr>
            <p:cNvSpPr txBox="1"/>
            <p:nvPr/>
          </p:nvSpPr>
          <p:spPr>
            <a:xfrm>
              <a:off x="6686987" y="4307219"/>
              <a:ext cx="5004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>
                  <a:solidFill>
                    <a:schemeClr val="tx2"/>
                  </a:solidFill>
                </a:rPr>
                <a:t>S160</a:t>
              </a:r>
              <a:endParaRPr lang="ko-KR" altLang="en-US" sz="1200" dirty="0">
                <a:solidFill>
                  <a:schemeClr val="tx2"/>
                </a:solidFill>
              </a:endParaRPr>
            </a:p>
          </p:txBody>
        </p:sp>
        <p:cxnSp>
          <p:nvCxnSpPr>
            <p:cNvPr id="23" name="직선 연결선 22">
              <a:extLst>
                <a:ext uri="{FF2B5EF4-FFF2-40B4-BE49-F238E27FC236}">
                  <a16:creationId xmlns:a16="http://schemas.microsoft.com/office/drawing/2014/main" id="{723FFBAC-4FFC-CB35-CD2D-240414E86CD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45760" y="5095436"/>
              <a:ext cx="405252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직선 연결선 23">
              <a:extLst>
                <a:ext uri="{FF2B5EF4-FFF2-40B4-BE49-F238E27FC236}">
                  <a16:creationId xmlns:a16="http://schemas.microsoft.com/office/drawing/2014/main" id="{9229300F-D660-00C4-9B21-CD5C05FE5BB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68753" y="4475383"/>
              <a:ext cx="402952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직선 연결선 24">
              <a:extLst>
                <a:ext uri="{FF2B5EF4-FFF2-40B4-BE49-F238E27FC236}">
                  <a16:creationId xmlns:a16="http://schemas.microsoft.com/office/drawing/2014/main" id="{60095FC7-D56C-0982-F349-44C50E3B069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68753" y="4161742"/>
              <a:ext cx="402952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직선 연결선 25">
              <a:extLst>
                <a:ext uri="{FF2B5EF4-FFF2-40B4-BE49-F238E27FC236}">
                  <a16:creationId xmlns:a16="http://schemas.microsoft.com/office/drawing/2014/main" id="{8C70FD5A-7021-AA58-7097-2C8348CE5BC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68753" y="4780559"/>
              <a:ext cx="402952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직선 연결선 26">
              <a:extLst>
                <a:ext uri="{FF2B5EF4-FFF2-40B4-BE49-F238E27FC236}">
                  <a16:creationId xmlns:a16="http://schemas.microsoft.com/office/drawing/2014/main" id="{1DCB9183-8E08-5D4E-42D2-D0E65D6E8A2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68753" y="4933146"/>
              <a:ext cx="402952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직선 연결선 27">
              <a:extLst>
                <a:ext uri="{FF2B5EF4-FFF2-40B4-BE49-F238E27FC236}">
                  <a16:creationId xmlns:a16="http://schemas.microsoft.com/office/drawing/2014/main" id="{0C1E4241-E063-93DE-4414-291309BA2CF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68753" y="4629205"/>
              <a:ext cx="402952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직선 연결선 28">
              <a:extLst>
                <a:ext uri="{FF2B5EF4-FFF2-40B4-BE49-F238E27FC236}">
                  <a16:creationId xmlns:a16="http://schemas.microsoft.com/office/drawing/2014/main" id="{3FA10FDF-0151-70A2-107A-E31A39688D6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68753" y="4312573"/>
              <a:ext cx="402952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직선 연결선 29">
              <a:extLst>
                <a:ext uri="{FF2B5EF4-FFF2-40B4-BE49-F238E27FC236}">
                  <a16:creationId xmlns:a16="http://schemas.microsoft.com/office/drawing/2014/main" id="{EB13EC9E-579A-CB75-6DAC-711DD66EE00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68753" y="4004920"/>
              <a:ext cx="402952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직선 연결선 30">
              <a:extLst>
                <a:ext uri="{FF2B5EF4-FFF2-40B4-BE49-F238E27FC236}">
                  <a16:creationId xmlns:a16="http://schemas.microsoft.com/office/drawing/2014/main" id="{96F36B16-7A33-6A23-B1CF-4A40C74554C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68753" y="5718497"/>
              <a:ext cx="402952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직선 연결선 31">
              <a:extLst>
                <a:ext uri="{FF2B5EF4-FFF2-40B4-BE49-F238E27FC236}">
                  <a16:creationId xmlns:a16="http://schemas.microsoft.com/office/drawing/2014/main" id="{2CF334FC-865B-53E9-A77E-6E2EE046B1D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68753" y="5404856"/>
              <a:ext cx="402952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직선 연결선 32">
              <a:extLst>
                <a:ext uri="{FF2B5EF4-FFF2-40B4-BE49-F238E27FC236}">
                  <a16:creationId xmlns:a16="http://schemas.microsoft.com/office/drawing/2014/main" id="{B99DC752-7305-2CAD-2E0E-7A5B88FC667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68753" y="6023673"/>
              <a:ext cx="402952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직선 연결선 33">
              <a:extLst>
                <a:ext uri="{FF2B5EF4-FFF2-40B4-BE49-F238E27FC236}">
                  <a16:creationId xmlns:a16="http://schemas.microsoft.com/office/drawing/2014/main" id="{CCE0119F-41B4-86F1-92C0-AFF10BE9980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68753" y="6176260"/>
              <a:ext cx="402952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직선 연결선 34">
              <a:extLst>
                <a:ext uri="{FF2B5EF4-FFF2-40B4-BE49-F238E27FC236}">
                  <a16:creationId xmlns:a16="http://schemas.microsoft.com/office/drawing/2014/main" id="{A50BF73D-9DA6-1C97-9B87-96E65179666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68753" y="5872319"/>
              <a:ext cx="402952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직선 연결선 35">
              <a:extLst>
                <a:ext uri="{FF2B5EF4-FFF2-40B4-BE49-F238E27FC236}">
                  <a16:creationId xmlns:a16="http://schemas.microsoft.com/office/drawing/2014/main" id="{898C4AB1-BE8B-32AC-81DA-9FFF22DE9D0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68753" y="5555687"/>
              <a:ext cx="402952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직선 연결선 36">
              <a:extLst>
                <a:ext uri="{FF2B5EF4-FFF2-40B4-BE49-F238E27FC236}">
                  <a16:creationId xmlns:a16="http://schemas.microsoft.com/office/drawing/2014/main" id="{3A5D55EB-EE7A-6AF4-AB04-3F84BA83358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68753" y="5248034"/>
              <a:ext cx="402952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8" name="직사각형 37">
              <a:extLst>
                <a:ext uri="{FF2B5EF4-FFF2-40B4-BE49-F238E27FC236}">
                  <a16:creationId xmlns:a16="http://schemas.microsoft.com/office/drawing/2014/main" id="{F6A0BE18-8459-2E59-E76A-8361C450F340}"/>
                </a:ext>
              </a:extLst>
            </p:cNvPr>
            <p:cNvSpPr/>
            <p:nvPr/>
          </p:nvSpPr>
          <p:spPr bwMode="auto">
            <a:xfrm>
              <a:off x="7982834" y="3852332"/>
              <a:ext cx="498389" cy="2486207"/>
            </a:xfrm>
            <a:prstGeom prst="rect">
              <a:avLst/>
            </a:prstGeom>
            <a:ln w="19050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9" name="직사각형 38">
              <a:extLst>
                <a:ext uri="{FF2B5EF4-FFF2-40B4-BE49-F238E27FC236}">
                  <a16:creationId xmlns:a16="http://schemas.microsoft.com/office/drawing/2014/main" id="{773A515D-5054-1682-233E-17C322134135}"/>
                </a:ext>
              </a:extLst>
            </p:cNvPr>
            <p:cNvSpPr/>
            <p:nvPr/>
          </p:nvSpPr>
          <p:spPr bwMode="auto">
            <a:xfrm>
              <a:off x="9128816" y="5095447"/>
              <a:ext cx="498389" cy="1237631"/>
            </a:xfrm>
            <a:prstGeom prst="rect">
              <a:avLst/>
            </a:prstGeom>
            <a:solidFill>
              <a:srgbClr val="7030A0"/>
            </a:solidFill>
            <a:ln w="19050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0" name="왼쪽 중괄호 39">
              <a:extLst>
                <a:ext uri="{FF2B5EF4-FFF2-40B4-BE49-F238E27FC236}">
                  <a16:creationId xmlns:a16="http://schemas.microsoft.com/office/drawing/2014/main" id="{7484A359-565F-8A03-85DB-B14EDB534FF6}"/>
                </a:ext>
              </a:extLst>
            </p:cNvPr>
            <p:cNvSpPr/>
            <p:nvPr/>
          </p:nvSpPr>
          <p:spPr bwMode="auto">
            <a:xfrm>
              <a:off x="7240128" y="5089967"/>
              <a:ext cx="45719" cy="1243111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1B30FB41-8100-C533-FAB0-2E93A03521D6}"/>
                </a:ext>
              </a:extLst>
            </p:cNvPr>
            <p:cNvSpPr txBox="1"/>
            <p:nvPr/>
          </p:nvSpPr>
          <p:spPr>
            <a:xfrm>
              <a:off x="7233055" y="6165417"/>
              <a:ext cx="45878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700" dirty="0">
                  <a:solidFill>
                    <a:schemeClr val="tx1"/>
                  </a:solidFill>
                </a:rPr>
                <a:t>20MHz</a:t>
              </a:r>
              <a:endParaRPr lang="ko-KR" altLang="en-US" sz="700" dirty="0">
                <a:solidFill>
                  <a:schemeClr val="tx1"/>
                </a:solidFill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1D271D4E-4F6A-36DC-5734-9D592682F3D3}"/>
                </a:ext>
              </a:extLst>
            </p:cNvPr>
            <p:cNvSpPr txBox="1"/>
            <p:nvPr/>
          </p:nvSpPr>
          <p:spPr>
            <a:xfrm>
              <a:off x="7233055" y="6002920"/>
              <a:ext cx="45878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700" dirty="0">
                  <a:solidFill>
                    <a:schemeClr val="tx1"/>
                  </a:solidFill>
                </a:rPr>
                <a:t>20MHz</a:t>
              </a:r>
              <a:endParaRPr lang="ko-KR" altLang="en-US" sz="700" dirty="0">
                <a:solidFill>
                  <a:schemeClr val="tx1"/>
                </a:solidFill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DDEFBB79-072A-3E53-A387-65895FCB616F}"/>
                </a:ext>
              </a:extLst>
            </p:cNvPr>
            <p:cNvSpPr txBox="1"/>
            <p:nvPr/>
          </p:nvSpPr>
          <p:spPr>
            <a:xfrm>
              <a:off x="7233055" y="5855325"/>
              <a:ext cx="45878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700" dirty="0">
                  <a:solidFill>
                    <a:schemeClr val="tx1"/>
                  </a:solidFill>
                </a:rPr>
                <a:t>20MHz</a:t>
              </a:r>
              <a:endParaRPr lang="ko-KR" altLang="en-US" sz="700" dirty="0">
                <a:solidFill>
                  <a:schemeClr val="tx1"/>
                </a:solidFill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84B70307-7109-7BA7-8850-244FF0000825}"/>
                </a:ext>
              </a:extLst>
            </p:cNvPr>
            <p:cNvSpPr txBox="1"/>
            <p:nvPr/>
          </p:nvSpPr>
          <p:spPr>
            <a:xfrm>
              <a:off x="7233055" y="5692828"/>
              <a:ext cx="45878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700" dirty="0">
                  <a:solidFill>
                    <a:schemeClr val="tx1"/>
                  </a:solidFill>
                </a:rPr>
                <a:t>20MHz</a:t>
              </a:r>
              <a:endParaRPr lang="ko-KR" altLang="en-US" sz="700" dirty="0">
                <a:solidFill>
                  <a:schemeClr val="tx1"/>
                </a:solidFill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AB0917E6-B126-45C8-B3D9-BBC170DE7914}"/>
                </a:ext>
              </a:extLst>
            </p:cNvPr>
            <p:cNvSpPr txBox="1"/>
            <p:nvPr/>
          </p:nvSpPr>
          <p:spPr>
            <a:xfrm>
              <a:off x="7233055" y="5535253"/>
              <a:ext cx="45878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700" dirty="0">
                  <a:solidFill>
                    <a:schemeClr val="tx1"/>
                  </a:solidFill>
                </a:rPr>
                <a:t>20MHz</a:t>
              </a:r>
              <a:endParaRPr lang="ko-KR" altLang="en-US" sz="700" dirty="0">
                <a:solidFill>
                  <a:schemeClr val="tx1"/>
                </a:solidFill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E82BE991-0603-5FD5-745F-D1EE8DA44453}"/>
                </a:ext>
              </a:extLst>
            </p:cNvPr>
            <p:cNvSpPr txBox="1"/>
            <p:nvPr/>
          </p:nvSpPr>
          <p:spPr>
            <a:xfrm>
              <a:off x="7233055" y="5372756"/>
              <a:ext cx="45878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700" dirty="0">
                  <a:solidFill>
                    <a:schemeClr val="tx1"/>
                  </a:solidFill>
                </a:rPr>
                <a:t>20MHz</a:t>
              </a:r>
              <a:endParaRPr lang="ko-KR" altLang="en-US" sz="700" dirty="0">
                <a:solidFill>
                  <a:schemeClr val="tx1"/>
                </a:solidFill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C2B165E5-7686-2135-1A63-4FB01F0BFDE3}"/>
                </a:ext>
              </a:extLst>
            </p:cNvPr>
            <p:cNvSpPr txBox="1"/>
            <p:nvPr/>
          </p:nvSpPr>
          <p:spPr>
            <a:xfrm>
              <a:off x="7233055" y="5225161"/>
              <a:ext cx="45878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700" dirty="0">
                  <a:solidFill>
                    <a:schemeClr val="tx1"/>
                  </a:solidFill>
                </a:rPr>
                <a:t>20MHz</a:t>
              </a:r>
              <a:endParaRPr lang="ko-KR" altLang="en-US" sz="700" dirty="0">
                <a:solidFill>
                  <a:schemeClr val="tx1"/>
                </a:solidFill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DAC51986-AF41-8D9F-C630-525FF7CFD207}"/>
                </a:ext>
              </a:extLst>
            </p:cNvPr>
            <p:cNvSpPr txBox="1"/>
            <p:nvPr/>
          </p:nvSpPr>
          <p:spPr>
            <a:xfrm>
              <a:off x="7233055" y="5062664"/>
              <a:ext cx="45878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700" dirty="0">
                  <a:solidFill>
                    <a:schemeClr val="tx1"/>
                  </a:solidFill>
                </a:rPr>
                <a:t>20MHz</a:t>
              </a:r>
              <a:endParaRPr lang="ko-KR" altLang="en-US" sz="700" dirty="0">
                <a:solidFill>
                  <a:schemeClr val="tx1"/>
                </a:solidFill>
              </a:endParaRPr>
            </a:p>
          </p:txBody>
        </p:sp>
        <p:sp>
          <p:nvSpPr>
            <p:cNvPr id="49" name="왼쪽 중괄호 48">
              <a:extLst>
                <a:ext uri="{FF2B5EF4-FFF2-40B4-BE49-F238E27FC236}">
                  <a16:creationId xmlns:a16="http://schemas.microsoft.com/office/drawing/2014/main" id="{2718F7ED-FF44-E3A8-E0D8-F337E5751130}"/>
                </a:ext>
              </a:extLst>
            </p:cNvPr>
            <p:cNvSpPr/>
            <p:nvPr/>
          </p:nvSpPr>
          <p:spPr bwMode="auto">
            <a:xfrm>
              <a:off x="7240128" y="3850036"/>
              <a:ext cx="45719" cy="1243111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3923DDA1-C499-C258-3A4F-82B363C97D1D}"/>
                </a:ext>
              </a:extLst>
            </p:cNvPr>
            <p:cNvSpPr txBox="1"/>
            <p:nvPr/>
          </p:nvSpPr>
          <p:spPr>
            <a:xfrm>
              <a:off x="7233055" y="4925486"/>
              <a:ext cx="45878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700" dirty="0">
                  <a:solidFill>
                    <a:schemeClr val="tx1"/>
                  </a:solidFill>
                </a:rPr>
                <a:t>20MHz</a:t>
              </a:r>
              <a:endParaRPr lang="ko-KR" altLang="en-US" sz="700" dirty="0">
                <a:solidFill>
                  <a:schemeClr val="tx1"/>
                </a:solidFill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E3B0A95C-5EE2-29E4-DEBA-BD63F9CE3F63}"/>
                </a:ext>
              </a:extLst>
            </p:cNvPr>
            <p:cNvSpPr txBox="1"/>
            <p:nvPr/>
          </p:nvSpPr>
          <p:spPr>
            <a:xfrm>
              <a:off x="7233055" y="4762989"/>
              <a:ext cx="45878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700" dirty="0">
                  <a:solidFill>
                    <a:schemeClr val="tx1"/>
                  </a:solidFill>
                </a:rPr>
                <a:t>20MHz</a:t>
              </a:r>
              <a:endParaRPr lang="ko-KR" altLang="en-US" sz="700" dirty="0">
                <a:solidFill>
                  <a:schemeClr val="tx1"/>
                </a:solidFill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35EE0C5D-26C6-D24B-6315-E7833FC25269}"/>
                </a:ext>
              </a:extLst>
            </p:cNvPr>
            <p:cNvSpPr txBox="1"/>
            <p:nvPr/>
          </p:nvSpPr>
          <p:spPr>
            <a:xfrm>
              <a:off x="7233055" y="4615394"/>
              <a:ext cx="45878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700" dirty="0">
                  <a:solidFill>
                    <a:schemeClr val="tx1"/>
                  </a:solidFill>
                </a:rPr>
                <a:t>20MHz</a:t>
              </a:r>
              <a:endParaRPr lang="ko-KR" altLang="en-US" sz="700" dirty="0">
                <a:solidFill>
                  <a:schemeClr val="tx1"/>
                </a:solidFill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6CCBC6A2-C53E-8CF7-C04C-4A5F72ACD6CC}"/>
                </a:ext>
              </a:extLst>
            </p:cNvPr>
            <p:cNvSpPr txBox="1"/>
            <p:nvPr/>
          </p:nvSpPr>
          <p:spPr>
            <a:xfrm>
              <a:off x="7233055" y="4452897"/>
              <a:ext cx="45878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700" dirty="0">
                  <a:solidFill>
                    <a:schemeClr val="tx1"/>
                  </a:solidFill>
                </a:rPr>
                <a:t>20MHz</a:t>
              </a:r>
              <a:endParaRPr lang="ko-KR" altLang="en-US" sz="700" dirty="0">
                <a:solidFill>
                  <a:schemeClr val="tx1"/>
                </a:solidFill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894AB9CB-3ADA-0ECE-F444-BD29655E0754}"/>
                </a:ext>
              </a:extLst>
            </p:cNvPr>
            <p:cNvSpPr txBox="1"/>
            <p:nvPr/>
          </p:nvSpPr>
          <p:spPr>
            <a:xfrm>
              <a:off x="7233055" y="4295322"/>
              <a:ext cx="45878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700" dirty="0">
                  <a:solidFill>
                    <a:schemeClr val="tx1"/>
                  </a:solidFill>
                </a:rPr>
                <a:t>20MHz</a:t>
              </a:r>
              <a:endParaRPr lang="ko-KR" altLang="en-US" sz="700" dirty="0">
                <a:solidFill>
                  <a:schemeClr val="tx1"/>
                </a:solidFill>
              </a:endParaRP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156CF21B-543C-BEDB-79F2-DEB5FE0448BE}"/>
                </a:ext>
              </a:extLst>
            </p:cNvPr>
            <p:cNvSpPr txBox="1"/>
            <p:nvPr/>
          </p:nvSpPr>
          <p:spPr>
            <a:xfrm>
              <a:off x="7233055" y="4132825"/>
              <a:ext cx="45878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700" dirty="0">
                  <a:solidFill>
                    <a:schemeClr val="tx1"/>
                  </a:solidFill>
                </a:rPr>
                <a:t>20MHz</a:t>
              </a:r>
              <a:endParaRPr lang="ko-KR" altLang="en-US" sz="700" dirty="0">
                <a:solidFill>
                  <a:schemeClr val="tx1"/>
                </a:solidFill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F4DDA771-E856-CAAC-5B53-CF43E2127E34}"/>
                </a:ext>
              </a:extLst>
            </p:cNvPr>
            <p:cNvSpPr txBox="1"/>
            <p:nvPr/>
          </p:nvSpPr>
          <p:spPr>
            <a:xfrm>
              <a:off x="7233055" y="3985230"/>
              <a:ext cx="45878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700" dirty="0">
                  <a:solidFill>
                    <a:schemeClr val="tx1"/>
                  </a:solidFill>
                </a:rPr>
                <a:t>20MHz</a:t>
              </a:r>
              <a:endParaRPr lang="ko-KR" altLang="en-US" sz="700" dirty="0">
                <a:solidFill>
                  <a:schemeClr val="tx1"/>
                </a:solidFill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4D66B8E9-97CB-B153-A96A-B28652B61A18}"/>
                </a:ext>
              </a:extLst>
            </p:cNvPr>
            <p:cNvSpPr txBox="1"/>
            <p:nvPr/>
          </p:nvSpPr>
          <p:spPr>
            <a:xfrm>
              <a:off x="7233055" y="3822733"/>
              <a:ext cx="45878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700" dirty="0">
                  <a:solidFill>
                    <a:schemeClr val="tx1"/>
                  </a:solidFill>
                </a:rPr>
                <a:t>20MHz</a:t>
              </a:r>
              <a:endParaRPr lang="ko-KR" altLang="en-US" sz="700" dirty="0">
                <a:solidFill>
                  <a:schemeClr val="tx1"/>
                </a:solidFill>
              </a:endParaRPr>
            </a:p>
          </p:txBody>
        </p:sp>
        <p:sp>
          <p:nvSpPr>
            <p:cNvPr id="58" name="평행 사변형 57">
              <a:extLst>
                <a:ext uri="{FF2B5EF4-FFF2-40B4-BE49-F238E27FC236}">
                  <a16:creationId xmlns:a16="http://schemas.microsoft.com/office/drawing/2014/main" id="{72916F3F-792F-3562-82D1-398B7D7E707D}"/>
                </a:ext>
              </a:extLst>
            </p:cNvPr>
            <p:cNvSpPr/>
            <p:nvPr/>
          </p:nvSpPr>
          <p:spPr bwMode="auto">
            <a:xfrm>
              <a:off x="7851259" y="6181462"/>
              <a:ext cx="123482" cy="154353"/>
            </a:xfrm>
            <a:prstGeom prst="parallelogram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9" name="평행 사변형 58">
              <a:extLst>
                <a:ext uri="{FF2B5EF4-FFF2-40B4-BE49-F238E27FC236}">
                  <a16:creationId xmlns:a16="http://schemas.microsoft.com/office/drawing/2014/main" id="{B1D84A9B-A08A-77FE-7DE7-E3166B857A68}"/>
                </a:ext>
              </a:extLst>
            </p:cNvPr>
            <p:cNvSpPr/>
            <p:nvPr/>
          </p:nvSpPr>
          <p:spPr bwMode="auto">
            <a:xfrm>
              <a:off x="7760050" y="6181462"/>
              <a:ext cx="123482" cy="154353"/>
            </a:xfrm>
            <a:prstGeom prst="parallelogram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227484BD-D7BC-13C0-49F0-20D7D0F4E30C}"/>
                </a:ext>
              </a:extLst>
            </p:cNvPr>
            <p:cNvSpPr txBox="1"/>
            <p:nvPr/>
          </p:nvSpPr>
          <p:spPr>
            <a:xfrm>
              <a:off x="7902461" y="4897656"/>
              <a:ext cx="657924" cy="7261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/>
                  </a:solidFill>
                </a:rPr>
                <a:t>DSO</a:t>
              </a:r>
              <a:br>
                <a:rPr lang="en-US" altLang="ko-KR" sz="1200" dirty="0">
                  <a:solidFill>
                    <a:schemeClr val="tx1"/>
                  </a:solidFill>
                </a:rPr>
              </a:br>
              <a:r>
                <a:rPr lang="en-US" altLang="ko-KR" sz="1200" dirty="0">
                  <a:solidFill>
                    <a:schemeClr val="tx1"/>
                  </a:solidFill>
                </a:rPr>
                <a:t>ICF</a:t>
              </a:r>
            </a:p>
            <a:p>
              <a:pPr algn="ctr"/>
              <a:r>
                <a:rPr lang="en-US" altLang="ko-KR" sz="900" dirty="0">
                  <a:solidFill>
                    <a:schemeClr val="tx1"/>
                  </a:solidFill>
                </a:rPr>
                <a:t>(BSRP)</a:t>
              </a:r>
              <a:endParaRPr lang="ko-KR" alt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62" name="직사각형 61">
              <a:extLst>
                <a:ext uri="{FF2B5EF4-FFF2-40B4-BE49-F238E27FC236}">
                  <a16:creationId xmlns:a16="http://schemas.microsoft.com/office/drawing/2014/main" id="{F863321B-F597-0747-BEB2-3DE496C9F2BF}"/>
                </a:ext>
              </a:extLst>
            </p:cNvPr>
            <p:cNvSpPr/>
            <p:nvPr/>
          </p:nvSpPr>
          <p:spPr bwMode="auto">
            <a:xfrm>
              <a:off x="10055128" y="3852332"/>
              <a:ext cx="498389" cy="2486207"/>
            </a:xfrm>
            <a:prstGeom prst="rect">
              <a:avLst/>
            </a:prstGeom>
            <a:ln w="19050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375248CC-2797-9B10-0124-605C09928156}"/>
                </a:ext>
              </a:extLst>
            </p:cNvPr>
            <p:cNvSpPr txBox="1"/>
            <p:nvPr/>
          </p:nvSpPr>
          <p:spPr>
            <a:xfrm rot="16200000">
              <a:off x="9455920" y="4945885"/>
              <a:ext cx="1672353" cy="3072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050" b="1" dirty="0">
                  <a:solidFill>
                    <a:srgbClr val="FF0000"/>
                  </a:solidFill>
                </a:rPr>
                <a:t>Additional BSRP TF</a:t>
              </a:r>
              <a:endParaRPr lang="ko-KR" altLang="en-US" sz="1050" b="1" dirty="0">
                <a:solidFill>
                  <a:srgbClr val="FF0000"/>
                </a:solidFill>
              </a:endParaRPr>
            </a:p>
          </p:txBody>
        </p:sp>
        <p:sp>
          <p:nvSpPr>
            <p:cNvPr id="5120" name="직사각형 5119">
              <a:extLst>
                <a:ext uri="{FF2B5EF4-FFF2-40B4-BE49-F238E27FC236}">
                  <a16:creationId xmlns:a16="http://schemas.microsoft.com/office/drawing/2014/main" id="{DF532703-B9B9-99BF-D72B-75BA63C0FFBF}"/>
                </a:ext>
              </a:extLst>
            </p:cNvPr>
            <p:cNvSpPr/>
            <p:nvPr/>
          </p:nvSpPr>
          <p:spPr bwMode="auto">
            <a:xfrm>
              <a:off x="11129561" y="4775732"/>
              <a:ext cx="505843" cy="314152"/>
            </a:xfrm>
            <a:prstGeom prst="rect">
              <a:avLst/>
            </a:prstGeom>
            <a:solidFill>
              <a:srgbClr val="00B0F0"/>
            </a:solidFill>
            <a:ln w="19050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23" name="직사각형 5122">
              <a:extLst>
                <a:ext uri="{FF2B5EF4-FFF2-40B4-BE49-F238E27FC236}">
                  <a16:creationId xmlns:a16="http://schemas.microsoft.com/office/drawing/2014/main" id="{116A4B1D-B47F-FA23-24CC-7A84F757D027}"/>
                </a:ext>
              </a:extLst>
            </p:cNvPr>
            <p:cNvSpPr/>
            <p:nvPr/>
          </p:nvSpPr>
          <p:spPr bwMode="auto">
            <a:xfrm>
              <a:off x="11130090" y="4468208"/>
              <a:ext cx="505843" cy="156694"/>
            </a:xfrm>
            <a:prstGeom prst="rect">
              <a:avLst/>
            </a:prstGeom>
            <a:solidFill>
              <a:srgbClr val="00B0F0"/>
            </a:solidFill>
            <a:ln w="19050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24" name="직사각형 5123">
              <a:extLst>
                <a:ext uri="{FF2B5EF4-FFF2-40B4-BE49-F238E27FC236}">
                  <a16:creationId xmlns:a16="http://schemas.microsoft.com/office/drawing/2014/main" id="{CCEA98DB-C1BA-E01C-4F94-B1DC8A7D4C07}"/>
                </a:ext>
              </a:extLst>
            </p:cNvPr>
            <p:cNvSpPr/>
            <p:nvPr/>
          </p:nvSpPr>
          <p:spPr bwMode="auto">
            <a:xfrm>
              <a:off x="11130090" y="4627900"/>
              <a:ext cx="505843" cy="156694"/>
            </a:xfrm>
            <a:prstGeom prst="rect">
              <a:avLst/>
            </a:prstGeom>
            <a:solidFill>
              <a:srgbClr val="00B0F0"/>
            </a:solidFill>
            <a:ln w="19050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25" name="직사각형 5124">
              <a:extLst>
                <a:ext uri="{FF2B5EF4-FFF2-40B4-BE49-F238E27FC236}">
                  <a16:creationId xmlns:a16="http://schemas.microsoft.com/office/drawing/2014/main" id="{BF6DC9D5-8B25-A63F-F757-227FD3BFDDD8}"/>
                </a:ext>
              </a:extLst>
            </p:cNvPr>
            <p:cNvSpPr/>
            <p:nvPr/>
          </p:nvSpPr>
          <p:spPr bwMode="auto">
            <a:xfrm>
              <a:off x="11135481" y="5095447"/>
              <a:ext cx="498389" cy="1237631"/>
            </a:xfrm>
            <a:prstGeom prst="rect">
              <a:avLst/>
            </a:prstGeom>
            <a:solidFill>
              <a:srgbClr val="7030A0"/>
            </a:solidFill>
            <a:ln w="19050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27" name="TextBox 5126">
              <a:extLst>
                <a:ext uri="{FF2B5EF4-FFF2-40B4-BE49-F238E27FC236}">
                  <a16:creationId xmlns:a16="http://schemas.microsoft.com/office/drawing/2014/main" id="{5136DD5E-D58D-1AA8-C982-E9C2C8B46496}"/>
                </a:ext>
              </a:extLst>
            </p:cNvPr>
            <p:cNvSpPr txBox="1"/>
            <p:nvPr/>
          </p:nvSpPr>
          <p:spPr>
            <a:xfrm>
              <a:off x="11082455" y="4455460"/>
              <a:ext cx="601675" cy="2048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500" dirty="0"/>
                <a:t>DSO STA 3</a:t>
              </a:r>
              <a:endParaRPr lang="ko-KR" altLang="en-US" sz="500" dirty="0"/>
            </a:p>
          </p:txBody>
        </p:sp>
        <p:sp>
          <p:nvSpPr>
            <p:cNvPr id="5128" name="TextBox 5127">
              <a:extLst>
                <a:ext uri="{FF2B5EF4-FFF2-40B4-BE49-F238E27FC236}">
                  <a16:creationId xmlns:a16="http://schemas.microsoft.com/office/drawing/2014/main" id="{C7D491BD-FDB7-BC3B-83B2-11705CD49CDB}"/>
                </a:ext>
              </a:extLst>
            </p:cNvPr>
            <p:cNvSpPr txBox="1"/>
            <p:nvPr/>
          </p:nvSpPr>
          <p:spPr>
            <a:xfrm>
              <a:off x="11080626" y="4602491"/>
              <a:ext cx="601675" cy="2048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500" dirty="0"/>
                <a:t>DSO STA 2</a:t>
              </a:r>
              <a:endParaRPr lang="ko-KR" altLang="en-US" sz="500" dirty="0"/>
            </a:p>
          </p:txBody>
        </p:sp>
        <p:sp>
          <p:nvSpPr>
            <p:cNvPr id="5129" name="TextBox 5128">
              <a:extLst>
                <a:ext uri="{FF2B5EF4-FFF2-40B4-BE49-F238E27FC236}">
                  <a16:creationId xmlns:a16="http://schemas.microsoft.com/office/drawing/2014/main" id="{09155077-5D72-6061-1DA6-CF69E7372FA9}"/>
                </a:ext>
              </a:extLst>
            </p:cNvPr>
            <p:cNvSpPr txBox="1"/>
            <p:nvPr/>
          </p:nvSpPr>
          <p:spPr>
            <a:xfrm>
              <a:off x="11087693" y="4840935"/>
              <a:ext cx="601675" cy="2048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500" dirty="0"/>
                <a:t>DSO STA 1</a:t>
              </a:r>
            </a:p>
          </p:txBody>
        </p:sp>
        <p:sp>
          <p:nvSpPr>
            <p:cNvPr id="5130" name="TextBox 5129">
              <a:extLst>
                <a:ext uri="{FF2B5EF4-FFF2-40B4-BE49-F238E27FC236}">
                  <a16:creationId xmlns:a16="http://schemas.microsoft.com/office/drawing/2014/main" id="{71ACAE55-326C-F656-4EEE-C7C08387E8E1}"/>
                </a:ext>
              </a:extLst>
            </p:cNvPr>
            <p:cNvSpPr txBox="1"/>
            <p:nvPr/>
          </p:nvSpPr>
          <p:spPr>
            <a:xfrm>
              <a:off x="9154448" y="5516772"/>
              <a:ext cx="454262" cy="5027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700" b="1" dirty="0"/>
                <a:t>ICR </a:t>
              </a:r>
              <a:br>
                <a:rPr lang="en-US" altLang="ko-KR" sz="700" b="1" dirty="0"/>
              </a:br>
              <a:r>
                <a:rPr lang="en-US" altLang="ko-KR" sz="700" b="1" dirty="0"/>
                <a:t>from</a:t>
              </a:r>
            </a:p>
            <a:p>
              <a:pPr algn="ctr"/>
              <a:r>
                <a:rPr lang="en-US" altLang="ko-KR" sz="700" b="1" dirty="0"/>
                <a:t>P160</a:t>
              </a:r>
              <a:endParaRPr lang="ko-KR" altLang="en-US" sz="700" b="1" dirty="0"/>
            </a:p>
          </p:txBody>
        </p:sp>
        <p:sp>
          <p:nvSpPr>
            <p:cNvPr id="5131" name="TextBox 5130">
              <a:extLst>
                <a:ext uri="{FF2B5EF4-FFF2-40B4-BE49-F238E27FC236}">
                  <a16:creationId xmlns:a16="http://schemas.microsoft.com/office/drawing/2014/main" id="{E1EC5893-4C3A-0C5D-B9D1-AD94FA546DCB}"/>
                </a:ext>
              </a:extLst>
            </p:cNvPr>
            <p:cNvSpPr txBox="1"/>
            <p:nvPr/>
          </p:nvSpPr>
          <p:spPr>
            <a:xfrm>
              <a:off x="11108484" y="5438500"/>
              <a:ext cx="547365" cy="5586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800" b="1" dirty="0"/>
                <a:t>Resp. </a:t>
              </a:r>
              <a:br>
                <a:rPr lang="en-US" altLang="ko-KR" sz="800" b="1" dirty="0"/>
              </a:br>
              <a:r>
                <a:rPr lang="en-US" altLang="ko-KR" sz="800" b="1" dirty="0"/>
                <a:t>from</a:t>
              </a:r>
            </a:p>
            <a:p>
              <a:pPr algn="ctr"/>
              <a:r>
                <a:rPr lang="en-US" altLang="ko-KR" sz="800" b="1" dirty="0"/>
                <a:t>P160</a:t>
              </a:r>
              <a:endParaRPr lang="ko-KR" altLang="en-US" sz="800" b="1" dirty="0"/>
            </a:p>
          </p:txBody>
        </p:sp>
        <p:sp>
          <p:nvSpPr>
            <p:cNvPr id="5132" name="TextBox 5131">
              <a:extLst>
                <a:ext uri="{FF2B5EF4-FFF2-40B4-BE49-F238E27FC236}">
                  <a16:creationId xmlns:a16="http://schemas.microsoft.com/office/drawing/2014/main" id="{ED2BF77E-586B-4A2E-3590-9C767E00B3FB}"/>
                </a:ext>
              </a:extLst>
            </p:cNvPr>
            <p:cNvSpPr txBox="1"/>
            <p:nvPr/>
          </p:nvSpPr>
          <p:spPr>
            <a:xfrm>
              <a:off x="8732754" y="6296168"/>
              <a:ext cx="364202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700" dirty="0">
                  <a:solidFill>
                    <a:schemeClr val="tx1"/>
                  </a:solidFill>
                </a:rPr>
                <a:t>SIFS</a:t>
              </a:r>
              <a:endParaRPr lang="ko-KR" altLang="en-US" sz="700" dirty="0">
                <a:solidFill>
                  <a:schemeClr val="tx1"/>
                </a:solidFill>
              </a:endParaRPr>
            </a:p>
          </p:txBody>
        </p:sp>
        <p:sp>
          <p:nvSpPr>
            <p:cNvPr id="5133" name="TextBox 5132">
              <a:extLst>
                <a:ext uri="{FF2B5EF4-FFF2-40B4-BE49-F238E27FC236}">
                  <a16:creationId xmlns:a16="http://schemas.microsoft.com/office/drawing/2014/main" id="{C4586D8E-7983-B0BE-E236-5460EA5F18C4}"/>
                </a:ext>
              </a:extLst>
            </p:cNvPr>
            <p:cNvSpPr txBox="1"/>
            <p:nvPr/>
          </p:nvSpPr>
          <p:spPr>
            <a:xfrm>
              <a:off x="9659087" y="6296168"/>
              <a:ext cx="364202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700" dirty="0">
                  <a:solidFill>
                    <a:schemeClr val="tx1"/>
                  </a:solidFill>
                </a:rPr>
                <a:t>SIFS</a:t>
              </a:r>
              <a:endParaRPr lang="ko-KR" altLang="en-US" sz="700" dirty="0">
                <a:solidFill>
                  <a:schemeClr val="tx1"/>
                </a:solidFill>
              </a:endParaRPr>
            </a:p>
          </p:txBody>
        </p:sp>
        <p:sp>
          <p:nvSpPr>
            <p:cNvPr id="5134" name="TextBox 5133">
              <a:extLst>
                <a:ext uri="{FF2B5EF4-FFF2-40B4-BE49-F238E27FC236}">
                  <a16:creationId xmlns:a16="http://schemas.microsoft.com/office/drawing/2014/main" id="{019B9D90-B2ED-3991-E3A8-4A1D56ABCEC4}"/>
                </a:ext>
              </a:extLst>
            </p:cNvPr>
            <p:cNvSpPr txBox="1"/>
            <p:nvPr/>
          </p:nvSpPr>
          <p:spPr>
            <a:xfrm>
              <a:off x="10757239" y="6296168"/>
              <a:ext cx="364202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700" dirty="0">
                  <a:solidFill>
                    <a:schemeClr val="tx1"/>
                  </a:solidFill>
                </a:rPr>
                <a:t>SIFS</a:t>
              </a:r>
              <a:endParaRPr lang="ko-KR" altLang="en-US" sz="700" dirty="0">
                <a:solidFill>
                  <a:schemeClr val="tx1"/>
                </a:solidFill>
              </a:endParaRPr>
            </a:p>
          </p:txBody>
        </p:sp>
        <p:cxnSp>
          <p:nvCxnSpPr>
            <p:cNvPr id="5139" name="직선 화살표 연결선 5138">
              <a:extLst>
                <a:ext uri="{FF2B5EF4-FFF2-40B4-BE49-F238E27FC236}">
                  <a16:creationId xmlns:a16="http://schemas.microsoft.com/office/drawing/2014/main" id="{46C92B07-BBF2-229D-3C61-D9AD0363729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688973" y="6298169"/>
              <a:ext cx="44770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sm" len="sm"/>
              <a:tailEnd type="triangle" w="sm" len="sm"/>
            </a:ln>
            <a:effectLst/>
          </p:spPr>
        </p:cxnSp>
        <p:cxnSp>
          <p:nvCxnSpPr>
            <p:cNvPr id="5140" name="직선 화살표 연결선 5139">
              <a:extLst>
                <a:ext uri="{FF2B5EF4-FFF2-40B4-BE49-F238E27FC236}">
                  <a16:creationId xmlns:a16="http://schemas.microsoft.com/office/drawing/2014/main" id="{83335E36-04BF-19BB-76C8-B760C6CA8C9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627205" y="6298169"/>
              <a:ext cx="427466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sm" len="sm"/>
              <a:tailEnd type="triangle" w="sm" len="sm"/>
            </a:ln>
            <a:effectLst/>
          </p:spPr>
        </p:cxnSp>
        <p:cxnSp>
          <p:nvCxnSpPr>
            <p:cNvPr id="5141" name="직선 화살표 연결선 5140">
              <a:extLst>
                <a:ext uri="{FF2B5EF4-FFF2-40B4-BE49-F238E27FC236}">
                  <a16:creationId xmlns:a16="http://schemas.microsoft.com/office/drawing/2014/main" id="{1C05E2ED-BCCB-3F6D-5BAC-16A88F16577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728562" y="6298169"/>
              <a:ext cx="425705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sm" len="sm"/>
              <a:tailEnd type="triangle" w="sm" len="sm"/>
            </a:ln>
            <a:effectLst/>
          </p:spPr>
        </p:cxnSp>
        <p:sp>
          <p:nvSpPr>
            <p:cNvPr id="5152" name="직사각형 5151">
              <a:extLst>
                <a:ext uri="{FF2B5EF4-FFF2-40B4-BE49-F238E27FC236}">
                  <a16:creationId xmlns:a16="http://schemas.microsoft.com/office/drawing/2014/main" id="{79C1F567-201E-04A7-EE27-815CD6F77AAA}"/>
                </a:ext>
              </a:extLst>
            </p:cNvPr>
            <p:cNvSpPr/>
            <p:nvPr/>
          </p:nvSpPr>
          <p:spPr bwMode="auto">
            <a:xfrm>
              <a:off x="9124111" y="4781355"/>
              <a:ext cx="505843" cy="314152"/>
            </a:xfrm>
            <a:prstGeom prst="rect">
              <a:avLst/>
            </a:prstGeom>
            <a:solidFill>
              <a:srgbClr val="00B0F0"/>
            </a:solidFill>
            <a:ln w="19050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53" name="직사각형 5152">
              <a:extLst>
                <a:ext uri="{FF2B5EF4-FFF2-40B4-BE49-F238E27FC236}">
                  <a16:creationId xmlns:a16="http://schemas.microsoft.com/office/drawing/2014/main" id="{E7882346-C292-C1CC-06EC-7993B09AA8E1}"/>
                </a:ext>
              </a:extLst>
            </p:cNvPr>
            <p:cNvSpPr/>
            <p:nvPr/>
          </p:nvSpPr>
          <p:spPr bwMode="auto">
            <a:xfrm>
              <a:off x="9124111" y="4628039"/>
              <a:ext cx="505843" cy="153831"/>
            </a:xfrm>
            <a:prstGeom prst="rect">
              <a:avLst/>
            </a:prstGeom>
            <a:solidFill>
              <a:srgbClr val="00B0F0"/>
            </a:solidFill>
            <a:ln w="19050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54" name="직사각형 5153">
              <a:extLst>
                <a:ext uri="{FF2B5EF4-FFF2-40B4-BE49-F238E27FC236}">
                  <a16:creationId xmlns:a16="http://schemas.microsoft.com/office/drawing/2014/main" id="{EB827409-8FF8-F20C-944E-D7CD149726DD}"/>
                </a:ext>
              </a:extLst>
            </p:cNvPr>
            <p:cNvSpPr/>
            <p:nvPr/>
          </p:nvSpPr>
          <p:spPr bwMode="auto">
            <a:xfrm>
              <a:off x="9124111" y="4474758"/>
              <a:ext cx="505843" cy="153831"/>
            </a:xfrm>
            <a:prstGeom prst="rect">
              <a:avLst/>
            </a:prstGeom>
            <a:solidFill>
              <a:srgbClr val="00B0F0"/>
            </a:solidFill>
            <a:ln w="19050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57" name="TextBox 5156">
              <a:extLst>
                <a:ext uri="{FF2B5EF4-FFF2-40B4-BE49-F238E27FC236}">
                  <a16:creationId xmlns:a16="http://schemas.microsoft.com/office/drawing/2014/main" id="{952ADEFC-4BC3-4974-7BC3-2703DBB59C80}"/>
                </a:ext>
              </a:extLst>
            </p:cNvPr>
            <p:cNvSpPr txBox="1"/>
            <p:nvPr/>
          </p:nvSpPr>
          <p:spPr>
            <a:xfrm>
              <a:off x="9086895" y="4064860"/>
              <a:ext cx="620683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700" dirty="0"/>
                <a:t>DSO STA 4</a:t>
              </a:r>
              <a:endParaRPr lang="ko-KR" altLang="en-US" sz="700" dirty="0"/>
            </a:p>
          </p:txBody>
        </p:sp>
        <p:sp>
          <p:nvSpPr>
            <p:cNvPr id="5158" name="TextBox 5157">
              <a:extLst>
                <a:ext uri="{FF2B5EF4-FFF2-40B4-BE49-F238E27FC236}">
                  <a16:creationId xmlns:a16="http://schemas.microsoft.com/office/drawing/2014/main" id="{D0D34BDF-27B6-07ED-067A-3B0D65624644}"/>
                </a:ext>
              </a:extLst>
            </p:cNvPr>
            <p:cNvSpPr txBox="1"/>
            <p:nvPr/>
          </p:nvSpPr>
          <p:spPr>
            <a:xfrm>
              <a:off x="9073639" y="4445719"/>
              <a:ext cx="601675" cy="2048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500" dirty="0"/>
                <a:t>DSO STA 3</a:t>
              </a:r>
              <a:endParaRPr lang="ko-KR" altLang="en-US" sz="500" dirty="0"/>
            </a:p>
          </p:txBody>
        </p:sp>
        <p:sp>
          <p:nvSpPr>
            <p:cNvPr id="5159" name="TextBox 5158">
              <a:extLst>
                <a:ext uri="{FF2B5EF4-FFF2-40B4-BE49-F238E27FC236}">
                  <a16:creationId xmlns:a16="http://schemas.microsoft.com/office/drawing/2014/main" id="{1B034CFC-F858-7A38-B08B-54EC8318434D}"/>
                </a:ext>
              </a:extLst>
            </p:cNvPr>
            <p:cNvSpPr txBox="1"/>
            <p:nvPr/>
          </p:nvSpPr>
          <p:spPr>
            <a:xfrm>
              <a:off x="9086895" y="4605855"/>
              <a:ext cx="601675" cy="2048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500" dirty="0"/>
                <a:t>DSO STA 2</a:t>
              </a:r>
              <a:endParaRPr lang="ko-KR" altLang="en-US" sz="500" dirty="0"/>
            </a:p>
          </p:txBody>
        </p:sp>
        <p:sp>
          <p:nvSpPr>
            <p:cNvPr id="5160" name="TextBox 5159">
              <a:extLst>
                <a:ext uri="{FF2B5EF4-FFF2-40B4-BE49-F238E27FC236}">
                  <a16:creationId xmlns:a16="http://schemas.microsoft.com/office/drawing/2014/main" id="{9BF46D44-1022-3F42-0BC4-0A87469F2620}"/>
                </a:ext>
              </a:extLst>
            </p:cNvPr>
            <p:cNvSpPr txBox="1"/>
            <p:nvPr/>
          </p:nvSpPr>
          <p:spPr>
            <a:xfrm>
              <a:off x="9095770" y="4838281"/>
              <a:ext cx="601675" cy="2048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500" dirty="0"/>
                <a:t>DSO STA 1</a:t>
              </a:r>
              <a:endParaRPr lang="ko-KR" altLang="en-US" sz="500" dirty="0"/>
            </a:p>
          </p:txBody>
        </p:sp>
        <p:sp>
          <p:nvSpPr>
            <p:cNvPr id="5164" name="직사각형 5163">
              <a:extLst>
                <a:ext uri="{FF2B5EF4-FFF2-40B4-BE49-F238E27FC236}">
                  <a16:creationId xmlns:a16="http://schemas.microsoft.com/office/drawing/2014/main" id="{9DC01634-F1D2-DC5C-7F5C-8F62A75C7724}"/>
                </a:ext>
              </a:extLst>
            </p:cNvPr>
            <p:cNvSpPr/>
            <p:nvPr/>
          </p:nvSpPr>
          <p:spPr bwMode="auto">
            <a:xfrm>
              <a:off x="9124111" y="3848101"/>
              <a:ext cx="505843" cy="628546"/>
            </a:xfrm>
            <a:prstGeom prst="rect">
              <a:avLst/>
            </a:prstGeom>
            <a:solidFill>
              <a:schemeClr val="bg1"/>
            </a:solidFill>
            <a:ln w="19050">
              <a:prstDash val="dashDot"/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65" name="TextBox 5164">
              <a:extLst>
                <a:ext uri="{FF2B5EF4-FFF2-40B4-BE49-F238E27FC236}">
                  <a16:creationId xmlns:a16="http://schemas.microsoft.com/office/drawing/2014/main" id="{F2ACE8D5-AD5F-05F0-D489-150BABC22B04}"/>
                </a:ext>
              </a:extLst>
            </p:cNvPr>
            <p:cNvSpPr txBox="1"/>
            <p:nvPr/>
          </p:nvSpPr>
          <p:spPr>
            <a:xfrm>
              <a:off x="9059682" y="3955881"/>
              <a:ext cx="655985" cy="4096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800" dirty="0">
                  <a:solidFill>
                    <a:srgbClr val="FF0000"/>
                  </a:solidFill>
                </a:rPr>
                <a:t>No </a:t>
              </a:r>
              <a:br>
                <a:rPr lang="en-US" altLang="ko-KR" sz="800" dirty="0">
                  <a:solidFill>
                    <a:srgbClr val="FF0000"/>
                  </a:solidFill>
                </a:rPr>
              </a:br>
              <a:r>
                <a:rPr lang="en-US" altLang="ko-KR" sz="800" dirty="0">
                  <a:solidFill>
                    <a:srgbClr val="FF0000"/>
                  </a:solidFill>
                </a:rPr>
                <a:t>response</a:t>
              </a:r>
              <a:endParaRPr lang="ko-KR" altLang="en-US" sz="800" dirty="0">
                <a:solidFill>
                  <a:srgbClr val="FF0000"/>
                </a:solidFill>
              </a:endParaRPr>
            </a:p>
          </p:txBody>
        </p:sp>
        <p:sp>
          <p:nvSpPr>
            <p:cNvPr id="5170" name="직사각형 5169">
              <a:extLst>
                <a:ext uri="{FF2B5EF4-FFF2-40B4-BE49-F238E27FC236}">
                  <a16:creationId xmlns:a16="http://schemas.microsoft.com/office/drawing/2014/main" id="{A8227DF6-1270-E3DC-8816-10E301EB49B1}"/>
                </a:ext>
              </a:extLst>
            </p:cNvPr>
            <p:cNvSpPr/>
            <p:nvPr/>
          </p:nvSpPr>
          <p:spPr bwMode="auto">
            <a:xfrm>
              <a:off x="8485929" y="3852332"/>
              <a:ext cx="201216" cy="2486207"/>
            </a:xfrm>
            <a:prstGeom prst="rect">
              <a:avLst/>
            </a:prstGeom>
            <a:pattFill prst="lgGrid">
              <a:fgClr>
                <a:schemeClr val="tx1"/>
              </a:fgClr>
              <a:bgClr>
                <a:schemeClr val="bg1"/>
              </a:bgClr>
            </a:pattFill>
            <a:ln w="19050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71" name="직사각형 5170">
              <a:extLst>
                <a:ext uri="{FF2B5EF4-FFF2-40B4-BE49-F238E27FC236}">
                  <a16:creationId xmlns:a16="http://schemas.microsoft.com/office/drawing/2014/main" id="{F153FB82-E17B-DAAD-F30E-18200664B0F1}"/>
                </a:ext>
              </a:extLst>
            </p:cNvPr>
            <p:cNvSpPr/>
            <p:nvPr/>
          </p:nvSpPr>
          <p:spPr bwMode="auto">
            <a:xfrm>
              <a:off x="10527346" y="3852332"/>
              <a:ext cx="201216" cy="2486207"/>
            </a:xfrm>
            <a:prstGeom prst="rect">
              <a:avLst/>
            </a:prstGeom>
            <a:pattFill prst="lgGrid">
              <a:fgClr>
                <a:schemeClr val="tx1"/>
              </a:fgClr>
              <a:bgClr>
                <a:schemeClr val="bg1"/>
              </a:bgClr>
            </a:pattFill>
            <a:ln w="19050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5175" name="연결선: 구부러짐 5174">
              <a:extLst>
                <a:ext uri="{FF2B5EF4-FFF2-40B4-BE49-F238E27FC236}">
                  <a16:creationId xmlns:a16="http://schemas.microsoft.com/office/drawing/2014/main" id="{0F14768F-5FFD-68DD-E5AC-182BBD7D5357}"/>
                </a:ext>
              </a:extLst>
            </p:cNvPr>
            <p:cNvCxnSpPr>
              <a:cxnSpLocks/>
              <a:endCxn id="38" idx="0"/>
            </p:cNvCxnSpPr>
            <p:nvPr/>
          </p:nvCxnSpPr>
          <p:spPr bwMode="auto">
            <a:xfrm rot="10800000" flipV="1">
              <a:off x="8232030" y="3677412"/>
              <a:ext cx="485165" cy="174920"/>
            </a:xfrm>
            <a:prstGeom prst="curvedConnector2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177" name="TextBox 5176">
              <a:extLst>
                <a:ext uri="{FF2B5EF4-FFF2-40B4-BE49-F238E27FC236}">
                  <a16:creationId xmlns:a16="http://schemas.microsoft.com/office/drawing/2014/main" id="{99B4ADFF-53D3-6E11-D0B4-A3404336C424}"/>
                </a:ext>
              </a:extLst>
            </p:cNvPr>
            <p:cNvSpPr txBox="1"/>
            <p:nvPr/>
          </p:nvSpPr>
          <p:spPr>
            <a:xfrm>
              <a:off x="8687145" y="3514408"/>
              <a:ext cx="72808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600" dirty="0">
                  <a:solidFill>
                    <a:schemeClr val="tx1"/>
                  </a:solidFill>
                </a:rPr>
                <a:t>Call DSO STA 4,</a:t>
              </a:r>
              <a:br>
                <a:rPr lang="en-US" altLang="ko-KR" sz="600" dirty="0">
                  <a:solidFill>
                    <a:schemeClr val="tx1"/>
                  </a:solidFill>
                </a:rPr>
              </a:br>
              <a:r>
                <a:rPr lang="en-US" altLang="ko-KR" sz="600" dirty="0">
                  <a:solidFill>
                    <a:schemeClr val="tx1"/>
                  </a:solidFill>
                </a:rPr>
                <a:t>but no response</a:t>
              </a:r>
              <a:endParaRPr lang="ko-KR" altLang="en-US" sz="600" dirty="0">
                <a:solidFill>
                  <a:schemeClr val="tx1"/>
                </a:solidFill>
              </a:endParaRPr>
            </a:p>
          </p:txBody>
        </p:sp>
        <p:sp>
          <p:nvSpPr>
            <p:cNvPr id="5178" name="TextBox 5177">
              <a:extLst>
                <a:ext uri="{FF2B5EF4-FFF2-40B4-BE49-F238E27FC236}">
                  <a16:creationId xmlns:a16="http://schemas.microsoft.com/office/drawing/2014/main" id="{437D40E5-14F8-B4D1-4D43-03A667894745}"/>
                </a:ext>
              </a:extLst>
            </p:cNvPr>
            <p:cNvSpPr txBox="1"/>
            <p:nvPr/>
          </p:nvSpPr>
          <p:spPr>
            <a:xfrm rot="16200000">
              <a:off x="8192627" y="4972429"/>
              <a:ext cx="772362" cy="2979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b="1" dirty="0">
                  <a:solidFill>
                    <a:schemeClr val="tx2"/>
                  </a:solidFill>
                </a:rPr>
                <a:t>Padding</a:t>
              </a:r>
              <a:endParaRPr lang="ko-KR" altLang="en-US" sz="1000" b="1" dirty="0">
                <a:solidFill>
                  <a:schemeClr val="tx2"/>
                </a:solidFill>
              </a:endParaRPr>
            </a:p>
          </p:txBody>
        </p:sp>
        <p:sp>
          <p:nvSpPr>
            <p:cNvPr id="5179" name="TextBox 5178">
              <a:extLst>
                <a:ext uri="{FF2B5EF4-FFF2-40B4-BE49-F238E27FC236}">
                  <a16:creationId xmlns:a16="http://schemas.microsoft.com/office/drawing/2014/main" id="{28750997-8DD7-E2C0-2B86-E630524C3B25}"/>
                </a:ext>
              </a:extLst>
            </p:cNvPr>
            <p:cNvSpPr txBox="1"/>
            <p:nvPr/>
          </p:nvSpPr>
          <p:spPr>
            <a:xfrm rot="16200000">
              <a:off x="10229995" y="4972429"/>
              <a:ext cx="772362" cy="2979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b="1" dirty="0">
                  <a:solidFill>
                    <a:schemeClr val="tx2"/>
                  </a:solidFill>
                </a:rPr>
                <a:t>Padding</a:t>
              </a:r>
              <a:endParaRPr lang="ko-KR" altLang="en-US" sz="1000" b="1" dirty="0">
                <a:solidFill>
                  <a:schemeClr val="tx2"/>
                </a:solidFill>
              </a:endParaRPr>
            </a:p>
          </p:txBody>
        </p:sp>
        <p:cxnSp>
          <p:nvCxnSpPr>
            <p:cNvPr id="5181" name="연결선: 구부러짐 5180">
              <a:extLst>
                <a:ext uri="{FF2B5EF4-FFF2-40B4-BE49-F238E27FC236}">
                  <a16:creationId xmlns:a16="http://schemas.microsoft.com/office/drawing/2014/main" id="{AB212C15-D90A-5CB1-5F08-4EDC47520591}"/>
                </a:ext>
              </a:extLst>
            </p:cNvPr>
            <p:cNvCxnSpPr>
              <a:cxnSpLocks/>
              <a:stCxn id="5131" idx="1"/>
              <a:endCxn id="5182" idx="1"/>
            </p:cNvCxnSpPr>
            <p:nvPr/>
          </p:nvCxnSpPr>
          <p:spPr bwMode="auto">
            <a:xfrm rot="10800000" flipH="1">
              <a:off x="11108483" y="4161247"/>
              <a:ext cx="21077" cy="1556561"/>
            </a:xfrm>
            <a:prstGeom prst="curvedConnector3">
              <a:avLst>
                <a:gd name="adj1" fmla="val -131236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182" name="직사각형 5181">
              <a:extLst>
                <a:ext uri="{FF2B5EF4-FFF2-40B4-BE49-F238E27FC236}">
                  <a16:creationId xmlns:a16="http://schemas.microsoft.com/office/drawing/2014/main" id="{15E79C17-E90F-B692-97B0-2B8EB3E45596}"/>
                </a:ext>
              </a:extLst>
            </p:cNvPr>
            <p:cNvSpPr/>
            <p:nvPr/>
          </p:nvSpPr>
          <p:spPr bwMode="auto">
            <a:xfrm>
              <a:off x="11129561" y="3862154"/>
              <a:ext cx="505843" cy="598186"/>
            </a:xfrm>
            <a:prstGeom prst="rect">
              <a:avLst/>
            </a:prstGeom>
            <a:solidFill>
              <a:srgbClr val="00B0F0"/>
            </a:solidFill>
            <a:ln w="19050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86" name="TextBox 5185">
              <a:extLst>
                <a:ext uri="{FF2B5EF4-FFF2-40B4-BE49-F238E27FC236}">
                  <a16:creationId xmlns:a16="http://schemas.microsoft.com/office/drawing/2014/main" id="{49FBCB41-3008-A894-6388-4BD2A564C521}"/>
                </a:ext>
              </a:extLst>
            </p:cNvPr>
            <p:cNvSpPr txBox="1"/>
            <p:nvPr/>
          </p:nvSpPr>
          <p:spPr>
            <a:xfrm>
              <a:off x="10282653" y="3475435"/>
              <a:ext cx="87395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600" dirty="0">
                  <a:solidFill>
                    <a:schemeClr val="tx1"/>
                  </a:solidFill>
                </a:rPr>
                <a:t>Call DSO STA 5 </a:t>
              </a:r>
              <a:br>
                <a:rPr lang="en-US" altLang="ko-KR" sz="600" dirty="0">
                  <a:solidFill>
                    <a:schemeClr val="tx1"/>
                  </a:solidFill>
                </a:rPr>
              </a:br>
              <a:r>
                <a:rPr lang="en-US" altLang="ko-KR" sz="600" dirty="0">
                  <a:solidFill>
                    <a:schemeClr val="tx1"/>
                  </a:solidFill>
                </a:rPr>
                <a:t>in the primary channel</a:t>
              </a:r>
              <a:endParaRPr lang="ko-KR" altLang="en-US" sz="600" dirty="0">
                <a:solidFill>
                  <a:schemeClr val="tx1"/>
                </a:solidFill>
              </a:endParaRPr>
            </a:p>
          </p:txBody>
        </p:sp>
        <p:sp>
          <p:nvSpPr>
            <p:cNvPr id="5187" name="TextBox 5186">
              <a:extLst>
                <a:ext uri="{FF2B5EF4-FFF2-40B4-BE49-F238E27FC236}">
                  <a16:creationId xmlns:a16="http://schemas.microsoft.com/office/drawing/2014/main" id="{2F63AAE5-F971-8A33-5DF1-B11008DD0748}"/>
                </a:ext>
              </a:extLst>
            </p:cNvPr>
            <p:cNvSpPr txBox="1"/>
            <p:nvPr/>
          </p:nvSpPr>
          <p:spPr>
            <a:xfrm>
              <a:off x="11082455" y="4085597"/>
              <a:ext cx="601675" cy="2048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500" dirty="0"/>
                <a:t>DSO STA 5</a:t>
              </a:r>
              <a:endParaRPr lang="ko-KR" altLang="en-US" sz="500" dirty="0"/>
            </a:p>
          </p:txBody>
        </p:sp>
      </p:grpSp>
      <p:cxnSp>
        <p:nvCxnSpPr>
          <p:cNvPr id="2" name="연결선: 구부러짐 1">
            <a:extLst>
              <a:ext uri="{FF2B5EF4-FFF2-40B4-BE49-F238E27FC236}">
                <a16:creationId xmlns:a16="http://schemas.microsoft.com/office/drawing/2014/main" id="{7F62BBF0-7A46-2DAD-7E15-B3764194891E}"/>
              </a:ext>
            </a:extLst>
          </p:cNvPr>
          <p:cNvCxnSpPr>
            <a:cxnSpLocks/>
          </p:cNvCxnSpPr>
          <p:nvPr/>
        </p:nvCxnSpPr>
        <p:spPr bwMode="auto">
          <a:xfrm rot="5400000">
            <a:off x="6535809" y="4243039"/>
            <a:ext cx="298818" cy="123920"/>
          </a:xfrm>
          <a:prstGeom prst="curved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1579866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Proposal: DSO primary channel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28030"/>
            <a:ext cx="10361084" cy="4662271"/>
          </a:xfrm>
          <a:ln/>
        </p:spPr>
        <p:txBody>
          <a:bodyPr/>
          <a:lstStyle/>
          <a:p>
            <a:pPr marL="40005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Propose to define the DSO primary channel</a:t>
            </a:r>
          </a:p>
          <a:p>
            <a:pPr marL="857250"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The DSO primary channel is a certain 20MHz channel within DSO secondary channels and set by AP</a:t>
            </a:r>
          </a:p>
          <a:p>
            <a:pPr marL="857250"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When MU-RTS ICF frame, DSO</a:t>
            </a:r>
            <a:r>
              <a:rPr lang="ko-KR" altLang="en-US" dirty="0"/>
              <a:t> </a:t>
            </a:r>
            <a:r>
              <a:rPr lang="en-US" altLang="ko-KR" dirty="0"/>
              <a:t>non-AP</a:t>
            </a:r>
            <a:r>
              <a:rPr lang="ko-KR" altLang="en-US" dirty="0"/>
              <a:t> </a:t>
            </a:r>
            <a:r>
              <a:rPr lang="en-US" altLang="ko-KR" dirty="0"/>
              <a:t>STAs</a:t>
            </a:r>
            <a:r>
              <a:rPr lang="ko-KR" altLang="en-US" dirty="0"/>
              <a:t> </a:t>
            </a:r>
            <a:r>
              <a:rPr lang="en-US" altLang="ko-KR" dirty="0"/>
              <a:t>respond</a:t>
            </a:r>
            <a:r>
              <a:rPr lang="ko-KR" altLang="en-US" dirty="0"/>
              <a:t> </a:t>
            </a:r>
            <a:r>
              <a:rPr lang="en-US" altLang="ko-KR" dirty="0"/>
              <a:t>with</a:t>
            </a:r>
            <a:r>
              <a:rPr lang="ko-KR" altLang="en-US" dirty="0"/>
              <a:t> </a:t>
            </a:r>
            <a:r>
              <a:rPr lang="en-US" altLang="ko-KR" dirty="0"/>
              <a:t>CTS frames occupying</a:t>
            </a:r>
            <a:r>
              <a:rPr lang="ko-KR" altLang="en-US" dirty="0"/>
              <a:t> </a:t>
            </a:r>
            <a:r>
              <a:rPr lang="en-US" altLang="ko-KR" dirty="0"/>
              <a:t>the DSO primary</a:t>
            </a:r>
            <a:r>
              <a:rPr lang="ko-KR" altLang="en-US" dirty="0"/>
              <a:t> </a:t>
            </a:r>
            <a:r>
              <a:rPr lang="en-US" altLang="ko-KR" dirty="0"/>
              <a:t>channel similar to the baseline rule</a:t>
            </a:r>
          </a:p>
          <a:p>
            <a:pPr marL="857250"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When BSRP ICF frame, additional backup DSO non-AP STAs monitor the DSO primary channel to receive data or to be triggered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52473" y="6475414"/>
            <a:ext cx="4246027" cy="180975"/>
          </a:xfrm>
        </p:spPr>
        <p:txBody>
          <a:bodyPr/>
          <a:lstStyle/>
          <a:p>
            <a:r>
              <a:rPr lang="en-GB" altLang="ko-KR" dirty="0" err="1"/>
              <a:t>Hyeonjun</a:t>
            </a:r>
            <a:r>
              <a:rPr lang="en-GB" altLang="ko-KR" dirty="0"/>
              <a:t> Sung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 2024</a:t>
            </a:r>
            <a:endParaRPr lang="en-GB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34B87F13-6562-7F87-14A1-5F4A73A3CC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089" y="3789040"/>
            <a:ext cx="5015880" cy="2426056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89A2BDEE-BCAD-F2D3-2FD5-6B7826D173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4032" y="3405448"/>
            <a:ext cx="4392488" cy="2955834"/>
          </a:xfrm>
          <a:prstGeom prst="rect">
            <a:avLst/>
          </a:prstGeom>
        </p:spPr>
      </p:pic>
      <p:cxnSp>
        <p:nvCxnSpPr>
          <p:cNvPr id="11" name="연결선: 구부러짐 10">
            <a:extLst>
              <a:ext uri="{FF2B5EF4-FFF2-40B4-BE49-F238E27FC236}">
                <a16:creationId xmlns:a16="http://schemas.microsoft.com/office/drawing/2014/main" id="{ED0DB56C-B294-DFB3-FC3B-FC5DE34CC61A}"/>
              </a:ext>
            </a:extLst>
          </p:cNvPr>
          <p:cNvCxnSpPr>
            <a:cxnSpLocks/>
          </p:cNvCxnSpPr>
          <p:nvPr/>
        </p:nvCxnSpPr>
        <p:spPr bwMode="auto">
          <a:xfrm rot="5400000">
            <a:off x="9620485" y="3900048"/>
            <a:ext cx="540974" cy="245127"/>
          </a:xfrm>
          <a:prstGeom prst="curved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A9DAFAA-92A4-6C27-220C-B735031CCFF7}"/>
              </a:ext>
            </a:extLst>
          </p:cNvPr>
          <p:cNvSpPr txBox="1"/>
          <p:nvPr/>
        </p:nvSpPr>
        <p:spPr>
          <a:xfrm>
            <a:off x="9480376" y="3512041"/>
            <a:ext cx="10663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 Call DSO STA 5, 6</a:t>
            </a:r>
            <a:br>
              <a:rPr lang="en-US" altLang="ko-KR" sz="600" dirty="0">
                <a:solidFill>
                  <a:schemeClr val="tx1"/>
                </a:solidFill>
              </a:rPr>
            </a:br>
            <a:r>
              <a:rPr lang="en-US" altLang="ko-KR" sz="600" dirty="0">
                <a:solidFill>
                  <a:schemeClr val="tx1"/>
                </a:solidFill>
              </a:rPr>
              <a:t>at the RU that is no response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1881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dirty="0"/>
              <a:t>DSO primary channel</a:t>
            </a:r>
            <a:r>
              <a:rPr lang="ko-KR" altLang="en-US" dirty="0"/>
              <a:t> </a:t>
            </a:r>
            <a:r>
              <a:rPr lang="en-US" altLang="ko-KR" dirty="0"/>
              <a:t>(cont’d)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67317" y="1634985"/>
            <a:ext cx="10361084" cy="4113213"/>
          </a:xfrm>
          <a:ln/>
        </p:spPr>
        <p:txBody>
          <a:bodyPr/>
          <a:lstStyle/>
          <a:p>
            <a:r>
              <a:rPr lang="en-US" altLang="ko-KR" dirty="0"/>
              <a:t>There could be a case where AP detects the predetermined DSO primary channel as busy, while the other subchannels in the secondary channel are detected as idle</a:t>
            </a:r>
          </a:p>
          <a:p>
            <a:pPr lvl="1"/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 err="1"/>
              <a:t>Hyeonjun</a:t>
            </a:r>
            <a:r>
              <a:rPr lang="en-GB" altLang="ko-KR" dirty="0"/>
              <a:t> Sung (WILUS), et 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Oct 2024</a:t>
            </a:r>
            <a:endParaRPr lang="en-GB" dirty="0"/>
          </a:p>
        </p:txBody>
      </p:sp>
      <p:grpSp>
        <p:nvGrpSpPr>
          <p:cNvPr id="47" name="그룹 46">
            <a:extLst>
              <a:ext uri="{FF2B5EF4-FFF2-40B4-BE49-F238E27FC236}">
                <a16:creationId xmlns:a16="http://schemas.microsoft.com/office/drawing/2014/main" id="{ED83CED4-E691-04E8-B3AC-455C28B27F7A}"/>
              </a:ext>
            </a:extLst>
          </p:cNvPr>
          <p:cNvGrpSpPr/>
          <p:nvPr/>
        </p:nvGrpSpPr>
        <p:grpSpPr>
          <a:xfrm>
            <a:off x="4273611" y="2683519"/>
            <a:ext cx="3744261" cy="2310924"/>
            <a:chOff x="2718534" y="3429000"/>
            <a:chExt cx="4673495" cy="2884439"/>
          </a:xfrm>
        </p:grpSpPr>
        <p:cxnSp>
          <p:nvCxnSpPr>
            <p:cNvPr id="25" name="직선 연결선 24">
              <a:extLst>
                <a:ext uri="{FF2B5EF4-FFF2-40B4-BE49-F238E27FC236}">
                  <a16:creationId xmlns:a16="http://schemas.microsoft.com/office/drawing/2014/main" id="{8B14B8A6-8701-97E3-4763-BA2FEEB4EE3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31391" y="6302967"/>
              <a:ext cx="3816424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직선 연결선 25">
              <a:extLst>
                <a:ext uri="{FF2B5EF4-FFF2-40B4-BE49-F238E27FC236}">
                  <a16:creationId xmlns:a16="http://schemas.microsoft.com/office/drawing/2014/main" id="{3D17DD03-5BBB-30A7-0358-0E89B5A3794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31391" y="4890196"/>
              <a:ext cx="3808148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8" name="직사각형 27">
              <a:extLst>
                <a:ext uri="{FF2B5EF4-FFF2-40B4-BE49-F238E27FC236}">
                  <a16:creationId xmlns:a16="http://schemas.microsoft.com/office/drawing/2014/main" id="{1CF0406D-CAF4-1CCB-8E47-C8393163B602}"/>
                </a:ext>
              </a:extLst>
            </p:cNvPr>
            <p:cNvSpPr/>
            <p:nvPr/>
          </p:nvSpPr>
          <p:spPr bwMode="auto">
            <a:xfrm>
              <a:off x="3895380" y="4902863"/>
              <a:ext cx="936104" cy="1402245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9" name="평행 사변형 28">
              <a:extLst>
                <a:ext uri="{FF2B5EF4-FFF2-40B4-BE49-F238E27FC236}">
                  <a16:creationId xmlns:a16="http://schemas.microsoft.com/office/drawing/2014/main" id="{E0CEFAB4-460B-1F90-F5D8-F6960C4F833E}"/>
                </a:ext>
              </a:extLst>
            </p:cNvPr>
            <p:cNvSpPr/>
            <p:nvPr/>
          </p:nvSpPr>
          <p:spPr bwMode="auto">
            <a:xfrm>
              <a:off x="3595952" y="5942927"/>
              <a:ext cx="288032" cy="360040"/>
            </a:xfrm>
            <a:prstGeom prst="parallelogram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0" name="평행 사변형 29">
              <a:extLst>
                <a:ext uri="{FF2B5EF4-FFF2-40B4-BE49-F238E27FC236}">
                  <a16:creationId xmlns:a16="http://schemas.microsoft.com/office/drawing/2014/main" id="{F825A3EB-1ED1-BFBA-492F-C6D5115634A4}"/>
                </a:ext>
              </a:extLst>
            </p:cNvPr>
            <p:cNvSpPr/>
            <p:nvPr/>
          </p:nvSpPr>
          <p:spPr bwMode="auto">
            <a:xfrm>
              <a:off x="3380581" y="5942927"/>
              <a:ext cx="288032" cy="360040"/>
            </a:xfrm>
            <a:prstGeom prst="parallelogram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8754F386-5909-BCFA-E7FF-24CD4D26EF65}"/>
                </a:ext>
              </a:extLst>
            </p:cNvPr>
            <p:cNvSpPr txBox="1"/>
            <p:nvPr/>
          </p:nvSpPr>
          <p:spPr>
            <a:xfrm>
              <a:off x="4111127" y="5415568"/>
              <a:ext cx="504609" cy="326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050">
                  <a:solidFill>
                    <a:schemeClr val="tx1"/>
                  </a:solidFill>
                </a:rPr>
                <a:t>ICF</a:t>
              </a:r>
              <a:endParaRPr lang="ko-KR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A12FA96-F3C6-4EDF-D124-DF855DEAFB3D}"/>
                </a:ext>
              </a:extLst>
            </p:cNvPr>
            <p:cNvSpPr txBox="1"/>
            <p:nvPr/>
          </p:nvSpPr>
          <p:spPr>
            <a:xfrm>
              <a:off x="2855640" y="5341746"/>
              <a:ext cx="592646" cy="326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100">
                  <a:solidFill>
                    <a:schemeClr val="tx2"/>
                  </a:solidFill>
                </a:rPr>
                <a:t>P160</a:t>
              </a:r>
              <a:endParaRPr lang="ko-KR" altLang="en-US" sz="1100">
                <a:solidFill>
                  <a:schemeClr val="tx2"/>
                </a:solidFill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5FF16292-1A82-FF48-8FCA-E25A29D7D9A9}"/>
                </a:ext>
              </a:extLst>
            </p:cNvPr>
            <p:cNvSpPr txBox="1"/>
            <p:nvPr/>
          </p:nvSpPr>
          <p:spPr>
            <a:xfrm>
              <a:off x="2861381" y="3918891"/>
              <a:ext cx="592646" cy="326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100">
                  <a:solidFill>
                    <a:schemeClr val="tx2"/>
                  </a:solidFill>
                </a:rPr>
                <a:t>S160</a:t>
              </a:r>
              <a:endParaRPr lang="ko-KR" altLang="en-US" sz="1100">
                <a:solidFill>
                  <a:schemeClr val="tx2"/>
                </a:solidFill>
              </a:endParaRPr>
            </a:p>
          </p:txBody>
        </p:sp>
        <p:sp>
          <p:nvSpPr>
            <p:cNvPr id="41" name="직사각형 40">
              <a:extLst>
                <a:ext uri="{FF2B5EF4-FFF2-40B4-BE49-F238E27FC236}">
                  <a16:creationId xmlns:a16="http://schemas.microsoft.com/office/drawing/2014/main" id="{F11C7D5A-AEF5-AD3E-1510-9E3E841AE132}"/>
                </a:ext>
              </a:extLst>
            </p:cNvPr>
            <p:cNvSpPr/>
            <p:nvPr/>
          </p:nvSpPr>
          <p:spPr bwMode="auto">
            <a:xfrm>
              <a:off x="3895380" y="3482549"/>
              <a:ext cx="936104" cy="1402245"/>
            </a:xfrm>
            <a:prstGeom prst="rect">
              <a:avLst/>
            </a:prstGeom>
            <a:ln>
              <a:prstDash val="dash"/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02041DF-3827-9EAC-22BD-ED26C231F412}"/>
                </a:ext>
              </a:extLst>
            </p:cNvPr>
            <p:cNvSpPr txBox="1"/>
            <p:nvPr/>
          </p:nvSpPr>
          <p:spPr>
            <a:xfrm>
              <a:off x="5658394" y="4172299"/>
              <a:ext cx="524618" cy="2304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" dirty="0"/>
                <a:t>80MHz</a:t>
              </a:r>
              <a:endParaRPr lang="ko-KR" altLang="en-US" sz="600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47456CE-5560-4562-0E78-261AB9E11851}"/>
                </a:ext>
              </a:extLst>
            </p:cNvPr>
            <p:cNvSpPr txBox="1"/>
            <p:nvPr/>
          </p:nvSpPr>
          <p:spPr>
            <a:xfrm>
              <a:off x="5654514" y="3429000"/>
              <a:ext cx="572638" cy="2304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" dirty="0"/>
                <a:t>160MHz</a:t>
              </a:r>
              <a:endParaRPr lang="ko-KR" altLang="en-US" sz="600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2A48286-4998-3B98-6C2C-102E05B83941}"/>
                </a:ext>
              </a:extLst>
            </p:cNvPr>
            <p:cNvSpPr txBox="1"/>
            <p:nvPr/>
          </p:nvSpPr>
          <p:spPr>
            <a:xfrm>
              <a:off x="5520713" y="5158719"/>
              <a:ext cx="635706" cy="6914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dirty="0"/>
                <a:t>ICR from P160</a:t>
              </a:r>
              <a:endParaRPr lang="ko-KR" altLang="en-US" sz="1000" dirty="0"/>
            </a:p>
          </p:txBody>
        </p:sp>
        <p:cxnSp>
          <p:nvCxnSpPr>
            <p:cNvPr id="23" name="직선 화살표 연결선 22">
              <a:extLst>
                <a:ext uri="{FF2B5EF4-FFF2-40B4-BE49-F238E27FC236}">
                  <a16:creationId xmlns:a16="http://schemas.microsoft.com/office/drawing/2014/main" id="{1F4DA3B0-028A-2F9E-6155-10815045348A}"/>
                </a:ext>
              </a:extLst>
            </p:cNvPr>
            <p:cNvCxnSpPr/>
            <p:nvPr/>
          </p:nvCxnSpPr>
          <p:spPr bwMode="auto">
            <a:xfrm>
              <a:off x="4831484" y="6224185"/>
              <a:ext cx="611657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21D18FE-17E2-F16A-642B-6BE7AA82B228}"/>
                </a:ext>
              </a:extLst>
            </p:cNvPr>
            <p:cNvSpPr txBox="1"/>
            <p:nvPr/>
          </p:nvSpPr>
          <p:spPr>
            <a:xfrm>
              <a:off x="4879652" y="5942086"/>
              <a:ext cx="582641" cy="326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>
                  <a:solidFill>
                    <a:schemeClr val="tx1"/>
                  </a:solidFill>
                </a:rPr>
                <a:t>SIFS</a:t>
              </a:r>
              <a:endParaRPr lang="ko-KR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7" name="직사각형 6">
              <a:extLst>
                <a:ext uri="{FF2B5EF4-FFF2-40B4-BE49-F238E27FC236}">
                  <a16:creationId xmlns:a16="http://schemas.microsoft.com/office/drawing/2014/main" id="{DC241A2B-A175-D966-80E3-470380D19EEE}"/>
                </a:ext>
              </a:extLst>
            </p:cNvPr>
            <p:cNvSpPr/>
            <p:nvPr/>
          </p:nvSpPr>
          <p:spPr bwMode="auto">
            <a:xfrm>
              <a:off x="3779335" y="4513521"/>
              <a:ext cx="2718832" cy="37127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6" name="직사각형 35">
              <a:extLst>
                <a:ext uri="{FF2B5EF4-FFF2-40B4-BE49-F238E27FC236}">
                  <a16:creationId xmlns:a16="http://schemas.microsoft.com/office/drawing/2014/main" id="{983C881D-C3AE-3E60-320E-3BD828B1A0B4}"/>
                </a:ext>
              </a:extLst>
            </p:cNvPr>
            <p:cNvSpPr/>
            <p:nvPr/>
          </p:nvSpPr>
          <p:spPr bwMode="auto">
            <a:xfrm>
              <a:off x="3595953" y="4513521"/>
              <a:ext cx="299428" cy="364009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8" name="직선 화살표 연결선 37">
              <a:extLst>
                <a:ext uri="{FF2B5EF4-FFF2-40B4-BE49-F238E27FC236}">
                  <a16:creationId xmlns:a16="http://schemas.microsoft.com/office/drawing/2014/main" id="{CA2B9E39-1196-F286-43F1-FD6F4FB22191}"/>
                </a:ext>
              </a:extLst>
            </p:cNvPr>
            <p:cNvCxnSpPr>
              <a:cxnSpLocks/>
              <a:endCxn id="36" idx="1"/>
            </p:cNvCxnSpPr>
            <p:nvPr/>
          </p:nvCxnSpPr>
          <p:spPr bwMode="auto">
            <a:xfrm>
              <a:off x="3206151" y="4691248"/>
              <a:ext cx="389802" cy="427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4B1016A9-A4BC-7E19-A48A-3DAB16CF5E54}"/>
                </a:ext>
              </a:extLst>
            </p:cNvPr>
            <p:cNvSpPr txBox="1"/>
            <p:nvPr/>
          </p:nvSpPr>
          <p:spPr>
            <a:xfrm>
              <a:off x="2718534" y="4437547"/>
              <a:ext cx="594646" cy="4994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000">
                  <a:solidFill>
                    <a:schemeClr val="tx1"/>
                  </a:solidFill>
                </a:rPr>
                <a:t>Busy</a:t>
              </a:r>
            </a:p>
            <a:p>
              <a:pPr algn="ctr"/>
              <a:r>
                <a:rPr lang="en-US" altLang="ko-KR" sz="1000">
                  <a:solidFill>
                    <a:schemeClr val="tx1"/>
                  </a:solidFill>
                </a:rPr>
                <a:t>status</a:t>
              </a:r>
              <a:endParaRPr lang="ko-KR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9CB04E49-3C0E-45F7-7D3C-46F60EF35B7D}"/>
                </a:ext>
              </a:extLst>
            </p:cNvPr>
            <p:cNvSpPr txBox="1"/>
            <p:nvPr/>
          </p:nvSpPr>
          <p:spPr>
            <a:xfrm>
              <a:off x="3868565" y="4542727"/>
              <a:ext cx="1461006" cy="3169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>
                  <a:solidFill>
                    <a:schemeClr val="tx1"/>
                  </a:solidFill>
                </a:rPr>
                <a:t>e.g., OBSS TXOP</a:t>
              </a:r>
              <a:endParaRPr lang="ko-KR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43" name="직사각형 42">
              <a:extLst>
                <a:ext uri="{FF2B5EF4-FFF2-40B4-BE49-F238E27FC236}">
                  <a16:creationId xmlns:a16="http://schemas.microsoft.com/office/drawing/2014/main" id="{B4048A80-4E37-91D2-9109-EF19251593CA}"/>
                </a:ext>
              </a:extLst>
            </p:cNvPr>
            <p:cNvSpPr/>
            <p:nvPr/>
          </p:nvSpPr>
          <p:spPr bwMode="auto">
            <a:xfrm>
              <a:off x="5496080" y="4898528"/>
              <a:ext cx="792088" cy="1414911"/>
            </a:xfrm>
            <a:prstGeom prst="rect">
              <a:avLst/>
            </a:prstGeom>
            <a:solidFill>
              <a:srgbClr val="7030A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FDDB8D85-7DD9-0148-1828-807A52B19A56}"/>
                </a:ext>
              </a:extLst>
            </p:cNvPr>
            <p:cNvSpPr txBox="1"/>
            <p:nvPr/>
          </p:nvSpPr>
          <p:spPr>
            <a:xfrm>
              <a:off x="5568865" y="5169191"/>
              <a:ext cx="635706" cy="6914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dirty="0"/>
                <a:t>ICR from P160</a:t>
              </a:r>
              <a:endParaRPr lang="ko-KR" altLang="en-US" sz="1000" dirty="0"/>
            </a:p>
          </p:txBody>
        </p:sp>
        <p:sp>
          <p:nvSpPr>
            <p:cNvPr id="34" name="직사각형 33">
              <a:extLst>
                <a:ext uri="{FF2B5EF4-FFF2-40B4-BE49-F238E27FC236}">
                  <a16:creationId xmlns:a16="http://schemas.microsoft.com/office/drawing/2014/main" id="{3072E2D2-C325-60E4-D5EB-18A49FA3602C}"/>
                </a:ext>
              </a:extLst>
            </p:cNvPr>
            <p:cNvSpPr/>
            <p:nvPr/>
          </p:nvSpPr>
          <p:spPr bwMode="auto">
            <a:xfrm>
              <a:off x="5262831" y="4689182"/>
              <a:ext cx="1787195" cy="195613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C93BD470-DC34-CEAB-D7CC-EEAC87F73579}"/>
                </a:ext>
              </a:extLst>
            </p:cNvPr>
            <p:cNvSpPr txBox="1"/>
            <p:nvPr/>
          </p:nvSpPr>
          <p:spPr>
            <a:xfrm>
              <a:off x="6269964" y="5222109"/>
              <a:ext cx="1122065" cy="6338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>
                  <a:solidFill>
                    <a:schemeClr val="tx1"/>
                  </a:solidFill>
                </a:rPr>
                <a:t>Predetermined</a:t>
              </a:r>
            </a:p>
            <a:p>
              <a:pPr algn="ctr"/>
              <a:r>
                <a:rPr lang="en-US" altLang="ko-KR" sz="900">
                  <a:solidFill>
                    <a:schemeClr val="tx1"/>
                  </a:solidFill>
                </a:rPr>
                <a:t>DSO-primary channel</a:t>
              </a:r>
              <a:endParaRPr lang="ko-KR" altLang="en-US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46" name="직선 화살표 연결선 45">
              <a:extLst>
                <a:ext uri="{FF2B5EF4-FFF2-40B4-BE49-F238E27FC236}">
                  <a16:creationId xmlns:a16="http://schemas.microsoft.com/office/drawing/2014/main" id="{D03C5F09-D817-D249-E2CE-62B3F1A7C9F4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6452112" y="4879018"/>
              <a:ext cx="181695" cy="38455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1" name="Rectangle 2">
            <a:extLst>
              <a:ext uri="{FF2B5EF4-FFF2-40B4-BE49-F238E27FC236}">
                <a16:creationId xmlns:a16="http://schemas.microsoft.com/office/drawing/2014/main" id="{7B084629-DF3C-F12E-8B5F-516A951061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0330" y="5382846"/>
            <a:ext cx="10361613" cy="8137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̶"/>
              <a:defRPr sz="16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  <a:defRPr sz="1400"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ko-KR" kern="0" dirty="0"/>
              <a:t>To enable DSO in this case, the location of the DSO primary channel needs to be dynamically adjusted to one of the idle subchannels</a:t>
            </a:r>
          </a:p>
        </p:txBody>
      </p:sp>
    </p:spTree>
    <p:extLst>
      <p:ext uri="{BB962C8B-B14F-4D97-AF65-F5344CB8AC3E}">
        <p14:creationId xmlns:p14="http://schemas.microsoft.com/office/powerpoint/2010/main" val="28019487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Dynamic indication of the DSO primary channel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err="1"/>
              <a:t>Hyeonjun</a:t>
            </a:r>
            <a:r>
              <a:rPr lang="en-GB" altLang="ko-KR" dirty="0"/>
              <a:t> Sung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 2024</a:t>
            </a:r>
            <a:endParaRPr lang="en-GB" dirty="0"/>
          </a:p>
        </p:txBody>
      </p:sp>
      <p:sp>
        <p:nvSpPr>
          <p:cNvPr id="65" name="Rectangle 2">
            <a:extLst>
              <a:ext uri="{FF2B5EF4-FFF2-40B4-BE49-F238E27FC236}">
                <a16:creationId xmlns:a16="http://schemas.microsoft.com/office/drawing/2014/main" id="{85E782A6-231F-713A-DD5B-5643B41BDF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424" y="5445224"/>
            <a:ext cx="10361613" cy="8137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̶"/>
              <a:defRPr sz="16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  <a:defRPr sz="1400"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ko-KR" kern="0" dirty="0"/>
              <a:t>A DSO AP can select one of the idle subchannels as the DSO primary channel for a TXOP and indicate it within DSO ICF</a:t>
            </a:r>
          </a:p>
        </p:txBody>
      </p:sp>
      <p:grpSp>
        <p:nvGrpSpPr>
          <p:cNvPr id="5238" name="그룹 5237">
            <a:extLst>
              <a:ext uri="{FF2B5EF4-FFF2-40B4-BE49-F238E27FC236}">
                <a16:creationId xmlns:a16="http://schemas.microsoft.com/office/drawing/2014/main" id="{97BF344B-0F82-D3EF-A8AD-18DA99F98060}"/>
              </a:ext>
            </a:extLst>
          </p:cNvPr>
          <p:cNvGrpSpPr/>
          <p:nvPr/>
        </p:nvGrpSpPr>
        <p:grpSpPr>
          <a:xfrm>
            <a:off x="3287688" y="1666823"/>
            <a:ext cx="6104477" cy="3670241"/>
            <a:chOff x="1017097" y="1610349"/>
            <a:chExt cx="5807586" cy="3491739"/>
          </a:xfrm>
        </p:grpSpPr>
        <p:grpSp>
          <p:nvGrpSpPr>
            <p:cNvPr id="5148" name="그룹 5147">
              <a:extLst>
                <a:ext uri="{FF2B5EF4-FFF2-40B4-BE49-F238E27FC236}">
                  <a16:creationId xmlns:a16="http://schemas.microsoft.com/office/drawing/2014/main" id="{A8763E45-D6D6-80C2-FF31-9C0465503C93}"/>
                </a:ext>
              </a:extLst>
            </p:cNvPr>
            <p:cNvGrpSpPr/>
            <p:nvPr/>
          </p:nvGrpSpPr>
          <p:grpSpPr>
            <a:xfrm>
              <a:off x="1017097" y="1610349"/>
              <a:ext cx="5807586" cy="3491739"/>
              <a:chOff x="3381434" y="1591509"/>
              <a:chExt cx="5807586" cy="3491739"/>
            </a:xfrm>
          </p:grpSpPr>
          <p:grpSp>
            <p:nvGrpSpPr>
              <p:cNvPr id="67" name="그룹 66">
                <a:extLst>
                  <a:ext uri="{FF2B5EF4-FFF2-40B4-BE49-F238E27FC236}">
                    <a16:creationId xmlns:a16="http://schemas.microsoft.com/office/drawing/2014/main" id="{D9B2281E-AE37-4D72-84A4-0EE52ED314B6}"/>
                  </a:ext>
                </a:extLst>
              </p:cNvPr>
              <p:cNvGrpSpPr/>
              <p:nvPr/>
            </p:nvGrpSpPr>
            <p:grpSpPr>
              <a:xfrm>
                <a:off x="3381434" y="1591509"/>
                <a:ext cx="5807586" cy="3491739"/>
                <a:chOff x="480146" y="2982268"/>
                <a:chExt cx="5807586" cy="3491739"/>
              </a:xfrm>
            </p:grpSpPr>
            <p:sp>
              <p:nvSpPr>
                <p:cNvPr id="68" name="TextBox 67">
                  <a:extLst>
                    <a:ext uri="{FF2B5EF4-FFF2-40B4-BE49-F238E27FC236}">
                      <a16:creationId xmlns:a16="http://schemas.microsoft.com/office/drawing/2014/main" id="{A86EA0E4-0521-C5C6-34CF-6F8C3E506A0A}"/>
                    </a:ext>
                  </a:extLst>
                </p:cNvPr>
                <p:cNvSpPr txBox="1"/>
                <p:nvPr/>
              </p:nvSpPr>
              <p:spPr>
                <a:xfrm>
                  <a:off x="1925798" y="2982268"/>
                  <a:ext cx="120094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ko-KR" sz="800" dirty="0">
                      <a:solidFill>
                        <a:schemeClr val="tx1"/>
                      </a:solidFill>
                    </a:rPr>
                    <a:t>DSO-primary channel</a:t>
                  </a:r>
                </a:p>
                <a:p>
                  <a:pPr algn="ctr"/>
                  <a:r>
                    <a:rPr lang="en-US" altLang="ko-KR" sz="800" dirty="0">
                      <a:solidFill>
                        <a:schemeClr val="tx1"/>
                      </a:solidFill>
                    </a:rPr>
                    <a:t>indicated by DSO ICF</a:t>
                  </a:r>
                  <a:endParaRPr lang="ko-KR" altLang="en-US" sz="800" dirty="0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69" name="그룹 68">
                  <a:extLst>
                    <a:ext uri="{FF2B5EF4-FFF2-40B4-BE49-F238E27FC236}">
                      <a16:creationId xmlns:a16="http://schemas.microsoft.com/office/drawing/2014/main" id="{0C382AA5-921A-942F-7385-86B103A34517}"/>
                    </a:ext>
                  </a:extLst>
                </p:cNvPr>
                <p:cNvGrpSpPr/>
                <p:nvPr/>
              </p:nvGrpSpPr>
              <p:grpSpPr>
                <a:xfrm>
                  <a:off x="480146" y="3098569"/>
                  <a:ext cx="5807586" cy="3375438"/>
                  <a:chOff x="480146" y="3098569"/>
                  <a:chExt cx="5807586" cy="3375438"/>
                </a:xfrm>
              </p:grpSpPr>
              <p:grpSp>
                <p:nvGrpSpPr>
                  <p:cNvPr id="70" name="그룹 69">
                    <a:extLst>
                      <a:ext uri="{FF2B5EF4-FFF2-40B4-BE49-F238E27FC236}">
                        <a16:creationId xmlns:a16="http://schemas.microsoft.com/office/drawing/2014/main" id="{7163146B-B16F-F28D-F0D7-70155E5E671C}"/>
                      </a:ext>
                    </a:extLst>
                  </p:cNvPr>
                  <p:cNvGrpSpPr/>
                  <p:nvPr/>
                </p:nvGrpSpPr>
                <p:grpSpPr>
                  <a:xfrm>
                    <a:off x="480146" y="3284983"/>
                    <a:ext cx="5807586" cy="3189024"/>
                    <a:chOff x="480146" y="3284983"/>
                    <a:chExt cx="5807586" cy="3189024"/>
                  </a:xfrm>
                </p:grpSpPr>
                <p:sp>
                  <p:nvSpPr>
                    <p:cNvPr id="76" name="직사각형 75">
                      <a:extLst>
                        <a:ext uri="{FF2B5EF4-FFF2-40B4-BE49-F238E27FC236}">
                          <a16:creationId xmlns:a16="http://schemas.microsoft.com/office/drawing/2014/main" id="{0B8C871E-A39C-6604-5181-9E1804083B8F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1321147" y="3538129"/>
                      <a:ext cx="3982766" cy="157746"/>
                    </a:xfrm>
                    <a:prstGeom prst="rect">
                      <a:avLst/>
                    </a:prstGeom>
                    <a:solidFill>
                      <a:srgbClr val="92D050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/>
                      </a:pPr>
                      <a:endParaRPr kumimoji="0" lang="ko-KR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6" charset="0"/>
                        <a:ea typeface="MS Gothic" charset="-128"/>
                      </a:endParaRPr>
                    </a:p>
                  </p:txBody>
                </p:sp>
                <p:sp>
                  <p:nvSpPr>
                    <p:cNvPr id="77" name="직사각형 76">
                      <a:extLst>
                        <a:ext uri="{FF2B5EF4-FFF2-40B4-BE49-F238E27FC236}">
                          <a16:creationId xmlns:a16="http://schemas.microsoft.com/office/drawing/2014/main" id="{FD647015-9EA0-B872-ED0A-AA4CC4E83FC9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1321147" y="4465971"/>
                      <a:ext cx="3982766" cy="157746"/>
                    </a:xfrm>
                    <a:prstGeom prst="rect">
                      <a:avLst/>
                    </a:prstGeom>
                    <a:solidFill>
                      <a:schemeClr val="bg1">
                        <a:lumMod val="50000"/>
                      </a:schemeClr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/>
                      </a:pPr>
                      <a:endParaRPr kumimoji="0" lang="ko-KR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6" charset="0"/>
                        <a:ea typeface="MS Gothic" charset="-128"/>
                      </a:endParaRPr>
                    </a:p>
                  </p:txBody>
                </p:sp>
                <p:sp>
                  <p:nvSpPr>
                    <p:cNvPr id="78" name="직사각형 77">
                      <a:extLst>
                        <a:ext uri="{FF2B5EF4-FFF2-40B4-BE49-F238E27FC236}">
                          <a16:creationId xmlns:a16="http://schemas.microsoft.com/office/drawing/2014/main" id="{AC0216BC-1457-3F7F-AD4D-2729AEF383CB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1321147" y="4316794"/>
                      <a:ext cx="3982766" cy="157746"/>
                    </a:xfrm>
                    <a:prstGeom prst="rect">
                      <a:avLst/>
                    </a:prstGeom>
                    <a:solidFill>
                      <a:schemeClr val="bg1">
                        <a:lumMod val="50000"/>
                      </a:schemeClr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/>
                      </a:pPr>
                      <a:endParaRPr kumimoji="0" lang="ko-KR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6" charset="0"/>
                        <a:ea typeface="MS Gothic" charset="-128"/>
                      </a:endParaRPr>
                    </a:p>
                  </p:txBody>
                </p:sp>
                <p:cxnSp>
                  <p:nvCxnSpPr>
                    <p:cNvPr id="79" name="직선 연결선 78">
                      <a:extLst>
                        <a:ext uri="{FF2B5EF4-FFF2-40B4-BE49-F238E27FC236}">
                          <a16:creationId xmlns:a16="http://schemas.microsoft.com/office/drawing/2014/main" id="{172E1B13-0D1D-0F5C-ECC6-8D2E2CF0D4FA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>
                      <a:off x="1251392" y="5872809"/>
                      <a:ext cx="4052520" cy="0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80" name="직선 연결선 79">
                      <a:extLst>
                        <a:ext uri="{FF2B5EF4-FFF2-40B4-BE49-F238E27FC236}">
                          <a16:creationId xmlns:a16="http://schemas.microsoft.com/office/drawing/2014/main" id="{5FA414FB-B318-3036-D702-C8F0F339631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>
                      <a:off x="1251392" y="3382359"/>
                      <a:ext cx="4052520" cy="0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sp>
                  <p:nvSpPr>
                    <p:cNvPr id="81" name="TextBox 80">
                      <a:extLst>
                        <a:ext uri="{FF2B5EF4-FFF2-40B4-BE49-F238E27FC236}">
                          <a16:creationId xmlns:a16="http://schemas.microsoft.com/office/drawing/2014/main" id="{87C6E5AD-2C0A-8424-DF94-007470D0A9EC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513880" y="5107281"/>
                      <a:ext cx="500458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altLang="ko-KR" sz="1200" dirty="0">
                          <a:solidFill>
                            <a:schemeClr val="tx2"/>
                          </a:solidFill>
                        </a:rPr>
                        <a:t>P160</a:t>
                      </a:r>
                      <a:endParaRPr lang="ko-KR" altLang="en-US" sz="1200" dirty="0">
                        <a:solidFill>
                          <a:schemeClr val="tx2"/>
                        </a:solidFill>
                      </a:endParaRPr>
                    </a:p>
                  </p:txBody>
                </p:sp>
                <p:sp>
                  <p:nvSpPr>
                    <p:cNvPr id="82" name="TextBox 81">
                      <a:extLst>
                        <a:ext uri="{FF2B5EF4-FFF2-40B4-BE49-F238E27FC236}">
                          <a16:creationId xmlns:a16="http://schemas.microsoft.com/office/drawing/2014/main" id="{8A639F71-8D27-337F-6CEC-3E4D295AE85C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480146" y="3848908"/>
                      <a:ext cx="500458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altLang="ko-KR" sz="1200" dirty="0">
                          <a:solidFill>
                            <a:schemeClr val="tx2"/>
                          </a:solidFill>
                        </a:rPr>
                        <a:t>S160</a:t>
                      </a:r>
                      <a:endParaRPr lang="ko-KR" altLang="en-US" sz="1200" dirty="0">
                        <a:solidFill>
                          <a:schemeClr val="tx2"/>
                        </a:solidFill>
                      </a:endParaRPr>
                    </a:p>
                  </p:txBody>
                </p:sp>
                <p:cxnSp>
                  <p:nvCxnSpPr>
                    <p:cNvPr id="83" name="직선 연결선 82">
                      <a:extLst>
                        <a:ext uri="{FF2B5EF4-FFF2-40B4-BE49-F238E27FC236}">
                          <a16:creationId xmlns:a16="http://schemas.microsoft.com/office/drawing/2014/main" id="{B614A79E-CD7F-F101-75BC-5702F6A0990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>
                      <a:off x="1251392" y="4629695"/>
                      <a:ext cx="4052520" cy="0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84" name="직선 연결선 83">
                      <a:extLst>
                        <a:ext uri="{FF2B5EF4-FFF2-40B4-BE49-F238E27FC236}">
                          <a16:creationId xmlns:a16="http://schemas.microsoft.com/office/drawing/2014/main" id="{0C59E704-1EEA-5DCD-223C-9EA65CBFAEB1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>
                      <a:off x="1274385" y="4009642"/>
                      <a:ext cx="4029527" cy="0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85" name="직선 연결선 84">
                      <a:extLst>
                        <a:ext uri="{FF2B5EF4-FFF2-40B4-BE49-F238E27FC236}">
                          <a16:creationId xmlns:a16="http://schemas.microsoft.com/office/drawing/2014/main" id="{0126EC8E-740A-F145-055F-1F8C3E9273F0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>
                      <a:off x="1274385" y="3696001"/>
                      <a:ext cx="4029527" cy="0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86" name="직선 연결선 85">
                      <a:extLst>
                        <a:ext uri="{FF2B5EF4-FFF2-40B4-BE49-F238E27FC236}">
                          <a16:creationId xmlns:a16="http://schemas.microsoft.com/office/drawing/2014/main" id="{CA08C07B-6EA9-8782-D312-B295E9DA483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>
                      <a:off x="1274385" y="4314818"/>
                      <a:ext cx="4029527" cy="0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87" name="직선 연결선 86">
                      <a:extLst>
                        <a:ext uri="{FF2B5EF4-FFF2-40B4-BE49-F238E27FC236}">
                          <a16:creationId xmlns:a16="http://schemas.microsoft.com/office/drawing/2014/main" id="{AEA9F9F2-D669-EB1A-2EBC-06C9E33375E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>
                      <a:off x="1274385" y="4467405"/>
                      <a:ext cx="4029527" cy="0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88" name="직선 연결선 87">
                      <a:extLst>
                        <a:ext uri="{FF2B5EF4-FFF2-40B4-BE49-F238E27FC236}">
                          <a16:creationId xmlns:a16="http://schemas.microsoft.com/office/drawing/2014/main" id="{DD2E7A39-2D96-21F7-A9A8-F778DA96B3B1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>
                      <a:off x="1274385" y="4163464"/>
                      <a:ext cx="4029527" cy="0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89" name="직선 연결선 88">
                      <a:extLst>
                        <a:ext uri="{FF2B5EF4-FFF2-40B4-BE49-F238E27FC236}">
                          <a16:creationId xmlns:a16="http://schemas.microsoft.com/office/drawing/2014/main" id="{20F31F3D-999E-0C4B-A020-C99B5DE7EEA0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>
                      <a:off x="1274385" y="3846832"/>
                      <a:ext cx="4029527" cy="0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90" name="직선 연결선 89">
                      <a:extLst>
                        <a:ext uri="{FF2B5EF4-FFF2-40B4-BE49-F238E27FC236}">
                          <a16:creationId xmlns:a16="http://schemas.microsoft.com/office/drawing/2014/main" id="{650B69FD-97ED-2481-4F40-6686D849381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>
                      <a:off x="1274385" y="3539179"/>
                      <a:ext cx="4029527" cy="0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91" name="직선 연결선 90">
                      <a:extLst>
                        <a:ext uri="{FF2B5EF4-FFF2-40B4-BE49-F238E27FC236}">
                          <a16:creationId xmlns:a16="http://schemas.microsoft.com/office/drawing/2014/main" id="{08367D67-15A1-B63B-31AD-47584423A4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>
                      <a:off x="1274385" y="5252756"/>
                      <a:ext cx="4029527" cy="0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92" name="직선 연결선 91">
                      <a:extLst>
                        <a:ext uri="{FF2B5EF4-FFF2-40B4-BE49-F238E27FC236}">
                          <a16:creationId xmlns:a16="http://schemas.microsoft.com/office/drawing/2014/main" id="{61FB68FF-7363-53C3-195D-34DA19F9E97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>
                      <a:off x="1274385" y="4939115"/>
                      <a:ext cx="4029527" cy="0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93" name="직선 연결선 92">
                      <a:extLst>
                        <a:ext uri="{FF2B5EF4-FFF2-40B4-BE49-F238E27FC236}">
                          <a16:creationId xmlns:a16="http://schemas.microsoft.com/office/drawing/2014/main" id="{D98F5088-8A73-16D7-B6A6-38C93ECF06F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>
                      <a:off x="1274385" y="5557932"/>
                      <a:ext cx="4029527" cy="0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94" name="직선 연결선 93">
                      <a:extLst>
                        <a:ext uri="{FF2B5EF4-FFF2-40B4-BE49-F238E27FC236}">
                          <a16:creationId xmlns:a16="http://schemas.microsoft.com/office/drawing/2014/main" id="{5FF41B37-9CD0-338A-85B2-B93C94B6BB61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>
                      <a:off x="1274385" y="5710519"/>
                      <a:ext cx="4029527" cy="0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95" name="직선 연결선 94">
                      <a:extLst>
                        <a:ext uri="{FF2B5EF4-FFF2-40B4-BE49-F238E27FC236}">
                          <a16:creationId xmlns:a16="http://schemas.microsoft.com/office/drawing/2014/main" id="{974DE91B-71F1-8382-9DD9-D9AF8E4615BA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>
                      <a:off x="1274385" y="5406578"/>
                      <a:ext cx="4029527" cy="0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96" name="직선 연결선 95">
                      <a:extLst>
                        <a:ext uri="{FF2B5EF4-FFF2-40B4-BE49-F238E27FC236}">
                          <a16:creationId xmlns:a16="http://schemas.microsoft.com/office/drawing/2014/main" id="{BE5FC078-1C26-5A24-72F5-F66769712B1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>
                      <a:off x="1274385" y="5089946"/>
                      <a:ext cx="4029527" cy="0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97" name="직선 연결선 96">
                      <a:extLst>
                        <a:ext uri="{FF2B5EF4-FFF2-40B4-BE49-F238E27FC236}">
                          <a16:creationId xmlns:a16="http://schemas.microsoft.com/office/drawing/2014/main" id="{4B610BCD-2882-AEB4-305C-3565930013A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>
                      <a:off x="1274385" y="4782293"/>
                      <a:ext cx="4029527" cy="0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sp>
                  <p:nvSpPr>
                    <p:cNvPr id="98" name="직사각형 97">
                      <a:extLst>
                        <a:ext uri="{FF2B5EF4-FFF2-40B4-BE49-F238E27FC236}">
                          <a16:creationId xmlns:a16="http://schemas.microsoft.com/office/drawing/2014/main" id="{ABC34727-274A-847C-087A-E52848FBBDAB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1688466" y="3386591"/>
                      <a:ext cx="498389" cy="2486207"/>
                    </a:xfrm>
                    <a:prstGeom prst="rect">
                      <a:avLst/>
                    </a:prstGeom>
                    <a:ln w="19050">
                      <a:headEnd type="none" w="med" len="med"/>
                      <a:tailEnd type="none" w="med" len="med"/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/>
                      </a:pPr>
                      <a:endParaRPr kumimoji="0" lang="ko-KR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6" charset="0"/>
                        <a:ea typeface="MS Gothic" charset="-128"/>
                      </a:endParaRPr>
                    </a:p>
                  </p:txBody>
                </p:sp>
                <p:sp>
                  <p:nvSpPr>
                    <p:cNvPr id="100" name="직사각형 99">
                      <a:extLst>
                        <a:ext uri="{FF2B5EF4-FFF2-40B4-BE49-F238E27FC236}">
                          <a16:creationId xmlns:a16="http://schemas.microsoft.com/office/drawing/2014/main" id="{65A8FF5A-5FD9-273B-58BD-3B96BDC9CC49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2630177" y="4629706"/>
                      <a:ext cx="498389" cy="1237631"/>
                    </a:xfrm>
                    <a:prstGeom prst="rect">
                      <a:avLst/>
                    </a:prstGeom>
                    <a:solidFill>
                      <a:srgbClr val="7030A0"/>
                    </a:solidFill>
                    <a:ln w="19050">
                      <a:headEnd type="none" w="med" len="med"/>
                      <a:tailEnd type="none" w="med" len="med"/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/>
                      </a:pPr>
                      <a:endParaRPr kumimoji="0" lang="ko-KR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6" charset="0"/>
                        <a:ea typeface="MS Gothic" charset="-128"/>
                      </a:endParaRPr>
                    </a:p>
                  </p:txBody>
                </p:sp>
                <p:sp>
                  <p:nvSpPr>
                    <p:cNvPr id="101" name="왼쪽 중괄호 100">
                      <a:extLst>
                        <a:ext uri="{FF2B5EF4-FFF2-40B4-BE49-F238E27FC236}">
                          <a16:creationId xmlns:a16="http://schemas.microsoft.com/office/drawing/2014/main" id="{BA027C6D-2245-9047-DC88-4299C67D9EC0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945760" y="4624226"/>
                      <a:ext cx="45719" cy="1243111"/>
                    </a:xfrm>
                    <a:prstGeom prst="leftBrace">
                      <a:avLst/>
                    </a:prstGeom>
                    <a:noFill/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/>
                      </a:pPr>
                      <a:endParaRPr kumimoji="0" lang="ko-KR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6" charset="0"/>
                        <a:ea typeface="MS Gothic" charset="-128"/>
                      </a:endParaRPr>
                    </a:p>
                  </p:txBody>
                </p:sp>
                <p:sp>
                  <p:nvSpPr>
                    <p:cNvPr id="102" name="TextBox 101">
                      <a:extLst>
                        <a:ext uri="{FF2B5EF4-FFF2-40B4-BE49-F238E27FC236}">
                          <a16:creationId xmlns:a16="http://schemas.microsoft.com/office/drawing/2014/main" id="{D68A6DB0-6374-B9F4-FD76-ABAB10E94980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938687" y="5699676"/>
                      <a:ext cx="458780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altLang="ko-KR" sz="700" dirty="0">
                          <a:solidFill>
                            <a:schemeClr val="tx1"/>
                          </a:solidFill>
                        </a:rPr>
                        <a:t>20MHz</a:t>
                      </a:r>
                      <a:endParaRPr lang="ko-KR" altLang="en-US" sz="700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03" name="TextBox 102">
                      <a:extLst>
                        <a:ext uri="{FF2B5EF4-FFF2-40B4-BE49-F238E27FC236}">
                          <a16:creationId xmlns:a16="http://schemas.microsoft.com/office/drawing/2014/main" id="{E720ABD2-3864-0946-DED2-A8BD889108D4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938687" y="5537179"/>
                      <a:ext cx="458780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altLang="ko-KR" sz="700" dirty="0">
                          <a:solidFill>
                            <a:schemeClr val="tx1"/>
                          </a:solidFill>
                        </a:rPr>
                        <a:t>20MHz</a:t>
                      </a:r>
                      <a:endParaRPr lang="ko-KR" altLang="en-US" sz="700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04" name="TextBox 103">
                      <a:extLst>
                        <a:ext uri="{FF2B5EF4-FFF2-40B4-BE49-F238E27FC236}">
                          <a16:creationId xmlns:a16="http://schemas.microsoft.com/office/drawing/2014/main" id="{00A47B2A-6CA9-78E5-AE46-2FE72A14A5B6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938687" y="5389584"/>
                      <a:ext cx="458780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altLang="ko-KR" sz="700" dirty="0">
                          <a:solidFill>
                            <a:schemeClr val="tx1"/>
                          </a:solidFill>
                        </a:rPr>
                        <a:t>20MHz</a:t>
                      </a:r>
                      <a:endParaRPr lang="ko-KR" altLang="en-US" sz="700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05" name="TextBox 104">
                      <a:extLst>
                        <a:ext uri="{FF2B5EF4-FFF2-40B4-BE49-F238E27FC236}">
                          <a16:creationId xmlns:a16="http://schemas.microsoft.com/office/drawing/2014/main" id="{A2461DFC-20B6-0074-D23D-8DA09ABC4462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938687" y="5227087"/>
                      <a:ext cx="458780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altLang="ko-KR" sz="700" dirty="0">
                          <a:solidFill>
                            <a:schemeClr val="tx1"/>
                          </a:solidFill>
                        </a:rPr>
                        <a:t>20MHz</a:t>
                      </a:r>
                      <a:endParaRPr lang="ko-KR" altLang="en-US" sz="700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06" name="TextBox 105">
                      <a:extLst>
                        <a:ext uri="{FF2B5EF4-FFF2-40B4-BE49-F238E27FC236}">
                          <a16:creationId xmlns:a16="http://schemas.microsoft.com/office/drawing/2014/main" id="{549F861E-F466-22B9-F9D4-02883C8AF93E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938687" y="5069512"/>
                      <a:ext cx="458780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altLang="ko-KR" sz="700" dirty="0">
                          <a:solidFill>
                            <a:schemeClr val="tx1"/>
                          </a:solidFill>
                        </a:rPr>
                        <a:t>20MHz</a:t>
                      </a:r>
                      <a:endParaRPr lang="ko-KR" altLang="en-US" sz="700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07" name="TextBox 106">
                      <a:extLst>
                        <a:ext uri="{FF2B5EF4-FFF2-40B4-BE49-F238E27FC236}">
                          <a16:creationId xmlns:a16="http://schemas.microsoft.com/office/drawing/2014/main" id="{456A7F0B-7A3B-03E8-51C4-E974884CB0A3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938687" y="4907015"/>
                      <a:ext cx="458780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altLang="ko-KR" sz="700" dirty="0">
                          <a:solidFill>
                            <a:schemeClr val="tx1"/>
                          </a:solidFill>
                        </a:rPr>
                        <a:t>20MHz</a:t>
                      </a:r>
                      <a:endParaRPr lang="ko-KR" altLang="en-US" sz="700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08" name="TextBox 107">
                      <a:extLst>
                        <a:ext uri="{FF2B5EF4-FFF2-40B4-BE49-F238E27FC236}">
                          <a16:creationId xmlns:a16="http://schemas.microsoft.com/office/drawing/2014/main" id="{644AFC99-FF7E-FCD4-7498-32268A6B9D39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938687" y="4759420"/>
                      <a:ext cx="458780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altLang="ko-KR" sz="700" dirty="0">
                          <a:solidFill>
                            <a:schemeClr val="tx1"/>
                          </a:solidFill>
                        </a:rPr>
                        <a:t>20MHz</a:t>
                      </a:r>
                      <a:endParaRPr lang="ko-KR" altLang="en-US" sz="700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09" name="TextBox 108">
                      <a:extLst>
                        <a:ext uri="{FF2B5EF4-FFF2-40B4-BE49-F238E27FC236}">
                          <a16:creationId xmlns:a16="http://schemas.microsoft.com/office/drawing/2014/main" id="{D28518CB-C7A0-A361-26BC-038DF280DE9B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938687" y="4596923"/>
                      <a:ext cx="458780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altLang="ko-KR" sz="700" dirty="0">
                          <a:solidFill>
                            <a:schemeClr val="tx1"/>
                          </a:solidFill>
                        </a:rPr>
                        <a:t>20MHz</a:t>
                      </a:r>
                      <a:endParaRPr lang="ko-KR" altLang="en-US" sz="700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10" name="왼쪽 중괄호 109">
                      <a:extLst>
                        <a:ext uri="{FF2B5EF4-FFF2-40B4-BE49-F238E27FC236}">
                          <a16:creationId xmlns:a16="http://schemas.microsoft.com/office/drawing/2014/main" id="{84C5A9D1-B582-EDBB-A2B6-08B533D4F28C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945760" y="3384295"/>
                      <a:ext cx="45719" cy="1243111"/>
                    </a:xfrm>
                    <a:prstGeom prst="leftBrace">
                      <a:avLst/>
                    </a:prstGeom>
                    <a:noFill/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/>
                      </a:pPr>
                      <a:endParaRPr kumimoji="0" lang="ko-KR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6" charset="0"/>
                        <a:ea typeface="MS Gothic" charset="-128"/>
                      </a:endParaRPr>
                    </a:p>
                  </p:txBody>
                </p:sp>
                <p:sp>
                  <p:nvSpPr>
                    <p:cNvPr id="111" name="TextBox 110">
                      <a:extLst>
                        <a:ext uri="{FF2B5EF4-FFF2-40B4-BE49-F238E27FC236}">
                          <a16:creationId xmlns:a16="http://schemas.microsoft.com/office/drawing/2014/main" id="{3ADF962E-8BF1-60FC-3001-6E5306D85117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938687" y="4459745"/>
                      <a:ext cx="458780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altLang="ko-KR" sz="700" dirty="0">
                          <a:solidFill>
                            <a:schemeClr val="tx1"/>
                          </a:solidFill>
                        </a:rPr>
                        <a:t>20MHz</a:t>
                      </a:r>
                      <a:endParaRPr lang="ko-KR" altLang="en-US" sz="700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12" name="TextBox 111">
                      <a:extLst>
                        <a:ext uri="{FF2B5EF4-FFF2-40B4-BE49-F238E27FC236}">
                          <a16:creationId xmlns:a16="http://schemas.microsoft.com/office/drawing/2014/main" id="{3037A834-F7CA-E408-6C6C-F21B7F8410A4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938687" y="4297248"/>
                      <a:ext cx="458780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altLang="ko-KR" sz="700" dirty="0">
                          <a:solidFill>
                            <a:schemeClr val="tx1"/>
                          </a:solidFill>
                        </a:rPr>
                        <a:t>20MHz</a:t>
                      </a:r>
                      <a:endParaRPr lang="ko-KR" altLang="en-US" sz="700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13" name="TextBox 112">
                      <a:extLst>
                        <a:ext uri="{FF2B5EF4-FFF2-40B4-BE49-F238E27FC236}">
                          <a16:creationId xmlns:a16="http://schemas.microsoft.com/office/drawing/2014/main" id="{0F4F5520-5A77-E5B5-B40B-D9581C811D16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938687" y="4149653"/>
                      <a:ext cx="458780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altLang="ko-KR" sz="700" dirty="0">
                          <a:solidFill>
                            <a:schemeClr val="tx1"/>
                          </a:solidFill>
                        </a:rPr>
                        <a:t>20MHz</a:t>
                      </a:r>
                      <a:endParaRPr lang="ko-KR" altLang="en-US" sz="700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14" name="TextBox 113">
                      <a:extLst>
                        <a:ext uri="{FF2B5EF4-FFF2-40B4-BE49-F238E27FC236}">
                          <a16:creationId xmlns:a16="http://schemas.microsoft.com/office/drawing/2014/main" id="{FAD830B3-A32A-94B4-5605-2031CEF2BAC3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938687" y="3987156"/>
                      <a:ext cx="458780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altLang="ko-KR" sz="700" dirty="0">
                          <a:solidFill>
                            <a:schemeClr val="tx1"/>
                          </a:solidFill>
                        </a:rPr>
                        <a:t>20MHz</a:t>
                      </a:r>
                      <a:endParaRPr lang="ko-KR" altLang="en-US" sz="700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15" name="TextBox 114">
                      <a:extLst>
                        <a:ext uri="{FF2B5EF4-FFF2-40B4-BE49-F238E27FC236}">
                          <a16:creationId xmlns:a16="http://schemas.microsoft.com/office/drawing/2014/main" id="{7132CFD2-3C86-1BE6-2141-D651538BA057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938687" y="3829581"/>
                      <a:ext cx="458780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altLang="ko-KR" sz="700" dirty="0">
                          <a:solidFill>
                            <a:schemeClr val="tx1"/>
                          </a:solidFill>
                        </a:rPr>
                        <a:t>20MHz</a:t>
                      </a:r>
                      <a:endParaRPr lang="ko-KR" altLang="en-US" sz="700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16" name="TextBox 115">
                      <a:extLst>
                        <a:ext uri="{FF2B5EF4-FFF2-40B4-BE49-F238E27FC236}">
                          <a16:creationId xmlns:a16="http://schemas.microsoft.com/office/drawing/2014/main" id="{0B067D86-5971-0A0A-ADB8-3A2B899A525F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938687" y="3667084"/>
                      <a:ext cx="458780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altLang="ko-KR" sz="700" dirty="0">
                          <a:solidFill>
                            <a:schemeClr val="tx1"/>
                          </a:solidFill>
                        </a:rPr>
                        <a:t>20MHz</a:t>
                      </a:r>
                      <a:endParaRPr lang="ko-KR" altLang="en-US" sz="700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17" name="TextBox 116">
                      <a:extLst>
                        <a:ext uri="{FF2B5EF4-FFF2-40B4-BE49-F238E27FC236}">
                          <a16:creationId xmlns:a16="http://schemas.microsoft.com/office/drawing/2014/main" id="{5F7CEBE0-1D20-FE9A-507D-8048776FE7C9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938687" y="3519489"/>
                      <a:ext cx="458780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altLang="ko-KR" sz="700" dirty="0">
                          <a:solidFill>
                            <a:schemeClr val="tx1"/>
                          </a:solidFill>
                        </a:rPr>
                        <a:t>20MHz</a:t>
                      </a:r>
                      <a:endParaRPr lang="ko-KR" altLang="en-US" sz="700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18" name="TextBox 117">
                      <a:extLst>
                        <a:ext uri="{FF2B5EF4-FFF2-40B4-BE49-F238E27FC236}">
                          <a16:creationId xmlns:a16="http://schemas.microsoft.com/office/drawing/2014/main" id="{666BA94D-A87F-2D92-B719-63E1C84B2403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938687" y="3356992"/>
                      <a:ext cx="458780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altLang="ko-KR" sz="700" dirty="0">
                          <a:solidFill>
                            <a:schemeClr val="tx1"/>
                          </a:solidFill>
                        </a:rPr>
                        <a:t>20MHz</a:t>
                      </a:r>
                      <a:endParaRPr lang="ko-KR" altLang="en-US" sz="700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19" name="평행 사변형 118">
                      <a:extLst>
                        <a:ext uri="{FF2B5EF4-FFF2-40B4-BE49-F238E27FC236}">
                          <a16:creationId xmlns:a16="http://schemas.microsoft.com/office/drawing/2014/main" id="{0D4EFF31-4AF5-CD5F-BDA8-9250F6EAF2F0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1556891" y="5715721"/>
                      <a:ext cx="123482" cy="154353"/>
                    </a:xfrm>
                    <a:prstGeom prst="parallelogram">
                      <a:avLst/>
                    </a:prstGeom>
                    <a:solidFill>
                      <a:schemeClr val="bg1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/>
                      </a:pPr>
                      <a:endParaRPr kumimoji="0" lang="ko-KR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6" charset="0"/>
                        <a:ea typeface="MS Gothic" charset="-128"/>
                      </a:endParaRPr>
                    </a:p>
                  </p:txBody>
                </p:sp>
                <p:sp>
                  <p:nvSpPr>
                    <p:cNvPr id="120" name="평행 사변형 119">
                      <a:extLst>
                        <a:ext uri="{FF2B5EF4-FFF2-40B4-BE49-F238E27FC236}">
                          <a16:creationId xmlns:a16="http://schemas.microsoft.com/office/drawing/2014/main" id="{B172A48A-8FA2-9684-1E8F-C3D318CB1E20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1465682" y="5715721"/>
                      <a:ext cx="123482" cy="154353"/>
                    </a:xfrm>
                    <a:prstGeom prst="parallelogram">
                      <a:avLst/>
                    </a:prstGeom>
                    <a:solidFill>
                      <a:schemeClr val="bg1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/>
                      </a:pPr>
                      <a:endParaRPr kumimoji="0" lang="ko-KR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6" charset="0"/>
                        <a:ea typeface="MS Gothic" charset="-128"/>
                      </a:endParaRPr>
                    </a:p>
                  </p:txBody>
                </p:sp>
                <p:sp>
                  <p:nvSpPr>
                    <p:cNvPr id="122" name="TextBox 121">
                      <a:extLst>
                        <a:ext uri="{FF2B5EF4-FFF2-40B4-BE49-F238E27FC236}">
                          <a16:creationId xmlns:a16="http://schemas.microsoft.com/office/drawing/2014/main" id="{2C39078C-2B5C-D6EE-0130-934F5D8E65E3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629847" y="4628614"/>
                      <a:ext cx="627098" cy="74666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 algn="ctr"/>
                      <a:r>
                        <a:rPr lang="en-US" altLang="ko-KR" sz="900" dirty="0">
                          <a:solidFill>
                            <a:schemeClr val="tx1"/>
                          </a:solidFill>
                        </a:rPr>
                        <a:t>DSO</a:t>
                      </a:r>
                      <a:br>
                        <a:rPr lang="en-US" altLang="ko-KR" sz="9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altLang="ko-KR" sz="900" dirty="0">
                          <a:solidFill>
                            <a:schemeClr val="tx1"/>
                          </a:solidFill>
                        </a:rPr>
                        <a:t>ICF</a:t>
                      </a:r>
                    </a:p>
                    <a:p>
                      <a:pPr algn="ctr"/>
                      <a:r>
                        <a:rPr lang="en-US" altLang="ko-KR" sz="900" dirty="0">
                          <a:solidFill>
                            <a:schemeClr val="tx1"/>
                          </a:solidFill>
                        </a:rPr>
                        <a:t>(BSRP </a:t>
                      </a:r>
                    </a:p>
                    <a:p>
                      <a:pPr algn="ctr"/>
                      <a:r>
                        <a:rPr lang="en-US" altLang="ko-KR" sz="900" dirty="0">
                          <a:solidFill>
                            <a:schemeClr val="tx1"/>
                          </a:solidFill>
                        </a:rPr>
                        <a:t>or </a:t>
                      </a:r>
                    </a:p>
                    <a:p>
                      <a:pPr algn="ctr"/>
                      <a:r>
                        <a:rPr lang="en-US" altLang="ko-KR" sz="900" dirty="0">
                          <a:solidFill>
                            <a:schemeClr val="tx1"/>
                          </a:solidFill>
                        </a:rPr>
                        <a:t>MU-RTS)</a:t>
                      </a:r>
                      <a:endParaRPr lang="ko-KR" altLang="en-US" sz="900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23" name="직사각형 122">
                      <a:extLst>
                        <a:ext uri="{FF2B5EF4-FFF2-40B4-BE49-F238E27FC236}">
                          <a16:creationId xmlns:a16="http://schemas.microsoft.com/office/drawing/2014/main" id="{EE0CABCD-EE5E-9109-E399-32EE609A836F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2622723" y="3382030"/>
                      <a:ext cx="505843" cy="617107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 w="19050">
                      <a:headEnd type="none" w="med" len="med"/>
                      <a:tailEnd type="none" w="med" len="med"/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/>
                      </a:pPr>
                      <a:endParaRPr kumimoji="0" lang="ko-KR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6" charset="0"/>
                        <a:ea typeface="MS Gothic" charset="-128"/>
                      </a:endParaRPr>
                    </a:p>
                  </p:txBody>
                </p:sp>
                <p:sp>
                  <p:nvSpPr>
                    <p:cNvPr id="124" name="직사각형 123">
                      <a:extLst>
                        <a:ext uri="{FF2B5EF4-FFF2-40B4-BE49-F238E27FC236}">
                          <a16:creationId xmlns:a16="http://schemas.microsoft.com/office/drawing/2014/main" id="{114D5A24-061F-F01B-850A-EDEF074CDC86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3556489" y="3386591"/>
                      <a:ext cx="498389" cy="2486207"/>
                    </a:xfrm>
                    <a:prstGeom prst="rect">
                      <a:avLst/>
                    </a:prstGeom>
                    <a:ln w="19050">
                      <a:headEnd type="none" w="med" len="med"/>
                      <a:tailEnd type="none" w="med" len="med"/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/>
                      </a:pPr>
                      <a:endParaRPr kumimoji="0" lang="ko-KR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6" charset="0"/>
                        <a:ea typeface="MS Gothic" charset="-128"/>
                      </a:endParaRPr>
                    </a:p>
                  </p:txBody>
                </p:sp>
                <p:sp>
                  <p:nvSpPr>
                    <p:cNvPr id="125" name="TextBox 124">
                      <a:extLst>
                        <a:ext uri="{FF2B5EF4-FFF2-40B4-BE49-F238E27FC236}">
                          <a16:creationId xmlns:a16="http://schemas.microsoft.com/office/drawing/2014/main" id="{25ABE014-6659-89BC-F123-C177EA4CBC3C}"/>
                        </a:ext>
                      </a:extLst>
                    </p:cNvPr>
                    <p:cNvSpPr txBox="1"/>
                    <p:nvPr/>
                  </p:nvSpPr>
                  <p:spPr>
                    <a:xfrm rot="16200000">
                      <a:off x="3439880" y="4774502"/>
                      <a:ext cx="758541" cy="41549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 algn="ctr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Triggering</a:t>
                      </a:r>
                      <a:br>
                        <a:rPr lang="en-US" altLang="ko-KR" sz="105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frame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26" name="직사각형 125">
                      <a:extLst>
                        <a:ext uri="{FF2B5EF4-FFF2-40B4-BE49-F238E27FC236}">
                          <a16:creationId xmlns:a16="http://schemas.microsoft.com/office/drawing/2014/main" id="{365BA4C4-9941-A6DA-F151-4370F035637B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4480583" y="3693001"/>
                      <a:ext cx="505843" cy="314152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 w="19050">
                      <a:headEnd type="none" w="med" len="med"/>
                      <a:tailEnd type="none" w="med" len="med"/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/>
                      </a:pPr>
                      <a:endParaRPr kumimoji="0" lang="ko-KR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6" charset="0"/>
                        <a:ea typeface="MS Gothic" charset="-128"/>
                      </a:endParaRPr>
                    </a:p>
                  </p:txBody>
                </p:sp>
                <p:sp>
                  <p:nvSpPr>
                    <p:cNvPr id="127" name="직사각형 126">
                      <a:extLst>
                        <a:ext uri="{FF2B5EF4-FFF2-40B4-BE49-F238E27FC236}">
                          <a16:creationId xmlns:a16="http://schemas.microsoft.com/office/drawing/2014/main" id="{D4E275DF-FCAE-94A4-4EA3-A6022E9144D5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4481112" y="3385863"/>
                      <a:ext cx="505843" cy="156694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 w="19050">
                      <a:headEnd type="none" w="med" len="med"/>
                      <a:tailEnd type="none" w="med" len="med"/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/>
                      </a:pPr>
                      <a:endParaRPr kumimoji="0" lang="ko-KR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6" charset="0"/>
                        <a:ea typeface="MS Gothic" charset="-128"/>
                      </a:endParaRPr>
                    </a:p>
                  </p:txBody>
                </p:sp>
                <p:sp>
                  <p:nvSpPr>
                    <p:cNvPr id="5120" name="직사각형 5119">
                      <a:extLst>
                        <a:ext uri="{FF2B5EF4-FFF2-40B4-BE49-F238E27FC236}">
                          <a16:creationId xmlns:a16="http://schemas.microsoft.com/office/drawing/2014/main" id="{3D208E81-B6A2-40CE-E93F-BF7FE888B360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4481112" y="3539670"/>
                      <a:ext cx="505843" cy="156694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 w="19050">
                      <a:headEnd type="none" w="med" len="med"/>
                      <a:tailEnd type="none" w="med" len="med"/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/>
                      </a:pPr>
                      <a:endParaRPr kumimoji="0" lang="ko-KR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6" charset="0"/>
                        <a:ea typeface="MS Gothic" charset="-128"/>
                      </a:endParaRPr>
                    </a:p>
                  </p:txBody>
                </p:sp>
                <p:sp>
                  <p:nvSpPr>
                    <p:cNvPr id="5122" name="직사각형 5121">
                      <a:extLst>
                        <a:ext uri="{FF2B5EF4-FFF2-40B4-BE49-F238E27FC236}">
                          <a16:creationId xmlns:a16="http://schemas.microsoft.com/office/drawing/2014/main" id="{638C9805-3809-BED1-BA98-235A73826E56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4486503" y="4629706"/>
                      <a:ext cx="498389" cy="1237631"/>
                    </a:xfrm>
                    <a:prstGeom prst="rect">
                      <a:avLst/>
                    </a:prstGeom>
                    <a:solidFill>
                      <a:srgbClr val="7030A0"/>
                    </a:solidFill>
                    <a:ln w="19050">
                      <a:headEnd type="none" w="med" len="med"/>
                      <a:tailEnd type="none" w="med" len="med"/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/>
                      </a:pPr>
                      <a:endParaRPr kumimoji="0" lang="ko-KR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6" charset="0"/>
                        <a:ea typeface="MS Gothic" charset="-128"/>
                      </a:endParaRPr>
                    </a:p>
                  </p:txBody>
                </p:sp>
                <p:sp>
                  <p:nvSpPr>
                    <p:cNvPr id="5125" name="TextBox 5124">
                      <a:extLst>
                        <a:ext uri="{FF2B5EF4-FFF2-40B4-BE49-F238E27FC236}">
                          <a16:creationId xmlns:a16="http://schemas.microsoft.com/office/drawing/2014/main" id="{C69892E7-595C-BF4A-249E-5BD533490171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572600" y="3780047"/>
                      <a:ext cx="620683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altLang="ko-KR" sz="700" dirty="0"/>
                        <a:t>DSO STA 3</a:t>
                      </a:r>
                      <a:endParaRPr lang="ko-KR" altLang="en-US" sz="700" dirty="0"/>
                    </a:p>
                  </p:txBody>
                </p:sp>
                <p:sp>
                  <p:nvSpPr>
                    <p:cNvPr id="5126" name="TextBox 5125">
                      <a:extLst>
                        <a:ext uri="{FF2B5EF4-FFF2-40B4-BE49-F238E27FC236}">
                          <a16:creationId xmlns:a16="http://schemas.microsoft.com/office/drawing/2014/main" id="{671D1CA4-E4CE-07F1-8A56-F62FE192AB72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4433477" y="3373434"/>
                      <a:ext cx="620683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altLang="ko-KR" sz="700" dirty="0"/>
                        <a:t>DSO STA 1</a:t>
                      </a:r>
                      <a:endParaRPr lang="ko-KR" altLang="en-US" sz="700" dirty="0"/>
                    </a:p>
                  </p:txBody>
                </p:sp>
                <p:sp>
                  <p:nvSpPr>
                    <p:cNvPr id="5127" name="TextBox 5126">
                      <a:extLst>
                        <a:ext uri="{FF2B5EF4-FFF2-40B4-BE49-F238E27FC236}">
                          <a16:creationId xmlns:a16="http://schemas.microsoft.com/office/drawing/2014/main" id="{B96094BD-76E4-B948-01DC-8886CA13FBE7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4431648" y="3521035"/>
                      <a:ext cx="620683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altLang="ko-KR" sz="700" dirty="0"/>
                        <a:t>DSO STA 2</a:t>
                      </a:r>
                      <a:endParaRPr lang="ko-KR" altLang="en-US" sz="700" dirty="0"/>
                    </a:p>
                  </p:txBody>
                </p:sp>
                <p:sp>
                  <p:nvSpPr>
                    <p:cNvPr id="5128" name="TextBox 5127">
                      <a:extLst>
                        <a:ext uri="{FF2B5EF4-FFF2-40B4-BE49-F238E27FC236}">
                          <a16:creationId xmlns:a16="http://schemas.microsoft.com/office/drawing/2014/main" id="{DC27E043-9891-BB98-D4D3-171A97E5000E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4428566" y="3758203"/>
                      <a:ext cx="620683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altLang="ko-KR" sz="700" dirty="0"/>
                        <a:t>DSO STA 3</a:t>
                      </a:r>
                    </a:p>
                  </p:txBody>
                </p:sp>
                <p:sp>
                  <p:nvSpPr>
                    <p:cNvPr id="5129" name="TextBox 5128">
                      <a:extLst>
                        <a:ext uri="{FF2B5EF4-FFF2-40B4-BE49-F238E27FC236}">
                          <a16:creationId xmlns:a16="http://schemas.microsoft.com/office/drawing/2014/main" id="{53193050-D32E-2735-5F9A-E0474382DB13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576607" y="5051030"/>
                      <a:ext cx="612667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 algn="ctr"/>
                      <a:r>
                        <a:rPr lang="en-US" altLang="ko-KR" sz="800" b="1" dirty="0"/>
                        <a:t>ICR from</a:t>
                      </a:r>
                    </a:p>
                    <a:p>
                      <a:pPr algn="ctr"/>
                      <a:r>
                        <a:rPr lang="en-US" altLang="ko-KR" sz="800" b="1" dirty="0"/>
                        <a:t>P160</a:t>
                      </a:r>
                      <a:endParaRPr lang="ko-KR" altLang="en-US" sz="800" b="1" dirty="0"/>
                    </a:p>
                  </p:txBody>
                </p:sp>
                <p:sp>
                  <p:nvSpPr>
                    <p:cNvPr id="5130" name="TextBox 5129">
                      <a:extLst>
                        <a:ext uri="{FF2B5EF4-FFF2-40B4-BE49-F238E27FC236}">
                          <a16:creationId xmlns:a16="http://schemas.microsoft.com/office/drawing/2014/main" id="{EC8D3740-F165-5DE3-1DE5-933DF9C195BD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4428029" y="5059023"/>
                      <a:ext cx="610322" cy="32208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 algn="ctr"/>
                      <a:r>
                        <a:rPr lang="en-US" altLang="ko-KR" sz="800" b="1" dirty="0"/>
                        <a:t>Resp from</a:t>
                      </a:r>
                    </a:p>
                    <a:p>
                      <a:pPr algn="ctr"/>
                      <a:r>
                        <a:rPr lang="en-US" altLang="ko-KR" sz="800" b="1" dirty="0"/>
                        <a:t>P160</a:t>
                      </a:r>
                      <a:endParaRPr lang="ko-KR" altLang="en-US" sz="800" b="1" dirty="0"/>
                    </a:p>
                  </p:txBody>
                </p:sp>
                <p:sp>
                  <p:nvSpPr>
                    <p:cNvPr id="5131" name="TextBox 5130">
                      <a:extLst>
                        <a:ext uri="{FF2B5EF4-FFF2-40B4-BE49-F238E27FC236}">
                          <a16:creationId xmlns:a16="http://schemas.microsoft.com/office/drawing/2014/main" id="{93155A2F-9036-4A83-DE67-F0FDDF503ABF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226255" y="5830427"/>
                      <a:ext cx="364202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 algn="ctr"/>
                      <a:r>
                        <a:rPr lang="en-US" altLang="ko-KR" sz="700" dirty="0">
                          <a:solidFill>
                            <a:schemeClr val="tx1"/>
                          </a:solidFill>
                        </a:rPr>
                        <a:t>SIFS</a:t>
                      </a:r>
                      <a:endParaRPr lang="ko-KR" altLang="en-US" sz="700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5132" name="TextBox 5131">
                      <a:extLst>
                        <a:ext uri="{FF2B5EF4-FFF2-40B4-BE49-F238E27FC236}">
                          <a16:creationId xmlns:a16="http://schemas.microsoft.com/office/drawing/2014/main" id="{6AFA9C4A-EF9C-9916-2AF4-674D3D780C16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160448" y="5830427"/>
                      <a:ext cx="364202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 algn="ctr"/>
                      <a:r>
                        <a:rPr lang="en-US" altLang="ko-KR" sz="700" dirty="0">
                          <a:solidFill>
                            <a:schemeClr val="tx1"/>
                          </a:solidFill>
                        </a:rPr>
                        <a:t>SIFS</a:t>
                      </a:r>
                      <a:endParaRPr lang="ko-KR" altLang="en-US" sz="700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5133" name="TextBox 5132">
                      <a:extLst>
                        <a:ext uri="{FF2B5EF4-FFF2-40B4-BE49-F238E27FC236}">
                          <a16:creationId xmlns:a16="http://schemas.microsoft.com/office/drawing/2014/main" id="{A7506682-AED0-4C47-940C-F4FAC507000A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4083555" y="5830427"/>
                      <a:ext cx="364202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 algn="ctr"/>
                      <a:r>
                        <a:rPr lang="en-US" altLang="ko-KR" sz="700" dirty="0">
                          <a:solidFill>
                            <a:schemeClr val="tx1"/>
                          </a:solidFill>
                        </a:rPr>
                        <a:t>SIFS</a:t>
                      </a:r>
                      <a:endParaRPr lang="ko-KR" altLang="en-US" sz="700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5134" name="직사각형 5133">
                      <a:extLst>
                        <a:ext uri="{FF2B5EF4-FFF2-40B4-BE49-F238E27FC236}">
                          <a16:creationId xmlns:a16="http://schemas.microsoft.com/office/drawing/2014/main" id="{4B80130A-717D-2D38-99A6-42E243239222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1686840" y="4313825"/>
                      <a:ext cx="494935" cy="309586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/>
                      </a:pPr>
                      <a:endParaRPr kumimoji="0" lang="ko-KR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6" charset="0"/>
                        <a:ea typeface="MS Gothic" charset="-128"/>
                      </a:endParaRPr>
                    </a:p>
                  </p:txBody>
                </p:sp>
                <p:sp>
                  <p:nvSpPr>
                    <p:cNvPr id="5135" name="직사각형 5134">
                      <a:extLst>
                        <a:ext uri="{FF2B5EF4-FFF2-40B4-BE49-F238E27FC236}">
                          <a16:creationId xmlns:a16="http://schemas.microsoft.com/office/drawing/2014/main" id="{446E2027-69DA-FC4A-DBD0-E5DFEDC49FE3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3554863" y="4313825"/>
                      <a:ext cx="494935" cy="309586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/>
                      </a:pPr>
                      <a:endParaRPr kumimoji="0" lang="ko-KR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6" charset="0"/>
                        <a:ea typeface="MS Gothic" charset="-128"/>
                      </a:endParaRPr>
                    </a:p>
                  </p:txBody>
                </p:sp>
                <p:sp>
                  <p:nvSpPr>
                    <p:cNvPr id="5136" name="TextBox 5135">
                      <a:extLst>
                        <a:ext uri="{FF2B5EF4-FFF2-40B4-BE49-F238E27FC236}">
                          <a16:creationId xmlns:a16="http://schemas.microsoft.com/office/drawing/2014/main" id="{928AEFA0-19AD-760C-2B1F-DC5C13B41AF2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638731" y="4366731"/>
                      <a:ext cx="599844" cy="215444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Punctured</a:t>
                      </a:r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5137" name="TextBox 5136">
                      <a:extLst>
                        <a:ext uri="{FF2B5EF4-FFF2-40B4-BE49-F238E27FC236}">
                          <a16:creationId xmlns:a16="http://schemas.microsoft.com/office/drawing/2014/main" id="{C2D871C4-367F-BD85-896B-BD44C3D580A9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514147" y="4366731"/>
                      <a:ext cx="599844" cy="215444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Punctured</a:t>
                      </a:r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p:txBody>
                </p:sp>
                <p:cxnSp>
                  <p:nvCxnSpPr>
                    <p:cNvPr id="5138" name="직선 화살표 연결선 5137">
                      <a:extLst>
                        <a:ext uri="{FF2B5EF4-FFF2-40B4-BE49-F238E27FC236}">
                          <a16:creationId xmlns:a16="http://schemas.microsoft.com/office/drawing/2014/main" id="{12AFF9C8-DFAB-5D9D-5EB2-5676FDE1614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>
                      <a:off x="2182474" y="5832428"/>
                      <a:ext cx="447703" cy="0"/>
                    </a:xfrm>
                    <a:prstGeom prst="straightConnector1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triangle" w="sm" len="sm"/>
                      <a:tailEnd type="triangle" w="sm" len="sm"/>
                    </a:ln>
                    <a:effectLst/>
                  </p:spPr>
                </p:cxnSp>
                <p:cxnSp>
                  <p:nvCxnSpPr>
                    <p:cNvPr id="5139" name="직선 화살표 연결선 5138">
                      <a:extLst>
                        <a:ext uri="{FF2B5EF4-FFF2-40B4-BE49-F238E27FC236}">
                          <a16:creationId xmlns:a16="http://schemas.microsoft.com/office/drawing/2014/main" id="{34AE1F02-88E0-A567-7C1E-D825A619476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>
                      <a:off x="3128566" y="5832428"/>
                      <a:ext cx="427466" cy="0"/>
                    </a:xfrm>
                    <a:prstGeom prst="straightConnector1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triangle" w="sm" len="sm"/>
                      <a:tailEnd type="triangle" w="sm" len="sm"/>
                    </a:ln>
                    <a:effectLst/>
                  </p:spPr>
                </p:cxnSp>
                <p:cxnSp>
                  <p:nvCxnSpPr>
                    <p:cNvPr id="5140" name="직선 화살표 연결선 5139">
                      <a:extLst>
                        <a:ext uri="{FF2B5EF4-FFF2-40B4-BE49-F238E27FC236}">
                          <a16:creationId xmlns:a16="http://schemas.microsoft.com/office/drawing/2014/main" id="{BC388C00-28C7-B405-A9B6-3DDBC97BD53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>
                      <a:off x="4054878" y="5832428"/>
                      <a:ext cx="425705" cy="0"/>
                    </a:xfrm>
                    <a:prstGeom prst="straightConnector1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triangle" w="sm" len="sm"/>
                      <a:tailEnd type="triangle" w="sm" len="sm"/>
                    </a:ln>
                    <a:effectLst/>
                  </p:spPr>
                </p:cxnSp>
                <p:cxnSp>
                  <p:nvCxnSpPr>
                    <p:cNvPr id="5141" name="연결선: 구부러짐 5140">
                      <a:extLst>
                        <a:ext uri="{FF2B5EF4-FFF2-40B4-BE49-F238E27FC236}">
                          <a16:creationId xmlns:a16="http://schemas.microsoft.com/office/drawing/2014/main" id="{9797B6B7-D755-2E0F-8497-A808F90E952F}"/>
                        </a:ext>
                      </a:extLst>
                    </p:cNvPr>
                    <p:cNvCxnSpPr/>
                    <p:nvPr/>
                  </p:nvCxnSpPr>
                  <p:spPr bwMode="auto">
                    <a:xfrm rot="5400000">
                      <a:off x="2315810" y="3303544"/>
                      <a:ext cx="253145" cy="216024"/>
                    </a:xfrm>
                    <a:prstGeom prst="curvedConnector3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5142" name="연결선: 구부러짐 5141">
                      <a:extLst>
                        <a:ext uri="{FF2B5EF4-FFF2-40B4-BE49-F238E27FC236}">
                          <a16:creationId xmlns:a16="http://schemas.microsoft.com/office/drawing/2014/main" id="{B0AA898A-5466-D87C-5569-0330BF79BE65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 rot="5400000" flipH="1" flipV="1">
                      <a:off x="1549679" y="5815565"/>
                      <a:ext cx="254516" cy="236374"/>
                    </a:xfrm>
                    <a:prstGeom prst="curvedConnector3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sp>
                  <p:nvSpPr>
                    <p:cNvPr id="5143" name="TextBox 5142">
                      <a:extLst>
                        <a:ext uri="{FF2B5EF4-FFF2-40B4-BE49-F238E27FC236}">
                          <a16:creationId xmlns:a16="http://schemas.microsoft.com/office/drawing/2014/main" id="{D983BB29-8D0B-0529-4194-FAB336EDF61A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926951" y="6034795"/>
                      <a:ext cx="1299303" cy="43921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AP indicates the location of DSO-primary channel on the secondary channel</a:t>
                      </a:r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5146" name="TextBox 5145">
                      <a:extLst>
                        <a:ext uri="{FF2B5EF4-FFF2-40B4-BE49-F238E27FC236}">
                          <a16:creationId xmlns:a16="http://schemas.microsoft.com/office/drawing/2014/main" id="{3B48A213-A346-6A9E-8263-8D6596D0E9B9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611401" y="6034795"/>
                      <a:ext cx="1200942" cy="322088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AP allocates RU for each DSO non-AP STAs</a:t>
                      </a:r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5237" name="TextBox 5236">
                      <a:extLst>
                        <a:ext uri="{FF2B5EF4-FFF2-40B4-BE49-F238E27FC236}">
                          <a16:creationId xmlns:a16="http://schemas.microsoft.com/office/drawing/2014/main" id="{173D932D-7E6B-74DA-F6E7-31DD99BC36AF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5086790" y="3952750"/>
                      <a:ext cx="1200942" cy="21544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Busy status at AP side</a:t>
                      </a:r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99" name="직사각형 98">
                      <a:extLst>
                        <a:ext uri="{FF2B5EF4-FFF2-40B4-BE49-F238E27FC236}">
                          <a16:creationId xmlns:a16="http://schemas.microsoft.com/office/drawing/2014/main" id="{92019DB4-5766-E348-B9CB-1D90CF02D786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2640385" y="3383310"/>
                      <a:ext cx="488585" cy="312249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 w="19050">
                      <a:headEnd type="none" w="med" len="med"/>
                      <a:tailEnd type="none" w="med" len="med"/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/>
                      </a:pPr>
                      <a:endParaRPr kumimoji="0" lang="ko-KR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6" charset="0"/>
                        <a:ea typeface="MS Gothic" charset="-128"/>
                      </a:endParaRPr>
                    </a:p>
                  </p:txBody>
                </p:sp>
                <p:sp>
                  <p:nvSpPr>
                    <p:cNvPr id="121" name="직사각형 120">
                      <a:extLst>
                        <a:ext uri="{FF2B5EF4-FFF2-40B4-BE49-F238E27FC236}">
                          <a16:creationId xmlns:a16="http://schemas.microsoft.com/office/drawing/2014/main" id="{B2665E59-9090-88CE-1863-81FA9BBD80D1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2672556" y="3538594"/>
                      <a:ext cx="453032" cy="156694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 w="19050">
                      <a:headEnd type="none" w="med" len="med"/>
                      <a:tailEnd type="none" w="med" len="med"/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/>
                      </a:pPr>
                      <a:endParaRPr kumimoji="0" lang="ko-KR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6" charset="0"/>
                        <a:ea typeface="MS Gothic" charset="-128"/>
                      </a:endParaRPr>
                    </a:p>
                  </p:txBody>
                </p:sp>
                <p:sp>
                  <p:nvSpPr>
                    <p:cNvPr id="5124" name="TextBox 5123">
                      <a:extLst>
                        <a:ext uri="{FF2B5EF4-FFF2-40B4-BE49-F238E27FC236}">
                          <a16:creationId xmlns:a16="http://schemas.microsoft.com/office/drawing/2014/main" id="{44D649EF-8532-A936-F366-78D5C03647D2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588730" y="3517210"/>
                      <a:ext cx="620683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altLang="ko-KR" sz="700" dirty="0"/>
                        <a:t>DSO STA 2</a:t>
                      </a:r>
                      <a:endParaRPr lang="ko-KR" altLang="en-US" sz="700" dirty="0"/>
                    </a:p>
                  </p:txBody>
                </p:sp>
                <p:sp>
                  <p:nvSpPr>
                    <p:cNvPr id="5123" name="TextBox 5122">
                      <a:extLst>
                        <a:ext uri="{FF2B5EF4-FFF2-40B4-BE49-F238E27FC236}">
                          <a16:creationId xmlns:a16="http://schemas.microsoft.com/office/drawing/2014/main" id="{4E1AF993-B188-1FC3-3741-0BE4462C3A1A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574387" y="3349412"/>
                      <a:ext cx="620683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altLang="ko-KR" sz="700" dirty="0"/>
                        <a:t>DSO STA 1</a:t>
                      </a:r>
                      <a:endParaRPr lang="ko-KR" altLang="en-US" sz="700" dirty="0"/>
                    </a:p>
                  </p:txBody>
                </p:sp>
              </p:grpSp>
              <p:grpSp>
                <p:nvGrpSpPr>
                  <p:cNvPr id="71" name="그룹 70">
                    <a:extLst>
                      <a:ext uri="{FF2B5EF4-FFF2-40B4-BE49-F238E27FC236}">
                        <a16:creationId xmlns:a16="http://schemas.microsoft.com/office/drawing/2014/main" id="{A9CD4AB4-D026-700F-C8A9-259A796BB3F2}"/>
                      </a:ext>
                    </a:extLst>
                  </p:cNvPr>
                  <p:cNvGrpSpPr/>
                  <p:nvPr/>
                </p:nvGrpSpPr>
                <p:grpSpPr>
                  <a:xfrm>
                    <a:off x="3003350" y="3098569"/>
                    <a:ext cx="1107485" cy="389051"/>
                    <a:chOff x="3003350" y="3098569"/>
                    <a:chExt cx="1107485" cy="389051"/>
                  </a:xfrm>
                </p:grpSpPr>
                <p:cxnSp>
                  <p:nvCxnSpPr>
                    <p:cNvPr id="72" name="직선 화살표 연결선 71">
                      <a:extLst>
                        <a:ext uri="{FF2B5EF4-FFF2-40B4-BE49-F238E27FC236}">
                          <a16:creationId xmlns:a16="http://schemas.microsoft.com/office/drawing/2014/main" id="{269610BF-6BB9-70FD-0484-4EAE3A44AE9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 flipH="1">
                      <a:off x="3145180" y="3357001"/>
                      <a:ext cx="190083" cy="130619"/>
                    </a:xfrm>
                    <a:prstGeom prst="straightConnector1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sm" len="med"/>
                    </a:ln>
                    <a:effectLst/>
                  </p:spPr>
                </p:cxnSp>
                <p:sp>
                  <p:nvSpPr>
                    <p:cNvPr id="73" name="TextBox 72">
                      <a:extLst>
                        <a:ext uri="{FF2B5EF4-FFF2-40B4-BE49-F238E27FC236}">
                          <a16:creationId xmlns:a16="http://schemas.microsoft.com/office/drawing/2014/main" id="{78D4B947-0170-86F5-952D-2DC034F035CA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003350" y="3098569"/>
                      <a:ext cx="1107485" cy="29280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 algn="ctr"/>
                      <a:r>
                        <a:rPr lang="en-US" altLang="ko-KR" sz="700" dirty="0">
                          <a:solidFill>
                            <a:schemeClr val="tx1"/>
                          </a:solidFill>
                        </a:rPr>
                        <a:t>CTS frame response from </a:t>
                      </a:r>
                      <a:br>
                        <a:rPr lang="en-US" altLang="ko-KR" sz="7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altLang="ko-KR" sz="700" dirty="0">
                          <a:solidFill>
                            <a:schemeClr val="tx1"/>
                          </a:solidFill>
                        </a:rPr>
                        <a:t>DSO STA 1,2,3</a:t>
                      </a:r>
                      <a:endParaRPr lang="ko-KR" altLang="en-US" sz="700" dirty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</p:grpSp>
          <p:cxnSp>
            <p:nvCxnSpPr>
              <p:cNvPr id="5144" name="연결선: 구부러짐 5143">
                <a:extLst>
                  <a:ext uri="{FF2B5EF4-FFF2-40B4-BE49-F238E27FC236}">
                    <a16:creationId xmlns:a16="http://schemas.microsoft.com/office/drawing/2014/main" id="{E81D8E30-02B5-64AA-78F5-24CFD61F2F7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6200000" flipV="1">
                <a:off x="6641675" y="4448831"/>
                <a:ext cx="272985" cy="149099"/>
              </a:xfrm>
              <a:prstGeom prst="curvedConnector3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cxnSp>
          <p:nvCxnSpPr>
            <p:cNvPr id="5234" name="연결선: 구부러짐 5233">
              <a:extLst>
                <a:ext uri="{FF2B5EF4-FFF2-40B4-BE49-F238E27FC236}">
                  <a16:creationId xmlns:a16="http://schemas.microsoft.com/office/drawing/2014/main" id="{07ACF233-4274-AAAB-7820-4446D003A9B2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5695282" y="2750201"/>
              <a:ext cx="193619" cy="192815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7465034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DSO_Submission</Template>
  <TotalTime>19541</TotalTime>
  <Words>1831</Words>
  <Application>Microsoft Office PowerPoint</Application>
  <PresentationFormat>와이드스크린</PresentationFormat>
  <Paragraphs>305</Paragraphs>
  <Slides>14</Slides>
  <Notes>14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0" baseType="lpstr">
      <vt:lpstr>Arial Unicode MS</vt:lpstr>
      <vt:lpstr>Arial</vt:lpstr>
      <vt:lpstr>Times New Roman</vt:lpstr>
      <vt:lpstr>Wingdings</vt:lpstr>
      <vt:lpstr>Office 테마</vt:lpstr>
      <vt:lpstr>Document</vt:lpstr>
      <vt:lpstr>Discussions on Dynamic Subchannel Operation</vt:lpstr>
      <vt:lpstr>Introduction</vt:lpstr>
      <vt:lpstr>Recap: Dynamic Subband Operation (DSO) [1]</vt:lpstr>
      <vt:lpstr>Recap: ICF/ICR for DSO [7][12]</vt:lpstr>
      <vt:lpstr>1. MU-RTS frame as DSO ICF</vt:lpstr>
      <vt:lpstr>2. BSRP frame as DSO ICF</vt:lpstr>
      <vt:lpstr>Proposal: DSO primary channel</vt:lpstr>
      <vt:lpstr>DSO primary channel (cont’d)</vt:lpstr>
      <vt:lpstr>Dynamic indication of the DSO primary channel</vt:lpstr>
      <vt:lpstr>Summary</vt:lpstr>
      <vt:lpstr>References</vt:lpstr>
      <vt:lpstr>Straw poll 1</vt:lpstr>
      <vt:lpstr>Straw poll 2</vt:lpstr>
      <vt:lpstr>Straw poll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 on Dynamic Subband Operation</dc:title>
  <dc:creator>Hank</dc:creator>
  <cp:keywords/>
  <cp:lastModifiedBy>Hank Sung 3</cp:lastModifiedBy>
  <cp:revision>145</cp:revision>
  <cp:lastPrinted>1601-01-01T00:00:00Z</cp:lastPrinted>
  <dcterms:created xsi:type="dcterms:W3CDTF">2024-07-02T07:38:20Z</dcterms:created>
  <dcterms:modified xsi:type="dcterms:W3CDTF">2024-10-21T13:08:19Z</dcterms:modified>
  <cp:category>Name, Affiliation</cp:category>
</cp:coreProperties>
</file>