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7" r:id="rId3"/>
    <p:sldId id="269" r:id="rId4"/>
    <p:sldId id="284" r:id="rId5"/>
    <p:sldId id="295" r:id="rId6"/>
    <p:sldId id="292" r:id="rId7"/>
    <p:sldId id="293" r:id="rId8"/>
    <p:sldId id="288" r:id="rId9"/>
    <p:sldId id="271" r:id="rId10"/>
    <p:sldId id="264" r:id="rId11"/>
    <p:sldId id="283" r:id="rId12"/>
    <p:sldId id="291" r:id="rId13"/>
    <p:sldId id="29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8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209" autoAdjust="0"/>
  </p:normalViewPr>
  <p:slideViewPr>
    <p:cSldViewPr>
      <p:cViewPr varScale="1">
        <p:scale>
          <a:sx n="81" d="100"/>
          <a:sy n="81" d="100"/>
        </p:scale>
        <p:origin x="48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21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30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6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99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66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97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54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11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87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9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Hyeonjun Sung(WILUS),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Hyeonjun Sung(WILUS),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802.11-24/1157r0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̶"/>
        <a:defRPr sz="16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§"/>
        <a:defRPr sz="1400"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8531" y="689310"/>
            <a:ext cx="10363200" cy="82797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Discussions on Dynamic Subchannel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</a:t>
            </a:r>
            <a:r>
              <a:rPr lang="en-US" sz="2000" b="0" dirty="0"/>
              <a:t>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Hyeonjun Sung (WILUS),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349112"/>
              </p:ext>
            </p:extLst>
          </p:nvPr>
        </p:nvGraphicFramePr>
        <p:xfrm>
          <a:off x="992188" y="2416175"/>
          <a:ext cx="1021397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653038" progId="Word.Document.8">
                  <p:embed/>
                </p:oleObj>
              </mc:Choice>
              <mc:Fallback>
                <p:oleObj name="Document" r:id="rId3" imgW="10439485" imgH="26530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13975" cy="2587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r>
              <a:rPr lang="en-GB" sz="1600" dirty="0"/>
              <a:t>[1] 	11-22/2204 	Dynamic </a:t>
            </a:r>
            <a:r>
              <a:rPr lang="en-GB" sz="1600" dirty="0" err="1"/>
              <a:t>Subband</a:t>
            </a:r>
            <a:r>
              <a:rPr lang="en-GB" sz="1600" dirty="0"/>
              <a:t> Operation								Sindhu Verma</a:t>
            </a:r>
          </a:p>
          <a:p>
            <a:r>
              <a:rPr lang="en-GB" sz="1600" dirty="0"/>
              <a:t>[2] 	11-23/0843	Considerations on Dynamic </a:t>
            </a:r>
            <a:r>
              <a:rPr lang="en-GB" sz="1600" dirty="0" err="1"/>
              <a:t>Subband</a:t>
            </a:r>
            <a:r>
              <a:rPr lang="en-GB" sz="1600" dirty="0"/>
              <a:t> Operation				</a:t>
            </a:r>
            <a:r>
              <a:rPr lang="en-GB" sz="1600" dirty="0" err="1"/>
              <a:t>Liuming</a:t>
            </a:r>
            <a:r>
              <a:rPr lang="en-GB" sz="1600" dirty="0"/>
              <a:t> Lu</a:t>
            </a:r>
          </a:p>
          <a:p>
            <a:r>
              <a:rPr lang="en-GB" sz="1600" dirty="0"/>
              <a:t>[3] 	11-23/1496	EMLSR Dynamic </a:t>
            </a:r>
            <a:r>
              <a:rPr lang="en-GB" sz="1600" dirty="0" err="1"/>
              <a:t>Subband</a:t>
            </a:r>
            <a:r>
              <a:rPr lang="en-GB" sz="1600" dirty="0"/>
              <a:t> Operation						</a:t>
            </a:r>
            <a:r>
              <a:rPr lang="en-GB" sz="1600" dirty="0" err="1"/>
              <a:t>Yongho</a:t>
            </a:r>
            <a:r>
              <a:rPr lang="en-GB" sz="1600" dirty="0"/>
              <a:t> Seok</a:t>
            </a:r>
          </a:p>
          <a:p>
            <a:r>
              <a:rPr lang="en-GB" sz="1600" dirty="0"/>
              <a:t>[4] 	11-23/1892	Thoughts on Dynamic Subchannel Operation					Gaurang Naik</a:t>
            </a:r>
          </a:p>
          <a:p>
            <a:r>
              <a:rPr lang="en-GB" sz="1600" dirty="0"/>
              <a:t>[5] 	11-23/2027	Considerations for DSO sub-band Switch Delay				Vishnu </a:t>
            </a:r>
            <a:r>
              <a:rPr lang="en-GB" sz="1600" dirty="0" err="1"/>
              <a:t>V.Ratman</a:t>
            </a:r>
            <a:endParaRPr lang="en-GB" sz="1600" dirty="0"/>
          </a:p>
          <a:p>
            <a:r>
              <a:rPr lang="en-GB" sz="1600" dirty="0"/>
              <a:t>[6] 	11-23/2141	Further discussion on Dynamic </a:t>
            </a:r>
            <a:r>
              <a:rPr lang="en-GB" sz="1600" dirty="0" err="1"/>
              <a:t>Subband</a:t>
            </a:r>
            <a:r>
              <a:rPr lang="en-GB" sz="1600" dirty="0"/>
              <a:t> Operation				Sindhu Verma</a:t>
            </a:r>
          </a:p>
          <a:p>
            <a:r>
              <a:rPr lang="en-GB" sz="1600" dirty="0"/>
              <a:t>[7] 	11-24/0299	Initial Control Frame for Bandwidth Switching mode			Vishnu </a:t>
            </a:r>
            <a:r>
              <a:rPr lang="en-GB" sz="1600" dirty="0" err="1"/>
              <a:t>V.Ratman</a:t>
            </a:r>
            <a:endParaRPr lang="en-GB" sz="1600" dirty="0"/>
          </a:p>
          <a:p>
            <a:r>
              <a:rPr lang="en-GB" sz="1600" dirty="0"/>
              <a:t>[8] 	11-24/0449	Considerations on Dynamic Subchannel Operation follow up		</a:t>
            </a:r>
            <a:r>
              <a:rPr lang="en-GB" sz="1600" dirty="0" err="1"/>
              <a:t>Liuming</a:t>
            </a:r>
            <a:r>
              <a:rPr lang="en-GB" sz="1600" dirty="0"/>
              <a:t> Lu</a:t>
            </a:r>
          </a:p>
          <a:p>
            <a:r>
              <a:rPr lang="en-GB" sz="1600" dirty="0"/>
              <a:t>[9] 	11-24/0493	Dynamic Channel Switch Operation							</a:t>
            </a:r>
            <a:r>
              <a:rPr lang="en-GB" sz="1600" dirty="0" err="1"/>
              <a:t>Liwen</a:t>
            </a:r>
            <a:r>
              <a:rPr lang="en-GB" sz="1600" dirty="0"/>
              <a:t> Chu</a:t>
            </a:r>
          </a:p>
          <a:p>
            <a:r>
              <a:rPr lang="en-GB" sz="1600" dirty="0"/>
              <a:t>[10] 	11-24/0517	</a:t>
            </a:r>
            <a:r>
              <a:rPr lang="en-GB" sz="1600" dirty="0" err="1"/>
              <a:t>Preallocation</a:t>
            </a:r>
            <a:r>
              <a:rPr lang="en-GB" sz="1600" dirty="0"/>
              <a:t> of </a:t>
            </a:r>
            <a:r>
              <a:rPr lang="en-GB" sz="1600" dirty="0" err="1"/>
              <a:t>Subband</a:t>
            </a:r>
            <a:r>
              <a:rPr lang="en-GB" sz="1600" dirty="0"/>
              <a:t> for DSO follow up					Vishnu </a:t>
            </a:r>
            <a:r>
              <a:rPr lang="en-GB" sz="1600" dirty="0" err="1"/>
              <a:t>V.Ratman</a:t>
            </a:r>
            <a:endParaRPr lang="en-GB" sz="1600" dirty="0"/>
          </a:p>
          <a:p>
            <a:r>
              <a:rPr lang="en-GB" sz="1600" dirty="0"/>
              <a:t>[11]	11-24/0591	EMLSR Secondary Channel Operation						Zhou Lan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GB"/>
              <a:t>Straw poll 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err="1"/>
              <a:t>TGbn</a:t>
            </a:r>
            <a:r>
              <a:rPr lang="en-US" altLang="ko-KR" dirty="0"/>
              <a:t> defines a Dynamic Subchannel Operation (DSO) mode of operation where non-AP STAs can be allocated resources dynamically (i.e., on a per-TXOP basis) outside of their current operating bandwidth within the associated AP’s operating bandwidth?</a:t>
            </a:r>
          </a:p>
          <a:p>
            <a:pPr lvl="1"/>
            <a:r>
              <a:rPr lang="en-US" dirty="0"/>
              <a:t>DSO operates even </a:t>
            </a:r>
            <a:r>
              <a:rPr lang="en-US" altLang="ko-KR" dirty="0"/>
              <a:t>if part of the secondary subchannel of AP’s operating bandwidth is busy.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/>
              <a:t>July 2024</a:t>
            </a:r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4898293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err="1"/>
              <a:t>TGbn</a:t>
            </a:r>
            <a:r>
              <a:rPr lang="en-US" altLang="ko-KR" dirty="0"/>
              <a:t> defines the DSO primary channel for DSO mode of operation?</a:t>
            </a:r>
          </a:p>
          <a:p>
            <a:pPr lvl="1"/>
            <a:r>
              <a:rPr lang="en-US" altLang="ko-KR" dirty="0"/>
              <a:t>The DSO primary channel is determined and indicated by AP to DSO non-AP STAs.</a:t>
            </a:r>
          </a:p>
          <a:p>
            <a:pPr lvl="1"/>
            <a:r>
              <a:rPr lang="en-US" altLang="ko-KR" dirty="0"/>
              <a:t>Within a DSO-enabled TXOP:</a:t>
            </a:r>
          </a:p>
          <a:p>
            <a:pPr lvl="2"/>
            <a:r>
              <a:rPr lang="en-US" altLang="ko-KR" dirty="0"/>
              <a:t>DSO AP ensures that DL PPDU occupies the DSO primary channel.</a:t>
            </a:r>
          </a:p>
          <a:p>
            <a:pPr lvl="2"/>
            <a:r>
              <a:rPr lang="en-US" altLang="ko-KR" dirty="0"/>
              <a:t>DSO non-AP STAs detect and decode DL PPDU based on the DSO primary channel.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/>
              <a:t>July 2024</a:t>
            </a:r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962675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GB" dirty="0"/>
              <a:t>Straw poll 3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Which option do you prefer for indication of the DSO primary channel?</a:t>
            </a:r>
          </a:p>
          <a:p>
            <a:pPr lvl="1"/>
            <a:r>
              <a:rPr lang="en-US" altLang="ko-KR" dirty="0"/>
              <a:t>A: Statically determined by AP and indicated before a DSO-enabled TXOP.</a:t>
            </a:r>
          </a:p>
          <a:p>
            <a:pPr lvl="1"/>
            <a:r>
              <a:rPr lang="en-US" altLang="ko-KR" dirty="0"/>
              <a:t>B: Dynamically determined by AP per each DSO-enabled TXOP and indicated in the initial control frame of the TXOP.</a:t>
            </a:r>
          </a:p>
          <a:p>
            <a:pPr lvl="1"/>
            <a:r>
              <a:rPr lang="en-US" altLang="ko-KR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/>
              <a:t>July 2024</a:t>
            </a:r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05630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4644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Dynamic Subchannel (</a:t>
            </a:r>
            <a:r>
              <a:rPr lang="en-US" dirty="0" err="1"/>
              <a:t>Subband</a:t>
            </a:r>
            <a:r>
              <a:rPr lang="en-US" dirty="0"/>
              <a:t>) Operation (DSO) has been proposed for 11bn.</a:t>
            </a:r>
          </a:p>
          <a:p>
            <a:pPr lvl="1"/>
            <a:r>
              <a:rPr lang="en-US" sz="1800" dirty="0"/>
              <a:t>DSO allows an AP to allocate RUs outside of the non-AP STA’s operating bandwidth [1].</a:t>
            </a:r>
            <a:endParaRPr lang="en-GB" sz="1800" dirty="0"/>
          </a:p>
          <a:p>
            <a:pPr lvl="1">
              <a:buFont typeface="Times New Roman" pitchFamily="16" charset="0"/>
              <a:buChar char="•"/>
            </a:pPr>
            <a:endParaRPr lang="en-US" altLang="ko-KR" dirty="0"/>
          </a:p>
          <a:p>
            <a:pPr>
              <a:buFont typeface="Times New Roman" pitchFamily="16" charset="0"/>
              <a:buChar char="•"/>
            </a:pPr>
            <a:r>
              <a:rPr lang="en-US" altLang="ko-KR" dirty="0"/>
              <a:t>Some details on</a:t>
            </a:r>
            <a:r>
              <a:rPr lang="ko-KR" altLang="en-US" dirty="0"/>
              <a:t> </a:t>
            </a:r>
            <a:r>
              <a:rPr lang="en-US" altLang="ko-KR" dirty="0"/>
              <a:t>DSO</a:t>
            </a:r>
            <a:r>
              <a:rPr lang="ko-KR" altLang="en-US" dirty="0"/>
              <a:t> </a:t>
            </a:r>
            <a:r>
              <a:rPr lang="en-US" altLang="ko-KR" dirty="0"/>
              <a:t>are under discussion.</a:t>
            </a:r>
          </a:p>
          <a:p>
            <a:pPr lvl="1"/>
            <a:r>
              <a:rPr lang="en-US" altLang="ko-KR" dirty="0"/>
              <a:t>Capability signaling [2, 8]</a:t>
            </a:r>
          </a:p>
          <a:p>
            <a:pPr lvl="1"/>
            <a:r>
              <a:rPr lang="en-US" altLang="ko-KR" dirty="0"/>
              <a:t>Overhead issues (switching delay) [5, 7, 10]</a:t>
            </a:r>
          </a:p>
          <a:p>
            <a:pPr lvl="1"/>
            <a:r>
              <a:rPr lang="en-US" altLang="ko-KR" dirty="0"/>
              <a:t>Formats of the DSO ICF [1, 6, 7]</a:t>
            </a:r>
          </a:p>
          <a:p>
            <a:pPr lvl="1"/>
            <a:r>
              <a:rPr lang="en-US" altLang="ko-KR" dirty="0"/>
              <a:t>EMLSR-based DSO [3, 11]</a:t>
            </a:r>
          </a:p>
          <a:p>
            <a:pPr lvl="1"/>
            <a:r>
              <a:rPr lang="en-US" altLang="ko-KR" dirty="0"/>
              <a:t>RU indication [9, 11]</a:t>
            </a:r>
          </a:p>
          <a:p>
            <a:pPr lvl="1">
              <a:buFont typeface="Times New Roman" pitchFamily="16" charset="0"/>
              <a:buChar char="•"/>
            </a:pPr>
            <a:endParaRPr lang="en-US" altLang="ko-KR" dirty="0"/>
          </a:p>
          <a:p>
            <a:pPr>
              <a:buFont typeface="Times New Roman" pitchFamily="16" charset="0"/>
              <a:buChar char="•"/>
            </a:pPr>
            <a:r>
              <a:rPr lang="en-US" altLang="ko-KR" dirty="0"/>
              <a:t>In this contribution, we propose a method to enable DSO even when there are busy secondary subchannels.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14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dirty="0"/>
              <a:t>Recap: Dynamic </a:t>
            </a:r>
            <a:r>
              <a:rPr lang="en-GB" altLang="ko-KR" dirty="0" err="1"/>
              <a:t>Subband</a:t>
            </a:r>
            <a:r>
              <a:rPr lang="en-GB" altLang="ko-KR" dirty="0"/>
              <a:t> Operation (DSO) [1]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030"/>
            <a:ext cx="10361084" cy="4662271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" altLang="ko-KR" sz="2000" dirty="0"/>
              <a:t>An AP sends </a:t>
            </a:r>
            <a:r>
              <a:rPr lang="en" altLang="ko-KR" dirty="0"/>
              <a:t>a DSO ICF </a:t>
            </a:r>
            <a:r>
              <a:rPr lang="en" altLang="ko-KR" sz="2000" dirty="0"/>
              <a:t>to DSO non-AP STAs at the beginning of a TXOP.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" altLang="ko-KR" dirty="0"/>
              <a:t>The DSO non-AP STAs that have received the DSO ICF </a:t>
            </a:r>
            <a:r>
              <a:rPr lang="en" altLang="ko-KR" sz="2000" dirty="0"/>
              <a:t>switch their operating channel to the secondary channel</a:t>
            </a:r>
            <a:r>
              <a:rPr lang="en-US" altLang="ko-KR" sz="2000" dirty="0"/>
              <a:t>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 AP and the DSO non-AP STAs perform frame exchanges on the secondary channel during the TXOP.</a:t>
            </a: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8CB5399-2566-28AD-A593-120FF6B72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170" y="3459302"/>
            <a:ext cx="6383545" cy="29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649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/>
              <a:t>Background: Subchannel Selective Transmission (SST)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030"/>
            <a:ext cx="10361084" cy="4662271"/>
          </a:xfrm>
          <a:ln/>
        </p:spPr>
        <p:txBody>
          <a:bodyPr/>
          <a:lstStyle/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400" dirty="0"/>
              <a:t>SST is defined in the baseline.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A non-AP STA can operate on the secondary channel during a TWT SP if the non-AP STA and its AP successfully set up SST operation.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HE/EHT 80 MHz non-AP STA can operate on S80 of the 160/320 MHz BSS.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HE/EHT 20 MHz non-AP STA can operate on non-P20 subchannel.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In terms of operating channel, SST and DSO could be considered as the similar mechanisms.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200" dirty="0"/>
              <a:t>Main differences between SST and DSO will be 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Time duration non-AP STAs operating on the secondary channel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SST: TWT SP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DSO: TXOP duration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Operating channel of non-AP STAs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SST: S80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DSO: May cover both S80 and S160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576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Restrictions on the subchannel operation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030"/>
            <a:ext cx="10361084" cy="4662271"/>
          </a:xfrm>
          <a:ln/>
        </p:spPr>
        <p:txBody>
          <a:bodyPr/>
          <a:lstStyle/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 baseline SST does not provide rules for selecting a subchannel to detect the preamble of a PPDU sent from its AP, thus a non-AP STA operating on the secondary channel can use any of the secondary subchannels to detect a PPDU.</a:t>
            </a:r>
            <a:endParaRPr lang="en-US" altLang="ko-KR" dirty="0">
              <a:solidFill>
                <a:schemeClr val="tx1"/>
              </a:solidFill>
            </a:endParaRP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Therefore, the baseline restricts the SST AP from puncturing any subchannel of a DL MU PPDU if the PPDU is addressed to at least one SST non-AP STA.</a:t>
            </a:r>
            <a:endParaRPr lang="en-US" altLang="ko-KR" dirty="0">
              <a:solidFill>
                <a:schemeClr val="tx1"/>
              </a:solidFill>
            </a:endParaRP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>
              <a:solidFill>
                <a:schemeClr val="tx1"/>
              </a:solidFill>
            </a:endParaRPr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Because DSO should cover a wider secondary channel than SST, highly probable that the secondary channel has busy subchannels.</a:t>
            </a:r>
            <a:endParaRPr lang="en-US" altLang="ko-KR" dirty="0">
              <a:solidFill>
                <a:schemeClr val="tx1"/>
              </a:solidFill>
            </a:endParaRP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Therefore, if AP cannot utilize preamble puncturing on the busy secondary subchannel during DSO, it will greatly reduce DSO opportunities.</a:t>
            </a:r>
            <a:endParaRPr lang="en-US" altLang="ko-KR" dirty="0">
              <a:solidFill>
                <a:schemeClr val="tx1"/>
              </a:solidFill>
            </a:endParaRP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>
              <a:solidFill>
                <a:schemeClr val="tx1"/>
              </a:solidFill>
            </a:endParaRPr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It seems clear that DSO should be enabled even if some of the secondary subchannels are busy at AP side.</a:t>
            </a:r>
            <a:endParaRPr lang="en-US" altLang="ko-KR" dirty="0">
              <a:solidFill>
                <a:schemeClr val="tx1"/>
              </a:solidFill>
            </a:endParaRP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>
              <a:solidFill>
                <a:schemeClr val="tx1"/>
              </a:solidFill>
            </a:endParaRPr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1791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DSO primary channel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030"/>
            <a:ext cx="10361084" cy="4662271"/>
          </a:xfrm>
          <a:ln/>
        </p:spPr>
        <p:txBody>
          <a:bodyPr/>
          <a:lstStyle/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Propose a subchannel (DSO-primary channel) to be used for preamble detection by the DSO non-AP STAs when operating on the secondary channel.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 DSO-primary channel is predetermined and indicated by the AP. </a:t>
            </a:r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Based on busy/idle status of secondary subchannels at AP side, DSO AP can puncture subchannel(s) except the DSO-primary channel during a DSO TXOP.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AP can ensure that all the addressed DSO non-AP STAs can detect and decode the PPDU based on the DSO-primary channel.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4E355BCF-1C38-DE2F-25D9-7DD6C10A3A89}"/>
              </a:ext>
            </a:extLst>
          </p:cNvPr>
          <p:cNvGrpSpPr/>
          <p:nvPr/>
        </p:nvGrpSpPr>
        <p:grpSpPr>
          <a:xfrm>
            <a:off x="3761527" y="3921944"/>
            <a:ext cx="3846641" cy="2460913"/>
            <a:chOff x="1127448" y="2650039"/>
            <a:chExt cx="4495629" cy="2876108"/>
          </a:xfrm>
        </p:grpSpPr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0C42775A-97D5-FFF3-E1C7-2C94A0EEE10F}"/>
                </a:ext>
              </a:extLst>
            </p:cNvPr>
            <p:cNvGrpSpPr/>
            <p:nvPr/>
          </p:nvGrpSpPr>
          <p:grpSpPr>
            <a:xfrm>
              <a:off x="1127448" y="2650039"/>
              <a:ext cx="4495629" cy="2876108"/>
              <a:chOff x="1127448" y="2650039"/>
              <a:chExt cx="4495629" cy="2876108"/>
            </a:xfrm>
          </p:grpSpPr>
          <p:grpSp>
            <p:nvGrpSpPr>
              <p:cNvPr id="3" name="그룹 2">
                <a:extLst>
                  <a:ext uri="{FF2B5EF4-FFF2-40B4-BE49-F238E27FC236}">
                    <a16:creationId xmlns:a16="http://schemas.microsoft.com/office/drawing/2014/main" id="{0708731F-F901-3EB9-3ED7-F6BED16F1CEC}"/>
                  </a:ext>
                </a:extLst>
              </p:cNvPr>
              <p:cNvGrpSpPr/>
              <p:nvPr/>
            </p:nvGrpSpPr>
            <p:grpSpPr>
              <a:xfrm>
                <a:off x="1127448" y="2700280"/>
                <a:ext cx="4495629" cy="2825867"/>
                <a:chOff x="4408081" y="3485594"/>
                <a:chExt cx="4495629" cy="2825867"/>
              </a:xfrm>
            </p:grpSpPr>
            <p:cxnSp>
              <p:nvCxnSpPr>
                <p:cNvPr id="21" name="직선 연결선 20">
                  <a:extLst>
                    <a:ext uri="{FF2B5EF4-FFF2-40B4-BE49-F238E27FC236}">
                      <a16:creationId xmlns:a16="http://schemas.microsoft.com/office/drawing/2014/main" id="{4C13BBAE-40FB-4935-5BEB-119A247994A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583832" y="6309320"/>
                  <a:ext cx="3816424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" name="직선 연결선 23">
                  <a:extLst>
                    <a:ext uri="{FF2B5EF4-FFF2-40B4-BE49-F238E27FC236}">
                      <a16:creationId xmlns:a16="http://schemas.microsoft.com/office/drawing/2014/main" id="{6D1EAB80-1B24-1004-D8FD-EE8A577B46B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583832" y="4896549"/>
                  <a:ext cx="3808148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10" name="그룹 9">
                  <a:extLst>
                    <a:ext uri="{FF2B5EF4-FFF2-40B4-BE49-F238E27FC236}">
                      <a16:creationId xmlns:a16="http://schemas.microsoft.com/office/drawing/2014/main" id="{085D7746-94B5-A958-10DC-22D170A6C7F9}"/>
                    </a:ext>
                  </a:extLst>
                </p:cNvPr>
                <p:cNvGrpSpPr/>
                <p:nvPr/>
              </p:nvGrpSpPr>
              <p:grpSpPr>
                <a:xfrm>
                  <a:off x="4408081" y="3485594"/>
                  <a:ext cx="4495629" cy="2825867"/>
                  <a:chOff x="4408081" y="3485594"/>
                  <a:chExt cx="4495629" cy="2825867"/>
                </a:xfrm>
              </p:grpSpPr>
              <p:sp>
                <p:nvSpPr>
                  <p:cNvPr id="22" name="직사각형 21">
                    <a:extLst>
                      <a:ext uri="{FF2B5EF4-FFF2-40B4-BE49-F238E27FC236}">
                        <a16:creationId xmlns:a16="http://schemas.microsoft.com/office/drawing/2014/main" id="{9F3BC55D-6CE6-76A7-4360-9FDABEB214D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447821" y="3485594"/>
                    <a:ext cx="936104" cy="2825867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ko-KR" altLang="en-US" sz="20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sp>
                <p:nvSpPr>
                  <p:cNvPr id="28" name="평행 사변형 27">
                    <a:extLst>
                      <a:ext uri="{FF2B5EF4-FFF2-40B4-BE49-F238E27FC236}">
                        <a16:creationId xmlns:a16="http://schemas.microsoft.com/office/drawing/2014/main" id="{6A5C0E2E-C741-9272-A056-ED337BA57F5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148393" y="5949280"/>
                    <a:ext cx="288032" cy="360040"/>
                  </a:xfrm>
                  <a:prstGeom prst="parallelogram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ko-KR" altLang="en-US" sz="20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sp>
                <p:nvSpPr>
                  <p:cNvPr id="29" name="평행 사변형 28">
                    <a:extLst>
                      <a:ext uri="{FF2B5EF4-FFF2-40B4-BE49-F238E27FC236}">
                        <a16:creationId xmlns:a16="http://schemas.microsoft.com/office/drawing/2014/main" id="{23903461-6071-2403-77D6-002D7E8FC6C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933022" y="5949280"/>
                    <a:ext cx="288032" cy="360040"/>
                  </a:xfrm>
                  <a:prstGeom prst="parallelogram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ko-KR" altLang="en-US" sz="20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EA4A6CD3-1D16-0187-07AC-3B2E00D6E9EB}"/>
                      </a:ext>
                    </a:extLst>
                  </p:cNvPr>
                  <p:cNvSpPr txBox="1"/>
                  <p:nvPr/>
                </p:nvSpPr>
                <p:spPr>
                  <a:xfrm>
                    <a:off x="5598135" y="4600769"/>
                    <a:ext cx="635476" cy="61149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ko-KR" sz="1400">
                        <a:solidFill>
                          <a:schemeClr val="tx1"/>
                        </a:solidFill>
                      </a:rPr>
                      <a:t>DSO</a:t>
                    </a:r>
                  </a:p>
                  <a:p>
                    <a:pPr algn="ctr"/>
                    <a:r>
                      <a:rPr lang="en-US" altLang="ko-KR" sz="1400">
                        <a:solidFill>
                          <a:schemeClr val="tx1"/>
                        </a:solidFill>
                      </a:rPr>
                      <a:t>ICF</a:t>
                    </a:r>
                    <a:endParaRPr lang="ko-KR" altLang="en-US" sz="1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3CFE903A-16D7-3E26-D94E-A7F106C65036}"/>
                      </a:ext>
                    </a:extLst>
                  </p:cNvPr>
                  <p:cNvSpPr txBox="1"/>
                  <p:nvPr/>
                </p:nvSpPr>
                <p:spPr>
                  <a:xfrm>
                    <a:off x="4408081" y="5348100"/>
                    <a:ext cx="708541" cy="3956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600">
                        <a:solidFill>
                          <a:schemeClr val="tx2"/>
                        </a:solidFill>
                      </a:rPr>
                      <a:t>P160</a:t>
                    </a:r>
                    <a:endParaRPr lang="ko-KR" altLang="en-US" sz="1600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795446FF-F5D2-AF1B-F7B3-B0BA8D5A1B3A}"/>
                      </a:ext>
                    </a:extLst>
                  </p:cNvPr>
                  <p:cNvSpPr txBox="1"/>
                  <p:nvPr/>
                </p:nvSpPr>
                <p:spPr>
                  <a:xfrm>
                    <a:off x="4413821" y="3925245"/>
                    <a:ext cx="708541" cy="3956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600">
                        <a:solidFill>
                          <a:schemeClr val="tx2"/>
                        </a:solidFill>
                      </a:rPr>
                      <a:t>S160</a:t>
                    </a:r>
                    <a:endParaRPr lang="ko-KR" altLang="en-US" sz="1600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36" name="직사각형 35">
                    <a:extLst>
                      <a:ext uri="{FF2B5EF4-FFF2-40B4-BE49-F238E27FC236}">
                        <a16:creationId xmlns:a16="http://schemas.microsoft.com/office/drawing/2014/main" id="{B7515F47-8D7E-596B-ACFC-1237A483504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6896637" y="4697601"/>
                    <a:ext cx="1555042" cy="193546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ko-KR" altLang="en-US" sz="2000" b="0" i="0" u="none" strike="noStrike" cap="none" normalizeH="0" baseline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DDD34286-89C5-1593-1FD5-8A788AB0A7D1}"/>
                      </a:ext>
                    </a:extLst>
                  </p:cNvPr>
                  <p:cNvSpPr txBox="1"/>
                  <p:nvPr/>
                </p:nvSpPr>
                <p:spPr>
                  <a:xfrm>
                    <a:off x="7781645" y="5288959"/>
                    <a:ext cx="1122065" cy="89925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ko-KR" sz="1100">
                        <a:solidFill>
                          <a:schemeClr val="tx1"/>
                        </a:solidFill>
                      </a:rPr>
                      <a:t>Predefermined</a:t>
                    </a:r>
                  </a:p>
                  <a:p>
                    <a:pPr algn="ctr"/>
                    <a:r>
                      <a:rPr lang="en-US" altLang="ko-KR" sz="1100">
                        <a:solidFill>
                          <a:schemeClr val="tx1"/>
                        </a:solidFill>
                      </a:rPr>
                      <a:t>DSO-primary channel</a:t>
                    </a:r>
                    <a:endParaRPr lang="ko-KR" altLang="en-US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8" name="직선 화살표 연결선 7"/>
              <p:cNvCxnSpPr>
                <a:cxnSpLocks/>
              </p:cNvCxnSpPr>
              <p:nvPr/>
            </p:nvCxnSpPr>
            <p:spPr bwMode="auto">
              <a:xfrm flipH="1" flipV="1">
                <a:off x="4683160" y="4160554"/>
                <a:ext cx="181695" cy="38455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" name="직사각형 10"/>
              <p:cNvSpPr/>
              <p:nvPr/>
            </p:nvSpPr>
            <p:spPr bwMode="auto">
              <a:xfrm>
                <a:off x="3719736" y="4109095"/>
                <a:ext cx="792088" cy="1414911"/>
              </a:xfrm>
              <a:prstGeom prst="rect">
                <a:avLst/>
              </a:prstGeom>
              <a:solidFill>
                <a:srgbClr val="7030A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직사각형 46"/>
              <p:cNvSpPr/>
              <p:nvPr/>
            </p:nvSpPr>
            <p:spPr bwMode="auto">
              <a:xfrm>
                <a:off x="3721946" y="3432244"/>
                <a:ext cx="791600" cy="668269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6" name="직사각형 45"/>
              <p:cNvSpPr/>
              <p:nvPr/>
            </p:nvSpPr>
            <p:spPr bwMode="auto">
              <a:xfrm>
                <a:off x="3727957" y="3725755"/>
                <a:ext cx="700270" cy="377864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5" name="직사각형 44"/>
              <p:cNvSpPr/>
              <p:nvPr/>
            </p:nvSpPr>
            <p:spPr bwMode="auto">
              <a:xfrm>
                <a:off x="3719736" y="3908531"/>
                <a:ext cx="576064" cy="196153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714949" y="3877742"/>
                <a:ext cx="627982" cy="269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/>
                  <a:t>20MHz</a:t>
                </a:r>
                <a:endParaRPr lang="ko-KR" altLang="en-US" sz="9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815925" y="3692344"/>
                <a:ext cx="627982" cy="269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/>
                  <a:t>40MHz</a:t>
                </a:r>
                <a:endParaRPr lang="ko-KR" altLang="en-US" sz="9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930202" y="3393336"/>
                <a:ext cx="627982" cy="269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/>
                  <a:t>80MHz</a:t>
                </a:r>
                <a:endParaRPr lang="ko-KR" altLang="en-US" sz="9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926322" y="2650039"/>
                <a:ext cx="695427" cy="269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/>
                  <a:t>160MHz</a:t>
                </a:r>
                <a:endParaRPr lang="ko-KR" altLang="en-US" sz="9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792521" y="4379758"/>
                <a:ext cx="635706" cy="755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/>
                  <a:t>ICR from P160</a:t>
                </a:r>
                <a:endParaRPr lang="ko-KR" altLang="en-US" sz="1200" dirty="0"/>
              </a:p>
            </p:txBody>
          </p:sp>
          <p:cxnSp>
            <p:nvCxnSpPr>
              <p:cNvPr id="15" name="직선 화살표 연결선 14"/>
              <p:cNvCxnSpPr/>
              <p:nvPr/>
            </p:nvCxnSpPr>
            <p:spPr bwMode="auto">
              <a:xfrm flipH="1">
                <a:off x="4507604" y="3139931"/>
                <a:ext cx="220244" cy="4253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6" name="TextBox 15"/>
              <p:cNvSpPr txBox="1"/>
              <p:nvPr/>
            </p:nvSpPr>
            <p:spPr>
              <a:xfrm>
                <a:off x="4562295" y="2661214"/>
                <a:ext cx="814107" cy="863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schemeClr val="tx1"/>
                    </a:solidFill>
                  </a:rPr>
                  <a:t>ICR from S160</a:t>
                </a:r>
              </a:p>
            </p:txBody>
          </p:sp>
          <p:cxnSp>
            <p:nvCxnSpPr>
              <p:cNvPr id="9" name="직선 화살표 연결선 8">
                <a:extLst>
                  <a:ext uri="{FF2B5EF4-FFF2-40B4-BE49-F238E27FC236}">
                    <a16:creationId xmlns:a16="http://schemas.microsoft.com/office/drawing/2014/main" id="{2C937D21-34E9-63CF-46F3-EE7C87BD311F}"/>
                  </a:ext>
                </a:extLst>
              </p:cNvPr>
              <p:cNvCxnSpPr/>
              <p:nvPr/>
            </p:nvCxnSpPr>
            <p:spPr bwMode="auto">
              <a:xfrm>
                <a:off x="3103292" y="5445224"/>
                <a:ext cx="611657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D25F66-A992-088F-4D04-6C942A9FCC9A}"/>
                  </a:ext>
                </a:extLst>
              </p:cNvPr>
              <p:cNvSpPr txBox="1"/>
              <p:nvPr/>
            </p:nvSpPr>
            <p:spPr>
              <a:xfrm>
                <a:off x="3151460" y="5163125"/>
                <a:ext cx="633603" cy="359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>
                    <a:solidFill>
                      <a:schemeClr val="tx1"/>
                    </a:solidFill>
                  </a:rPr>
                  <a:t>SIFS</a:t>
                </a:r>
                <a:endParaRPr lang="ko-KR" altLang="en-US" sz="1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EA941F2B-58EA-A096-C25D-CF58C2EF3824}"/>
                </a:ext>
              </a:extLst>
            </p:cNvPr>
            <p:cNvSpPr/>
            <p:nvPr/>
          </p:nvSpPr>
          <p:spPr bwMode="auto">
            <a:xfrm>
              <a:off x="2170044" y="3083166"/>
              <a:ext cx="936104" cy="3712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DA30D78-234E-0059-282C-ED9925E6D445}"/>
                </a:ext>
              </a:extLst>
            </p:cNvPr>
            <p:cNvSpPr txBox="1"/>
            <p:nvPr/>
          </p:nvSpPr>
          <p:spPr>
            <a:xfrm>
              <a:off x="2233177" y="3129927"/>
              <a:ext cx="882772" cy="305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Punctured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F7F79E1B-D71A-B978-B673-34480DEA7260}"/>
                </a:ext>
              </a:extLst>
            </p:cNvPr>
            <p:cNvSpPr/>
            <p:nvPr/>
          </p:nvSpPr>
          <p:spPr bwMode="auto">
            <a:xfrm>
              <a:off x="3714949" y="2698465"/>
              <a:ext cx="796875" cy="140849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188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r>
              <a:rPr lang="en-US" dirty="0"/>
              <a:t>DSO primary channel</a:t>
            </a:r>
            <a:r>
              <a:rPr lang="ko-KR" altLang="en-US" dirty="0"/>
              <a:t> </a:t>
            </a:r>
            <a:r>
              <a:rPr lang="en-US" altLang="ko-KR" dirty="0"/>
              <a:t>(cont’d)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67317" y="1634985"/>
            <a:ext cx="10361084" cy="4113213"/>
          </a:xfrm>
          <a:ln/>
        </p:spPr>
        <p:txBody>
          <a:bodyPr/>
          <a:lstStyle/>
          <a:p>
            <a:r>
              <a:rPr lang="en-US" altLang="ko-KR" dirty="0"/>
              <a:t>There could be a case where the DSO AP detect the predetermined DSO-primary channel as busy, while the other subchannels in the secondary channel are detected as idle.</a:t>
            </a:r>
          </a:p>
          <a:p>
            <a:pPr lvl="1"/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ED83CED4-E691-04E8-B3AC-455C28B27F7A}"/>
              </a:ext>
            </a:extLst>
          </p:cNvPr>
          <p:cNvGrpSpPr/>
          <p:nvPr/>
        </p:nvGrpSpPr>
        <p:grpSpPr>
          <a:xfrm>
            <a:off x="4079776" y="2683519"/>
            <a:ext cx="3744261" cy="2310924"/>
            <a:chOff x="2718534" y="3429000"/>
            <a:chExt cx="4673495" cy="2884439"/>
          </a:xfrm>
        </p:grpSpPr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8B14B8A6-8701-97E3-4763-BA2FEEB4EE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1391" y="6302967"/>
              <a:ext cx="381642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3D17DD03-5BBB-30A7-0358-0E89B5A379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1391" y="4890196"/>
              <a:ext cx="380814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1CF0406D-CAF4-1CCB-8E47-C8393163B602}"/>
                </a:ext>
              </a:extLst>
            </p:cNvPr>
            <p:cNvSpPr/>
            <p:nvPr/>
          </p:nvSpPr>
          <p:spPr bwMode="auto">
            <a:xfrm>
              <a:off x="3895380" y="4902863"/>
              <a:ext cx="936104" cy="140224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평행 사변형 28">
              <a:extLst>
                <a:ext uri="{FF2B5EF4-FFF2-40B4-BE49-F238E27FC236}">
                  <a16:creationId xmlns:a16="http://schemas.microsoft.com/office/drawing/2014/main" id="{E0CEFAB4-460B-1F90-F5D8-F6960C4F833E}"/>
                </a:ext>
              </a:extLst>
            </p:cNvPr>
            <p:cNvSpPr/>
            <p:nvPr/>
          </p:nvSpPr>
          <p:spPr bwMode="auto">
            <a:xfrm>
              <a:off x="3595952" y="5942927"/>
              <a:ext cx="288032" cy="360040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평행 사변형 29">
              <a:extLst>
                <a:ext uri="{FF2B5EF4-FFF2-40B4-BE49-F238E27FC236}">
                  <a16:creationId xmlns:a16="http://schemas.microsoft.com/office/drawing/2014/main" id="{F825A3EB-1ED1-BFBA-492F-C6D5115634A4}"/>
                </a:ext>
              </a:extLst>
            </p:cNvPr>
            <p:cNvSpPr/>
            <p:nvPr/>
          </p:nvSpPr>
          <p:spPr bwMode="auto">
            <a:xfrm>
              <a:off x="3380581" y="5942927"/>
              <a:ext cx="288032" cy="360040"/>
            </a:xfrm>
            <a:prstGeom prst="parallelogram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754F386-5909-BCFA-E7FF-24CD4D26EF65}"/>
                </a:ext>
              </a:extLst>
            </p:cNvPr>
            <p:cNvSpPr txBox="1"/>
            <p:nvPr/>
          </p:nvSpPr>
          <p:spPr>
            <a:xfrm>
              <a:off x="4111127" y="5415568"/>
              <a:ext cx="504609" cy="326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50">
                  <a:solidFill>
                    <a:schemeClr val="tx1"/>
                  </a:solidFill>
                </a:rPr>
                <a:t>ICF</a:t>
              </a:r>
              <a:endParaRPr lang="ko-KR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A12FA96-F3C6-4EDF-D124-DF855DEAFB3D}"/>
                </a:ext>
              </a:extLst>
            </p:cNvPr>
            <p:cNvSpPr txBox="1"/>
            <p:nvPr/>
          </p:nvSpPr>
          <p:spPr>
            <a:xfrm>
              <a:off x="2855640" y="5341746"/>
              <a:ext cx="592646" cy="326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>
                  <a:solidFill>
                    <a:schemeClr val="tx2"/>
                  </a:solidFill>
                </a:rPr>
                <a:t>P160</a:t>
              </a:r>
              <a:endParaRPr lang="ko-KR" altLang="en-US" sz="1100">
                <a:solidFill>
                  <a:schemeClr val="tx2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FF16292-1A82-FF48-8FCA-E25A29D7D9A9}"/>
                </a:ext>
              </a:extLst>
            </p:cNvPr>
            <p:cNvSpPr txBox="1"/>
            <p:nvPr/>
          </p:nvSpPr>
          <p:spPr>
            <a:xfrm>
              <a:off x="2861381" y="3918891"/>
              <a:ext cx="592646" cy="326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>
                  <a:solidFill>
                    <a:schemeClr val="tx2"/>
                  </a:solidFill>
                </a:rPr>
                <a:t>S160</a:t>
              </a:r>
              <a:endParaRPr lang="ko-KR" altLang="en-US" sz="1100">
                <a:solidFill>
                  <a:schemeClr val="tx2"/>
                </a:solidFill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F11C7D5A-AEF5-AD3E-1510-9E3E841AE132}"/>
                </a:ext>
              </a:extLst>
            </p:cNvPr>
            <p:cNvSpPr/>
            <p:nvPr/>
          </p:nvSpPr>
          <p:spPr bwMode="auto">
            <a:xfrm>
              <a:off x="3895380" y="3482549"/>
              <a:ext cx="936104" cy="1402245"/>
            </a:xfrm>
            <a:prstGeom prst="rect">
              <a:avLst/>
            </a:prstGeom>
            <a:ln>
              <a:prstDash val="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02041DF-3827-9EAC-22BD-ED26C231F412}"/>
                </a:ext>
              </a:extLst>
            </p:cNvPr>
            <p:cNvSpPr txBox="1"/>
            <p:nvPr/>
          </p:nvSpPr>
          <p:spPr>
            <a:xfrm>
              <a:off x="5658394" y="4172299"/>
              <a:ext cx="524618" cy="230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" dirty="0"/>
                <a:t>80MHz</a:t>
              </a:r>
              <a:endParaRPr lang="ko-KR" altLang="en-US" sz="6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47456CE-5560-4562-0E78-261AB9E11851}"/>
                </a:ext>
              </a:extLst>
            </p:cNvPr>
            <p:cNvSpPr txBox="1"/>
            <p:nvPr/>
          </p:nvSpPr>
          <p:spPr>
            <a:xfrm>
              <a:off x="5654514" y="3429000"/>
              <a:ext cx="572638" cy="230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" dirty="0"/>
                <a:t>160MHz</a:t>
              </a:r>
              <a:endParaRPr lang="ko-KR" altLang="en-US" sz="6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A48286-4998-3B98-6C2C-102E05B83941}"/>
                </a:ext>
              </a:extLst>
            </p:cNvPr>
            <p:cNvSpPr txBox="1"/>
            <p:nvPr/>
          </p:nvSpPr>
          <p:spPr>
            <a:xfrm>
              <a:off x="5520713" y="5158719"/>
              <a:ext cx="635706" cy="691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/>
                <a:t>ICR from P160</a:t>
              </a:r>
              <a:endParaRPr lang="ko-KR" altLang="en-US" sz="1000" dirty="0"/>
            </a:p>
          </p:txBody>
        </p: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id="{1F4DA3B0-028A-2F9E-6155-10815045348A}"/>
                </a:ext>
              </a:extLst>
            </p:cNvPr>
            <p:cNvCxnSpPr/>
            <p:nvPr/>
          </p:nvCxnSpPr>
          <p:spPr bwMode="auto">
            <a:xfrm>
              <a:off x="4831484" y="6224185"/>
              <a:ext cx="61165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21D18FE-17E2-F16A-642B-6BE7AA82B228}"/>
                </a:ext>
              </a:extLst>
            </p:cNvPr>
            <p:cNvSpPr txBox="1"/>
            <p:nvPr/>
          </p:nvSpPr>
          <p:spPr>
            <a:xfrm>
              <a:off x="4879652" y="5942086"/>
              <a:ext cx="582641" cy="326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>
                  <a:solidFill>
                    <a:schemeClr val="tx1"/>
                  </a:solidFill>
                </a:rPr>
                <a:t>SIFS</a:t>
              </a:r>
              <a:endParaRPr lang="ko-KR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DC241A2B-A175-D966-80E3-470380D19EEE}"/>
                </a:ext>
              </a:extLst>
            </p:cNvPr>
            <p:cNvSpPr/>
            <p:nvPr/>
          </p:nvSpPr>
          <p:spPr bwMode="auto">
            <a:xfrm>
              <a:off x="3779335" y="4513521"/>
              <a:ext cx="2718832" cy="3712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983C881D-C3AE-3E60-320E-3BD828B1A0B4}"/>
                </a:ext>
              </a:extLst>
            </p:cNvPr>
            <p:cNvSpPr/>
            <p:nvPr/>
          </p:nvSpPr>
          <p:spPr bwMode="auto">
            <a:xfrm>
              <a:off x="3595953" y="4513521"/>
              <a:ext cx="299428" cy="36400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id="{CA2B9E39-1196-F286-43F1-FD6F4FB22191}"/>
                </a:ext>
              </a:extLst>
            </p:cNvPr>
            <p:cNvCxnSpPr>
              <a:cxnSpLocks/>
              <a:endCxn id="36" idx="1"/>
            </p:cNvCxnSpPr>
            <p:nvPr/>
          </p:nvCxnSpPr>
          <p:spPr bwMode="auto">
            <a:xfrm>
              <a:off x="3206151" y="4691248"/>
              <a:ext cx="389802" cy="427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B1016A9-A4BC-7E19-A48A-3DAB16CF5E54}"/>
                </a:ext>
              </a:extLst>
            </p:cNvPr>
            <p:cNvSpPr txBox="1"/>
            <p:nvPr/>
          </p:nvSpPr>
          <p:spPr>
            <a:xfrm>
              <a:off x="2718534" y="4437547"/>
              <a:ext cx="594646" cy="4994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00">
                  <a:solidFill>
                    <a:schemeClr val="tx1"/>
                  </a:solidFill>
                </a:rPr>
                <a:t>Busy</a:t>
              </a:r>
            </a:p>
            <a:p>
              <a:pPr algn="ctr"/>
              <a:r>
                <a:rPr lang="en-US" altLang="ko-KR" sz="1000">
                  <a:solidFill>
                    <a:schemeClr val="tx1"/>
                  </a:solidFill>
                </a:rPr>
                <a:t>status</a:t>
              </a:r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CB04E49-3C0E-45F7-7D3C-46F60EF35B7D}"/>
                </a:ext>
              </a:extLst>
            </p:cNvPr>
            <p:cNvSpPr txBox="1"/>
            <p:nvPr/>
          </p:nvSpPr>
          <p:spPr>
            <a:xfrm>
              <a:off x="3868565" y="4542727"/>
              <a:ext cx="1461006" cy="316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>
                  <a:solidFill>
                    <a:schemeClr val="tx1"/>
                  </a:solidFill>
                </a:rPr>
                <a:t>e.g., OBSS TXOP</a:t>
              </a:r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B4048A80-4E37-91D2-9109-EF19251593CA}"/>
                </a:ext>
              </a:extLst>
            </p:cNvPr>
            <p:cNvSpPr/>
            <p:nvPr/>
          </p:nvSpPr>
          <p:spPr bwMode="auto">
            <a:xfrm>
              <a:off x="5496080" y="4898528"/>
              <a:ext cx="792088" cy="1414911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DDB8D85-7DD9-0148-1828-807A52B19A56}"/>
                </a:ext>
              </a:extLst>
            </p:cNvPr>
            <p:cNvSpPr txBox="1"/>
            <p:nvPr/>
          </p:nvSpPr>
          <p:spPr>
            <a:xfrm>
              <a:off x="5568865" y="5169191"/>
              <a:ext cx="635706" cy="691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/>
                <a:t>ICR from P160</a:t>
              </a:r>
              <a:endParaRPr lang="ko-KR" altLang="en-US" sz="1000" dirty="0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3072E2D2-C325-60E4-D5EB-18A49FA3602C}"/>
                </a:ext>
              </a:extLst>
            </p:cNvPr>
            <p:cNvSpPr/>
            <p:nvPr/>
          </p:nvSpPr>
          <p:spPr bwMode="auto">
            <a:xfrm>
              <a:off x="5494984" y="4689182"/>
              <a:ext cx="1555042" cy="193546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93BD470-DC34-CEAB-D7CC-EEAC87F73579}"/>
                </a:ext>
              </a:extLst>
            </p:cNvPr>
            <p:cNvSpPr txBox="1"/>
            <p:nvPr/>
          </p:nvSpPr>
          <p:spPr>
            <a:xfrm>
              <a:off x="6269964" y="5222109"/>
              <a:ext cx="1122065" cy="633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>
                  <a:solidFill>
                    <a:schemeClr val="tx1"/>
                  </a:solidFill>
                </a:rPr>
                <a:t>Predefined</a:t>
              </a:r>
            </a:p>
            <a:p>
              <a:pPr algn="ctr"/>
              <a:r>
                <a:rPr lang="en-US" altLang="ko-KR" sz="900">
                  <a:solidFill>
                    <a:schemeClr val="tx1"/>
                  </a:solidFill>
                </a:rPr>
                <a:t>DSO-primary channel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직선 화살표 연결선 45">
              <a:extLst>
                <a:ext uri="{FF2B5EF4-FFF2-40B4-BE49-F238E27FC236}">
                  <a16:creationId xmlns:a16="http://schemas.microsoft.com/office/drawing/2014/main" id="{D03C5F09-D817-D249-E2CE-62B3F1A7C9F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452112" y="4879018"/>
              <a:ext cx="181695" cy="3845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1" name="Rectangle 2">
            <a:extLst>
              <a:ext uri="{FF2B5EF4-FFF2-40B4-BE49-F238E27FC236}">
                <a16:creationId xmlns:a16="http://schemas.microsoft.com/office/drawing/2014/main" id="{7B084629-DF3C-F12E-8B5F-516A95106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330" y="5382846"/>
            <a:ext cx="10361613" cy="8137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̶"/>
              <a:defRPr sz="16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To enable DSO in this case, the location of the DSO primary channel needs to be dynamically adjusted to one of the idle subchannels.</a:t>
            </a:r>
          </a:p>
        </p:txBody>
      </p:sp>
    </p:spTree>
    <p:extLst>
      <p:ext uri="{BB962C8B-B14F-4D97-AF65-F5344CB8AC3E}">
        <p14:creationId xmlns:p14="http://schemas.microsoft.com/office/powerpoint/2010/main" val="2801948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Dynamic indication of the DSO primary channel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Hyeonjun Sung (WILUS), et al.</a:t>
            </a:r>
            <a:endParaRPr lang="en-GB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DE2ABF03-E327-EAFC-D5E3-4620918D7EAE}"/>
              </a:ext>
            </a:extLst>
          </p:cNvPr>
          <p:cNvGrpSpPr/>
          <p:nvPr/>
        </p:nvGrpSpPr>
        <p:grpSpPr>
          <a:xfrm>
            <a:off x="1635482" y="1879772"/>
            <a:ext cx="4482545" cy="3232151"/>
            <a:chOff x="6498167" y="2293996"/>
            <a:chExt cx="4482545" cy="3232151"/>
          </a:xfrm>
        </p:grpSpPr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0708731F-F901-3EB9-3ED7-F6BED16F1CEC}"/>
                </a:ext>
              </a:extLst>
            </p:cNvPr>
            <p:cNvGrpSpPr/>
            <p:nvPr/>
          </p:nvGrpSpPr>
          <p:grpSpPr>
            <a:xfrm>
              <a:off x="6498167" y="2293996"/>
              <a:ext cx="4482545" cy="3232151"/>
              <a:chOff x="4408081" y="3079310"/>
              <a:chExt cx="4482545" cy="3232151"/>
            </a:xfrm>
          </p:grpSpPr>
          <p:cxnSp>
            <p:nvCxnSpPr>
              <p:cNvPr id="20" name="직선 연결선 19">
                <a:extLst>
                  <a:ext uri="{FF2B5EF4-FFF2-40B4-BE49-F238E27FC236}">
                    <a16:creationId xmlns:a16="http://schemas.microsoft.com/office/drawing/2014/main" id="{4C13BBAE-40FB-4935-5BEB-119A247994A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83832" y="6309320"/>
                <a:ext cx="3816424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직선 연결선 22">
                <a:extLst>
                  <a:ext uri="{FF2B5EF4-FFF2-40B4-BE49-F238E27FC236}">
                    <a16:creationId xmlns:a16="http://schemas.microsoft.com/office/drawing/2014/main" id="{6D1EAB80-1B24-1004-D8FD-EE8A577B46B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83832" y="4896549"/>
                <a:ext cx="380814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5" name="그룹 24">
                <a:extLst>
                  <a:ext uri="{FF2B5EF4-FFF2-40B4-BE49-F238E27FC236}">
                    <a16:creationId xmlns:a16="http://schemas.microsoft.com/office/drawing/2014/main" id="{085D7746-94B5-A958-10DC-22D170A6C7F9}"/>
                  </a:ext>
                </a:extLst>
              </p:cNvPr>
              <p:cNvGrpSpPr/>
              <p:nvPr/>
            </p:nvGrpSpPr>
            <p:grpSpPr>
              <a:xfrm>
                <a:off x="4408081" y="3079310"/>
                <a:ext cx="4482545" cy="3232151"/>
                <a:chOff x="4408081" y="3079310"/>
                <a:chExt cx="4482545" cy="3232151"/>
              </a:xfrm>
            </p:grpSpPr>
            <p:sp>
              <p:nvSpPr>
                <p:cNvPr id="26" name="직사각형 25">
                  <a:extLst>
                    <a:ext uri="{FF2B5EF4-FFF2-40B4-BE49-F238E27FC236}">
                      <a16:creationId xmlns:a16="http://schemas.microsoft.com/office/drawing/2014/main" id="{9F3BC55D-6CE6-76A7-4360-9FDABEB214D4}"/>
                    </a:ext>
                  </a:extLst>
                </p:cNvPr>
                <p:cNvSpPr/>
                <p:nvPr/>
              </p:nvSpPr>
              <p:spPr bwMode="auto">
                <a:xfrm>
                  <a:off x="5447821" y="3485594"/>
                  <a:ext cx="936104" cy="2825867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7" name="평행 사변형 26">
                  <a:extLst>
                    <a:ext uri="{FF2B5EF4-FFF2-40B4-BE49-F238E27FC236}">
                      <a16:creationId xmlns:a16="http://schemas.microsoft.com/office/drawing/2014/main" id="{6A5C0E2E-C741-9272-A056-ED337BA57F59}"/>
                    </a:ext>
                  </a:extLst>
                </p:cNvPr>
                <p:cNvSpPr/>
                <p:nvPr/>
              </p:nvSpPr>
              <p:spPr bwMode="auto">
                <a:xfrm>
                  <a:off x="5148393" y="5949280"/>
                  <a:ext cx="288032" cy="360040"/>
                </a:xfrm>
                <a:prstGeom prst="parallelogram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0" name="평행 사변형 29">
                  <a:extLst>
                    <a:ext uri="{FF2B5EF4-FFF2-40B4-BE49-F238E27FC236}">
                      <a16:creationId xmlns:a16="http://schemas.microsoft.com/office/drawing/2014/main" id="{23903461-6071-2403-77D6-002D7E8FC6C3}"/>
                    </a:ext>
                  </a:extLst>
                </p:cNvPr>
                <p:cNvSpPr/>
                <p:nvPr/>
              </p:nvSpPr>
              <p:spPr bwMode="auto">
                <a:xfrm>
                  <a:off x="4933022" y="5949280"/>
                  <a:ext cx="288032" cy="360040"/>
                </a:xfrm>
                <a:prstGeom prst="parallelogram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EA4A6CD3-1D16-0187-07AC-3B2E00D6E9EB}"/>
                    </a:ext>
                  </a:extLst>
                </p:cNvPr>
                <p:cNvSpPr txBox="1"/>
                <p:nvPr/>
              </p:nvSpPr>
              <p:spPr>
                <a:xfrm>
                  <a:off x="5619157" y="4942522"/>
                  <a:ext cx="59343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600">
                      <a:solidFill>
                        <a:schemeClr val="tx1"/>
                      </a:solidFill>
                    </a:rPr>
                    <a:t>DSO</a:t>
                  </a:r>
                </a:p>
                <a:p>
                  <a:pPr algn="ctr"/>
                  <a:r>
                    <a:rPr lang="en-US" altLang="ko-KR" sz="1600">
                      <a:solidFill>
                        <a:schemeClr val="tx1"/>
                      </a:solidFill>
                    </a:rPr>
                    <a:t>ICF</a:t>
                  </a:r>
                  <a:endParaRPr lang="ko-KR" alt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CFE903A-16D7-3E26-D94E-A7F106C65036}"/>
                    </a:ext>
                  </a:extLst>
                </p:cNvPr>
                <p:cNvSpPr txBox="1"/>
                <p:nvPr/>
              </p:nvSpPr>
              <p:spPr>
                <a:xfrm>
                  <a:off x="4408081" y="5348100"/>
                  <a:ext cx="6591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800">
                      <a:solidFill>
                        <a:schemeClr val="tx2"/>
                      </a:solidFill>
                    </a:rPr>
                    <a:t>P160</a:t>
                  </a:r>
                  <a:endParaRPr lang="ko-KR" altLang="en-US" sz="18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795446FF-F5D2-AF1B-F7B3-B0BA8D5A1B3A}"/>
                    </a:ext>
                  </a:extLst>
                </p:cNvPr>
                <p:cNvSpPr txBox="1"/>
                <p:nvPr/>
              </p:nvSpPr>
              <p:spPr>
                <a:xfrm>
                  <a:off x="4413821" y="3925245"/>
                  <a:ext cx="6591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800">
                      <a:solidFill>
                        <a:schemeClr val="tx2"/>
                      </a:solidFill>
                    </a:rPr>
                    <a:t>S160</a:t>
                  </a:r>
                  <a:endParaRPr lang="ko-KR" altLang="en-US" sz="18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8" name="직사각형 37">
                  <a:extLst>
                    <a:ext uri="{FF2B5EF4-FFF2-40B4-BE49-F238E27FC236}">
                      <a16:creationId xmlns:a16="http://schemas.microsoft.com/office/drawing/2014/main" id="{B7515F47-8D7E-596B-ACFC-1237A4835040}"/>
                    </a:ext>
                  </a:extLst>
                </p:cNvPr>
                <p:cNvSpPr/>
                <p:nvPr/>
              </p:nvSpPr>
              <p:spPr bwMode="auto">
                <a:xfrm>
                  <a:off x="6903828" y="3715862"/>
                  <a:ext cx="1496427" cy="203966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DDD34286-89C5-1593-1FD5-8A788AB0A7D1}"/>
                    </a:ext>
                  </a:extLst>
                </p:cNvPr>
                <p:cNvSpPr txBox="1"/>
                <p:nvPr/>
              </p:nvSpPr>
              <p:spPr>
                <a:xfrm>
                  <a:off x="7465677" y="3079310"/>
                  <a:ext cx="142494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200">
                      <a:solidFill>
                        <a:schemeClr val="tx1"/>
                      </a:solidFill>
                    </a:rPr>
                    <a:t>DSO-primary channel</a:t>
                  </a:r>
                  <a:endParaRPr lang="ko-KR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41" name="직선 화살표 연결선 40"/>
            <p:cNvCxnSpPr>
              <a:cxnSpLocks/>
            </p:cNvCxnSpPr>
            <p:nvPr/>
          </p:nvCxnSpPr>
          <p:spPr bwMode="auto">
            <a:xfrm flipH="1">
              <a:off x="10165130" y="2720494"/>
              <a:ext cx="144563" cy="1943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2" name="직사각형 41">
              <a:extLst>
                <a:ext uri="{FF2B5EF4-FFF2-40B4-BE49-F238E27FC236}">
                  <a16:creationId xmlns:a16="http://schemas.microsoft.com/office/drawing/2014/main" id="{B7515F47-8D7E-596B-ACFC-1237A4835040}"/>
                </a:ext>
              </a:extLst>
            </p:cNvPr>
            <p:cNvSpPr/>
            <p:nvPr/>
          </p:nvSpPr>
          <p:spPr bwMode="auto">
            <a:xfrm>
              <a:off x="7535288" y="3713055"/>
              <a:ext cx="936104" cy="396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DD34286-89C5-1593-1FD5-8A788AB0A7D1}"/>
                </a:ext>
              </a:extLst>
            </p:cNvPr>
            <p:cNvSpPr txBox="1"/>
            <p:nvPr/>
          </p:nvSpPr>
          <p:spPr>
            <a:xfrm>
              <a:off x="7592071" y="3770993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solidFill>
                    <a:schemeClr val="tx1"/>
                  </a:solidFill>
                </a:rPr>
                <a:t>Punctured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 bwMode="auto">
            <a:xfrm>
              <a:off x="9080129" y="4109095"/>
              <a:ext cx="792088" cy="1414911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9152914" y="4379758"/>
              <a:ext cx="63570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/>
                <a:t>ICR from P160</a:t>
              </a:r>
              <a:endParaRPr lang="ko-KR" altLang="en-US" sz="1400" dirty="0"/>
            </a:p>
          </p:txBody>
        </p:sp>
        <p:sp>
          <p:nvSpPr>
            <p:cNvPr id="55" name="직사각형 54"/>
            <p:cNvSpPr/>
            <p:nvPr/>
          </p:nvSpPr>
          <p:spPr bwMode="auto">
            <a:xfrm>
              <a:off x="9076499" y="2726134"/>
              <a:ext cx="789494" cy="71406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직사각형 55"/>
            <p:cNvSpPr/>
            <p:nvPr/>
          </p:nvSpPr>
          <p:spPr bwMode="auto">
            <a:xfrm>
              <a:off x="9076920" y="2726926"/>
              <a:ext cx="700270" cy="40558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직사각형 56"/>
            <p:cNvSpPr/>
            <p:nvPr/>
          </p:nvSpPr>
          <p:spPr bwMode="auto">
            <a:xfrm>
              <a:off x="9081188" y="2926821"/>
              <a:ext cx="576064" cy="20494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084351" y="2914796"/>
              <a:ext cx="5774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/>
                <a:t>20MHz</a:t>
              </a:r>
              <a:endParaRPr lang="ko-KR" altLang="en-US" sz="1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9167823" y="2719941"/>
              <a:ext cx="5774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/>
                <a:t>40MHz</a:t>
              </a:r>
              <a:endParaRPr lang="ko-KR" altLang="en-US" sz="1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290595" y="3222554"/>
              <a:ext cx="5774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/>
                <a:t>80MHz</a:t>
              </a:r>
              <a:endParaRPr lang="ko-KR" altLang="en-US" sz="1000" dirty="0"/>
            </a:p>
          </p:txBody>
        </p:sp>
        <p:cxnSp>
          <p:nvCxnSpPr>
            <p:cNvPr id="62" name="직선 화살표 연결선 61"/>
            <p:cNvCxnSpPr>
              <a:cxnSpLocks/>
            </p:cNvCxnSpPr>
            <p:nvPr/>
          </p:nvCxnSpPr>
          <p:spPr bwMode="auto">
            <a:xfrm flipH="1" flipV="1">
              <a:off x="9897969" y="3426317"/>
              <a:ext cx="128590" cy="1335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9974586" y="3463282"/>
              <a:ext cx="8141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ICR from S160</a:t>
              </a:r>
            </a:p>
          </p:txBody>
        </p:sp>
        <p:cxnSp>
          <p:nvCxnSpPr>
            <p:cNvPr id="51" name="직선 연결선 50"/>
            <p:cNvCxnSpPr>
              <a:stCxn id="55" idx="1"/>
              <a:endCxn id="52" idx="1"/>
            </p:cNvCxnSpPr>
            <p:nvPr/>
          </p:nvCxnSpPr>
          <p:spPr bwMode="auto">
            <a:xfrm>
              <a:off x="9076499" y="3083167"/>
              <a:ext cx="3630" cy="17333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직선 연결선 65"/>
            <p:cNvCxnSpPr/>
            <p:nvPr/>
          </p:nvCxnSpPr>
          <p:spPr bwMode="auto">
            <a:xfrm flipH="1">
              <a:off x="9871935" y="3083167"/>
              <a:ext cx="2210" cy="173338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직선 화살표 연결선 9">
              <a:extLst>
                <a:ext uri="{FF2B5EF4-FFF2-40B4-BE49-F238E27FC236}">
                  <a16:creationId xmlns:a16="http://schemas.microsoft.com/office/drawing/2014/main" id="{E2AE6974-A994-647D-E21F-2BCAEB3533D2}"/>
                </a:ext>
              </a:extLst>
            </p:cNvPr>
            <p:cNvCxnSpPr/>
            <p:nvPr/>
          </p:nvCxnSpPr>
          <p:spPr bwMode="auto">
            <a:xfrm>
              <a:off x="8474011" y="5445224"/>
              <a:ext cx="61165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875774E-1688-45A3-0799-0AC774FF190F}"/>
                </a:ext>
              </a:extLst>
            </p:cNvPr>
            <p:cNvSpPr txBox="1"/>
            <p:nvPr/>
          </p:nvSpPr>
          <p:spPr>
            <a:xfrm>
              <a:off x="8493494" y="5163125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>
                  <a:solidFill>
                    <a:schemeClr val="tx1"/>
                  </a:solidFill>
                </a:rPr>
                <a:t>SIFS</a:t>
              </a:r>
              <a:endParaRPr lang="ko-KR" altLang="en-US" sz="1600">
                <a:solidFill>
                  <a:schemeClr val="tx1"/>
                </a:solidFill>
              </a:endParaRPr>
            </a:p>
          </p:txBody>
        </p:sp>
        <p:cxnSp>
          <p:nvCxnSpPr>
            <p:cNvPr id="74" name="연결선: 구부러짐 73">
              <a:extLst>
                <a:ext uri="{FF2B5EF4-FFF2-40B4-BE49-F238E27FC236}">
                  <a16:creationId xmlns:a16="http://schemas.microsoft.com/office/drawing/2014/main" id="{A63A40DA-D20E-84A3-7AC6-F14D33405ED8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7773605" y="3897164"/>
              <a:ext cx="1956408" cy="512433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DDE3F6A-833B-116D-1E40-CAE44A269ABB}"/>
                </a:ext>
              </a:extLst>
            </p:cNvPr>
            <p:cNvSpPr txBox="1"/>
            <p:nvPr/>
          </p:nvSpPr>
          <p:spPr>
            <a:xfrm>
              <a:off x="8329726" y="3268012"/>
              <a:ext cx="80847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>
                  <a:solidFill>
                    <a:schemeClr val="tx1"/>
                  </a:solidFill>
                </a:rPr>
                <a:t>Indicating the DSO-primary channel</a:t>
              </a:r>
              <a:endParaRPr lang="ko-KR" altLang="en-US" sz="70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5A674E31-80A0-20C3-4A76-9C72107E81C5}"/>
              </a:ext>
            </a:extLst>
          </p:cNvPr>
          <p:cNvGrpSpPr/>
          <p:nvPr/>
        </p:nvGrpSpPr>
        <p:grpSpPr>
          <a:xfrm>
            <a:off x="6139284" y="2287851"/>
            <a:ext cx="4559765" cy="2825867"/>
            <a:chOff x="6384032" y="3556990"/>
            <a:chExt cx="4559765" cy="2825867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8232E9C4-1E15-DD2D-13C2-4419720050A7}"/>
                </a:ext>
              </a:extLst>
            </p:cNvPr>
            <p:cNvGrpSpPr/>
            <p:nvPr/>
          </p:nvGrpSpPr>
          <p:grpSpPr>
            <a:xfrm>
              <a:off x="6384032" y="3556990"/>
              <a:ext cx="4559765" cy="2825867"/>
              <a:chOff x="4408081" y="3485594"/>
              <a:chExt cx="4559765" cy="2825867"/>
            </a:xfrm>
          </p:grpSpPr>
          <p:cxnSp>
            <p:nvCxnSpPr>
              <p:cNvPr id="36" name="직선 연결선 35">
                <a:extLst>
                  <a:ext uri="{FF2B5EF4-FFF2-40B4-BE49-F238E27FC236}">
                    <a16:creationId xmlns:a16="http://schemas.microsoft.com/office/drawing/2014/main" id="{EE512F1C-915A-F81B-A1C4-54F51CAD6D8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83832" y="6309320"/>
                <a:ext cx="3816424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직선 연결선 38">
                <a:extLst>
                  <a:ext uri="{FF2B5EF4-FFF2-40B4-BE49-F238E27FC236}">
                    <a16:creationId xmlns:a16="http://schemas.microsoft.com/office/drawing/2014/main" id="{E74B053E-8585-C0B5-7736-B5F3B81EF8A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83832" y="4896549"/>
                <a:ext cx="3808148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44" name="그룹 43">
                <a:extLst>
                  <a:ext uri="{FF2B5EF4-FFF2-40B4-BE49-F238E27FC236}">
                    <a16:creationId xmlns:a16="http://schemas.microsoft.com/office/drawing/2014/main" id="{E2E96A24-1C12-7C37-3209-8A3268461EB9}"/>
                  </a:ext>
                </a:extLst>
              </p:cNvPr>
              <p:cNvGrpSpPr/>
              <p:nvPr/>
            </p:nvGrpSpPr>
            <p:grpSpPr>
              <a:xfrm>
                <a:off x="4408081" y="3485594"/>
                <a:ext cx="4559765" cy="2825867"/>
                <a:chOff x="4408081" y="3485594"/>
                <a:chExt cx="4559765" cy="2825867"/>
              </a:xfrm>
            </p:grpSpPr>
            <p:sp>
              <p:nvSpPr>
                <p:cNvPr id="45" name="직사각형 44">
                  <a:extLst>
                    <a:ext uri="{FF2B5EF4-FFF2-40B4-BE49-F238E27FC236}">
                      <a16:creationId xmlns:a16="http://schemas.microsoft.com/office/drawing/2014/main" id="{5AFA31B3-39AC-82C0-9B46-4412386AB319}"/>
                    </a:ext>
                  </a:extLst>
                </p:cNvPr>
                <p:cNvSpPr/>
                <p:nvPr/>
              </p:nvSpPr>
              <p:spPr bwMode="auto">
                <a:xfrm>
                  <a:off x="5447821" y="3485594"/>
                  <a:ext cx="936104" cy="2825867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6" name="평행 사변형 45">
                  <a:extLst>
                    <a:ext uri="{FF2B5EF4-FFF2-40B4-BE49-F238E27FC236}">
                      <a16:creationId xmlns:a16="http://schemas.microsoft.com/office/drawing/2014/main" id="{BD51082F-B3AE-73BE-3D35-87ED3986C776}"/>
                    </a:ext>
                  </a:extLst>
                </p:cNvPr>
                <p:cNvSpPr/>
                <p:nvPr/>
              </p:nvSpPr>
              <p:spPr bwMode="auto">
                <a:xfrm>
                  <a:off x="5148393" y="5949280"/>
                  <a:ext cx="288032" cy="360040"/>
                </a:xfrm>
                <a:prstGeom prst="parallelogram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7" name="평행 사변형 46">
                  <a:extLst>
                    <a:ext uri="{FF2B5EF4-FFF2-40B4-BE49-F238E27FC236}">
                      <a16:creationId xmlns:a16="http://schemas.microsoft.com/office/drawing/2014/main" id="{F2DCC5A1-2E0B-B02D-289B-DCE8D560667D}"/>
                    </a:ext>
                  </a:extLst>
                </p:cNvPr>
                <p:cNvSpPr/>
                <p:nvPr/>
              </p:nvSpPr>
              <p:spPr bwMode="auto">
                <a:xfrm>
                  <a:off x="4933022" y="5949280"/>
                  <a:ext cx="288032" cy="360040"/>
                </a:xfrm>
                <a:prstGeom prst="parallelogram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9A9C0683-4E80-938F-B69C-E3F914E1BA47}"/>
                    </a:ext>
                  </a:extLst>
                </p:cNvPr>
                <p:cNvSpPr txBox="1"/>
                <p:nvPr/>
              </p:nvSpPr>
              <p:spPr>
                <a:xfrm>
                  <a:off x="5619157" y="4942522"/>
                  <a:ext cx="59343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600">
                      <a:solidFill>
                        <a:schemeClr val="tx1"/>
                      </a:solidFill>
                    </a:rPr>
                    <a:t>DSO</a:t>
                  </a:r>
                </a:p>
                <a:p>
                  <a:pPr algn="ctr"/>
                  <a:r>
                    <a:rPr lang="en-US" altLang="ko-KR" sz="1600">
                      <a:solidFill>
                        <a:schemeClr val="tx1"/>
                      </a:solidFill>
                    </a:rPr>
                    <a:t>ICF</a:t>
                  </a:r>
                  <a:endParaRPr lang="ko-KR" alt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F0D90B4B-368C-7C1B-5305-C6477E1F8CEF}"/>
                    </a:ext>
                  </a:extLst>
                </p:cNvPr>
                <p:cNvSpPr txBox="1"/>
                <p:nvPr/>
              </p:nvSpPr>
              <p:spPr>
                <a:xfrm>
                  <a:off x="4408081" y="5348100"/>
                  <a:ext cx="6591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800">
                      <a:solidFill>
                        <a:schemeClr val="tx2"/>
                      </a:solidFill>
                    </a:rPr>
                    <a:t>P160</a:t>
                  </a:r>
                  <a:endParaRPr lang="ko-KR" altLang="en-US" sz="18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0336B735-C6FC-3975-712F-274AC01F1AB2}"/>
                    </a:ext>
                  </a:extLst>
                </p:cNvPr>
                <p:cNvSpPr txBox="1"/>
                <p:nvPr/>
              </p:nvSpPr>
              <p:spPr>
                <a:xfrm>
                  <a:off x="4413821" y="3925245"/>
                  <a:ext cx="6591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sz="1800">
                      <a:solidFill>
                        <a:schemeClr val="tx2"/>
                      </a:solidFill>
                    </a:rPr>
                    <a:t>S160</a:t>
                  </a:r>
                  <a:endParaRPr lang="ko-KR" altLang="en-US" sz="18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4" name="직사각형 53">
                  <a:extLst>
                    <a:ext uri="{FF2B5EF4-FFF2-40B4-BE49-F238E27FC236}">
                      <a16:creationId xmlns:a16="http://schemas.microsoft.com/office/drawing/2014/main" id="{CB0734ED-0927-8DDA-3221-AB4D12680F00}"/>
                    </a:ext>
                  </a:extLst>
                </p:cNvPr>
                <p:cNvSpPr/>
                <p:nvPr/>
              </p:nvSpPr>
              <p:spPr bwMode="auto">
                <a:xfrm>
                  <a:off x="6903828" y="4397024"/>
                  <a:ext cx="1496427" cy="203966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ko-KR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CDAA9BDA-9ABA-DC64-17A8-3308010AFED8}"/>
                    </a:ext>
                  </a:extLst>
                </p:cNvPr>
                <p:cNvSpPr txBox="1"/>
                <p:nvPr/>
              </p:nvSpPr>
              <p:spPr>
                <a:xfrm>
                  <a:off x="7542897" y="4930042"/>
                  <a:ext cx="142494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200">
                      <a:solidFill>
                        <a:schemeClr val="tx1"/>
                      </a:solidFill>
                    </a:rPr>
                    <a:t>DSO-primary channel</a:t>
                  </a:r>
                  <a:endParaRPr lang="ko-KR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7" name="직선 화살표 연결선 6">
              <a:extLst>
                <a:ext uri="{FF2B5EF4-FFF2-40B4-BE49-F238E27FC236}">
                  <a16:creationId xmlns:a16="http://schemas.microsoft.com/office/drawing/2014/main" id="{0F605367-FC6E-185D-0886-032F369982E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0034038" y="4687937"/>
              <a:ext cx="72109" cy="35056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CB91580-6234-806B-14A3-81A1D4A6DE25}"/>
                </a:ext>
              </a:extLst>
            </p:cNvPr>
            <p:cNvSpPr/>
            <p:nvPr/>
          </p:nvSpPr>
          <p:spPr bwMode="auto">
            <a:xfrm>
              <a:off x="7421153" y="3897421"/>
              <a:ext cx="936104" cy="3381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39313B0-8554-1596-9623-D468E04102FA}"/>
                </a:ext>
              </a:extLst>
            </p:cNvPr>
            <p:cNvSpPr txBox="1"/>
            <p:nvPr/>
          </p:nvSpPr>
          <p:spPr>
            <a:xfrm>
              <a:off x="7477936" y="3929989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solidFill>
                    <a:schemeClr val="tx1"/>
                  </a:solidFill>
                </a:rPr>
                <a:t>Punctured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52F81DF3-A604-EA03-933C-00513E7CD06E}"/>
                </a:ext>
              </a:extLst>
            </p:cNvPr>
            <p:cNvSpPr/>
            <p:nvPr/>
          </p:nvSpPr>
          <p:spPr bwMode="auto">
            <a:xfrm>
              <a:off x="8965994" y="4965805"/>
              <a:ext cx="792088" cy="1414911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18E1608-12EF-3C6B-8BB3-BCE0AF4F42EF}"/>
                </a:ext>
              </a:extLst>
            </p:cNvPr>
            <p:cNvSpPr txBox="1"/>
            <p:nvPr/>
          </p:nvSpPr>
          <p:spPr>
            <a:xfrm>
              <a:off x="9038779" y="5236468"/>
              <a:ext cx="63570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/>
                <a:t>ICR from P160</a:t>
              </a:r>
              <a:endParaRPr lang="ko-KR" altLang="en-US" sz="1400" dirty="0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DFD7826C-AB66-2B5B-888F-E5AD7F4D6B7D}"/>
                </a:ext>
              </a:extLst>
            </p:cNvPr>
            <p:cNvSpPr/>
            <p:nvPr/>
          </p:nvSpPr>
          <p:spPr bwMode="auto">
            <a:xfrm>
              <a:off x="8962364" y="4256888"/>
              <a:ext cx="789494" cy="71406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6F6C731D-BA02-F452-F90D-638664D14936}"/>
                </a:ext>
              </a:extLst>
            </p:cNvPr>
            <p:cNvSpPr/>
            <p:nvPr/>
          </p:nvSpPr>
          <p:spPr bwMode="auto">
            <a:xfrm>
              <a:off x="8962785" y="4257680"/>
              <a:ext cx="700270" cy="40558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79475535-F136-B3EF-AF96-6DFCACF00C94}"/>
                </a:ext>
              </a:extLst>
            </p:cNvPr>
            <p:cNvSpPr/>
            <p:nvPr/>
          </p:nvSpPr>
          <p:spPr bwMode="auto">
            <a:xfrm>
              <a:off x="8967053" y="4464103"/>
              <a:ext cx="576064" cy="20494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EE8450C-4A69-8C4E-8AA0-6A69BBDE0CA1}"/>
                </a:ext>
              </a:extLst>
            </p:cNvPr>
            <p:cNvSpPr txBox="1"/>
            <p:nvPr/>
          </p:nvSpPr>
          <p:spPr>
            <a:xfrm>
              <a:off x="8970216" y="4445550"/>
              <a:ext cx="5774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/>
                <a:t>20MHz</a:t>
              </a:r>
              <a:endParaRPr lang="ko-KR" altLang="en-US" sz="10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3921675-618A-7483-FF19-6CEA7FF2C1E7}"/>
                </a:ext>
              </a:extLst>
            </p:cNvPr>
            <p:cNvSpPr txBox="1"/>
            <p:nvPr/>
          </p:nvSpPr>
          <p:spPr>
            <a:xfrm>
              <a:off x="9053688" y="4250695"/>
              <a:ext cx="5774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/>
                <a:t>40MHz</a:t>
              </a:r>
              <a:endParaRPr lang="ko-KR" altLang="en-US" sz="10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D02605A-3E00-DA83-2C3F-51D525C93448}"/>
                </a:ext>
              </a:extLst>
            </p:cNvPr>
            <p:cNvSpPr txBox="1"/>
            <p:nvPr/>
          </p:nvSpPr>
          <p:spPr>
            <a:xfrm>
              <a:off x="9176460" y="4753308"/>
              <a:ext cx="5774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/>
                <a:t>80MHz</a:t>
              </a:r>
              <a:endParaRPr lang="ko-KR" altLang="en-US" sz="1000" dirty="0"/>
            </a:p>
          </p:txBody>
        </p:sp>
        <p:cxnSp>
          <p:nvCxnSpPr>
            <p:cNvPr id="22" name="직선 화살표 연결선 21">
              <a:extLst>
                <a:ext uri="{FF2B5EF4-FFF2-40B4-BE49-F238E27FC236}">
                  <a16:creationId xmlns:a16="http://schemas.microsoft.com/office/drawing/2014/main" id="{4A96D73B-261F-372E-95A3-09A4212D05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83834" y="4137381"/>
              <a:ext cx="178982" cy="1456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81F5CB2-D6D2-1C0E-8851-F44A4E98D656}"/>
                </a:ext>
              </a:extLst>
            </p:cNvPr>
            <p:cNvSpPr txBox="1"/>
            <p:nvPr/>
          </p:nvSpPr>
          <p:spPr>
            <a:xfrm>
              <a:off x="9803484" y="3839483"/>
              <a:ext cx="8141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ICR from S160</a:t>
              </a:r>
            </a:p>
          </p:txBody>
        </p:sp>
        <p:cxnSp>
          <p:nvCxnSpPr>
            <p:cNvPr id="28" name="직선 화살표 연결선 27">
              <a:extLst>
                <a:ext uri="{FF2B5EF4-FFF2-40B4-BE49-F238E27FC236}">
                  <a16:creationId xmlns:a16="http://schemas.microsoft.com/office/drawing/2014/main" id="{2D660630-0DC1-B54A-736B-E814784FC75C}"/>
                </a:ext>
              </a:extLst>
            </p:cNvPr>
            <p:cNvCxnSpPr/>
            <p:nvPr/>
          </p:nvCxnSpPr>
          <p:spPr bwMode="auto">
            <a:xfrm>
              <a:off x="8359876" y="6301934"/>
              <a:ext cx="61165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5D4F4AE-4CB5-CF73-3AC1-78033266D236}"/>
                </a:ext>
              </a:extLst>
            </p:cNvPr>
            <p:cNvSpPr txBox="1"/>
            <p:nvPr/>
          </p:nvSpPr>
          <p:spPr>
            <a:xfrm>
              <a:off x="8379359" y="6019835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>
                  <a:solidFill>
                    <a:schemeClr val="tx1"/>
                  </a:solidFill>
                </a:rPr>
                <a:t>SIFS</a:t>
              </a:r>
              <a:endParaRPr lang="ko-KR" altLang="en-US" sz="1600">
                <a:solidFill>
                  <a:schemeClr val="tx1"/>
                </a:solidFill>
              </a:endParaRPr>
            </a:p>
          </p:txBody>
        </p:sp>
        <p:cxnSp>
          <p:nvCxnSpPr>
            <p:cNvPr id="33" name="연결선: 구부러짐 32">
              <a:extLst>
                <a:ext uri="{FF2B5EF4-FFF2-40B4-BE49-F238E27FC236}">
                  <a16:creationId xmlns:a16="http://schemas.microsoft.com/office/drawing/2014/main" id="{A19294CF-8B34-E16E-FB90-36D2A46C90C2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8007616" y="5087577"/>
              <a:ext cx="1274559" cy="526876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B906FD2-5948-2813-6826-A1C92670787A}"/>
                </a:ext>
              </a:extLst>
            </p:cNvPr>
            <p:cNvSpPr txBox="1"/>
            <p:nvPr/>
          </p:nvSpPr>
          <p:spPr>
            <a:xfrm>
              <a:off x="8290408" y="5532903"/>
              <a:ext cx="80847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>
                  <a:solidFill>
                    <a:schemeClr val="tx1"/>
                  </a:solidFill>
                </a:rPr>
                <a:t>Indicating the DSO-primary channel</a:t>
              </a:r>
              <a:endParaRPr lang="ko-KR" altLang="en-US" sz="700">
                <a:solidFill>
                  <a:schemeClr val="tx1"/>
                </a:solidFill>
              </a:endParaRPr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0D64250B-D185-FC68-AEDD-AE3839E4B648}"/>
                </a:ext>
              </a:extLst>
            </p:cNvPr>
            <p:cNvSpPr/>
            <p:nvPr/>
          </p:nvSpPr>
          <p:spPr bwMode="auto">
            <a:xfrm>
              <a:off x="8964837" y="3560150"/>
              <a:ext cx="796875" cy="140849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65" name="Rectangle 2">
            <a:extLst>
              <a:ext uri="{FF2B5EF4-FFF2-40B4-BE49-F238E27FC236}">
                <a16:creationId xmlns:a16="http://schemas.microsoft.com/office/drawing/2014/main" id="{85E782A6-231F-713A-DD5B-5643B41BD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5445224"/>
            <a:ext cx="10361613" cy="8137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̶"/>
              <a:defRPr sz="16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A DSO AP can select one of the idle subchannels as the DSO primary channel for a TXOP and indicate it through DSO ICF.</a:t>
            </a:r>
          </a:p>
        </p:txBody>
      </p:sp>
    </p:spTree>
    <p:extLst>
      <p:ext uri="{BB962C8B-B14F-4D97-AF65-F5344CB8AC3E}">
        <p14:creationId xmlns:p14="http://schemas.microsoft.com/office/powerpoint/2010/main" val="746503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400" dirty="0">
                <a:solidFill>
                  <a:schemeClr val="tx1"/>
                </a:solidFill>
              </a:rPr>
              <a:t>The differences between SST and DSO were discussed, where the SST has limitation that secondary subchannel cannot be punctured. 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>
              <a:solidFill>
                <a:schemeClr val="tx1"/>
              </a:solidFill>
            </a:endParaRPr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400" dirty="0">
                <a:solidFill>
                  <a:schemeClr val="tx1"/>
                </a:solidFill>
              </a:rPr>
              <a:t>To enable DSO operation even when some secondary subchannel(s) is busy, the DSO primary channel is proposed. </a:t>
            </a:r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400" dirty="0">
                <a:solidFill>
                  <a:schemeClr val="tx1"/>
                </a:solidFill>
              </a:rPr>
              <a:t>Within a DSO-enabled TXOP: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>
                <a:solidFill>
                  <a:schemeClr val="tx1"/>
                </a:solidFill>
              </a:rPr>
              <a:t>DSO AP ensures that DL PPDU occupies the DSO primary channel.</a:t>
            </a:r>
          </a:p>
          <a:p>
            <a:pPr marL="857250"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>
                <a:solidFill>
                  <a:schemeClr val="tx1"/>
                </a:solidFill>
              </a:rPr>
              <a:t>DSO non-AP STAs detect and decode DL PPDU based on the DSO primary channel.</a:t>
            </a:r>
          </a:p>
          <a:p>
            <a:pPr marL="1257300"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>
              <a:solidFill>
                <a:schemeClr val="tx1"/>
              </a:solidFill>
            </a:endParaRPr>
          </a:p>
          <a:p>
            <a:pPr marL="40005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400" dirty="0">
                <a:solidFill>
                  <a:schemeClr val="tx1"/>
                </a:solidFill>
              </a:rPr>
              <a:t>Furthermore, to handle the case where the static DSO primary channel is busy, dynamic indication of the location of the DSO primary channel in DSO ICF was discussed.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Hyeonjun</a:t>
            </a:r>
            <a:r>
              <a:rPr lang="en-GB" altLang="ko-KR" dirty="0"/>
              <a:t> Sung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 2024</a:t>
            </a:r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9057524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DSO_Submission</Template>
  <TotalTime>8851</TotalTime>
  <Words>1572</Words>
  <Application>Microsoft Office PowerPoint</Application>
  <PresentationFormat>와이드스크린</PresentationFormat>
  <Paragraphs>230</Paragraphs>
  <Slides>13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Times New Roman</vt:lpstr>
      <vt:lpstr>Wingdings</vt:lpstr>
      <vt:lpstr>Office 테마</vt:lpstr>
      <vt:lpstr>Document</vt:lpstr>
      <vt:lpstr>Discussions on Dynamic Subchannel Operation</vt:lpstr>
      <vt:lpstr>Introduction</vt:lpstr>
      <vt:lpstr>Recap: Dynamic Subband Operation (DSO) [1]</vt:lpstr>
      <vt:lpstr>Background: Subchannel Selective Transmission (SST)</vt:lpstr>
      <vt:lpstr>Restrictions on the subchannel operation</vt:lpstr>
      <vt:lpstr>DSO primary channel</vt:lpstr>
      <vt:lpstr>DSO primary channel (cont’d)</vt:lpstr>
      <vt:lpstr>Dynamic indication of the DSO primary channel </vt:lpstr>
      <vt:lpstr>Summary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Dynamic Subband Operation</dc:title>
  <dc:creator>Hank</dc:creator>
  <cp:keywords/>
  <cp:lastModifiedBy>Shawn</cp:lastModifiedBy>
  <cp:revision>93</cp:revision>
  <cp:lastPrinted>1601-01-01T00:00:00Z</cp:lastPrinted>
  <dcterms:created xsi:type="dcterms:W3CDTF">2024-07-02T07:38:20Z</dcterms:created>
  <dcterms:modified xsi:type="dcterms:W3CDTF">2024-07-15T12:59:30Z</dcterms:modified>
  <cp:category>Name, Affiliation</cp:category>
</cp:coreProperties>
</file>