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58" r:id="rId4"/>
    <p:sldId id="265" r:id="rId5"/>
    <p:sldId id="286" r:id="rId6"/>
    <p:sldId id="283" r:id="rId7"/>
    <p:sldId id="266" r:id="rId8"/>
    <p:sldId id="278" r:id="rId9"/>
    <p:sldId id="279" r:id="rId10"/>
    <p:sldId id="274" r:id="rId11"/>
    <p:sldId id="280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E7CA"/>
    <a:srgbClr val="E5F6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44" autoAdjust="0"/>
    <p:restoredTop sz="94660"/>
  </p:normalViewPr>
  <p:slideViewPr>
    <p:cSldViewPr>
      <p:cViewPr varScale="1">
        <p:scale>
          <a:sx n="131" d="100"/>
          <a:sy n="131" d="100"/>
        </p:scale>
        <p:origin x="1104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70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30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07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3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89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5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1156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Initial Control Frame Exchange </a:t>
            </a:r>
            <a:r>
              <a:rPr lang="en-US" altLang="ko-KR" sz="3200" dirty="0"/>
              <a:t>for Low Latency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765061"/>
              </p:ext>
            </p:extLst>
          </p:nvPr>
        </p:nvGraphicFramePr>
        <p:xfrm>
          <a:off x="990600" y="2416175"/>
          <a:ext cx="10209213" cy="2452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8620" imgH="2651071" progId="Word.Document.8">
                  <p:embed/>
                </p:oleObj>
              </mc:Choice>
              <mc:Fallback>
                <p:oleObj name="Document" r:id="rId3" imgW="10428620" imgH="265107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209213" cy="24529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sz="2000" dirty="0">
                <a:solidFill>
                  <a:schemeClr val="tx1"/>
                </a:solidFill>
              </a:rPr>
              <a:t>Do you agree to define a mechanism(s) to </a:t>
            </a:r>
            <a:r>
              <a:rPr lang="en-US" altLang="ko-KR" sz="2000" dirty="0"/>
              <a:t>ensure that latency-sensitive traffic is transmitted with higher priority between TXOP holder and TXOP responder?</a:t>
            </a:r>
          </a:p>
          <a:p>
            <a:pPr lvl="1"/>
            <a:r>
              <a:rPr lang="en-US" altLang="ko-KR" sz="1600" dirty="0"/>
              <a:t>Initial control frames (ICF/ICR) carry information to coordinate the order of frame exchanges within the corresponding TXOP.</a:t>
            </a:r>
          </a:p>
          <a:p>
            <a:pPr lvl="1"/>
            <a:r>
              <a:rPr lang="en-US" altLang="ko-KR" sz="1600" dirty="0"/>
              <a:t>Details of the initial control frames are TBD.</a:t>
            </a:r>
          </a:p>
          <a:p>
            <a:pPr lvl="1"/>
            <a:endParaRPr lang="en-US" altLang="ko-KR" sz="1600" dirty="0">
              <a:solidFill>
                <a:schemeClr val="tx1"/>
              </a:solidFill>
            </a:endParaRPr>
          </a:p>
          <a:p>
            <a:endParaRPr lang="ko-KR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182573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 2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sz="2000" dirty="0"/>
              <a:t>Do</a:t>
            </a:r>
            <a:r>
              <a:rPr lang="ko-KR" altLang="en-US" sz="2000" dirty="0"/>
              <a:t> </a:t>
            </a:r>
            <a:r>
              <a:rPr lang="en-US" altLang="ko-KR" sz="2000" dirty="0"/>
              <a:t>you</a:t>
            </a:r>
            <a:r>
              <a:rPr lang="ko-KR" altLang="en-US" sz="2000" dirty="0"/>
              <a:t> </a:t>
            </a:r>
            <a:r>
              <a:rPr lang="en-US" altLang="ko-KR" sz="2000" dirty="0"/>
              <a:t>agree</a:t>
            </a:r>
            <a:r>
              <a:rPr lang="ko-KR" altLang="en-US" sz="2000" dirty="0"/>
              <a:t> </a:t>
            </a:r>
            <a:r>
              <a:rPr lang="en-US" altLang="ko-KR" sz="2000" dirty="0"/>
              <a:t>that an UHR AP may not respond to the received initial control frame from non-UHR STAs when TBD condition(s) is met?</a:t>
            </a:r>
          </a:p>
          <a:p>
            <a:pPr lvl="1"/>
            <a:r>
              <a:rPr lang="en-US" altLang="ko-KR" sz="1600" dirty="0"/>
              <a:t>One condition is that the initial control frame is received during R-TWT SP of its BSS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ko-KR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2554107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92051"/>
            <a:ext cx="10361084" cy="4545261"/>
          </a:xfrm>
        </p:spPr>
        <p:txBody>
          <a:bodyPr/>
          <a:lstStyle/>
          <a:p>
            <a:r>
              <a:rPr lang="en-US" altLang="ko-KR" sz="1200" dirty="0"/>
              <a:t>[1] 11-23/1895r2		C-TDMA frame sequence										Abhishek Patil</a:t>
            </a:r>
          </a:p>
          <a:p>
            <a:r>
              <a:rPr lang="en-US" altLang="ko-KR" sz="1200" dirty="0"/>
              <a:t>[2] 11-24/0093r2		NAV setting for Coordinated TDMA								</a:t>
            </a:r>
            <a:r>
              <a:rPr lang="en-US" altLang="ko-KR" sz="1200" dirty="0" err="1"/>
              <a:t>Dibakar</a:t>
            </a:r>
            <a:r>
              <a:rPr lang="en-US" altLang="ko-KR" sz="1200" dirty="0"/>
              <a:t> Das</a:t>
            </a:r>
          </a:p>
          <a:p>
            <a:r>
              <a:rPr lang="en-US" altLang="ko-KR" sz="1200" dirty="0"/>
              <a:t>[3] 11-24/0411r0		TXOP Return in C-TDMA										</a:t>
            </a:r>
            <a:r>
              <a:rPr lang="en-US" altLang="ko-KR" sz="1200" dirty="0" err="1"/>
              <a:t>Geonhwan</a:t>
            </a:r>
            <a:r>
              <a:rPr lang="en-US" altLang="ko-KR" sz="1200" dirty="0"/>
              <a:t> Kim</a:t>
            </a:r>
          </a:p>
          <a:p>
            <a:r>
              <a:rPr lang="en-US" altLang="ko-KR" sz="1200" dirty="0"/>
              <a:t>[4] 11-24/0375r1		NAV protection for C-TDMA									Si-Chan Noh</a:t>
            </a:r>
          </a:p>
          <a:p>
            <a:r>
              <a:rPr lang="en-US" altLang="ko-KR" sz="1200" dirty="0"/>
              <a:t>[5] 11-24/0423r0 		NAV Rules in C-TDMA										</a:t>
            </a:r>
            <a:r>
              <a:rPr lang="en-US" altLang="ko-KR" sz="1200" dirty="0" err="1"/>
              <a:t>Sanket</a:t>
            </a:r>
            <a:r>
              <a:rPr lang="en-US" altLang="ko-KR" sz="1200" dirty="0"/>
              <a:t> </a:t>
            </a:r>
            <a:r>
              <a:rPr lang="en-US" altLang="ko-KR" sz="1200" dirty="0" err="1"/>
              <a:t>Kalamkar</a:t>
            </a:r>
            <a:endParaRPr lang="en-US" altLang="ko-KR" sz="1200" dirty="0"/>
          </a:p>
          <a:p>
            <a:r>
              <a:rPr lang="en-US" altLang="ko-KR" sz="1200" dirty="0"/>
              <a:t>[6] 11-23/2022r1		r-TWT for multi-AP follow up									Laurent </a:t>
            </a:r>
            <a:r>
              <a:rPr lang="en-US" altLang="ko-KR" sz="1200" dirty="0" err="1"/>
              <a:t>Cariou</a:t>
            </a:r>
            <a:endParaRPr lang="en-US" altLang="ko-KR" sz="1200" dirty="0"/>
          </a:p>
          <a:p>
            <a:r>
              <a:rPr lang="en-US" altLang="ko-KR" sz="1200" dirty="0"/>
              <a:t>[7] 11-23/1916r1		R-TWT Coordination in Multi-BSS								</a:t>
            </a:r>
            <a:r>
              <a:rPr lang="en-US" altLang="ko-KR" sz="1200" dirty="0" err="1"/>
              <a:t>Sunhee</a:t>
            </a:r>
            <a:r>
              <a:rPr lang="en-US" altLang="ko-KR" sz="1200" dirty="0"/>
              <a:t> Baek</a:t>
            </a:r>
          </a:p>
          <a:p>
            <a:r>
              <a:rPr lang="en-US" altLang="ko-KR" sz="1200" dirty="0"/>
              <a:t>[8] 11-23/1952r3		Coordinated R-TWT for Multi-AP scenarios – Follow up					</a:t>
            </a:r>
            <a:r>
              <a:rPr lang="en-US" altLang="ko-KR" sz="1200" dirty="0" err="1"/>
              <a:t>Liuming</a:t>
            </a:r>
            <a:r>
              <a:rPr lang="en-US" altLang="ko-KR" sz="1200" dirty="0"/>
              <a:t> Lu</a:t>
            </a:r>
          </a:p>
          <a:p>
            <a:r>
              <a:rPr lang="en-US" altLang="ko-KR" sz="1200" dirty="0"/>
              <a:t>[9] 11-24/0408r0		Enhancements on TWT SP Management								Muhammad Kumail Haider</a:t>
            </a:r>
          </a:p>
          <a:p>
            <a:r>
              <a:rPr lang="en-US" altLang="ko-KR" sz="1200" dirty="0"/>
              <a:t>[10] 11-24/0827r0		OBSS Interference Impact on CR-TWT and Enhanced Channel Access Rules		Qing Xia</a:t>
            </a:r>
          </a:p>
          <a:p>
            <a:r>
              <a:rPr lang="en-US" altLang="ko-KR" sz="1200" dirty="0"/>
              <a:t>[11] 11-23/1886r3		Preemption techniques to meet low-latency (LL) targets					Giovanni </a:t>
            </a:r>
            <a:r>
              <a:rPr lang="en-US" altLang="ko-KR" sz="1200" dirty="0" err="1"/>
              <a:t>Chisci</a:t>
            </a:r>
            <a:endParaRPr lang="en-US" altLang="ko-KR" sz="1200" dirty="0"/>
          </a:p>
          <a:p>
            <a:r>
              <a:rPr lang="en-US" altLang="ko-KR" sz="1200" dirty="0"/>
              <a:t>[12] 11-24/0103r0		TXOP level preemption for Low latency application in 802.11bn				Juan Fang</a:t>
            </a:r>
          </a:p>
          <a:p>
            <a:r>
              <a:rPr lang="en-US" altLang="ko-KR" sz="1200" dirty="0"/>
              <a:t>[13] 11-24/0247r0		Legacy STA and OBSS Issues for Preemption							</a:t>
            </a:r>
            <a:r>
              <a:rPr lang="en-US" altLang="ko-KR" sz="1200" dirty="0" err="1"/>
              <a:t>Yunbo</a:t>
            </a:r>
            <a:r>
              <a:rPr lang="en-US" altLang="ko-KR" sz="1200" dirty="0"/>
              <a:t> Li</a:t>
            </a:r>
          </a:p>
          <a:p>
            <a:r>
              <a:rPr lang="en-US" altLang="ko-KR" sz="1200" dirty="0"/>
              <a:t>[14] 11-24/0390r0		A Uniform Procedure for Preemption								</a:t>
            </a:r>
            <a:r>
              <a:rPr lang="en-US" altLang="ko-KR" sz="1200" dirty="0" err="1"/>
              <a:t>Yunbo</a:t>
            </a:r>
            <a:r>
              <a:rPr lang="en-US" altLang="ko-KR" sz="1200" dirty="0"/>
              <a:t> Li</a:t>
            </a:r>
          </a:p>
          <a:p>
            <a:r>
              <a:rPr lang="en-US" altLang="ko-KR" sz="1200" dirty="0"/>
              <a:t>[15] 11-24/0470r0		rethinking-preemption										Dmitry Akhmetov</a:t>
            </a:r>
          </a:p>
          <a:p>
            <a:r>
              <a:rPr lang="en-US" altLang="ko-KR" sz="1200" dirty="0"/>
              <a:t>[16] 11-23/2126r3		Low latency channel access follow up								Dmitry Akhmetov</a:t>
            </a:r>
          </a:p>
          <a:p>
            <a:r>
              <a:rPr lang="en-US" altLang="ko-KR" sz="1200" dirty="0"/>
              <a:t>[17] 11-24/0840r0		hip-</a:t>
            </a:r>
            <a:r>
              <a:rPr lang="en-US" altLang="ko-KR" sz="1200" dirty="0" err="1"/>
              <a:t>edca</a:t>
            </a:r>
            <a:r>
              <a:rPr lang="en-US" altLang="ko-KR" sz="1200" dirty="0"/>
              <a:t>-proposal											Dmitry Akhmetov</a:t>
            </a:r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altLang="ko-KR" sz="2400" dirty="0"/>
              <a:t>Various low latency-related mechanisms are under discussion for 11bn</a:t>
            </a:r>
          </a:p>
          <a:p>
            <a:pPr lvl="1"/>
            <a:r>
              <a:rPr lang="en-US" altLang="ko-KR" sz="1600" dirty="0"/>
              <a:t>C-TDMA [1-5], C-RTWT SP [6-10], TXOP Preemption [11-15], </a:t>
            </a:r>
            <a:r>
              <a:rPr lang="en-US" altLang="ko-KR" sz="1600" dirty="0" err="1"/>
              <a:t>HiP</a:t>
            </a:r>
            <a:r>
              <a:rPr lang="en-US" altLang="ko-KR" sz="1600" dirty="0"/>
              <a:t>-EDCA [16, 17], etc.</a:t>
            </a:r>
          </a:p>
          <a:p>
            <a:pPr lvl="3"/>
            <a:endParaRPr lang="en-US" altLang="ko-KR" sz="1800" dirty="0"/>
          </a:p>
          <a:p>
            <a:r>
              <a:rPr lang="en-US" altLang="ko-KR" sz="2400" dirty="0"/>
              <a:t>They have similar purposes that allow LL STAs to transmit LL traffic first by applying modifications on top of the baseline protocols</a:t>
            </a:r>
          </a:p>
          <a:p>
            <a:pPr lvl="1"/>
            <a:endParaRPr lang="en-US" altLang="ko-KR" dirty="0"/>
          </a:p>
          <a:p>
            <a:r>
              <a:rPr lang="en-US" altLang="ko-KR" sz="2400" dirty="0"/>
              <a:t>In this contribution, we propose to enhance </a:t>
            </a:r>
            <a:r>
              <a:rPr lang="en-US" altLang="ko-KR" dirty="0"/>
              <a:t>initial control frame exchanges</a:t>
            </a:r>
            <a:r>
              <a:rPr lang="en-US" altLang="ko-KR" sz="2400" dirty="0"/>
              <a:t> </a:t>
            </a:r>
            <a:r>
              <a:rPr lang="en-US" altLang="ko-KR" dirty="0"/>
              <a:t>to</a:t>
            </a:r>
            <a:r>
              <a:rPr lang="en-US" altLang="ko-KR" sz="2400" dirty="0"/>
              <a:t> reorder the following frame exchange sequence to deliver LL traffic first</a:t>
            </a:r>
          </a:p>
          <a:p>
            <a:endParaRPr lang="en-US" altLang="ko-KR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ICF/ICR exchange rules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361613" cy="2719408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ICF/ICR exchange sequence defined in the baseline</a:t>
            </a:r>
          </a:p>
          <a:p>
            <a:pPr lvl="1"/>
            <a:r>
              <a:rPr lang="en-US" altLang="ko-KR" dirty="0"/>
              <a:t>A STA that receives an RTS frame addressed to it shall respond with a CTS frame if medium is idle</a:t>
            </a:r>
          </a:p>
          <a:p>
            <a:pPr lvl="1"/>
            <a:r>
              <a:rPr lang="en-US" altLang="ko-KR" dirty="0"/>
              <a:t>Similar rules are applied for the other control frames (e.g., MU-RTS, BSRP TF, etc.)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Low latency-related problematic scenario based on the baseline rule</a:t>
            </a:r>
          </a:p>
          <a:p>
            <a:pPr lvl="1"/>
            <a:r>
              <a:rPr lang="en-US" altLang="ko-KR" dirty="0"/>
              <a:t>A STA intending to transmit LL traffic receives an RTS frame, then it shall respond with a CTS frame and join the frame exchange sequence as a TXOP responder (LL traffic delayed)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July 2024</a:t>
            </a:r>
            <a:endParaRPr lang="en-GB" altLang="ko-KR" dirty="0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E45463C1-DD91-99B2-4635-54BE49753CCB}"/>
              </a:ext>
            </a:extLst>
          </p:cNvPr>
          <p:cNvGrpSpPr/>
          <p:nvPr/>
        </p:nvGrpSpPr>
        <p:grpSpPr>
          <a:xfrm>
            <a:off x="2825952" y="5127212"/>
            <a:ext cx="7590528" cy="859207"/>
            <a:chOff x="1280160" y="5011901"/>
            <a:chExt cx="6425514" cy="859207"/>
          </a:xfrm>
        </p:grpSpPr>
        <p:cxnSp>
          <p:nvCxnSpPr>
            <p:cNvPr id="3" name="직선 연결선 2">
              <a:extLst>
                <a:ext uri="{FF2B5EF4-FFF2-40B4-BE49-F238E27FC236}">
                  <a16:creationId xmlns:a16="http://schemas.microsoft.com/office/drawing/2014/main" id="{BE77FD08-72C5-8711-97DA-8A4401D1E766}"/>
                </a:ext>
              </a:extLst>
            </p:cNvPr>
            <p:cNvCxnSpPr/>
            <p:nvPr/>
          </p:nvCxnSpPr>
          <p:spPr bwMode="auto">
            <a:xfrm>
              <a:off x="1280160" y="5011901"/>
              <a:ext cx="642551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직선 연결선 6">
              <a:extLst>
                <a:ext uri="{FF2B5EF4-FFF2-40B4-BE49-F238E27FC236}">
                  <a16:creationId xmlns:a16="http://schemas.microsoft.com/office/drawing/2014/main" id="{C3AFBC68-38D4-F9B2-07E0-D19911662E61}"/>
                </a:ext>
              </a:extLst>
            </p:cNvPr>
            <p:cNvCxnSpPr/>
            <p:nvPr/>
          </p:nvCxnSpPr>
          <p:spPr bwMode="auto">
            <a:xfrm>
              <a:off x="1280160" y="5871108"/>
              <a:ext cx="642551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직사각형 7">
            <a:extLst>
              <a:ext uri="{FF2B5EF4-FFF2-40B4-BE49-F238E27FC236}">
                <a16:creationId xmlns:a16="http://schemas.microsoft.com/office/drawing/2014/main" id="{1A6C2AC1-033C-58E5-F289-6966590733DC}"/>
              </a:ext>
            </a:extLst>
          </p:cNvPr>
          <p:cNvSpPr/>
          <p:nvPr/>
        </p:nvSpPr>
        <p:spPr>
          <a:xfrm>
            <a:off x="3769093" y="4764907"/>
            <a:ext cx="465530" cy="35095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RTS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44149C-6C4C-8AF4-DB47-C4E548933E3B}"/>
              </a:ext>
            </a:extLst>
          </p:cNvPr>
          <p:cNvSpPr txBox="1"/>
          <p:nvPr/>
        </p:nvSpPr>
        <p:spPr>
          <a:xfrm>
            <a:off x="1714911" y="4963479"/>
            <a:ext cx="11980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Non-LL STA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3D7FF6-4371-19C2-0E75-107FFE1C04DD}"/>
              </a:ext>
            </a:extLst>
          </p:cNvPr>
          <p:cNvSpPr txBox="1"/>
          <p:nvPr/>
        </p:nvSpPr>
        <p:spPr>
          <a:xfrm>
            <a:off x="1727767" y="5689991"/>
            <a:ext cx="11980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LL STA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29188F93-0475-10AD-C86C-359392ED68E8}"/>
              </a:ext>
            </a:extLst>
          </p:cNvPr>
          <p:cNvGrpSpPr/>
          <p:nvPr/>
        </p:nvGrpSpPr>
        <p:grpSpPr>
          <a:xfrm>
            <a:off x="3198910" y="5795971"/>
            <a:ext cx="555720" cy="183333"/>
            <a:chOff x="1381953" y="4414911"/>
            <a:chExt cx="433897" cy="203504"/>
          </a:xfrm>
        </p:grpSpPr>
        <p:sp>
          <p:nvSpPr>
            <p:cNvPr id="12" name="평행 사변형 11">
              <a:extLst>
                <a:ext uri="{FF2B5EF4-FFF2-40B4-BE49-F238E27FC236}">
                  <a16:creationId xmlns:a16="http://schemas.microsoft.com/office/drawing/2014/main" id="{EE59AE97-1F86-77C3-141C-281AF7348330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3" name="평행 사변형 12">
              <a:extLst>
                <a:ext uri="{FF2B5EF4-FFF2-40B4-BE49-F238E27FC236}">
                  <a16:creationId xmlns:a16="http://schemas.microsoft.com/office/drawing/2014/main" id="{D8D0ADAE-71BC-BFAB-5872-E78BF9CAD89F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4" name="평행 사변형 13">
              <a:extLst>
                <a:ext uri="{FF2B5EF4-FFF2-40B4-BE49-F238E27FC236}">
                  <a16:creationId xmlns:a16="http://schemas.microsoft.com/office/drawing/2014/main" id="{0492A287-3C1E-5FAE-3372-617AA1A18E4E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5" name="평행 사변형 14">
              <a:extLst>
                <a:ext uri="{FF2B5EF4-FFF2-40B4-BE49-F238E27FC236}">
                  <a16:creationId xmlns:a16="http://schemas.microsoft.com/office/drawing/2014/main" id="{5EF5B968-4674-27A3-801A-209DE24AD9D4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3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769E0BC1-1A3C-7D05-D038-04D1D36FE67F}"/>
              </a:ext>
            </a:extLst>
          </p:cNvPr>
          <p:cNvGrpSpPr/>
          <p:nvPr/>
        </p:nvGrpSpPr>
        <p:grpSpPr>
          <a:xfrm>
            <a:off x="3198910" y="4940385"/>
            <a:ext cx="555720" cy="183333"/>
            <a:chOff x="1381953" y="4414911"/>
            <a:chExt cx="433897" cy="203504"/>
          </a:xfrm>
        </p:grpSpPr>
        <p:sp>
          <p:nvSpPr>
            <p:cNvPr id="17" name="평행 사변형 16">
              <a:extLst>
                <a:ext uri="{FF2B5EF4-FFF2-40B4-BE49-F238E27FC236}">
                  <a16:creationId xmlns:a16="http://schemas.microsoft.com/office/drawing/2014/main" id="{94A4DB4A-A889-3529-767E-30B0148FFAAA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8" name="평행 사변형 17">
              <a:extLst>
                <a:ext uri="{FF2B5EF4-FFF2-40B4-BE49-F238E27FC236}">
                  <a16:creationId xmlns:a16="http://schemas.microsoft.com/office/drawing/2014/main" id="{CF0E6BA2-FB8F-C927-DECD-3022673CDD6D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9" name="평행 사변형 18">
              <a:extLst>
                <a:ext uri="{FF2B5EF4-FFF2-40B4-BE49-F238E27FC236}">
                  <a16:creationId xmlns:a16="http://schemas.microsoft.com/office/drawing/2014/main" id="{D6189071-D092-B76D-E228-70240043C844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20" name="평행 사변형 19">
              <a:extLst>
                <a:ext uri="{FF2B5EF4-FFF2-40B4-BE49-F238E27FC236}">
                  <a16:creationId xmlns:a16="http://schemas.microsoft.com/office/drawing/2014/main" id="{2A2692D6-C97F-CBA7-78E1-9E667A6CBD7F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9305F660-878B-DA4C-607E-EA26F4D8AA14}"/>
              </a:ext>
            </a:extLst>
          </p:cNvPr>
          <p:cNvSpPr/>
          <p:nvPr/>
        </p:nvSpPr>
        <p:spPr>
          <a:xfrm>
            <a:off x="4386107" y="5628958"/>
            <a:ext cx="491068" cy="35095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CTS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7C672EE7-9C21-8EA0-C69E-3F3219DA4362}"/>
              </a:ext>
            </a:extLst>
          </p:cNvPr>
          <p:cNvCxnSpPr>
            <a:cxnSpLocks/>
          </p:cNvCxnSpPr>
          <p:nvPr/>
        </p:nvCxnSpPr>
        <p:spPr bwMode="auto">
          <a:xfrm flipV="1">
            <a:off x="3061326" y="5997768"/>
            <a:ext cx="0" cy="27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38102FD-227D-9438-6F7D-543FEA2B8E4B}"/>
              </a:ext>
            </a:extLst>
          </p:cNvPr>
          <p:cNvSpPr txBox="1"/>
          <p:nvPr/>
        </p:nvSpPr>
        <p:spPr>
          <a:xfrm>
            <a:off x="2333193" y="6237544"/>
            <a:ext cx="13800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LL traffic enqueued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572975F-5A34-4C27-CA00-DDC452C90C94}"/>
              </a:ext>
            </a:extLst>
          </p:cNvPr>
          <p:cNvSpPr/>
          <p:nvPr/>
        </p:nvSpPr>
        <p:spPr>
          <a:xfrm>
            <a:off x="5048244" y="4764907"/>
            <a:ext cx="1695828" cy="35095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PPDU (non-LL traffic)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45ADF3C-6B29-360B-A743-B9DE102AEA59}"/>
              </a:ext>
            </a:extLst>
          </p:cNvPr>
          <p:cNvSpPr/>
          <p:nvPr/>
        </p:nvSpPr>
        <p:spPr>
          <a:xfrm>
            <a:off x="9552384" y="5628958"/>
            <a:ext cx="491068" cy="35095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BA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34E4ECFF-F490-532E-EC6C-A68F5D696B10}"/>
              </a:ext>
            </a:extLst>
          </p:cNvPr>
          <p:cNvSpPr/>
          <p:nvPr/>
        </p:nvSpPr>
        <p:spPr>
          <a:xfrm>
            <a:off x="4386106" y="5985952"/>
            <a:ext cx="5742338" cy="30777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i="1" dirty="0">
                <a:solidFill>
                  <a:schemeClr val="tx1"/>
                </a:solidFill>
              </a:rPr>
              <a:t>LL STA acts as a TXOP responder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</a:rPr>
              <a:t>(LL traffic transmission is delayed due to the initiated frame exchange sequence)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3B9C62B-AE5B-96BC-2B27-4F80C8F66480}"/>
              </a:ext>
            </a:extLst>
          </p:cNvPr>
          <p:cNvSpPr/>
          <p:nvPr/>
        </p:nvSpPr>
        <p:spPr>
          <a:xfrm>
            <a:off x="6980802" y="5635228"/>
            <a:ext cx="491068" cy="35095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BA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D7B1BB1-4AD6-5444-4072-3255AFB49C48}"/>
              </a:ext>
            </a:extLst>
          </p:cNvPr>
          <p:cNvSpPr/>
          <p:nvPr/>
        </p:nvSpPr>
        <p:spPr>
          <a:xfrm>
            <a:off x="7658230" y="4779274"/>
            <a:ext cx="1695828" cy="35095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PPDU (non-LL traffic)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ICF/ICR exchange rules (cont’d)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>
            <a:normAutofit/>
          </a:bodyPr>
          <a:lstStyle/>
          <a:p>
            <a:r>
              <a:rPr lang="en-US" altLang="ko-KR" sz="2000" dirty="0"/>
              <a:t>We can consider letting a STA having LL traffic to not respond to the received ICF by modifying the ICF/ICR exchange rule</a:t>
            </a:r>
          </a:p>
          <a:p>
            <a:pPr lvl="1"/>
            <a:r>
              <a:rPr lang="en-US" altLang="ko-KR" sz="1850" dirty="0"/>
              <a:t>LL STA, after not responding to ICF, continues channel access procedure for its LL traffic transmission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Modifying the ICF/ICR exchange rules seems beneficial for LL traffic transmission, but may cause the following problems:</a:t>
            </a:r>
          </a:p>
          <a:p>
            <a:pPr lvl="1"/>
            <a:r>
              <a:rPr lang="en-US" altLang="ko-KR" sz="1800" dirty="0"/>
              <a:t>A STA transmitting an ICF for LL traffic transmission cannot obtain a TXOP when the recipient STA decides not to respond to the ICF</a:t>
            </a:r>
          </a:p>
          <a:p>
            <a:pPr lvl="1"/>
            <a:r>
              <a:rPr lang="en-US" altLang="ko-KR" sz="1800" dirty="0"/>
              <a:t>If a STA doesn’t respond to the received ICF, the ICF transmitter doubles the CW based on the failed ICF transmission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Proposal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>
            <a:normAutofit/>
          </a:bodyPr>
          <a:lstStyle/>
          <a:p>
            <a:r>
              <a:rPr lang="en-US" altLang="ko-KR" dirty="0"/>
              <a:t>Two STAs inform each other about its LL requirement by using ICF/ICR</a:t>
            </a:r>
          </a:p>
          <a:p>
            <a:pPr lvl="1"/>
            <a:r>
              <a:rPr lang="en-US" altLang="ko-KR" dirty="0"/>
              <a:t>The exchanged information can affect the following frame exchange sequence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Case examples (w/ 1-bit LL/non-LL indication)</a:t>
            </a:r>
          </a:p>
          <a:p>
            <a:pPr lvl="1"/>
            <a:r>
              <a:rPr lang="en-US" altLang="ko-KR" dirty="0"/>
              <a:t>Case 1: ICF (non-LL) &amp; ICR (LL)</a:t>
            </a:r>
          </a:p>
          <a:p>
            <a:pPr lvl="2"/>
            <a:r>
              <a:rPr lang="en-US" altLang="ko-KR" dirty="0"/>
              <a:t>After ICR, TXOP holder shares/allocates TXOP/RU to the TXOP responder</a:t>
            </a:r>
          </a:p>
          <a:p>
            <a:pPr lvl="1"/>
            <a:r>
              <a:rPr lang="en-US" altLang="ko-KR" dirty="0"/>
              <a:t>Case 2: ICF (LL) &amp; ICR (LL)</a:t>
            </a:r>
          </a:p>
          <a:p>
            <a:pPr lvl="2"/>
            <a:r>
              <a:rPr lang="en-US" altLang="ko-KR" dirty="0"/>
              <a:t>After ICR, TXOP holder transmits its LL traffic first</a:t>
            </a:r>
          </a:p>
          <a:p>
            <a:pPr lvl="2"/>
            <a:r>
              <a:rPr lang="en-US" altLang="ko-KR" dirty="0"/>
              <a:t>If there is remaining TXOP, the TXOP holder shares/allocates TXOP/RU to the TXOP responder</a:t>
            </a:r>
          </a:p>
          <a:p>
            <a:pPr lvl="1"/>
            <a:r>
              <a:rPr lang="en-US" altLang="ko-KR" dirty="0"/>
              <a:t>Case 3: ICF (LL) &amp; ICR (non-LL), ICF (non-LL) &amp; ICR (non-LL)</a:t>
            </a:r>
          </a:p>
          <a:p>
            <a:pPr lvl="2"/>
            <a:r>
              <a:rPr lang="en-US" altLang="ko-KR" dirty="0"/>
              <a:t>TXOP holder manages frame exchange sequence based on the baseline</a:t>
            </a:r>
          </a:p>
          <a:p>
            <a:pPr lvl="2"/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July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365359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sz="3200" dirty="0"/>
              <a:t>Illustrations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7C21725A-71CF-CCF3-53C1-46063C36506F}"/>
              </a:ext>
            </a:extLst>
          </p:cNvPr>
          <p:cNvGrpSpPr/>
          <p:nvPr/>
        </p:nvGrpSpPr>
        <p:grpSpPr>
          <a:xfrm>
            <a:off x="2498603" y="2693568"/>
            <a:ext cx="7701853" cy="680676"/>
            <a:chOff x="1280160" y="5011901"/>
            <a:chExt cx="6425514" cy="859207"/>
          </a:xfrm>
        </p:grpSpPr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575F9451-D00C-FBD3-6AAC-4197DDED8DAB}"/>
                </a:ext>
              </a:extLst>
            </p:cNvPr>
            <p:cNvCxnSpPr/>
            <p:nvPr/>
          </p:nvCxnSpPr>
          <p:spPr bwMode="auto">
            <a:xfrm>
              <a:off x="1280160" y="5011901"/>
              <a:ext cx="642551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7B77C19C-8C9C-9380-03F1-DA3113F5EDAD}"/>
                </a:ext>
              </a:extLst>
            </p:cNvPr>
            <p:cNvCxnSpPr/>
            <p:nvPr/>
          </p:nvCxnSpPr>
          <p:spPr bwMode="auto">
            <a:xfrm>
              <a:off x="1280160" y="5871108"/>
              <a:ext cx="642551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7991A665-C59D-12D6-3FD9-FEECDF1FF9EB}"/>
              </a:ext>
            </a:extLst>
          </p:cNvPr>
          <p:cNvSpPr/>
          <p:nvPr/>
        </p:nvSpPr>
        <p:spPr>
          <a:xfrm>
            <a:off x="3363263" y="2406545"/>
            <a:ext cx="490816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ICF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8883E7E-8AE8-2F6D-1468-2745ECF1786B}"/>
              </a:ext>
            </a:extLst>
          </p:cNvPr>
          <p:cNvSpPr txBox="1"/>
          <p:nvPr/>
        </p:nvSpPr>
        <p:spPr>
          <a:xfrm>
            <a:off x="1480015" y="2438494"/>
            <a:ext cx="1098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(non-LL)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34E546-6773-9CD7-69B9-5C0CB9E3045C}"/>
              </a:ext>
            </a:extLst>
          </p:cNvPr>
          <p:cNvSpPr txBox="1"/>
          <p:nvPr/>
        </p:nvSpPr>
        <p:spPr>
          <a:xfrm>
            <a:off x="1491801" y="3115346"/>
            <a:ext cx="1098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(LL)</a:t>
            </a: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9BBAB1DB-7A52-A3FA-2B1E-2AFEA3636C73}"/>
              </a:ext>
            </a:extLst>
          </p:cNvPr>
          <p:cNvGrpSpPr/>
          <p:nvPr/>
        </p:nvGrpSpPr>
        <p:grpSpPr>
          <a:xfrm>
            <a:off x="2840527" y="3223369"/>
            <a:ext cx="509477" cy="145239"/>
            <a:chOff x="1381953" y="4414911"/>
            <a:chExt cx="433897" cy="203504"/>
          </a:xfrm>
        </p:grpSpPr>
        <p:sp>
          <p:nvSpPr>
            <p:cNvPr id="34" name="평행 사변형 33">
              <a:extLst>
                <a:ext uri="{FF2B5EF4-FFF2-40B4-BE49-F238E27FC236}">
                  <a16:creationId xmlns:a16="http://schemas.microsoft.com/office/drawing/2014/main" id="{2ED4458C-3832-764E-12B7-9C06D2725E94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35" name="평행 사변형 34">
              <a:extLst>
                <a:ext uri="{FF2B5EF4-FFF2-40B4-BE49-F238E27FC236}">
                  <a16:creationId xmlns:a16="http://schemas.microsoft.com/office/drawing/2014/main" id="{A816C281-999E-F399-6F44-F2833B2F4976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36" name="평행 사변형 35">
              <a:extLst>
                <a:ext uri="{FF2B5EF4-FFF2-40B4-BE49-F238E27FC236}">
                  <a16:creationId xmlns:a16="http://schemas.microsoft.com/office/drawing/2014/main" id="{E83C28CA-4FE4-7C4F-107B-B751C086B5EE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37" name="평행 사변형 36">
              <a:extLst>
                <a:ext uri="{FF2B5EF4-FFF2-40B4-BE49-F238E27FC236}">
                  <a16:creationId xmlns:a16="http://schemas.microsoft.com/office/drawing/2014/main" id="{F2BCA5BE-E7AD-67B6-90FA-EADC56033D0E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3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6399287E-649E-4154-C3D3-76AF50692A7D}"/>
              </a:ext>
            </a:extLst>
          </p:cNvPr>
          <p:cNvGrpSpPr/>
          <p:nvPr/>
        </p:nvGrpSpPr>
        <p:grpSpPr>
          <a:xfrm>
            <a:off x="2840527" y="2545561"/>
            <a:ext cx="509477" cy="145239"/>
            <a:chOff x="1381953" y="4414911"/>
            <a:chExt cx="433897" cy="203504"/>
          </a:xfrm>
        </p:grpSpPr>
        <p:sp>
          <p:nvSpPr>
            <p:cNvPr id="39" name="평행 사변형 38">
              <a:extLst>
                <a:ext uri="{FF2B5EF4-FFF2-40B4-BE49-F238E27FC236}">
                  <a16:creationId xmlns:a16="http://schemas.microsoft.com/office/drawing/2014/main" id="{6C981BB8-816B-D0B1-5679-7EAA06290914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40" name="평행 사변형 39">
              <a:extLst>
                <a:ext uri="{FF2B5EF4-FFF2-40B4-BE49-F238E27FC236}">
                  <a16:creationId xmlns:a16="http://schemas.microsoft.com/office/drawing/2014/main" id="{D4B73159-E739-08B0-A942-FB40C72A9FBA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41" name="평행 사변형 40">
              <a:extLst>
                <a:ext uri="{FF2B5EF4-FFF2-40B4-BE49-F238E27FC236}">
                  <a16:creationId xmlns:a16="http://schemas.microsoft.com/office/drawing/2014/main" id="{DE471AFD-4375-97F8-6F3D-08D953F6BE8D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42" name="평행 사변형 41">
              <a:extLst>
                <a:ext uri="{FF2B5EF4-FFF2-40B4-BE49-F238E27FC236}">
                  <a16:creationId xmlns:a16="http://schemas.microsoft.com/office/drawing/2014/main" id="{95F5A65E-1254-201E-C0D1-CE1885986ACF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0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7F712AB8-9555-F59A-5291-528703D2A3E0}"/>
              </a:ext>
            </a:extLst>
          </p:cNvPr>
          <p:cNvSpPr/>
          <p:nvPr/>
        </p:nvSpPr>
        <p:spPr>
          <a:xfrm>
            <a:off x="4060965" y="3076429"/>
            <a:ext cx="450205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ICR</a:t>
            </a:r>
          </a:p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(LL)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64E96BBC-51B0-8C95-F654-C58A1F5DA57B}"/>
              </a:ext>
            </a:extLst>
          </p:cNvPr>
          <p:cNvSpPr/>
          <p:nvPr/>
        </p:nvSpPr>
        <p:spPr>
          <a:xfrm>
            <a:off x="4705885" y="2406545"/>
            <a:ext cx="490816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TF</a:t>
            </a:r>
          </a:p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/RDG</a:t>
            </a: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CD9EAB32-83D9-ABBE-0300-7D2A411B7B1F}"/>
              </a:ext>
            </a:extLst>
          </p:cNvPr>
          <p:cNvSpPr/>
          <p:nvPr/>
        </p:nvSpPr>
        <p:spPr>
          <a:xfrm>
            <a:off x="5401052" y="3091059"/>
            <a:ext cx="919796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LL Data</a:t>
            </a: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8BE8EE71-3BB2-ACFD-61C2-D317D76901DB}"/>
              </a:ext>
            </a:extLst>
          </p:cNvPr>
          <p:cNvSpPr/>
          <p:nvPr/>
        </p:nvSpPr>
        <p:spPr>
          <a:xfrm>
            <a:off x="7179122" y="2409424"/>
            <a:ext cx="1302725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Non-LL Data</a:t>
            </a:r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848FAB63-31F4-2B34-C0F8-490420604C1B}"/>
              </a:ext>
            </a:extLst>
          </p:cNvPr>
          <p:cNvGrpSpPr/>
          <p:nvPr/>
        </p:nvGrpSpPr>
        <p:grpSpPr>
          <a:xfrm>
            <a:off x="2362060" y="5036651"/>
            <a:ext cx="7701853" cy="680676"/>
            <a:chOff x="1280160" y="5011901"/>
            <a:chExt cx="6425514" cy="859207"/>
          </a:xfrm>
        </p:grpSpPr>
        <p:cxnSp>
          <p:nvCxnSpPr>
            <p:cNvPr id="6153" name="직선 연결선 6152">
              <a:extLst>
                <a:ext uri="{FF2B5EF4-FFF2-40B4-BE49-F238E27FC236}">
                  <a16:creationId xmlns:a16="http://schemas.microsoft.com/office/drawing/2014/main" id="{6E6C9F80-EF9F-353A-B0A6-D0CF606E9560}"/>
                </a:ext>
              </a:extLst>
            </p:cNvPr>
            <p:cNvCxnSpPr/>
            <p:nvPr/>
          </p:nvCxnSpPr>
          <p:spPr bwMode="auto">
            <a:xfrm>
              <a:off x="1280160" y="5011901"/>
              <a:ext cx="642551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54" name="직선 연결선 6153">
              <a:extLst>
                <a:ext uri="{FF2B5EF4-FFF2-40B4-BE49-F238E27FC236}">
                  <a16:creationId xmlns:a16="http://schemas.microsoft.com/office/drawing/2014/main" id="{47251E2C-781E-0AEF-699B-09E21B7EE028}"/>
                </a:ext>
              </a:extLst>
            </p:cNvPr>
            <p:cNvCxnSpPr/>
            <p:nvPr/>
          </p:nvCxnSpPr>
          <p:spPr bwMode="auto">
            <a:xfrm>
              <a:off x="1280160" y="5871108"/>
              <a:ext cx="642551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70911B92-C607-9B92-568C-B476EC8C922F}"/>
              </a:ext>
            </a:extLst>
          </p:cNvPr>
          <p:cNvSpPr/>
          <p:nvPr/>
        </p:nvSpPr>
        <p:spPr>
          <a:xfrm>
            <a:off x="3226720" y="4749628"/>
            <a:ext cx="490816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ICF</a:t>
            </a:r>
          </a:p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(LL)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6D3B9D-101D-45BD-F9F9-391B7E78C696}"/>
              </a:ext>
            </a:extLst>
          </p:cNvPr>
          <p:cNvSpPr txBox="1"/>
          <p:nvPr/>
        </p:nvSpPr>
        <p:spPr>
          <a:xfrm>
            <a:off x="1343472" y="4778408"/>
            <a:ext cx="1098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(LL)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E7204CD-0F29-3084-60C5-89E695653ABE}"/>
              </a:ext>
            </a:extLst>
          </p:cNvPr>
          <p:cNvSpPr txBox="1"/>
          <p:nvPr/>
        </p:nvSpPr>
        <p:spPr>
          <a:xfrm>
            <a:off x="1355258" y="5464445"/>
            <a:ext cx="1098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(LL)</a:t>
            </a:r>
          </a:p>
        </p:txBody>
      </p: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ACA5E27C-D74E-BDE3-B10F-641045EE9FEA}"/>
              </a:ext>
            </a:extLst>
          </p:cNvPr>
          <p:cNvGrpSpPr/>
          <p:nvPr/>
        </p:nvGrpSpPr>
        <p:grpSpPr>
          <a:xfrm>
            <a:off x="2703984" y="5566452"/>
            <a:ext cx="509477" cy="145239"/>
            <a:chOff x="1381953" y="4414911"/>
            <a:chExt cx="433897" cy="203504"/>
          </a:xfrm>
        </p:grpSpPr>
        <p:sp>
          <p:nvSpPr>
            <p:cNvPr id="6149" name="평행 사변형 6148">
              <a:extLst>
                <a:ext uri="{FF2B5EF4-FFF2-40B4-BE49-F238E27FC236}">
                  <a16:creationId xmlns:a16="http://schemas.microsoft.com/office/drawing/2014/main" id="{308205CC-F74A-4902-C91B-34B31BC10BA6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6150" name="평행 사변형 6149">
              <a:extLst>
                <a:ext uri="{FF2B5EF4-FFF2-40B4-BE49-F238E27FC236}">
                  <a16:creationId xmlns:a16="http://schemas.microsoft.com/office/drawing/2014/main" id="{FCC65A55-B123-0645-965D-1624B9ADF984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6151" name="평행 사변형 6150">
              <a:extLst>
                <a:ext uri="{FF2B5EF4-FFF2-40B4-BE49-F238E27FC236}">
                  <a16:creationId xmlns:a16="http://schemas.microsoft.com/office/drawing/2014/main" id="{B51C5DBB-06DB-DD77-888C-508B83FC1E5E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6152" name="평행 사변형 6151">
              <a:extLst>
                <a:ext uri="{FF2B5EF4-FFF2-40B4-BE49-F238E27FC236}">
                  <a16:creationId xmlns:a16="http://schemas.microsoft.com/office/drawing/2014/main" id="{1F49E7EE-4D63-3256-9275-803E4920370F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3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4D5DBCC2-9AF1-422C-F649-B56532F7EFEB}"/>
              </a:ext>
            </a:extLst>
          </p:cNvPr>
          <p:cNvGrpSpPr/>
          <p:nvPr/>
        </p:nvGrpSpPr>
        <p:grpSpPr>
          <a:xfrm>
            <a:off x="2703984" y="4888644"/>
            <a:ext cx="509477" cy="145239"/>
            <a:chOff x="1381953" y="4414911"/>
            <a:chExt cx="433897" cy="203504"/>
          </a:xfrm>
        </p:grpSpPr>
        <p:sp>
          <p:nvSpPr>
            <p:cNvPr id="63" name="평행 사변형 62">
              <a:extLst>
                <a:ext uri="{FF2B5EF4-FFF2-40B4-BE49-F238E27FC236}">
                  <a16:creationId xmlns:a16="http://schemas.microsoft.com/office/drawing/2014/main" id="{E0E0E6EA-080C-3EF3-1ECE-496191F649A8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6144" name="평행 사변형 6143">
              <a:extLst>
                <a:ext uri="{FF2B5EF4-FFF2-40B4-BE49-F238E27FC236}">
                  <a16:creationId xmlns:a16="http://schemas.microsoft.com/office/drawing/2014/main" id="{F7FE7BBF-B9C3-C06B-3B3B-21BF95B675C0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6147" name="평행 사변형 6146">
              <a:extLst>
                <a:ext uri="{FF2B5EF4-FFF2-40B4-BE49-F238E27FC236}">
                  <a16:creationId xmlns:a16="http://schemas.microsoft.com/office/drawing/2014/main" id="{C08E7FEA-2794-48E4-C680-7E465152BBA7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6148" name="평행 사변형 6147">
              <a:extLst>
                <a:ext uri="{FF2B5EF4-FFF2-40B4-BE49-F238E27FC236}">
                  <a16:creationId xmlns:a16="http://schemas.microsoft.com/office/drawing/2014/main" id="{C7FFE740-074A-6F79-3D5A-A7C1CF81C4C5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0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5B3E5043-F0D7-21D6-4743-06EDD93626CA}"/>
              </a:ext>
            </a:extLst>
          </p:cNvPr>
          <p:cNvSpPr/>
          <p:nvPr/>
        </p:nvSpPr>
        <p:spPr>
          <a:xfrm>
            <a:off x="3936329" y="5434142"/>
            <a:ext cx="450205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ICR</a:t>
            </a:r>
          </a:p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(LL)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DC221D80-79C7-DF3C-4057-4F7BB889A9DC}"/>
              </a:ext>
            </a:extLst>
          </p:cNvPr>
          <p:cNvSpPr/>
          <p:nvPr/>
        </p:nvSpPr>
        <p:spPr>
          <a:xfrm>
            <a:off x="6528790" y="4749628"/>
            <a:ext cx="503313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TF</a:t>
            </a:r>
          </a:p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/RDG</a:t>
            </a: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A6352050-05D8-6F4A-0FE8-B1FFD5A5FEF9}"/>
              </a:ext>
            </a:extLst>
          </p:cNvPr>
          <p:cNvSpPr/>
          <p:nvPr/>
        </p:nvSpPr>
        <p:spPr>
          <a:xfrm>
            <a:off x="7222083" y="5434142"/>
            <a:ext cx="993381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LL Data</a:t>
            </a: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A43F4500-1FCD-95FF-0F24-46BD94FB1022}"/>
              </a:ext>
            </a:extLst>
          </p:cNvPr>
          <p:cNvSpPr/>
          <p:nvPr/>
        </p:nvSpPr>
        <p:spPr>
          <a:xfrm>
            <a:off x="4643029" y="4752507"/>
            <a:ext cx="1056257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LL Data</a:t>
            </a:r>
          </a:p>
        </p:txBody>
      </p:sp>
      <p:sp>
        <p:nvSpPr>
          <p:cNvPr id="6155" name="직사각형 6154">
            <a:extLst>
              <a:ext uri="{FF2B5EF4-FFF2-40B4-BE49-F238E27FC236}">
                <a16:creationId xmlns:a16="http://schemas.microsoft.com/office/drawing/2014/main" id="{C36AD082-A225-B812-2958-A58724683449}"/>
              </a:ext>
            </a:extLst>
          </p:cNvPr>
          <p:cNvSpPr/>
          <p:nvPr/>
        </p:nvSpPr>
        <p:spPr>
          <a:xfrm>
            <a:off x="5866154" y="5439294"/>
            <a:ext cx="490816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6156" name="직사각형 6155">
            <a:extLst>
              <a:ext uri="{FF2B5EF4-FFF2-40B4-BE49-F238E27FC236}">
                <a16:creationId xmlns:a16="http://schemas.microsoft.com/office/drawing/2014/main" id="{507D7DEE-F932-01BC-902A-0093C0A3D2D9}"/>
              </a:ext>
            </a:extLst>
          </p:cNvPr>
          <p:cNvSpPr/>
          <p:nvPr/>
        </p:nvSpPr>
        <p:spPr>
          <a:xfrm>
            <a:off x="8384809" y="4767923"/>
            <a:ext cx="490816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6181" name="직사각형 6180">
            <a:extLst>
              <a:ext uri="{FF2B5EF4-FFF2-40B4-BE49-F238E27FC236}">
                <a16:creationId xmlns:a16="http://schemas.microsoft.com/office/drawing/2014/main" id="{71752DF1-DA34-D036-3923-AB8E7A347C24}"/>
              </a:ext>
            </a:extLst>
          </p:cNvPr>
          <p:cNvSpPr/>
          <p:nvPr/>
        </p:nvSpPr>
        <p:spPr>
          <a:xfrm>
            <a:off x="6526162" y="2421566"/>
            <a:ext cx="490816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6183" name="직선 화살표 연결선 6182">
            <a:extLst>
              <a:ext uri="{FF2B5EF4-FFF2-40B4-BE49-F238E27FC236}">
                <a16:creationId xmlns:a16="http://schemas.microsoft.com/office/drawing/2014/main" id="{D98785E8-BC74-F044-E2BA-1CCF360FE2D1}"/>
              </a:ext>
            </a:extLst>
          </p:cNvPr>
          <p:cNvCxnSpPr>
            <a:stCxn id="49" idx="0"/>
          </p:cNvCxnSpPr>
          <p:nvPr/>
        </p:nvCxnSpPr>
        <p:spPr bwMode="auto">
          <a:xfrm flipV="1">
            <a:off x="5860950" y="2684578"/>
            <a:ext cx="0" cy="406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84" name="직사각형 6183">
            <a:extLst>
              <a:ext uri="{FF2B5EF4-FFF2-40B4-BE49-F238E27FC236}">
                <a16:creationId xmlns:a16="http://schemas.microsoft.com/office/drawing/2014/main" id="{EF564471-3894-6197-D31B-503B71674082}"/>
              </a:ext>
            </a:extLst>
          </p:cNvPr>
          <p:cNvSpPr/>
          <p:nvPr/>
        </p:nvSpPr>
        <p:spPr>
          <a:xfrm>
            <a:off x="8688288" y="3096211"/>
            <a:ext cx="490816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6185" name="직선 화살표 연결선 6184">
            <a:extLst>
              <a:ext uri="{FF2B5EF4-FFF2-40B4-BE49-F238E27FC236}">
                <a16:creationId xmlns:a16="http://schemas.microsoft.com/office/drawing/2014/main" id="{3E1EB614-7F4B-CBB6-7874-F965986287C4}"/>
              </a:ext>
            </a:extLst>
          </p:cNvPr>
          <p:cNvCxnSpPr>
            <a:cxnSpLocks/>
            <a:stCxn id="6184" idx="0"/>
          </p:cNvCxnSpPr>
          <p:nvPr/>
        </p:nvCxnSpPr>
        <p:spPr bwMode="auto">
          <a:xfrm flipH="1" flipV="1">
            <a:off x="8933695" y="2690800"/>
            <a:ext cx="1" cy="405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88" name="직사각형 6187">
            <a:extLst>
              <a:ext uri="{FF2B5EF4-FFF2-40B4-BE49-F238E27FC236}">
                <a16:creationId xmlns:a16="http://schemas.microsoft.com/office/drawing/2014/main" id="{337B98F0-AF1C-BDD3-54A3-35F8F787D82B}"/>
              </a:ext>
            </a:extLst>
          </p:cNvPr>
          <p:cNvSpPr/>
          <p:nvPr/>
        </p:nvSpPr>
        <p:spPr>
          <a:xfrm>
            <a:off x="9007657" y="4760385"/>
            <a:ext cx="1056257" cy="27803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Non-LL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6AE134-7299-3BFC-01E1-A2F53A149E74}"/>
              </a:ext>
            </a:extLst>
          </p:cNvPr>
          <p:cNvSpPr txBox="1"/>
          <p:nvPr/>
        </p:nvSpPr>
        <p:spPr>
          <a:xfrm>
            <a:off x="4214213" y="3697287"/>
            <a:ext cx="41860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Case 1 frame exchange sequence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0683ED1-D34F-217D-E9E9-5F56D23DE32B}"/>
              </a:ext>
            </a:extLst>
          </p:cNvPr>
          <p:cNvCxnSpPr>
            <a:cxnSpLocks/>
          </p:cNvCxnSpPr>
          <p:nvPr/>
        </p:nvCxnSpPr>
        <p:spPr bwMode="auto">
          <a:xfrm flipV="1">
            <a:off x="4705885" y="2209368"/>
            <a:ext cx="0" cy="134806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23E38C72-C220-D7B1-3341-1C1CCE64586A}"/>
              </a:ext>
            </a:extLst>
          </p:cNvPr>
          <p:cNvCxnSpPr>
            <a:cxnSpLocks/>
          </p:cNvCxnSpPr>
          <p:nvPr/>
        </p:nvCxnSpPr>
        <p:spPr bwMode="auto">
          <a:xfrm flipV="1">
            <a:off x="7171655" y="2209368"/>
            <a:ext cx="0" cy="134806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EB179BF-9F40-DF7A-5C97-4A393192D93F}"/>
              </a:ext>
            </a:extLst>
          </p:cNvPr>
          <p:cNvSpPr txBox="1"/>
          <p:nvPr/>
        </p:nvSpPr>
        <p:spPr>
          <a:xfrm>
            <a:off x="4992917" y="1988840"/>
            <a:ext cx="189170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Inserted sequence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587FABE1-02A6-350A-DF59-5A4D1317DD81}"/>
              </a:ext>
            </a:extLst>
          </p:cNvPr>
          <p:cNvCxnSpPr>
            <a:cxnSpLocks/>
          </p:cNvCxnSpPr>
          <p:nvPr/>
        </p:nvCxnSpPr>
        <p:spPr bwMode="auto">
          <a:xfrm flipV="1">
            <a:off x="6533722" y="4567188"/>
            <a:ext cx="0" cy="134806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5514D792-2747-7885-90CB-0DEF8CF6F48F}"/>
              </a:ext>
            </a:extLst>
          </p:cNvPr>
          <p:cNvCxnSpPr>
            <a:cxnSpLocks/>
          </p:cNvCxnSpPr>
          <p:nvPr/>
        </p:nvCxnSpPr>
        <p:spPr bwMode="auto">
          <a:xfrm flipV="1">
            <a:off x="8999492" y="4567188"/>
            <a:ext cx="0" cy="134806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67726B0-A270-28BA-04DE-3BAE0E9A59D3}"/>
              </a:ext>
            </a:extLst>
          </p:cNvPr>
          <p:cNvSpPr txBox="1"/>
          <p:nvPr/>
        </p:nvSpPr>
        <p:spPr>
          <a:xfrm>
            <a:off x="6820754" y="4345740"/>
            <a:ext cx="189170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Inserted sequence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224BE-42A8-4639-6AF7-D0D65A778EBA}"/>
              </a:ext>
            </a:extLst>
          </p:cNvPr>
          <p:cNvSpPr txBox="1"/>
          <p:nvPr/>
        </p:nvSpPr>
        <p:spPr>
          <a:xfrm>
            <a:off x="4151784" y="5973560"/>
            <a:ext cx="41860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b="1">
                <a:solidFill>
                  <a:schemeClr val="tx1"/>
                </a:solidFill>
              </a:rPr>
              <a:t>Case 2 frame exchange sequence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6AF0B5B1-01B0-E849-78D0-E5A1BCB81B07}"/>
              </a:ext>
            </a:extLst>
          </p:cNvPr>
          <p:cNvCxnSpPr>
            <a:cxnSpLocks/>
          </p:cNvCxnSpPr>
          <p:nvPr/>
        </p:nvCxnSpPr>
        <p:spPr bwMode="auto">
          <a:xfrm flipV="1">
            <a:off x="2616486" y="5715132"/>
            <a:ext cx="0" cy="27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F00EDE3-7C85-305C-91C6-AE3693DC9811}"/>
              </a:ext>
            </a:extLst>
          </p:cNvPr>
          <p:cNvSpPr txBox="1"/>
          <p:nvPr/>
        </p:nvSpPr>
        <p:spPr>
          <a:xfrm>
            <a:off x="1888353" y="5954908"/>
            <a:ext cx="13800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LL traffic enqueued</a:t>
            </a: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59E8936-9E21-C735-3CF5-521453769B16}"/>
              </a:ext>
            </a:extLst>
          </p:cNvPr>
          <p:cNvCxnSpPr>
            <a:cxnSpLocks/>
          </p:cNvCxnSpPr>
          <p:nvPr/>
        </p:nvCxnSpPr>
        <p:spPr bwMode="auto">
          <a:xfrm flipV="1">
            <a:off x="2673679" y="3375460"/>
            <a:ext cx="0" cy="27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7D5DDDA-115F-9CF9-92E9-9B98F34A46D4}"/>
              </a:ext>
            </a:extLst>
          </p:cNvPr>
          <p:cNvSpPr txBox="1"/>
          <p:nvPr/>
        </p:nvSpPr>
        <p:spPr>
          <a:xfrm>
            <a:off x="1945546" y="3615236"/>
            <a:ext cx="13800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LL traffic enqueued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4232D0C-5EB0-DD99-5BF9-01D21AD45EA9}"/>
              </a:ext>
            </a:extLst>
          </p:cNvPr>
          <p:cNvSpPr txBox="1"/>
          <p:nvPr/>
        </p:nvSpPr>
        <p:spPr>
          <a:xfrm>
            <a:off x="1833453" y="4312532"/>
            <a:ext cx="13800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LL traffic enqueued</a:t>
            </a:r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FBA9A610-04FC-E17D-C9D1-855B14E1149E}"/>
              </a:ext>
            </a:extLst>
          </p:cNvPr>
          <p:cNvCxnSpPr>
            <a:cxnSpLocks/>
            <a:stCxn id="44" idx="2"/>
          </p:cNvCxnSpPr>
          <p:nvPr/>
        </p:nvCxnSpPr>
        <p:spPr bwMode="auto">
          <a:xfrm>
            <a:off x="2523457" y="4566448"/>
            <a:ext cx="0" cy="453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80" name="직선 화살표 연결선 6179">
            <a:extLst>
              <a:ext uri="{FF2B5EF4-FFF2-40B4-BE49-F238E27FC236}">
                <a16:creationId xmlns:a16="http://schemas.microsoft.com/office/drawing/2014/main" id="{87486859-CF54-E348-F2B8-BF58A6C7BF09}"/>
              </a:ext>
            </a:extLst>
          </p:cNvPr>
          <p:cNvCxnSpPr>
            <a:cxnSpLocks/>
            <a:stCxn id="30" idx="2"/>
          </p:cNvCxnSpPr>
          <p:nvPr/>
        </p:nvCxnSpPr>
        <p:spPr bwMode="auto">
          <a:xfrm>
            <a:off x="3608671" y="2684578"/>
            <a:ext cx="1" cy="6908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87" name="직선 화살표 연결선 6186">
            <a:extLst>
              <a:ext uri="{FF2B5EF4-FFF2-40B4-BE49-F238E27FC236}">
                <a16:creationId xmlns:a16="http://schemas.microsoft.com/office/drawing/2014/main" id="{A5543098-A858-D2B4-F9D6-5FE3B79E5A1A}"/>
              </a:ext>
            </a:extLst>
          </p:cNvPr>
          <p:cNvCxnSpPr>
            <a:cxnSpLocks/>
            <a:stCxn id="43" idx="0"/>
          </p:cNvCxnSpPr>
          <p:nvPr/>
        </p:nvCxnSpPr>
        <p:spPr bwMode="auto">
          <a:xfrm flipV="1">
            <a:off x="4286068" y="2675506"/>
            <a:ext cx="0" cy="400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91" name="직선 화살표 연결선 6190">
            <a:extLst>
              <a:ext uri="{FF2B5EF4-FFF2-40B4-BE49-F238E27FC236}">
                <a16:creationId xmlns:a16="http://schemas.microsoft.com/office/drawing/2014/main" id="{E1595589-82FA-4288-5357-939E0613860F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 flipH="1">
            <a:off x="4947509" y="2684578"/>
            <a:ext cx="0" cy="691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96" name="직선 화살표 연결선 6195">
            <a:extLst>
              <a:ext uri="{FF2B5EF4-FFF2-40B4-BE49-F238E27FC236}">
                <a16:creationId xmlns:a16="http://schemas.microsoft.com/office/drawing/2014/main" id="{F4475CF8-9FDA-C322-8781-94F8AF978DD9}"/>
              </a:ext>
            </a:extLst>
          </p:cNvPr>
          <p:cNvCxnSpPr>
            <a:cxnSpLocks/>
            <a:stCxn id="6181" idx="2"/>
          </p:cNvCxnSpPr>
          <p:nvPr/>
        </p:nvCxnSpPr>
        <p:spPr bwMode="auto">
          <a:xfrm flipH="1">
            <a:off x="6744072" y="2699599"/>
            <a:ext cx="0" cy="691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98" name="직선 화살표 연결선 6197">
            <a:extLst>
              <a:ext uri="{FF2B5EF4-FFF2-40B4-BE49-F238E27FC236}">
                <a16:creationId xmlns:a16="http://schemas.microsoft.com/office/drawing/2014/main" id="{D84A8FD8-CE26-B5B1-B2E9-9CBAD1B1849F}"/>
              </a:ext>
            </a:extLst>
          </p:cNvPr>
          <p:cNvCxnSpPr>
            <a:cxnSpLocks/>
            <a:stCxn id="50" idx="2"/>
          </p:cNvCxnSpPr>
          <p:nvPr/>
        </p:nvCxnSpPr>
        <p:spPr bwMode="auto">
          <a:xfrm>
            <a:off x="7830485" y="2687457"/>
            <a:ext cx="0" cy="691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02" name="직선 화살표 연결선 6201">
            <a:extLst>
              <a:ext uri="{FF2B5EF4-FFF2-40B4-BE49-F238E27FC236}">
                <a16:creationId xmlns:a16="http://schemas.microsoft.com/office/drawing/2014/main" id="{6EDF8B58-01AC-E455-0141-39A5F1D558ED}"/>
              </a:ext>
            </a:extLst>
          </p:cNvPr>
          <p:cNvCxnSpPr>
            <a:cxnSpLocks/>
            <a:stCxn id="54" idx="2"/>
          </p:cNvCxnSpPr>
          <p:nvPr/>
        </p:nvCxnSpPr>
        <p:spPr bwMode="auto">
          <a:xfrm flipH="1">
            <a:off x="3448616" y="5027661"/>
            <a:ext cx="0" cy="691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04" name="직선 화살표 연결선 6203">
            <a:extLst>
              <a:ext uri="{FF2B5EF4-FFF2-40B4-BE49-F238E27FC236}">
                <a16:creationId xmlns:a16="http://schemas.microsoft.com/office/drawing/2014/main" id="{7245E052-978F-3637-311B-842F63A20F53}"/>
              </a:ext>
            </a:extLst>
          </p:cNvPr>
          <p:cNvCxnSpPr>
            <a:cxnSpLocks/>
            <a:stCxn id="59" idx="0"/>
          </p:cNvCxnSpPr>
          <p:nvPr/>
        </p:nvCxnSpPr>
        <p:spPr bwMode="auto">
          <a:xfrm flipH="1" flipV="1">
            <a:off x="4161431" y="5053361"/>
            <a:ext cx="1" cy="380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07" name="직선 화살표 연결선 6206">
            <a:extLst>
              <a:ext uri="{FF2B5EF4-FFF2-40B4-BE49-F238E27FC236}">
                <a16:creationId xmlns:a16="http://schemas.microsoft.com/office/drawing/2014/main" id="{77150F61-5E2B-A1CB-3B93-A2E9351CD6CC}"/>
              </a:ext>
            </a:extLst>
          </p:cNvPr>
          <p:cNvCxnSpPr>
            <a:cxnSpLocks/>
            <a:stCxn id="62" idx="2"/>
          </p:cNvCxnSpPr>
          <p:nvPr/>
        </p:nvCxnSpPr>
        <p:spPr bwMode="auto">
          <a:xfrm>
            <a:off x="5171158" y="5030540"/>
            <a:ext cx="0" cy="6919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10" name="직선 화살표 연결선 6209">
            <a:extLst>
              <a:ext uri="{FF2B5EF4-FFF2-40B4-BE49-F238E27FC236}">
                <a16:creationId xmlns:a16="http://schemas.microsoft.com/office/drawing/2014/main" id="{984500D7-92AD-9B22-A462-E22E9AFD8689}"/>
              </a:ext>
            </a:extLst>
          </p:cNvPr>
          <p:cNvCxnSpPr>
            <a:cxnSpLocks/>
            <a:stCxn id="6155" idx="0"/>
          </p:cNvCxnSpPr>
          <p:nvPr/>
        </p:nvCxnSpPr>
        <p:spPr bwMode="auto">
          <a:xfrm flipH="1" flipV="1">
            <a:off x="6106484" y="5040018"/>
            <a:ext cx="0" cy="3992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13" name="직선 화살표 연결선 6212">
            <a:extLst>
              <a:ext uri="{FF2B5EF4-FFF2-40B4-BE49-F238E27FC236}">
                <a16:creationId xmlns:a16="http://schemas.microsoft.com/office/drawing/2014/main" id="{F61332F4-F3C3-9759-FCC1-4D4DED8AF183}"/>
              </a:ext>
            </a:extLst>
          </p:cNvPr>
          <p:cNvCxnSpPr>
            <a:cxnSpLocks/>
            <a:stCxn id="60" idx="2"/>
          </p:cNvCxnSpPr>
          <p:nvPr/>
        </p:nvCxnSpPr>
        <p:spPr bwMode="auto">
          <a:xfrm>
            <a:off x="6780447" y="5027661"/>
            <a:ext cx="0" cy="6840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16" name="직선 화살표 연결선 6215">
            <a:extLst>
              <a:ext uri="{FF2B5EF4-FFF2-40B4-BE49-F238E27FC236}">
                <a16:creationId xmlns:a16="http://schemas.microsoft.com/office/drawing/2014/main" id="{55867697-0A23-6B24-4263-A17E405AE234}"/>
              </a:ext>
            </a:extLst>
          </p:cNvPr>
          <p:cNvCxnSpPr>
            <a:cxnSpLocks/>
            <a:stCxn id="61" idx="0"/>
          </p:cNvCxnSpPr>
          <p:nvPr/>
        </p:nvCxnSpPr>
        <p:spPr bwMode="auto">
          <a:xfrm flipH="1" flipV="1">
            <a:off x="7718773" y="5053361"/>
            <a:ext cx="1" cy="380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19" name="직선 화살표 연결선 6218">
            <a:extLst>
              <a:ext uri="{FF2B5EF4-FFF2-40B4-BE49-F238E27FC236}">
                <a16:creationId xmlns:a16="http://schemas.microsoft.com/office/drawing/2014/main" id="{504E964A-5FCD-F2AE-FC22-E742E4298248}"/>
              </a:ext>
            </a:extLst>
          </p:cNvPr>
          <p:cNvCxnSpPr>
            <a:cxnSpLocks/>
            <a:stCxn id="6156" idx="2"/>
          </p:cNvCxnSpPr>
          <p:nvPr/>
        </p:nvCxnSpPr>
        <p:spPr bwMode="auto">
          <a:xfrm>
            <a:off x="8630217" y="5045956"/>
            <a:ext cx="0" cy="691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22" name="직선 화살표 연결선 6221">
            <a:extLst>
              <a:ext uri="{FF2B5EF4-FFF2-40B4-BE49-F238E27FC236}">
                <a16:creationId xmlns:a16="http://schemas.microsoft.com/office/drawing/2014/main" id="{DD85ED5D-956F-9B2F-6A00-414ADDD7D930}"/>
              </a:ext>
            </a:extLst>
          </p:cNvPr>
          <p:cNvCxnSpPr>
            <a:cxnSpLocks/>
            <a:stCxn id="6188" idx="2"/>
          </p:cNvCxnSpPr>
          <p:nvPr/>
        </p:nvCxnSpPr>
        <p:spPr bwMode="auto">
          <a:xfrm flipH="1">
            <a:off x="9535785" y="5038417"/>
            <a:ext cx="1" cy="691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25" name="직사각형 6224">
            <a:extLst>
              <a:ext uri="{FF2B5EF4-FFF2-40B4-BE49-F238E27FC236}">
                <a16:creationId xmlns:a16="http://schemas.microsoft.com/office/drawing/2014/main" id="{0DB9D6DF-F663-9306-10FE-3847A2E87211}"/>
              </a:ext>
            </a:extLst>
          </p:cNvPr>
          <p:cNvSpPr/>
          <p:nvPr/>
        </p:nvSpPr>
        <p:spPr>
          <a:xfrm>
            <a:off x="82257" y="1551520"/>
            <a:ext cx="3742777" cy="497468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b="1" dirty="0">
                <a:solidFill>
                  <a:schemeClr val="tx1"/>
                </a:solidFill>
              </a:rPr>
              <a:t>ICF (LL): Initial control frame w/ LL traffic indication</a:t>
            </a:r>
          </a:p>
          <a:p>
            <a:r>
              <a:rPr lang="en-US" altLang="ko-KR" sz="1100" b="1" dirty="0">
                <a:solidFill>
                  <a:schemeClr val="tx1"/>
                </a:solidFill>
              </a:rPr>
              <a:t>ICR (LL): Initial control response w/ LL traffic indication</a:t>
            </a:r>
          </a:p>
          <a:p>
            <a:r>
              <a:rPr lang="en-US" altLang="ko-KR" sz="1100" b="1" dirty="0">
                <a:solidFill>
                  <a:schemeClr val="tx1"/>
                </a:solidFill>
              </a:rPr>
              <a:t>TF: Basic/MU-RTS TXS Trigger frame</a:t>
            </a:r>
          </a:p>
          <a:p>
            <a:r>
              <a:rPr lang="en-US" altLang="ko-KR" sz="1100" b="1" dirty="0">
                <a:solidFill>
                  <a:schemeClr val="tx1"/>
                </a:solidFill>
              </a:rPr>
              <a:t>RDG: Reverse Direction Grant</a:t>
            </a:r>
          </a:p>
        </p:txBody>
      </p:sp>
      <p:sp>
        <p:nvSpPr>
          <p:cNvPr id="6227" name="화살표: 왼쪽/오른쪽 6226">
            <a:extLst>
              <a:ext uri="{FF2B5EF4-FFF2-40B4-BE49-F238E27FC236}">
                <a16:creationId xmlns:a16="http://schemas.microsoft.com/office/drawing/2014/main" id="{37FB68A3-0579-9620-647C-B37F4AFB4D9E}"/>
              </a:ext>
            </a:extLst>
          </p:cNvPr>
          <p:cNvSpPr/>
          <p:nvPr/>
        </p:nvSpPr>
        <p:spPr bwMode="auto">
          <a:xfrm>
            <a:off x="4705885" y="2204864"/>
            <a:ext cx="2465770" cy="191840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28" name="화살표: 왼쪽/오른쪽 6227">
            <a:extLst>
              <a:ext uri="{FF2B5EF4-FFF2-40B4-BE49-F238E27FC236}">
                <a16:creationId xmlns:a16="http://schemas.microsoft.com/office/drawing/2014/main" id="{24E82D1C-9A23-946D-46F5-CD1DA2A393ED}"/>
              </a:ext>
            </a:extLst>
          </p:cNvPr>
          <p:cNvSpPr/>
          <p:nvPr/>
        </p:nvSpPr>
        <p:spPr bwMode="auto">
          <a:xfrm>
            <a:off x="6537178" y="4540054"/>
            <a:ext cx="2465770" cy="191840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5927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sz="3200" dirty="0"/>
              <a:t>Discussions – ICF from Legacy STAs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472135"/>
          </a:xfrm>
          <a:ln/>
        </p:spPr>
        <p:txBody>
          <a:bodyPr/>
          <a:lstStyle/>
          <a:p>
            <a:r>
              <a:rPr lang="en-US" altLang="ko-KR" sz="2000" dirty="0"/>
              <a:t>When the TXOP holder is legacy STAs, the frame exchange sequence cannot be modified based on the 11bn TXOP responder’s low latency requirement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Therefore, we may need to consider postponing TXOP initiation of legacy STAs by allowing an AP (with TBD conditions) not to respond to an ICF from legacy STAs 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The above TBD conditions should be carefully designed</a:t>
            </a:r>
          </a:p>
          <a:p>
            <a:pPr lvl="1"/>
            <a:r>
              <a:rPr lang="en-US" altLang="ko-KR" sz="1800" dirty="0"/>
              <a:t>One condition could be R-TWT/C-RTWT SP</a:t>
            </a:r>
          </a:p>
          <a:p>
            <a:pPr lvl="2"/>
            <a:r>
              <a:rPr lang="en-US" altLang="ko-KR" sz="1600" dirty="0"/>
              <a:t>An AP that received an ICF from a legacy STA during R-TWT/C-RTWT SP may not respond to the ICF</a:t>
            </a:r>
          </a:p>
          <a:p>
            <a:pPr lvl="1"/>
            <a:r>
              <a:rPr lang="en-US" altLang="ko-KR" sz="1800" dirty="0"/>
              <a:t>Another condition could be LL traffic transmission</a:t>
            </a:r>
          </a:p>
          <a:p>
            <a:pPr lvl="2"/>
            <a:r>
              <a:rPr lang="en-US" altLang="ko-KR" sz="1600" dirty="0"/>
              <a:t>An AP that has buffered LL traffic to a legacy STA may not respond to the ICF from that legacy STA</a:t>
            </a:r>
          </a:p>
          <a:p>
            <a:pPr lvl="2"/>
            <a:r>
              <a:rPr lang="en-US" altLang="ko-KR" sz="1600" dirty="0"/>
              <a:t>(For further discussion) An AP that has buffered LL traffic may not respond to an ICF from legacy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3897088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sz="3200" dirty="0"/>
              <a:t>Discussions – ICF under MLO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r>
              <a:rPr lang="en-US" altLang="ko-KR" dirty="0"/>
              <a:t>There are cases where a non-AP MLD that received the ICF shall respond with an ICR and also shall change its operating mode</a:t>
            </a:r>
          </a:p>
          <a:p>
            <a:pPr lvl="1"/>
            <a:r>
              <a:rPr lang="en-US" altLang="ko-KR" dirty="0"/>
              <a:t>e.g., a non-AP MLD with two EMLSR links may receive an ICF on EMLSR link-1 while trying to transmit LL traffic through EMLSR link-2</a:t>
            </a:r>
          </a:p>
          <a:p>
            <a:pPr lvl="2"/>
            <a:r>
              <a:rPr lang="en-US" altLang="ko-KR" dirty="0"/>
              <a:t>LL traffic transmission on the EMLSR link-2 will be delayed</a:t>
            </a:r>
          </a:p>
          <a:p>
            <a:pPr lvl="2"/>
            <a:r>
              <a:rPr lang="en-US" altLang="ko-KR" dirty="0"/>
              <a:t>Note: An MLD w/ NSTR link pair has the similar issues</a:t>
            </a:r>
          </a:p>
          <a:p>
            <a:pPr lvl="2"/>
            <a:endParaRPr lang="en-US" altLang="ko-KR" sz="1600" dirty="0"/>
          </a:p>
          <a:p>
            <a:r>
              <a:rPr lang="en-US" altLang="ko-KR" dirty="0"/>
              <a:t>It means that a STA affiliated with an MLD also needs to consider low latency requirements of the other links when deciding whether to respond to the received ICF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algn="l" eaLnBrk="0" latinLnBrk="0" hangingPunct="0"/>
            <a:r>
              <a:rPr lang="en-US" altLang="ko-KR" kern="0" dirty="0"/>
              <a:t>July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1049550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Summary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Enhancements on the ICF/ICR for LL traffic have been discussed</a:t>
            </a:r>
          </a:p>
          <a:p>
            <a:pPr lvl="1"/>
            <a:r>
              <a:rPr lang="en-US" altLang="ko-KR" dirty="0"/>
              <a:t>Enhancements on the initial frame exchange are proposed to reorder the following frame exchange sequence to deliver LL traffic first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TXOP initiation of a legacy STA can be controlled by AP for certain conditions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Frame exchange sequence between two MLD STAs should be managed based on low latency operation on the MLD links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July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885467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14593</TotalTime>
  <Words>1711</Words>
  <Application>Microsoft Macintosh PowerPoint</Application>
  <PresentationFormat>Widescreen</PresentationFormat>
  <Paragraphs>232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Office 테마</vt:lpstr>
      <vt:lpstr>Document</vt:lpstr>
      <vt:lpstr>Initial Control Frame Exchange for Low Latency</vt:lpstr>
      <vt:lpstr>Introduction</vt:lpstr>
      <vt:lpstr>ICF/ICR exchange rules</vt:lpstr>
      <vt:lpstr>ICF/ICR exchange rules (cont’d)</vt:lpstr>
      <vt:lpstr>Proposal</vt:lpstr>
      <vt:lpstr>Illustrations </vt:lpstr>
      <vt:lpstr>Discussions – ICF from Legacy STAs</vt:lpstr>
      <vt:lpstr>Discussions – ICF under MLO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JuHyung SON</cp:lastModifiedBy>
  <cp:revision>114</cp:revision>
  <cp:lastPrinted>1601-01-01T00:00:00Z</cp:lastPrinted>
  <dcterms:created xsi:type="dcterms:W3CDTF">2024-04-26T06:15:57Z</dcterms:created>
  <dcterms:modified xsi:type="dcterms:W3CDTF">2024-07-12T03:45:39Z</dcterms:modified>
  <cp:category>Name, Affiliation</cp:category>
</cp:coreProperties>
</file>