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6" r:id="rId4"/>
    <p:sldId id="269" r:id="rId5"/>
    <p:sldId id="274" r:id="rId6"/>
    <p:sldId id="275" r:id="rId7"/>
    <p:sldId id="276" r:id="rId8"/>
    <p:sldId id="277" r:id="rId9"/>
    <p:sldId id="279" r:id="rId10"/>
    <p:sldId id="278" r:id="rId11"/>
    <p:sldId id="280"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ngxin Gu" initials="XX" lastIdx="16" clrIdx="0">
    <p:extLst>
      <p:ext uri="{19B8F6BF-5375-455C-9EA6-DF929625EA0E}">
        <p15:presenceInfo xmlns:p15="http://schemas.microsoft.com/office/powerpoint/2012/main" userId="Xiangxin Gu" providerId="None"/>
      </p:ext>
    </p:extLst>
  </p:cmAuthor>
  <p:cmAuthor id="2" name="Yingqiao Quan" initials="Quan" lastIdx="1" clrIdx="1">
    <p:extLst>
      <p:ext uri="{19B8F6BF-5375-455C-9EA6-DF929625EA0E}">
        <p15:presenceInfo xmlns:p15="http://schemas.microsoft.com/office/powerpoint/2012/main" userId="Yingqiao Qu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85468" autoAdjust="0"/>
  </p:normalViewPr>
  <p:slideViewPr>
    <p:cSldViewPr>
      <p:cViewPr varScale="1">
        <p:scale>
          <a:sx n="73" d="100"/>
          <a:sy n="73" d="100"/>
        </p:scale>
        <p:origin x="132" y="60"/>
      </p:cViewPr>
      <p:guideLst>
        <p:guide orient="horz" pos="2160"/>
        <p:guide pos="3840"/>
      </p:guideLst>
    </p:cSldViewPr>
  </p:slideViewPr>
  <p:outlineViewPr>
    <p:cViewPr varScale="1">
      <p:scale>
        <a:sx n="170" d="200"/>
        <a:sy n="170" d="200"/>
      </p:scale>
      <p:origin x="0" y="-2433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802.11-24/1154r0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June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Yingqiao Quan, Spreadtrum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802.11-24/1154r0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June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Yingqiao Quan, Spreadtrum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95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89826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99876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00505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757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48826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4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279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802.11-24/1154r0</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5014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smtClean="0"/>
              <a:t>June 2024</a:t>
            </a:r>
            <a:endParaRPr lang="en-GB" dirty="0"/>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dirty="0"/>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altLang="zh-CN" smtClean="0"/>
              <a:t>June 2024</a:t>
            </a:r>
            <a:endParaRPr lang="en-GB" dirty="0"/>
          </a:p>
        </p:txBody>
      </p:sp>
      <p:sp>
        <p:nvSpPr>
          <p:cNvPr id="6" name="Footer Placeholder 5"/>
          <p:cNvSpPr>
            <a:spLocks noGrp="1"/>
          </p:cNvSpPr>
          <p:nvPr>
            <p:ph type="ftr" idx="11"/>
          </p:nvPr>
        </p:nvSpPr>
        <p:spPr/>
        <p:txBody>
          <a:bodyPr/>
          <a:lstStyle>
            <a:lvl1pPr>
              <a:defRPr/>
            </a:lvl1pPr>
          </a:lstStyle>
          <a:p>
            <a:r>
              <a:rPr lang="en-GB" smtClean="0"/>
              <a:t>Yingqiao Quan, Spreadtrum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altLang="zh-CN" smtClean="0"/>
              <a:t>June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Yingqiao Quan, Spreadtrum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June 2024</a:t>
            </a:r>
            <a:endParaRPr lang="en-GB"/>
          </a:p>
        </p:txBody>
      </p:sp>
      <p:sp>
        <p:nvSpPr>
          <p:cNvPr id="4" name="Footer Placeholder 3"/>
          <p:cNvSpPr>
            <a:spLocks noGrp="1"/>
          </p:cNvSpPr>
          <p:nvPr>
            <p:ph type="ftr" idx="11"/>
          </p:nvPr>
        </p:nvSpPr>
        <p:spPr/>
        <p:txBody>
          <a:bodyPr/>
          <a:lstStyle>
            <a:lvl1pPr>
              <a:defRPr/>
            </a:lvl1pPr>
          </a:lstStyle>
          <a:p>
            <a:r>
              <a:rPr lang="en-GB" smtClean="0"/>
              <a:t>Yingqiao Quan, Spreadtrum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June 2024</a:t>
            </a:r>
            <a:endParaRPr lang="en-GB"/>
          </a:p>
        </p:txBody>
      </p:sp>
      <p:sp>
        <p:nvSpPr>
          <p:cNvPr id="3" name="Footer Placeholder 2"/>
          <p:cNvSpPr>
            <a:spLocks noGrp="1"/>
          </p:cNvSpPr>
          <p:nvPr>
            <p:ph type="ftr" idx="11"/>
          </p:nvPr>
        </p:nvSpPr>
        <p:spPr/>
        <p:txBody>
          <a:bodyPr/>
          <a:lstStyle>
            <a:lvl1pPr>
              <a:defRPr/>
            </a:lvl1pPr>
          </a:lstStyle>
          <a:p>
            <a:r>
              <a:rPr lang="en-GB" smtClean="0"/>
              <a:t>Yingqiao Quan, Spreadtrum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802.11-24/1154r0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424-00-0uhr-follow-up-on-peer-to-peer-p2p-communication-for-uhr.pptx" TargetMode="External"/><Relationship Id="rId3" Type="http://schemas.openxmlformats.org/officeDocument/2006/relationships/hyperlink" Target="https://mentor.ieee.org/802.11/dcn/23/11-23-2040-01-00bn-enabling-ap-power-save-follow-up.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436-00-00bn-sp-based-in-device-coexistence.pptx" TargetMode="External"/><Relationship Id="rId5" Type="http://schemas.openxmlformats.org/officeDocument/2006/relationships/hyperlink" Target="https://mentor.ieee.org/802.11/dcn/24/11-24-0509-01-00bn-thoughts-on-in-device-coexistence-and-p2p-for-11bn.pptx" TargetMode="External"/><Relationship Id="rId10" Type="http://schemas.openxmlformats.org/officeDocument/2006/relationships/hyperlink" Target="https://mentor.ieee.org/802.11/dcn/24/11-24-0538-01-00bn-sp-based-non-primary-channel-access.pptx" TargetMode="External"/><Relationship Id="rId4" Type="http://schemas.openxmlformats.org/officeDocument/2006/relationships/hyperlink" Target="https://mentor.ieee.org/802.11/dcn/24/11-24-0097-00-00bn-ap-power-management-follow-up.pptx" TargetMode="External"/><Relationship Id="rId9" Type="http://schemas.openxmlformats.org/officeDocument/2006/relationships/hyperlink" Target="https://mentor.ieee.org/802.11/dcn/24/11-24-0819-01-00bn-twt-for-relay.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Discussion on coordination of TWT </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2024-6-30</a:t>
            </a:r>
            <a:endParaRPr lang="en-GB" sz="2000" b="0" dirty="0"/>
          </a:p>
        </p:txBody>
      </p:sp>
      <p:sp>
        <p:nvSpPr>
          <p:cNvPr id="6" name="Date Placeholder 3"/>
          <p:cNvSpPr>
            <a:spLocks noGrp="1"/>
          </p:cNvSpPr>
          <p:nvPr>
            <p:ph type="dt" idx="10"/>
          </p:nvPr>
        </p:nvSpPr>
        <p:spPr/>
        <p:txBody>
          <a:bodyPr/>
          <a:lstStyle/>
          <a:p>
            <a:r>
              <a:rPr lang="en-US" altLang="zh-CN" smtClean="0"/>
              <a:t>June 2024</a:t>
            </a:r>
            <a:endParaRPr lang="en-GB" dirty="0"/>
          </a:p>
        </p:txBody>
      </p:sp>
      <p:sp>
        <p:nvSpPr>
          <p:cNvPr id="7" name="Footer Placeholder 4"/>
          <p:cNvSpPr>
            <a:spLocks noGrp="1"/>
          </p:cNvSpPr>
          <p:nvPr>
            <p:ph type="ftr" idx="11"/>
          </p:nvPr>
        </p:nvSpPr>
        <p:spPr/>
        <p:txBody>
          <a:bodyPr/>
          <a:lstStyle/>
          <a:p>
            <a:r>
              <a:rPr lang="en-GB" smtClean="0"/>
              <a:t>Yingqiao Quan, Spreadtrum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16084710"/>
              </p:ext>
            </p:extLst>
          </p:nvPr>
        </p:nvGraphicFramePr>
        <p:xfrm>
          <a:off x="989013" y="2413000"/>
          <a:ext cx="10248900" cy="2489200"/>
        </p:xfrm>
        <a:graphic>
          <a:graphicData uri="http://schemas.openxmlformats.org/presentationml/2006/ole">
            <mc:AlternateContent xmlns:mc="http://schemas.openxmlformats.org/markup-compatibility/2006">
              <mc:Choice xmlns:v="urn:schemas-microsoft-com:vml" Requires="v">
                <p:oleObj spid="_x0000_s3225" name="Document" r:id="rId4" imgW="10457133" imgH="2541916" progId="Word.Document.8">
                  <p:embed/>
                </p:oleObj>
              </mc:Choice>
              <mc:Fallback>
                <p:oleObj name="Document" r:id="rId4" imgW="10457133" imgH="2541916" progId="Word.Document.8">
                  <p:embed/>
                  <p:pic>
                    <p:nvPicPr>
                      <p:cNvPr id="0" name="Picture 3"/>
                      <p:cNvPicPr>
                        <a:picLocks noChangeAspect="1" noChangeArrowheads="1"/>
                      </p:cNvPicPr>
                      <p:nvPr/>
                    </p:nvPicPr>
                    <p:blipFill>
                      <a:blip r:embed="rId5"/>
                      <a:srcRect/>
                      <a:stretch>
                        <a:fillRect/>
                      </a:stretch>
                    </p:blipFill>
                    <p:spPr bwMode="auto">
                      <a:xfrm>
                        <a:off x="989013" y="2413000"/>
                        <a:ext cx="10248900" cy="24892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6</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STA1 is associated with AP1 and STA2 is associated with AP2. There are P2P traffic between STA1 and STA2.</a:t>
            </a:r>
          </a:p>
          <a:p>
            <a:pPr defTabSz="336947">
              <a:spcBef>
                <a:spcPts val="450"/>
              </a:spcBef>
              <a:spcAft>
                <a:spcPts val="0"/>
              </a:spcAft>
              <a:buFont typeface="Arial" panose="020B0604020202020204" pitchFamily="34" charset="0"/>
              <a:buChar char="•"/>
            </a:pPr>
            <a:r>
              <a:rPr lang="en-US" altLang="zh-CN" sz="2000" u="sng" dirty="0" smtClean="0"/>
              <a:t>AP1 and AP2 could setup an OBSS P2P TWT </a:t>
            </a:r>
            <a:r>
              <a:rPr lang="en-US" altLang="zh-CN" sz="2000" u="sng" dirty="0"/>
              <a:t>which </a:t>
            </a:r>
            <a:r>
              <a:rPr lang="en-US" altLang="zh-CN" sz="2000" u="sng" dirty="0" smtClean="0"/>
              <a:t>is constituted by TWT 1 of BSS1 and TWT 2 of BSS2 .</a:t>
            </a:r>
          </a:p>
          <a:p>
            <a:pPr defTabSz="336947">
              <a:spcBef>
                <a:spcPts val="450"/>
              </a:spcBef>
              <a:spcAft>
                <a:spcPts val="0"/>
              </a:spcAft>
              <a:buFont typeface="Arial" panose="020B0604020202020204" pitchFamily="34" charset="0"/>
              <a:buChar char="•"/>
            </a:pPr>
            <a:r>
              <a:rPr lang="en-US" altLang="zh-CN" sz="2000" dirty="0" smtClean="0"/>
              <a:t>STA1 and STA2 will wakeup in TWT 1 SP and TWT 2 SP which are overlapped and do P2P transmission.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9" name="图片 8"/>
          <p:cNvPicPr>
            <a:picLocks noChangeAspect="1"/>
          </p:cNvPicPr>
          <p:nvPr/>
        </p:nvPicPr>
        <p:blipFill>
          <a:blip r:embed="rId3"/>
          <a:stretch>
            <a:fillRect/>
          </a:stretch>
        </p:blipFill>
        <p:spPr>
          <a:xfrm>
            <a:off x="6498167" y="1628800"/>
            <a:ext cx="4333875" cy="3848100"/>
          </a:xfrm>
          <a:prstGeom prst="rect">
            <a:avLst/>
          </a:prstGeom>
        </p:spPr>
      </p:pic>
    </p:spTree>
    <p:extLst>
      <p:ext uri="{BB962C8B-B14F-4D97-AF65-F5344CB8AC3E}">
        <p14:creationId xmlns:p14="http://schemas.microsoft.com/office/powerpoint/2010/main" val="1232799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spcAft>
                <a:spcPts val="0"/>
              </a:spcAft>
              <a:buFont typeface="Arial" charset="0"/>
              <a:buChar char="•"/>
            </a:pPr>
            <a:r>
              <a:rPr lang="en-US" altLang="zh-CN" sz="2000" dirty="0"/>
              <a:t>TWT has good scalability and portability. </a:t>
            </a:r>
            <a:r>
              <a:rPr lang="en-US" altLang="zh-CN" sz="2000" dirty="0" smtClean="0"/>
              <a:t>It is possible for TWT to be extended in 11bn.</a:t>
            </a:r>
          </a:p>
          <a:p>
            <a:pPr marL="257175" indent="-257175" defTabSz="336947">
              <a:spcBef>
                <a:spcPts val="450"/>
              </a:spcBef>
              <a:spcAft>
                <a:spcPts val="0"/>
              </a:spcAft>
              <a:buFont typeface="Arial" charset="0"/>
              <a:buChar char="•"/>
            </a:pPr>
            <a:r>
              <a:rPr lang="en-US" altLang="zh-CN" sz="2000" dirty="0" smtClean="0"/>
              <a:t>To achieve more efficiency and reliability, </a:t>
            </a:r>
            <a:r>
              <a:rPr lang="en-US" altLang="zh-CN" sz="2000" dirty="0"/>
              <a:t>c</a:t>
            </a:r>
            <a:r>
              <a:rPr lang="en-US" altLang="zh-CN" sz="2000" dirty="0" smtClean="0"/>
              <a:t>oordination on TWT agreements with different usages should be considered.</a:t>
            </a:r>
          </a:p>
          <a:p>
            <a:pPr marL="257175" indent="-257175" defTabSz="336947">
              <a:spcBef>
                <a:spcPts val="450"/>
              </a:spcBef>
              <a:spcAft>
                <a:spcPts val="0"/>
              </a:spcAft>
              <a:buFont typeface="Arial" charset="0"/>
              <a:buChar char="•"/>
            </a:pPr>
            <a:r>
              <a:rPr lang="en-US" altLang="zh-CN" sz="2000" dirty="0" smtClean="0"/>
              <a:t>The </a:t>
            </a:r>
            <a:r>
              <a:rPr lang="en-US" altLang="zh-CN" sz="2000" dirty="0"/>
              <a:t>detail of different usages and coordination schemes of TWT </a:t>
            </a:r>
            <a:r>
              <a:rPr lang="en-US" altLang="zh-CN" sz="2000" dirty="0" smtClean="0"/>
              <a:t>need to </a:t>
            </a:r>
            <a:r>
              <a:rPr lang="en-US" altLang="zh-CN" sz="2000" dirty="0"/>
              <a:t>be discussed further</a:t>
            </a: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extLst>
      <p:ext uri="{BB962C8B-B14F-4D97-AF65-F5344CB8AC3E}">
        <p14:creationId xmlns:p14="http://schemas.microsoft.com/office/powerpoint/2010/main" val="3209708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smtClean="0"/>
              <a:t>[</a:t>
            </a:r>
            <a:r>
              <a:rPr lang="en-US" dirty="0">
                <a:hlinkClick r:id="rId3"/>
              </a:rPr>
              <a:t>23/2040</a:t>
            </a:r>
            <a:r>
              <a:rPr lang="en-US" dirty="0" smtClean="0"/>
              <a:t>] </a:t>
            </a:r>
            <a:r>
              <a:rPr lang="en-US" altLang="zh-CN" dirty="0"/>
              <a:t>Enabling AP power </a:t>
            </a:r>
            <a:r>
              <a:rPr lang="en-US" altLang="zh-CN" dirty="0" err="1"/>
              <a:t>save_follow</a:t>
            </a:r>
            <a:r>
              <a:rPr lang="en-US" altLang="zh-CN" dirty="0"/>
              <a:t> up</a:t>
            </a:r>
            <a:endParaRPr lang="en-US" dirty="0"/>
          </a:p>
          <a:p>
            <a:r>
              <a:rPr lang="en-US" dirty="0" smtClean="0"/>
              <a:t>[</a:t>
            </a:r>
            <a:r>
              <a:rPr lang="en-US" dirty="0">
                <a:hlinkClick r:id="rId4"/>
              </a:rPr>
              <a:t>24/0097</a:t>
            </a:r>
            <a:r>
              <a:rPr lang="en-US" dirty="0"/>
              <a:t>] AP Power Management - Follow up;</a:t>
            </a:r>
          </a:p>
          <a:p>
            <a:r>
              <a:rPr lang="en-US" dirty="0" smtClean="0"/>
              <a:t>[</a:t>
            </a:r>
            <a:r>
              <a:rPr lang="en-US" dirty="0" smtClean="0">
                <a:hlinkClick r:id="rId5"/>
              </a:rPr>
              <a:t>24/0509</a:t>
            </a:r>
            <a:r>
              <a:rPr lang="en-US" dirty="0" smtClean="0"/>
              <a:t>] Thoughts </a:t>
            </a:r>
            <a:r>
              <a:rPr lang="en-US" dirty="0"/>
              <a:t>on in-device coexistence and P2P for 11bn</a:t>
            </a:r>
            <a:endParaRPr lang="en-US" dirty="0" smtClean="0"/>
          </a:p>
          <a:p>
            <a:r>
              <a:rPr lang="en-US" dirty="0" smtClean="0"/>
              <a:t>[</a:t>
            </a:r>
            <a:r>
              <a:rPr lang="en-US" dirty="0">
                <a:hlinkClick r:id="rId6"/>
              </a:rPr>
              <a:t>24/0436</a:t>
            </a:r>
            <a:r>
              <a:rPr lang="en-US" dirty="0"/>
              <a:t>] SP-based-in-device-coexistence</a:t>
            </a:r>
            <a:endParaRPr lang="en-US" dirty="0" smtClean="0"/>
          </a:p>
          <a:p>
            <a:r>
              <a:rPr lang="en-US" dirty="0" smtClean="0"/>
              <a:t>[</a:t>
            </a:r>
            <a:r>
              <a:rPr lang="en-US" dirty="0">
                <a:hlinkClick r:id="rId7"/>
              </a:rPr>
              <a:t>23/2002</a:t>
            </a:r>
            <a:r>
              <a:rPr lang="en-US" dirty="0"/>
              <a:t>] In-device coexistence and interference follow-up</a:t>
            </a:r>
            <a:endParaRPr lang="en-US" dirty="0" smtClean="0"/>
          </a:p>
          <a:p>
            <a:r>
              <a:rPr lang="en-US" dirty="0" smtClean="0"/>
              <a:t>[</a:t>
            </a:r>
            <a:r>
              <a:rPr lang="en-US" dirty="0">
                <a:hlinkClick r:id="rId8"/>
              </a:rPr>
              <a:t>23/1424</a:t>
            </a:r>
            <a:r>
              <a:rPr lang="en-US" dirty="0"/>
              <a:t>] Follow-up on peer-to-peer (P2P) communication for UHR</a:t>
            </a:r>
            <a:endParaRPr lang="en-US" dirty="0" smtClean="0"/>
          </a:p>
          <a:p>
            <a:r>
              <a:rPr lang="en-US" dirty="0" smtClean="0"/>
              <a:t>[</a:t>
            </a:r>
            <a:r>
              <a:rPr lang="en-US" dirty="0">
                <a:hlinkClick r:id="rId9"/>
              </a:rPr>
              <a:t>24/0819</a:t>
            </a:r>
            <a:r>
              <a:rPr lang="en-US" dirty="0"/>
              <a:t>] TWT for relay</a:t>
            </a:r>
          </a:p>
          <a:p>
            <a:r>
              <a:rPr lang="en-US" dirty="0" smtClean="0"/>
              <a:t>[</a:t>
            </a:r>
            <a:r>
              <a:rPr lang="en-US" dirty="0">
                <a:hlinkClick r:id="rId10"/>
              </a:rPr>
              <a:t>24/0538</a:t>
            </a:r>
            <a:r>
              <a:rPr lang="en-US" dirty="0"/>
              <a:t>] SP-based non-primary channel access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R-TWT </a:t>
            </a:r>
            <a:r>
              <a:rPr lang="en-US" altLang="zh-CN" dirty="0"/>
              <a:t>is a mechanism for LLT to get transmitted first.</a:t>
            </a:r>
            <a:endParaRPr lang="en-US" altLang="zh-CN" dirty="0"/>
          </a:p>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Multi-AP coordination is useful for better R-TWT SP </a:t>
            </a:r>
            <a:r>
              <a:rPr lang="en-US" dirty="0"/>
              <a:t>protection.</a:t>
            </a:r>
            <a:endParaRPr lang="en-US" dirty="0"/>
          </a:p>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a:t>
            </a:r>
            <a:r>
              <a:rPr lang="en-US" dirty="0"/>
              <a:t>f</a:t>
            </a:r>
            <a:r>
              <a:rPr lang="en-US" dirty="0"/>
              <a:t>ocus </a:t>
            </a:r>
            <a:r>
              <a:rPr lang="en-US" dirty="0"/>
              <a:t>on multi-AP coordination for TWT, not just </a:t>
            </a:r>
            <a:r>
              <a:rPr lang="en-US" dirty="0"/>
              <a:t>R-TWT.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idx="1"/>
          </p:nvPr>
        </p:nvSpPr>
        <p:spPr>
          <a:xfrm>
            <a:off x="972607" y="1556792"/>
            <a:ext cx="10346269" cy="5099597"/>
          </a:xfrm>
          <a:ln/>
        </p:spPr>
        <p:txBody>
          <a:bodyPr/>
          <a:lstStyle/>
          <a:p>
            <a:pPr marL="257175" indent="-257175" defTabSz="336947">
              <a:spcBef>
                <a:spcPts val="450"/>
              </a:spcBef>
              <a:spcAft>
                <a:spcPts val="0"/>
              </a:spcAft>
              <a:buFont typeface="Arial" charset="0"/>
              <a:buChar char="•"/>
            </a:pPr>
            <a:r>
              <a:rPr lang="en-US" altLang="zh-CN" sz="2000" dirty="0"/>
              <a:t>Target wake </a:t>
            </a:r>
            <a:r>
              <a:rPr lang="en-US" altLang="zh-CN" sz="2000" dirty="0" smtClean="0"/>
              <a:t>time </a:t>
            </a:r>
            <a:r>
              <a:rPr lang="en-US" altLang="zh-CN" sz="2000" dirty="0"/>
              <a:t>(</a:t>
            </a:r>
            <a:r>
              <a:rPr lang="en-US" altLang="zh-CN" sz="2000" dirty="0" smtClean="0"/>
              <a:t>TWT) </a:t>
            </a:r>
            <a:r>
              <a:rPr lang="en-US" altLang="zh-CN" sz="2000" dirty="0"/>
              <a:t>is a mechanism </a:t>
            </a:r>
            <a:r>
              <a:rPr lang="en-US" altLang="zh-CN" sz="2000" dirty="0" smtClean="0"/>
              <a:t>by which </a:t>
            </a:r>
            <a:r>
              <a:rPr lang="en-US" altLang="zh-CN" sz="2000" dirty="0"/>
              <a:t>a </a:t>
            </a:r>
            <a:r>
              <a:rPr lang="en-US" altLang="zh-CN" sz="2000" dirty="0" smtClean="0"/>
              <a:t>specific time or set of Service </a:t>
            </a:r>
            <a:r>
              <a:rPr lang="en-US" altLang="zh-CN" sz="2000" dirty="0"/>
              <a:t>Periods (SPs) </a:t>
            </a:r>
            <a:r>
              <a:rPr lang="en-US" altLang="zh-CN" sz="2000" dirty="0" smtClean="0"/>
              <a:t>is negotiated between </a:t>
            </a:r>
            <a:r>
              <a:rPr lang="en-US" altLang="zh-CN" sz="2000" dirty="0"/>
              <a:t>two individual </a:t>
            </a:r>
            <a:r>
              <a:rPr lang="en-US" altLang="zh-CN" sz="2000" dirty="0" smtClean="0"/>
              <a:t>STAs or broadcasted </a:t>
            </a:r>
            <a:r>
              <a:rPr lang="en-US" altLang="zh-CN" sz="2000" dirty="0"/>
              <a:t>by an AP to multiple non-AP </a:t>
            </a:r>
            <a:r>
              <a:rPr lang="en-US" altLang="zh-CN" sz="2000" dirty="0" smtClean="0"/>
              <a:t>STAs during </a:t>
            </a:r>
            <a:r>
              <a:rPr lang="en-US" altLang="zh-CN" sz="2000" dirty="0"/>
              <a:t>which </a:t>
            </a:r>
            <a:r>
              <a:rPr lang="en-US" altLang="zh-CN" sz="2000" dirty="0" smtClean="0"/>
              <a:t>STAs are </a:t>
            </a:r>
            <a:r>
              <a:rPr lang="en-US" altLang="zh-CN" sz="2000" dirty="0"/>
              <a:t>expected to be </a:t>
            </a:r>
            <a:r>
              <a:rPr lang="en-US" altLang="zh-CN" sz="2000" dirty="0" smtClean="0"/>
              <a:t>awake for </a:t>
            </a:r>
            <a:r>
              <a:rPr lang="en-US" altLang="zh-CN" sz="2000" dirty="0"/>
              <a:t>data transmission</a:t>
            </a:r>
            <a:r>
              <a:rPr lang="en-US" altLang="zh-CN" sz="2000" dirty="0" smtClean="0"/>
              <a:t>.</a:t>
            </a:r>
          </a:p>
          <a:p>
            <a:pPr marL="257175" indent="-257175" defTabSz="336947">
              <a:spcBef>
                <a:spcPts val="450"/>
              </a:spcBef>
              <a:spcAft>
                <a:spcPts val="0"/>
              </a:spcAft>
              <a:buFont typeface="Arial" charset="0"/>
              <a:buChar char="•"/>
            </a:pPr>
            <a:r>
              <a:rPr lang="en-US" altLang="zh-CN" sz="2000" dirty="0" smtClean="0"/>
              <a:t>TWT allows </a:t>
            </a:r>
            <a:r>
              <a:rPr lang="en-US" altLang="zh-CN" sz="2000" dirty="0"/>
              <a:t>STAs to manage activity in the BSS by scheduling STAs to operate at different times in order to minimize contention and to reduce the required amount of time that a STA utilizing a power management mode needs to be </a:t>
            </a:r>
            <a:r>
              <a:rPr lang="en-US" altLang="zh-CN" sz="2000" dirty="0" smtClean="0"/>
              <a:t>awake.</a:t>
            </a:r>
            <a:endParaRPr lang="en-US" altLang="zh-CN" sz="2000" dirty="0"/>
          </a:p>
          <a:p>
            <a:pPr marL="257175" indent="-257175" defTabSz="336947">
              <a:spcBef>
                <a:spcPts val="450"/>
              </a:spcBef>
              <a:spcAft>
                <a:spcPts val="600"/>
              </a:spcAft>
              <a:buFont typeface="Arial" charset="0"/>
              <a:buChar char="•"/>
            </a:pPr>
            <a:r>
              <a:rPr lang="en-US" altLang="zh-CN" sz="2000" dirty="0" smtClean="0"/>
              <a:t>TWT had been </a:t>
            </a:r>
            <a:r>
              <a:rPr lang="en-US" altLang="zh-CN" sz="2000" dirty="0"/>
              <a:t>introduced in 802.11ah and was extended by subsequent amendments</a:t>
            </a:r>
            <a:r>
              <a:rPr lang="en-US" altLang="zh-CN" sz="2000" dirty="0" smtClean="0"/>
              <a:t>.</a:t>
            </a:r>
          </a:p>
          <a:p>
            <a:pPr marL="685800" lvl="1" defTabSz="336947">
              <a:spcBef>
                <a:spcPts val="450"/>
              </a:spcBef>
              <a:spcAft>
                <a:spcPts val="600"/>
              </a:spcAft>
              <a:buFont typeface="Wingdings" panose="05000000000000000000" pitchFamily="2" charset="2"/>
              <a:buChar char="Ø"/>
            </a:pPr>
            <a:r>
              <a:rPr lang="en-US" altLang="zh-CN" sz="1600" dirty="0" smtClean="0"/>
              <a:t>Broadcast TWT in 802.11ax;</a:t>
            </a:r>
          </a:p>
          <a:p>
            <a:pPr marL="685800" lvl="1" defTabSz="336947">
              <a:spcBef>
                <a:spcPts val="450"/>
              </a:spcBef>
              <a:spcAft>
                <a:spcPts val="600"/>
              </a:spcAft>
              <a:buFont typeface="Wingdings" panose="05000000000000000000" pitchFamily="2" charset="2"/>
              <a:buChar char="Ø"/>
            </a:pPr>
            <a:r>
              <a:rPr lang="en-US" altLang="zh-CN" sz="1600" dirty="0" smtClean="0"/>
              <a:t>Restricted TWT in 802.11be.</a:t>
            </a:r>
          </a:p>
          <a:p>
            <a:pPr marL="257175" indent="-257175" defTabSz="336947">
              <a:spcBef>
                <a:spcPts val="450"/>
              </a:spcBef>
              <a:spcAft>
                <a:spcPts val="0"/>
              </a:spcAft>
              <a:buFont typeface="Arial" charset="0"/>
              <a:buChar char="•"/>
            </a:pPr>
            <a:r>
              <a:rPr lang="en-US" altLang="zh-CN" sz="2000" dirty="0" smtClean="0"/>
              <a:t>In </a:t>
            </a:r>
            <a:r>
              <a:rPr lang="en-US" altLang="zh-CN" sz="2000" dirty="0"/>
              <a:t>UHR SG and </a:t>
            </a:r>
            <a:r>
              <a:rPr lang="en-US" altLang="zh-CN" sz="2000" dirty="0" err="1"/>
              <a:t>TGbn</a:t>
            </a:r>
            <a:r>
              <a:rPr lang="en-US" altLang="zh-CN" sz="2000" dirty="0"/>
              <a:t>, there are </a:t>
            </a:r>
            <a:r>
              <a:rPr lang="en-US" altLang="zh-CN" sz="2000" dirty="0" smtClean="0"/>
              <a:t>many </a:t>
            </a:r>
            <a:r>
              <a:rPr lang="en-US" altLang="zh-CN" sz="2000" dirty="0"/>
              <a:t>contributions </a:t>
            </a:r>
            <a:r>
              <a:rPr lang="en-US" altLang="zh-CN" sz="2000" dirty="0" smtClean="0"/>
              <a:t>discussed </a:t>
            </a:r>
            <a:r>
              <a:rPr lang="en-US" altLang="zh-CN" sz="2000" dirty="0"/>
              <a:t>enhancements and usage extension of TWT mechanism:</a:t>
            </a:r>
          </a:p>
          <a:p>
            <a:pPr marL="685800" lvl="1" defTabSz="336947">
              <a:spcBef>
                <a:spcPts val="450"/>
              </a:spcBef>
              <a:spcAft>
                <a:spcPts val="0"/>
              </a:spcAft>
              <a:buFont typeface="Wingdings" panose="05000000000000000000" pitchFamily="2" charset="2"/>
              <a:buChar char="Ø"/>
            </a:pPr>
            <a:r>
              <a:rPr lang="en-US" altLang="zh-CN" sz="1600" dirty="0" smtClean="0"/>
              <a:t>AP power save </a:t>
            </a:r>
            <a:r>
              <a:rPr lang="en-US" altLang="zh-CN" sz="1600" dirty="0"/>
              <a:t>: </a:t>
            </a:r>
            <a:r>
              <a:rPr lang="en-US" altLang="zh-CN" sz="1600" dirty="0" smtClean="0"/>
              <a:t>[23/2040], </a:t>
            </a:r>
            <a:r>
              <a:rPr lang="en-US" altLang="zh-CN" sz="1600" dirty="0" smtClean="0"/>
              <a:t>[24/0097];</a:t>
            </a:r>
          </a:p>
          <a:p>
            <a:pPr marL="685800" lvl="1" defTabSz="336947">
              <a:spcBef>
                <a:spcPts val="450"/>
              </a:spcBef>
              <a:spcAft>
                <a:spcPts val="0"/>
              </a:spcAft>
              <a:buFont typeface="Wingdings" panose="05000000000000000000" pitchFamily="2" charset="2"/>
              <a:buChar char="Ø"/>
            </a:pPr>
            <a:r>
              <a:rPr lang="en-US" altLang="zh-CN" sz="1600" dirty="0" smtClean="0"/>
              <a:t> P2P &amp; co-ex : [24/0509], [24/0436], [23/2002], [23/1424];</a:t>
            </a:r>
            <a:endParaRPr lang="en-US" altLang="zh-CN" sz="16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
        <p:nvSpPr>
          <p:cNvPr id="2" name="矩形 1"/>
          <p:cNvSpPr/>
          <p:nvPr/>
        </p:nvSpPr>
        <p:spPr>
          <a:xfrm>
            <a:off x="6498167" y="5391023"/>
            <a:ext cx="6096000" cy="648896"/>
          </a:xfrm>
          <a:prstGeom prst="rect">
            <a:avLst/>
          </a:prstGeom>
        </p:spPr>
        <p:txBody>
          <a:bodyPr>
            <a:spAutoFit/>
          </a:bodyPr>
          <a:lstStyle/>
          <a:p>
            <a:pPr marL="685800" lvl="1" defTabSz="336947">
              <a:spcBef>
                <a:spcPts val="450"/>
              </a:spcBef>
              <a:spcAft>
                <a:spcPts val="0"/>
              </a:spcAft>
              <a:buFont typeface="Wingdings" panose="05000000000000000000" pitchFamily="2" charset="2"/>
              <a:buChar char="Ø"/>
            </a:pPr>
            <a:r>
              <a:rPr lang="en-US" altLang="zh-CN" sz="1600" dirty="0" smtClean="0">
                <a:solidFill>
                  <a:srgbClr val="000000"/>
                </a:solidFill>
                <a:latin typeface="+mn-lt"/>
                <a:ea typeface="+mn-ea"/>
              </a:rPr>
              <a:t>Relay </a:t>
            </a:r>
            <a:r>
              <a:rPr lang="en-US" altLang="zh-CN" sz="1600" dirty="0">
                <a:solidFill>
                  <a:srgbClr val="000000"/>
                </a:solidFill>
                <a:latin typeface="+mn-lt"/>
                <a:ea typeface="+mn-ea"/>
              </a:rPr>
              <a:t>: [24/0819]; </a:t>
            </a:r>
          </a:p>
          <a:p>
            <a:pPr marL="685800" lvl="1" defTabSz="336947">
              <a:spcBef>
                <a:spcPts val="450"/>
              </a:spcBef>
              <a:spcAft>
                <a:spcPts val="0"/>
              </a:spcAft>
              <a:buFont typeface="Wingdings" panose="05000000000000000000" pitchFamily="2" charset="2"/>
              <a:buChar char="Ø"/>
            </a:pPr>
            <a:r>
              <a:rPr lang="en-US" altLang="zh-CN" sz="1600" dirty="0">
                <a:solidFill>
                  <a:srgbClr val="000000"/>
                </a:solidFill>
                <a:latin typeface="+mn-lt"/>
                <a:ea typeface="+mn-ea"/>
              </a:rPr>
              <a:t>NPCA : [</a:t>
            </a:r>
            <a:r>
              <a:rPr lang="en-US" altLang="zh-CN" sz="1600" dirty="0" smtClean="0">
                <a:solidFill>
                  <a:srgbClr val="000000"/>
                </a:solidFill>
                <a:latin typeface="+mn-lt"/>
                <a:ea typeface="+mn-ea"/>
              </a:rPr>
              <a:t>24/0538].</a:t>
            </a:r>
            <a:endParaRPr lang="en-US" altLang="zh-CN" sz="1600" dirty="0"/>
          </a:p>
        </p:txBody>
      </p:sp>
    </p:spTree>
    <p:extLst>
      <p:ext uri="{BB962C8B-B14F-4D97-AF65-F5344CB8AC3E}">
        <p14:creationId xmlns:p14="http://schemas.microsoft.com/office/powerpoint/2010/main" val="35040374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spcAft>
                <a:spcPts val="0"/>
              </a:spcAft>
              <a:buFont typeface="Arial" charset="0"/>
              <a:buChar char="•"/>
            </a:pPr>
            <a:r>
              <a:rPr lang="en-US" altLang="zh-CN" sz="2000" dirty="0" smtClean="0"/>
              <a:t>Currently, we only focus on the multiple APs coordination schemes on R-TWT SPs </a:t>
            </a:r>
            <a:r>
              <a:rPr lang="en-US" altLang="zh-CN" sz="2000" dirty="0"/>
              <a:t>for </a:t>
            </a:r>
            <a:r>
              <a:rPr lang="en-US" altLang="zh-CN" sz="2000" dirty="0" smtClean="0"/>
              <a:t>further protection of LLT delivery.</a:t>
            </a:r>
          </a:p>
          <a:p>
            <a:pPr marL="257175" indent="-257175" defTabSz="336947">
              <a:spcBef>
                <a:spcPts val="450"/>
              </a:spcBef>
              <a:spcAft>
                <a:spcPts val="0"/>
              </a:spcAft>
              <a:buFont typeface="Arial" charset="0"/>
              <a:buChar char="•"/>
            </a:pPr>
            <a:r>
              <a:rPr lang="en-US" altLang="zh-CN" sz="2000" dirty="0"/>
              <a:t>Besides R-TWT, we think that MAP coordination can be used for TWT for better </a:t>
            </a:r>
            <a:r>
              <a:rPr lang="en-US" altLang="zh-CN" sz="2000" dirty="0" smtClean="0"/>
              <a:t>manageability.</a:t>
            </a:r>
          </a:p>
          <a:p>
            <a:pPr marL="685800" lvl="1" defTabSz="336947">
              <a:spcBef>
                <a:spcPts val="450"/>
              </a:spcBef>
              <a:spcAft>
                <a:spcPts val="0"/>
              </a:spcAft>
              <a:buFont typeface="Wingdings" panose="05000000000000000000" pitchFamily="2" charset="2"/>
              <a:buChar char="Ø"/>
            </a:pPr>
            <a:r>
              <a:rPr lang="en-US" altLang="zh-CN" sz="1600" dirty="0" smtClean="0"/>
              <a:t>Achieve </a:t>
            </a:r>
            <a:r>
              <a:rPr lang="en-US" altLang="zh-CN" sz="1600" dirty="0"/>
              <a:t>more </a:t>
            </a:r>
            <a:r>
              <a:rPr lang="en-US" altLang="zh-CN" sz="1600" dirty="0" smtClean="0"/>
              <a:t>probability to access the channel;</a:t>
            </a:r>
          </a:p>
          <a:p>
            <a:pPr marL="1085850" lvl="2" indent="-285750" defTabSz="336947">
              <a:spcAft>
                <a:spcPts val="0"/>
              </a:spcAft>
              <a:buFont typeface="Arial" panose="020B0604020202020204" pitchFamily="34" charset="0"/>
              <a:buChar char="•"/>
            </a:pPr>
            <a:r>
              <a:rPr lang="en-US" altLang="zh-CN" sz="1400" dirty="0"/>
              <a:t>Avoid the congestion and mitigate collision;</a:t>
            </a:r>
          </a:p>
          <a:p>
            <a:pPr marL="685800" lvl="1" defTabSz="336947">
              <a:spcBef>
                <a:spcPts val="450"/>
              </a:spcBef>
              <a:spcAft>
                <a:spcPts val="0"/>
              </a:spcAft>
              <a:buFont typeface="Wingdings" panose="05000000000000000000" pitchFamily="2" charset="2"/>
              <a:buChar char="Ø"/>
            </a:pPr>
            <a:r>
              <a:rPr lang="en-US" altLang="zh-CN" sz="1600" dirty="0" smtClean="0"/>
              <a:t>Increase the efficiency of WM.</a:t>
            </a:r>
          </a:p>
          <a:p>
            <a:pPr marL="257175" indent="-257175" defTabSz="336947">
              <a:spcBef>
                <a:spcPts val="450"/>
              </a:spcBef>
              <a:spcAft>
                <a:spcPts val="0"/>
              </a:spcAft>
              <a:buFont typeface="Arial" charset="0"/>
              <a:buChar char="•"/>
            </a:pPr>
            <a:r>
              <a:rPr lang="en-US" altLang="zh-CN" sz="2000" dirty="0" smtClean="0"/>
              <a:t>Examples are listed in the following slides, these example are just sketches of the TWT coordination for concept description.</a:t>
            </a:r>
          </a:p>
          <a:p>
            <a:pPr marL="685800" lvl="1" defTabSz="336947">
              <a:spcBef>
                <a:spcPts val="450"/>
              </a:spcBef>
              <a:spcAft>
                <a:spcPts val="0"/>
              </a:spcAft>
              <a:buFont typeface="Wingdings" panose="05000000000000000000" pitchFamily="2" charset="2"/>
              <a:buChar char="Ø"/>
            </a:pPr>
            <a:r>
              <a:rPr lang="en-US" altLang="zh-CN" sz="1600" dirty="0" smtClean="0"/>
              <a:t>the detail of different usages and coordination schemes of TWT could be discussed further.</a:t>
            </a:r>
          </a:p>
          <a:p>
            <a:pPr marL="257175" indent="-257175" defTabSz="336947">
              <a:spcBef>
                <a:spcPts val="450"/>
              </a:spcBef>
              <a:spcAft>
                <a:spcPts val="0"/>
              </a:spcAft>
              <a:buFont typeface="Arial" charset="0"/>
              <a:buChar char="•"/>
            </a:pPr>
            <a:r>
              <a:rPr lang="en-US" altLang="zh-CN" sz="2000" b="0" dirty="0" smtClean="0"/>
              <a:t>Note: The TWT agreements mentioned here are based on b-TWT, but might be extend to </a:t>
            </a:r>
            <a:r>
              <a:rPr lang="en-US" altLang="zh-CN" sz="2000" b="0" dirty="0" err="1" smtClean="0"/>
              <a:t>i</a:t>
            </a:r>
            <a:r>
              <a:rPr lang="en-US" altLang="zh-CN" sz="2000" b="0" dirty="0" smtClean="0"/>
              <a:t>-TWT.</a:t>
            </a:r>
          </a:p>
          <a:p>
            <a:pPr marL="257175" indent="-257175" defTabSz="336947">
              <a:spcBef>
                <a:spcPts val="450"/>
              </a:spcBef>
              <a:spcAft>
                <a:spcPts val="0"/>
              </a:spcAft>
              <a:buFont typeface="Arial" charset="0"/>
              <a:buChar char="•"/>
            </a:pP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extLst>
      <p:ext uri="{BB962C8B-B14F-4D97-AF65-F5344CB8AC3E}">
        <p14:creationId xmlns:p14="http://schemas.microsoft.com/office/powerpoint/2010/main" val="1639078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1</a:t>
            </a:r>
            <a:endParaRPr lang="en-GB" dirty="0"/>
          </a:p>
        </p:txBody>
      </p:sp>
      <p:sp>
        <p:nvSpPr>
          <p:cNvPr id="4098" name="Rectangle 2"/>
          <p:cNvSpPr>
            <a:spLocks noGrp="1" noChangeArrowheads="1"/>
          </p:cNvSpPr>
          <p:nvPr>
            <p:ph idx="1"/>
          </p:nvPr>
        </p:nvSpPr>
        <p:spPr>
          <a:xfrm>
            <a:off x="964301" y="1412776"/>
            <a:ext cx="5886863" cy="506263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 up a NPCA TWT s (TWT 1) membership with some of its associated STAs. Within the NPCA TWT, if P20 is busy, AP1 and some of its associated STAs will try to switch to NPCA PCH to access the WM.</a:t>
            </a:r>
          </a:p>
          <a:p>
            <a:pPr lvl="1" defTabSz="336947">
              <a:spcBef>
                <a:spcPts val="450"/>
              </a:spcBef>
              <a:spcAft>
                <a:spcPts val="0"/>
              </a:spcAft>
              <a:buFont typeface="Arial" panose="020B0604020202020204" pitchFamily="34" charset="0"/>
              <a:buChar char="•"/>
            </a:pPr>
            <a:r>
              <a:rPr lang="en-US" altLang="zh-CN" sz="1600" dirty="0" smtClean="0"/>
              <a:t>Base on [24/0538], It </a:t>
            </a:r>
            <a:r>
              <a:rPr lang="en-US" altLang="zh-CN" sz="1600" dirty="0"/>
              <a:t>is anticipated that there would be heavy traffic during the TWT </a:t>
            </a:r>
            <a:r>
              <a:rPr lang="en-US" altLang="zh-CN" sz="1600" dirty="0" smtClean="0"/>
              <a:t>SPs and OBSSs </a:t>
            </a:r>
            <a:r>
              <a:rPr lang="en-US" altLang="zh-CN" sz="1600" dirty="0"/>
              <a:t>with staggered parking channels reduce collisions </a:t>
            </a:r>
            <a:endParaRPr lang="en-US" altLang="zh-CN" sz="1600" dirty="0" smtClean="0"/>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it is better for AP 2 to setup TWT 2 SP overlapped with TWT 1</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AP 1 will switch to NPCA PCH during TWT 1 SP, and </a:t>
            </a:r>
            <a:r>
              <a:rPr lang="en-US" altLang="zh-CN" sz="1600" dirty="0"/>
              <a:t>the </a:t>
            </a:r>
            <a:r>
              <a:rPr lang="en-US" altLang="zh-CN" sz="1600" dirty="0" smtClean="0"/>
              <a:t>probability to access to P20 might be higher.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918857" y="2443079"/>
            <a:ext cx="4695825" cy="3848100"/>
          </a:xfrm>
          <a:prstGeom prst="rect">
            <a:avLst/>
          </a:prstGeom>
        </p:spPr>
      </p:pic>
      <p:sp>
        <p:nvSpPr>
          <p:cNvPr id="8" name="矩形 7"/>
          <p:cNvSpPr/>
          <p:nvPr/>
        </p:nvSpPr>
        <p:spPr>
          <a:xfrm>
            <a:off x="7032104" y="1412776"/>
            <a:ext cx="5035005" cy="10156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defTabSz="336947" eaLnBrk="1" hangingPunct="1">
              <a:spcBef>
                <a:spcPts val="450"/>
              </a:spcBef>
              <a:spcAft>
                <a:spcPts val="0"/>
              </a:spcAft>
            </a:pPr>
            <a:r>
              <a:rPr lang="en-US" altLang="zh-CN" sz="2000" b="1" dirty="0" smtClean="0">
                <a:solidFill>
                  <a:srgbClr val="000000"/>
                </a:solidFill>
                <a:latin typeface="+mn-lt"/>
                <a:ea typeface="+mn-ea"/>
              </a:rPr>
              <a:t>The operating channel BW of AP 2 is overlapped with the P20 channel of AP1.</a:t>
            </a:r>
            <a:endParaRPr lang="en-US" altLang="zh-CN" sz="2000" b="1" dirty="0">
              <a:solidFill>
                <a:srgbClr val="000000"/>
              </a:solidFill>
              <a:latin typeface="+mn-lt"/>
              <a:ea typeface="+mn-ea"/>
            </a:endParaRPr>
          </a:p>
        </p:txBody>
      </p:sp>
    </p:spTree>
    <p:extLst>
      <p:ext uri="{BB962C8B-B14F-4D97-AF65-F5344CB8AC3E}">
        <p14:creationId xmlns:p14="http://schemas.microsoft.com/office/powerpoint/2010/main" val="31559327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2</a:t>
            </a:r>
            <a:endParaRPr lang="en-GB" dirty="0"/>
          </a:p>
        </p:txBody>
      </p:sp>
      <p:sp>
        <p:nvSpPr>
          <p:cNvPr id="4098" name="Rectangle 2"/>
          <p:cNvSpPr>
            <a:spLocks noGrp="1" noChangeArrowheads="1"/>
          </p:cNvSpPr>
          <p:nvPr>
            <p:ph idx="1"/>
          </p:nvPr>
        </p:nvSpPr>
        <p:spPr>
          <a:xfrm>
            <a:off x="929216" y="1484784"/>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 AP power save TWT (TWT 1) with its associated STAs. Within TWT 1, AP1 will be in power saving mode.</a:t>
            </a:r>
          </a:p>
          <a:p>
            <a:pPr lvl="1" defTabSz="336947">
              <a:spcBef>
                <a:spcPts val="450"/>
              </a:spcBef>
              <a:spcAft>
                <a:spcPts val="0"/>
              </a:spcAft>
              <a:buFont typeface="Wingdings" panose="05000000000000000000" pitchFamily="2" charset="2"/>
              <a:buChar char="Ø"/>
            </a:pPr>
            <a:r>
              <a:rPr lang="en-US" altLang="zh-CN" sz="1600" dirty="0" smtClean="0"/>
              <a:t>AP1 might be unavailable in TWT 1 SP</a:t>
            </a:r>
            <a:r>
              <a:rPr lang="en-US" altLang="zh-CN" sz="1600" dirty="0"/>
              <a:t>.</a:t>
            </a:r>
            <a:endParaRPr lang="en-US" altLang="zh-CN" sz="1600" dirty="0" smtClean="0"/>
          </a:p>
          <a:p>
            <a:pPr lvl="1" defTabSz="336947">
              <a:spcBef>
                <a:spcPts val="450"/>
              </a:spcBef>
              <a:spcAft>
                <a:spcPts val="0"/>
              </a:spcAft>
              <a:buFont typeface="Wingdings" panose="05000000000000000000" pitchFamily="2" charset="2"/>
              <a:buChar char="Ø"/>
            </a:pPr>
            <a:r>
              <a:rPr lang="en-US" altLang="zh-CN" sz="1600" dirty="0"/>
              <a:t>Simplicity and predictability from a protocol </a:t>
            </a:r>
            <a:r>
              <a:rPr lang="en-US" altLang="zh-CN" sz="1600" dirty="0" smtClean="0"/>
              <a:t>perspective [23/2040]</a:t>
            </a:r>
            <a:endParaRPr lang="en-US" altLang="zh-CN" sz="1600" dirty="0"/>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it is better for AP 2 to setup TWT 2 SP overlapped with TWT 1</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AP 1 will be unavailable, it will not occupy the WM or cause interference to the WM.</a:t>
            </a:r>
          </a:p>
          <a:p>
            <a:pPr marL="0" indent="0" defTabSz="336947">
              <a:spcBef>
                <a:spcPts val="450"/>
              </a:spcBef>
              <a:spcAft>
                <a:spcPts val="0"/>
              </a:spcAft>
            </a:pP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16079" y="1751014"/>
            <a:ext cx="4695825" cy="3857625"/>
          </a:xfrm>
          <a:prstGeom prst="rect">
            <a:avLst/>
          </a:prstGeom>
        </p:spPr>
      </p:pic>
    </p:spTree>
    <p:extLst>
      <p:ext uri="{BB962C8B-B14F-4D97-AF65-F5344CB8AC3E}">
        <p14:creationId xmlns:p14="http://schemas.microsoft.com/office/powerpoint/2010/main" val="414003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3</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 Co-ex TWT (TWT 1) with some of its associated STAs. Within TWT 1 during which these STAs may suffer from </a:t>
            </a:r>
            <a:r>
              <a:rPr lang="en-US" altLang="zh-CN" sz="2000" dirty="0"/>
              <a:t>co-ex event and </a:t>
            </a:r>
            <a:r>
              <a:rPr lang="en-US" altLang="zh-CN" sz="2000" dirty="0" smtClean="0"/>
              <a:t>be temporarily unavailable or with limit capabilities for frame exchange.</a:t>
            </a:r>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it may be better for AP 2 to setup TWT 2 SP overlapped with TWT 1</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Some of STAs in BSS1 may suffer co-ex event and some restriction might affect the channel </a:t>
            </a:r>
            <a:r>
              <a:rPr lang="en-US" altLang="zh-CN" sz="1600" dirty="0"/>
              <a:t>access which </a:t>
            </a:r>
            <a:r>
              <a:rPr lang="en-US" altLang="zh-CN" sz="1600" dirty="0" smtClean="0"/>
              <a:t>will be  disadvantageous to the efficiency and reliability.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16079" y="1628800"/>
            <a:ext cx="4724400" cy="3857625"/>
          </a:xfrm>
          <a:prstGeom prst="rect">
            <a:avLst/>
          </a:prstGeom>
        </p:spPr>
      </p:pic>
    </p:spTree>
    <p:extLst>
      <p:ext uri="{BB962C8B-B14F-4D97-AF65-F5344CB8AC3E}">
        <p14:creationId xmlns:p14="http://schemas.microsoft.com/office/powerpoint/2010/main" val="2426575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4</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an R-TWT (TWT 1) with some of its associated STAs. Within TWT 1, there might be some LLT transmission.</a:t>
            </a:r>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u="sng" dirty="0" smtClean="0"/>
              <a:t>It is better for AP 2 to setup TWT 2 SP not overlapped with TWT 1</a:t>
            </a:r>
            <a:r>
              <a:rPr lang="en-US" altLang="zh-CN" sz="2000" dirty="0" smtClean="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30894" y="1628800"/>
            <a:ext cx="4733925" cy="3838575"/>
          </a:xfrm>
          <a:prstGeom prst="rect">
            <a:avLst/>
          </a:prstGeom>
        </p:spPr>
      </p:pic>
    </p:spTree>
    <p:extLst>
      <p:ext uri="{BB962C8B-B14F-4D97-AF65-F5344CB8AC3E}">
        <p14:creationId xmlns:p14="http://schemas.microsoft.com/office/powerpoint/2010/main" val="1126099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5</a:t>
            </a:r>
            <a:endParaRPr lang="en-GB" dirty="0"/>
          </a:p>
        </p:txBody>
      </p:sp>
      <p:sp>
        <p:nvSpPr>
          <p:cNvPr id="4098" name="Rectangle 2"/>
          <p:cNvSpPr>
            <a:spLocks noGrp="1" noChangeArrowheads="1"/>
          </p:cNvSpPr>
          <p:nvPr>
            <p:ph idx="1"/>
          </p:nvPr>
        </p:nvSpPr>
        <p:spPr>
          <a:xfrm>
            <a:off x="929216" y="1628800"/>
            <a:ext cx="5568951"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There are LLT in BSS1 and BSS2 and these LLT have same priority and similar pattern.</a:t>
            </a:r>
          </a:p>
          <a:p>
            <a:pPr defTabSz="336947">
              <a:spcBef>
                <a:spcPts val="450"/>
              </a:spcBef>
              <a:spcAft>
                <a:spcPts val="0"/>
              </a:spcAft>
              <a:buFont typeface="Arial" panose="020B0604020202020204" pitchFamily="34" charset="0"/>
              <a:buChar char="•"/>
            </a:pPr>
            <a:r>
              <a:rPr lang="en-US" altLang="zh-CN" sz="2000" dirty="0" smtClean="0"/>
              <a:t>It is unacceptable for each of AP to avoid the overlapping and delaying its R-TWT SP.</a:t>
            </a:r>
          </a:p>
          <a:p>
            <a:pPr defTabSz="336947">
              <a:spcBef>
                <a:spcPts val="450"/>
              </a:spcBef>
              <a:spcAft>
                <a:spcPts val="0"/>
              </a:spcAft>
              <a:buFont typeface="Arial" panose="020B0604020202020204" pitchFamily="34" charset="0"/>
              <a:buChar char="•"/>
            </a:pPr>
            <a:r>
              <a:rPr lang="en-US" altLang="zh-CN" sz="2000" u="sng" dirty="0" smtClean="0"/>
              <a:t>AP1 and AP2 could setup 2 overlapped R-TWT and use MAPC transmission schemes to satisfy the requirement of LLT for each other.</a:t>
            </a:r>
          </a:p>
          <a:p>
            <a:pPr lvl="1" defTabSz="336947">
              <a:spcBef>
                <a:spcPts val="450"/>
              </a:spcBef>
              <a:spcAft>
                <a:spcPts val="0"/>
              </a:spcAft>
              <a:buFont typeface="Arial" panose="020B0604020202020204" pitchFamily="34" charset="0"/>
              <a:buChar char="•"/>
            </a:pPr>
            <a:r>
              <a:rPr lang="en-US" altLang="zh-CN" sz="1600" dirty="0" smtClean="0"/>
              <a:t>E.g. C-TDMA could be used in this example.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2" name="图片 1"/>
          <p:cNvPicPr>
            <a:picLocks noChangeAspect="1"/>
          </p:cNvPicPr>
          <p:nvPr/>
        </p:nvPicPr>
        <p:blipFill>
          <a:blip r:embed="rId3"/>
          <a:stretch>
            <a:fillRect/>
          </a:stretch>
        </p:blipFill>
        <p:spPr>
          <a:xfrm>
            <a:off x="6498167" y="1628800"/>
            <a:ext cx="4333875" cy="3876675"/>
          </a:xfrm>
          <a:prstGeom prst="rect">
            <a:avLst/>
          </a:prstGeom>
        </p:spPr>
      </p:pic>
    </p:spTree>
    <p:extLst>
      <p:ext uri="{BB962C8B-B14F-4D97-AF65-F5344CB8AC3E}">
        <p14:creationId xmlns:p14="http://schemas.microsoft.com/office/powerpoint/2010/main" val="10483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16036</TotalTime>
  <Words>1290</Words>
  <Application>Microsoft Office PowerPoint</Application>
  <PresentationFormat>宽屏</PresentationFormat>
  <Paragraphs>156</Paragraphs>
  <Slides>12</Slides>
  <Notes>12</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9" baseType="lpstr">
      <vt:lpstr>Arial Unicode MS</vt:lpstr>
      <vt:lpstr>MS Gothic</vt:lpstr>
      <vt:lpstr>Arial</vt:lpstr>
      <vt:lpstr>Times New Roman</vt:lpstr>
      <vt:lpstr>Wingdings</vt:lpstr>
      <vt:lpstr>Office 主题​​</vt:lpstr>
      <vt:lpstr>Document</vt:lpstr>
      <vt:lpstr>Discussion on coordination of TWT </vt:lpstr>
      <vt:lpstr>Introduction</vt:lpstr>
      <vt:lpstr>Background</vt:lpstr>
      <vt:lpstr>Discussion</vt:lpstr>
      <vt:lpstr>Example 1</vt:lpstr>
      <vt:lpstr>Example 2</vt:lpstr>
      <vt:lpstr>Example 3</vt:lpstr>
      <vt:lpstr>Example 4</vt:lpstr>
      <vt:lpstr>Example 5</vt:lpstr>
      <vt:lpstr>Example 6</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overlapped TWT in OBSS</dc:title>
  <dc:creator>Yingqiao Quan</dc:creator>
  <cp:lastModifiedBy>Yingqiao Quan</cp:lastModifiedBy>
  <cp:revision>153</cp:revision>
  <cp:lastPrinted>1601-01-01T00:00:00Z</cp:lastPrinted>
  <dcterms:created xsi:type="dcterms:W3CDTF">2024-06-26T03:12:33Z</dcterms:created>
  <dcterms:modified xsi:type="dcterms:W3CDTF">2024-07-12T06:13:24Z</dcterms:modified>
</cp:coreProperties>
</file>