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5"/>
  </p:sldMasterIdLst>
  <p:notesMasterIdLst>
    <p:notesMasterId r:id="rId26"/>
  </p:notesMasterIdLst>
  <p:handoutMasterIdLst>
    <p:handoutMasterId r:id="rId27"/>
  </p:handoutMasterIdLst>
  <p:sldIdLst>
    <p:sldId id="534" r:id="rId6"/>
    <p:sldId id="2367" r:id="rId7"/>
    <p:sldId id="2368" r:id="rId8"/>
    <p:sldId id="2370" r:id="rId9"/>
    <p:sldId id="2316" r:id="rId10"/>
    <p:sldId id="2300" r:id="rId11"/>
    <p:sldId id="2369" r:id="rId12"/>
    <p:sldId id="2356" r:id="rId13"/>
    <p:sldId id="2357" r:id="rId14"/>
    <p:sldId id="2365" r:id="rId15"/>
    <p:sldId id="2360" r:id="rId16"/>
    <p:sldId id="2361" r:id="rId17"/>
    <p:sldId id="2362" r:id="rId18"/>
    <p:sldId id="2366" r:id="rId19"/>
    <p:sldId id="2372" r:id="rId20"/>
    <p:sldId id="2376" r:id="rId21"/>
    <p:sldId id="2377" r:id="rId22"/>
    <p:sldId id="2378" r:id="rId23"/>
    <p:sldId id="2379" r:id="rId24"/>
    <p:sldId id="2382" r:id="rId25"/>
  </p:sldIdLst>
  <p:sldSz cx="9144000" cy="7434263"/>
  <p:notesSz cx="9321800" cy="6946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+mn-ea"/>
        <a:cs typeface="+mn-cs"/>
      </a:defRPr>
    </a:lvl1pPr>
    <a:lvl2pPr marL="139171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+mn-ea"/>
        <a:cs typeface="+mn-cs"/>
      </a:defRPr>
    </a:lvl2pPr>
    <a:lvl3pPr marL="278341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+mn-ea"/>
        <a:cs typeface="+mn-cs"/>
      </a:defRPr>
    </a:lvl3pPr>
    <a:lvl4pPr marL="417513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+mn-ea"/>
        <a:cs typeface="+mn-cs"/>
      </a:defRPr>
    </a:lvl4pPr>
    <a:lvl5pPr marL="556683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+mn-ea"/>
        <a:cs typeface="+mn-cs"/>
      </a:defRPr>
    </a:lvl5pPr>
    <a:lvl6pPr marL="695854" algn="l" defTabSz="278341" rtl="0" eaLnBrk="1" latinLnBrk="0" hangingPunct="1">
      <a:defRPr sz="1800" kern="1200">
        <a:solidFill>
          <a:schemeClr val="tx1"/>
        </a:solidFill>
        <a:latin typeface="Arial" charset="0"/>
        <a:ea typeface="+mn-ea"/>
        <a:cs typeface="+mn-cs"/>
      </a:defRPr>
    </a:lvl6pPr>
    <a:lvl7pPr marL="835024" algn="l" defTabSz="278341" rtl="0" eaLnBrk="1" latinLnBrk="0" hangingPunct="1">
      <a:defRPr sz="1800" kern="1200">
        <a:solidFill>
          <a:schemeClr val="tx1"/>
        </a:solidFill>
        <a:latin typeface="Arial" charset="0"/>
        <a:ea typeface="+mn-ea"/>
        <a:cs typeface="+mn-cs"/>
      </a:defRPr>
    </a:lvl7pPr>
    <a:lvl8pPr marL="974196" algn="l" defTabSz="278341" rtl="0" eaLnBrk="1" latinLnBrk="0" hangingPunct="1">
      <a:defRPr sz="1800" kern="1200">
        <a:solidFill>
          <a:schemeClr val="tx1"/>
        </a:solidFill>
        <a:latin typeface="Arial" charset="0"/>
        <a:ea typeface="+mn-ea"/>
        <a:cs typeface="+mn-cs"/>
      </a:defRPr>
    </a:lvl8pPr>
    <a:lvl9pPr marL="1113366" algn="l" defTabSz="278341" rtl="0" eaLnBrk="1" latinLnBrk="0" hangingPunct="1">
      <a:defRPr sz="1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6" userDrawn="1">
          <p15:clr>
            <a:srgbClr val="A4A3A4"/>
          </p15:clr>
        </p15:guide>
        <p15:guide id="2" pos="430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88">
          <p15:clr>
            <a:srgbClr val="A4A3A4"/>
          </p15:clr>
        </p15:guide>
        <p15:guide id="2" pos="29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8000"/>
    <a:srgbClr val="FFFF66"/>
    <a:srgbClr val="FFC047"/>
    <a:srgbClr val="FEA955"/>
    <a:srgbClr val="FEA853"/>
    <a:srgbClr val="CA8643"/>
    <a:srgbClr val="F5A351"/>
    <a:srgbClr val="0000FF"/>
    <a:srgbClr val="0073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 autoAdjust="0"/>
    <p:restoredTop sz="96327" autoAdjust="0"/>
  </p:normalViewPr>
  <p:slideViewPr>
    <p:cSldViewPr>
      <p:cViewPr varScale="1">
        <p:scale>
          <a:sx n="114" d="100"/>
          <a:sy n="114" d="100"/>
        </p:scale>
        <p:origin x="1872" y="168"/>
      </p:cViewPr>
      <p:guideLst>
        <p:guide orient="horz" pos="916"/>
        <p:guide pos="430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1050" y="-96"/>
      </p:cViewPr>
      <p:guideLst>
        <p:guide orient="horz" pos="2188"/>
        <p:guide pos="29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CR&amp;D_innerPage_3medRes"/>
          <p:cNvPicPr>
            <a:picLocks noChangeAspect="1" noChangeArrowheads="1"/>
          </p:cNvPicPr>
          <p:nvPr/>
        </p:nvPicPr>
        <p:blipFill>
          <a:blip r:embed="rId2" cstate="print"/>
          <a:srcRect l="1181" t="1714" r="1181" b="80571"/>
          <a:stretch>
            <a:fillRect/>
          </a:stretch>
        </p:blipFill>
        <p:spPr bwMode="auto">
          <a:xfrm>
            <a:off x="0" y="-1913"/>
            <a:ext cx="9321800" cy="71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1169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39446" cy="34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80197" y="0"/>
            <a:ext cx="4039446" cy="34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059113" y="520700"/>
            <a:ext cx="3203575" cy="2605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2180" y="3299778"/>
            <a:ext cx="7457440" cy="312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598349"/>
            <a:ext cx="4039446" cy="34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80197" y="6598349"/>
            <a:ext cx="4039446" cy="34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89DAB31-59AD-4F23-91ED-D5C760CE79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1540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400" kern="1200">
        <a:solidFill>
          <a:schemeClr val="tx1"/>
        </a:solidFill>
        <a:latin typeface="Arial" charset="0"/>
        <a:ea typeface="+mn-ea"/>
        <a:cs typeface="+mn-cs"/>
      </a:defRPr>
    </a:lvl1pPr>
    <a:lvl2pPr marL="139171" algn="l" rtl="0" eaLnBrk="0" fontAlgn="base" hangingPunct="0">
      <a:spcBef>
        <a:spcPct val="30000"/>
      </a:spcBef>
      <a:spcAft>
        <a:spcPct val="0"/>
      </a:spcAft>
      <a:defRPr sz="400" kern="1200">
        <a:solidFill>
          <a:schemeClr val="tx1"/>
        </a:solidFill>
        <a:latin typeface="Arial" charset="0"/>
        <a:ea typeface="+mn-ea"/>
        <a:cs typeface="+mn-cs"/>
      </a:defRPr>
    </a:lvl2pPr>
    <a:lvl3pPr marL="278341" algn="l" rtl="0" eaLnBrk="0" fontAlgn="base" hangingPunct="0">
      <a:spcBef>
        <a:spcPct val="30000"/>
      </a:spcBef>
      <a:spcAft>
        <a:spcPct val="0"/>
      </a:spcAft>
      <a:defRPr sz="400" kern="1200">
        <a:solidFill>
          <a:schemeClr val="tx1"/>
        </a:solidFill>
        <a:latin typeface="Arial" charset="0"/>
        <a:ea typeface="+mn-ea"/>
        <a:cs typeface="+mn-cs"/>
      </a:defRPr>
    </a:lvl3pPr>
    <a:lvl4pPr marL="417513" algn="l" rtl="0" eaLnBrk="0" fontAlgn="base" hangingPunct="0">
      <a:spcBef>
        <a:spcPct val="30000"/>
      </a:spcBef>
      <a:spcAft>
        <a:spcPct val="0"/>
      </a:spcAft>
      <a:defRPr sz="400" kern="1200">
        <a:solidFill>
          <a:schemeClr val="tx1"/>
        </a:solidFill>
        <a:latin typeface="Arial" charset="0"/>
        <a:ea typeface="+mn-ea"/>
        <a:cs typeface="+mn-cs"/>
      </a:defRPr>
    </a:lvl4pPr>
    <a:lvl5pPr marL="556683" algn="l" rtl="0" eaLnBrk="0" fontAlgn="base" hangingPunct="0">
      <a:spcBef>
        <a:spcPct val="30000"/>
      </a:spcBef>
      <a:spcAft>
        <a:spcPct val="0"/>
      </a:spcAft>
      <a:defRPr sz="400" kern="1200">
        <a:solidFill>
          <a:schemeClr val="tx1"/>
        </a:solidFill>
        <a:latin typeface="Arial" charset="0"/>
        <a:ea typeface="+mn-ea"/>
        <a:cs typeface="+mn-cs"/>
      </a:defRPr>
    </a:lvl5pPr>
    <a:lvl6pPr marL="695854" algn="l" defTabSz="278341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6pPr>
    <a:lvl7pPr marL="835024" algn="l" defTabSz="278341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7pPr>
    <a:lvl8pPr marL="974196" algn="l" defTabSz="278341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8pPr>
    <a:lvl9pPr marL="1113366" algn="l" defTabSz="278341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09442"/>
            <a:ext cx="7772400" cy="159354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12750"/>
            <a:ext cx="6400800" cy="189986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CB429028-EDBC-4B69-9F69-0DC0E1F1788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77697"/>
            <a:ext cx="8305800" cy="780587"/>
          </a:xfrm>
        </p:spPr>
        <p:txBody>
          <a:bodyPr/>
          <a:lstStyle>
            <a:lvl1pPr>
              <a:defRPr sz="20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58284"/>
            <a:ext cx="8305800" cy="5737313"/>
          </a:xfrm>
        </p:spPr>
        <p:txBody>
          <a:bodyPr/>
          <a:lstStyle>
            <a:lvl1pPr>
              <a:defRPr sz="18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6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4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2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2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E132E8F0-0953-4589-931F-0CF931D74C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77697"/>
            <a:ext cx="8305800" cy="780587"/>
          </a:xfrm>
        </p:spPr>
        <p:txBody>
          <a:bodyPr/>
          <a:lstStyle>
            <a:lvl1pPr>
              <a:defRPr sz="20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E132E8F0-0953-4589-931F-0CF931D74C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033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DBE39F8B-9560-4412-B07B-3288B07C94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77696"/>
            <a:ext cx="8305800" cy="81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7314"/>
            <a:ext cx="8305800" cy="5698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31537" y="7073655"/>
            <a:ext cx="62196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400" b="0"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Slide </a:t>
            </a:r>
            <a:fld id="{79642FA4-93AF-4596-8846-F9DC874D2F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381000" y="460012"/>
            <a:ext cx="830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395536" y="7021248"/>
            <a:ext cx="830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kern="1200" dirty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5796138" y="7091757"/>
            <a:ext cx="287142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4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dirty="0">
                <a:solidFill>
                  <a:schemeClr val="tx1"/>
                </a:solidFill>
                <a:latin typeface="Times New Roman"/>
                <a:cs typeface="Times New Roman"/>
              </a:rPr>
              <a:t>Menzo Wentink, Qualcomm</a:t>
            </a:r>
            <a:endParaRPr lang="en-US" sz="1400" b="0" kern="1200" dirty="0">
              <a:solidFill>
                <a:schemeClr val="tx1"/>
              </a:soli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3231331" y="183014"/>
            <a:ext cx="54578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802.11-24/1150r1</a:t>
            </a: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359532" y="149710"/>
            <a:ext cx="19082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39688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>
                <a:latin typeface="+mj-lt"/>
                <a:cs typeface="Calibri" pitchFamily="34" charset="0"/>
              </a:rPr>
              <a:t>July </a:t>
            </a:r>
            <a:r>
              <a:rPr lang="en-US" sz="1800" b="1" baseline="0">
                <a:latin typeface="+mj-lt"/>
                <a:cs typeface="Calibri" pitchFamily="34" charset="0"/>
              </a:rPr>
              <a:t>2024</a:t>
            </a:r>
            <a:endParaRPr lang="en-US" sz="1800" b="1" kern="1200" dirty="0">
              <a:solidFill>
                <a:schemeClr val="tx1"/>
              </a:solidFill>
              <a:latin typeface="+mj-lt"/>
              <a:ea typeface="+mn-ea"/>
              <a:cs typeface="Calibri" pitchFamily="34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 userDrawn="1"/>
        </p:nvSpPr>
        <p:spPr bwMode="auto">
          <a:xfrm>
            <a:off x="395539" y="7091757"/>
            <a:ext cx="218735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dirty="0">
                <a:solidFill>
                  <a:schemeClr val="tx1"/>
                </a:solidFill>
                <a:latin typeface="Times New Roman"/>
                <a:cs typeface="Times New Roman"/>
              </a:rPr>
              <a:t>Submission</a:t>
            </a:r>
            <a:endParaRPr lang="en-US" sz="1400" b="0" kern="1200" dirty="0">
              <a:solidFill>
                <a:schemeClr val="tx1"/>
              </a:solidFill>
              <a:latin typeface="Times New Roman"/>
              <a:ea typeface="+mn-ea"/>
              <a:cs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7" r:id="rId3"/>
    <p:sldLayoutId id="2147483706" r:id="rId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/>
          <a:ea typeface="+mj-ea"/>
          <a:cs typeface="Calibri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1800" b="1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75556" y="1094979"/>
            <a:ext cx="7772400" cy="1470025"/>
          </a:xfrm>
        </p:spPr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NB hop density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290846" y="7073655"/>
            <a:ext cx="503343" cy="215444"/>
          </a:xfr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B429028-EDBC-4B69-9F69-0DC0E1F1788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762000" y="231297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Author:</a:t>
            </a:r>
            <a:endParaRPr lang="en-US" sz="200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22300" y="3031331"/>
          <a:ext cx="7823200" cy="1828800"/>
        </p:xfrm>
        <a:graphic>
          <a:graphicData uri="http://schemas.openxmlformats.org/drawingml/2006/table">
            <a:tbl>
              <a:tblPr/>
              <a:tblGrid>
                <a:gridCol w="146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17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Name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Affiliation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Address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Phone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Email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Menzo Wentink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Qualcomm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Utrecht,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The Netherlands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mwentink </a:t>
                      </a:r>
                    </a:p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qti.qualcomm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58861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2034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486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792636F-B610-D32C-122A-646943C9D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050131"/>
            <a:ext cx="7112000" cy="533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DE3CD2-B43B-9A2D-733C-39E958ED4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 DC/20 MHz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ADD9C1-7839-CB05-223D-75674EA31A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132E8F0-0953-4589-931F-0CF931D74C3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AE31F3-62EA-9776-0094-0C8A6D3DC05A}"/>
              </a:ext>
            </a:extLst>
          </p:cNvPr>
          <p:cNvSpPr txBox="1"/>
          <p:nvPr/>
        </p:nvSpPr>
        <p:spPr>
          <a:xfrm>
            <a:off x="7646784" y="6593385"/>
            <a:ext cx="7344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00">
                <a:latin typeface="Times New Roman" panose="02020603050405020304" pitchFamily="18" charset="0"/>
                <a:cs typeface="Times New Roman" panose="02020603050405020304" pitchFamily="18" charset="0"/>
              </a:rPr>
              <a:t>nb_r8204c</a:t>
            </a:r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15102698-807C-ED39-A60A-114722E51C13}"/>
              </a:ext>
            </a:extLst>
          </p:cNvPr>
          <p:cNvSpPr/>
          <p:nvPr/>
        </p:nvSpPr>
        <p:spPr bwMode="auto">
          <a:xfrm>
            <a:off x="7488324" y="2276971"/>
            <a:ext cx="187314" cy="1332148"/>
          </a:xfrm>
          <a:prstGeom prst="rightBrace">
            <a:avLst>
              <a:gd name="adj1" fmla="val 22929"/>
              <a:gd name="adj2" fmla="val 50000"/>
            </a:avLst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D5F0A6-E341-2EDF-314D-AA6E08CC85D9}"/>
              </a:ext>
            </a:extLst>
          </p:cNvPr>
          <p:cNvSpPr txBox="1"/>
          <p:nvPr/>
        </p:nvSpPr>
        <p:spPr>
          <a:xfrm>
            <a:off x="7560333" y="2817031"/>
            <a:ext cx="1260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BT hops in 480 MHz</a:t>
            </a:r>
          </a:p>
          <a:p>
            <a:pPr algn="ctr"/>
            <a:endParaRPr lang="en-US"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88% duty cycle per link</a:t>
            </a:r>
          </a:p>
          <a:p>
            <a:pPr algn="ctr"/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(ACL with 6377 us data packet length in a 7500 us period)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4F25DCF-051C-734D-ED57-3F3DBC1F9E78}"/>
              </a:ext>
            </a:extLst>
          </p:cNvPr>
          <p:cNvCxnSpPr>
            <a:cxnSpLocks/>
          </p:cNvCxnSpPr>
          <p:nvPr/>
        </p:nvCxnSpPr>
        <p:spPr bwMode="auto">
          <a:xfrm flipV="1">
            <a:off x="6372200" y="1951201"/>
            <a:ext cx="108012" cy="217758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arrow" w="sm" len="sm"/>
            <a:tailEnd type="none" w="sm" len="sm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5CD5121-720B-254D-9F6D-98E74E3D7608}"/>
              </a:ext>
            </a:extLst>
          </p:cNvPr>
          <p:cNvSpPr txBox="1"/>
          <p:nvPr/>
        </p:nvSpPr>
        <p:spPr>
          <a:xfrm>
            <a:off x="5508106" y="1578377"/>
            <a:ext cx="19802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The hop density in the upper part stays relatively the same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79ACBCB-CC70-2691-BFE2-EC3F1DBF4B0D}"/>
              </a:ext>
            </a:extLst>
          </p:cNvPr>
          <p:cNvCxnSpPr>
            <a:cxnSpLocks/>
          </p:cNvCxnSpPr>
          <p:nvPr/>
        </p:nvCxnSpPr>
        <p:spPr bwMode="auto">
          <a:xfrm>
            <a:off x="4006767" y="3666029"/>
            <a:ext cx="0" cy="23881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arrow" w="sm" len="sm"/>
            <a:tailEnd type="none" w="sm" len="sm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EEF12BB-AEEC-4AA8-E36E-123D6787B8CF}"/>
              </a:ext>
            </a:extLst>
          </p:cNvPr>
          <p:cNvSpPr txBox="1"/>
          <p:nvPr/>
        </p:nvSpPr>
        <p:spPr>
          <a:xfrm>
            <a:off x="3572876" y="3954061"/>
            <a:ext cx="8723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800">
                <a:latin typeface="Times New Roman" panose="02020603050405020304" pitchFamily="18" charset="0"/>
                <a:cs typeface="Times New Roman" panose="02020603050405020304" pitchFamily="18" charset="0"/>
              </a:rPr>
              <a:t>Wi-Fi starts here</a:t>
            </a:r>
            <a:endParaRPr lang="en-US"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AFBD61-21DD-47EC-1077-1FCF8048C449}"/>
              </a:ext>
            </a:extLst>
          </p:cNvPr>
          <p:cNvSpPr txBox="1"/>
          <p:nvPr/>
        </p:nvSpPr>
        <p:spPr>
          <a:xfrm>
            <a:off x="3448708" y="4170665"/>
            <a:ext cx="1087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>
                <a:latin typeface="Times New Roman" panose="02020603050405020304" pitchFamily="18" charset="0"/>
                <a:cs typeface="Times New Roman" panose="02020603050405020304" pitchFamily="18" charset="0"/>
              </a:rPr>
              <a:t>Wi-Fi uses static BW in 160 MHz</a:t>
            </a:r>
            <a:endParaRPr lang="en-US"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006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AF63826-AAC7-F257-0931-1A3279255B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Zoomed plots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E2077A-EB73-7EB0-F101-505255B304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E132E8F0-0953-4589-931F-0CF931D74C3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320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76BAC70-32DF-AB2B-CCB6-367AF9982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050131"/>
            <a:ext cx="7112000" cy="533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DE3CD2-B43B-9A2D-733C-39E958ED4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Baseline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ADD9C1-7839-CB05-223D-75674EA31A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132E8F0-0953-4589-931F-0CF931D74C3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AE31F3-62EA-9776-0094-0C8A6D3DC05A}"/>
              </a:ext>
            </a:extLst>
          </p:cNvPr>
          <p:cNvSpPr txBox="1"/>
          <p:nvPr/>
        </p:nvSpPr>
        <p:spPr>
          <a:xfrm>
            <a:off x="7646784" y="6593385"/>
            <a:ext cx="7344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00">
                <a:latin typeface="Times New Roman" panose="02020603050405020304" pitchFamily="18" charset="0"/>
                <a:cs typeface="Times New Roman" panose="02020603050405020304" pitchFamily="18" charset="0"/>
              </a:rPr>
              <a:t>nb_r8200c</a:t>
            </a:r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15102698-807C-ED39-A60A-114722E51C13}"/>
              </a:ext>
            </a:extLst>
          </p:cNvPr>
          <p:cNvSpPr/>
          <p:nvPr/>
        </p:nvSpPr>
        <p:spPr bwMode="auto">
          <a:xfrm>
            <a:off x="7488324" y="2276971"/>
            <a:ext cx="187314" cy="1332148"/>
          </a:xfrm>
          <a:prstGeom prst="rightBrace">
            <a:avLst>
              <a:gd name="adj1" fmla="val 22929"/>
              <a:gd name="adj2" fmla="val 50000"/>
            </a:avLst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D5F0A6-E341-2EDF-314D-AA6E08CC85D9}"/>
              </a:ext>
            </a:extLst>
          </p:cNvPr>
          <p:cNvSpPr txBox="1"/>
          <p:nvPr/>
        </p:nvSpPr>
        <p:spPr>
          <a:xfrm>
            <a:off x="7560333" y="2817031"/>
            <a:ext cx="1260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BT hops in 480 MHz</a:t>
            </a:r>
          </a:p>
          <a:p>
            <a:pPr algn="ctr"/>
            <a:endParaRPr lang="en-US"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88% duty cycle per link</a:t>
            </a:r>
          </a:p>
          <a:p>
            <a:pPr algn="ctr"/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(ACL with 6377 us data packet length in a 7500 us period)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4F25DCF-051C-734D-ED57-3F3DBC1F9E78}"/>
              </a:ext>
            </a:extLst>
          </p:cNvPr>
          <p:cNvCxnSpPr>
            <a:cxnSpLocks/>
          </p:cNvCxnSpPr>
          <p:nvPr/>
        </p:nvCxnSpPr>
        <p:spPr bwMode="auto">
          <a:xfrm flipV="1">
            <a:off x="6372200" y="1951201"/>
            <a:ext cx="108012" cy="217758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arrow" w="sm" len="sm"/>
            <a:tailEnd type="none" w="sm" len="sm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5CD5121-720B-254D-9F6D-98E74E3D7608}"/>
              </a:ext>
            </a:extLst>
          </p:cNvPr>
          <p:cNvSpPr txBox="1"/>
          <p:nvPr/>
        </p:nvSpPr>
        <p:spPr>
          <a:xfrm>
            <a:off x="5508106" y="1578377"/>
            <a:ext cx="19802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The hop density in the upper part increases after Wi-Fi starts, due to the SCD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A9F8729-18A9-2D0F-71D8-FCDB22DF57A0}"/>
              </a:ext>
            </a:extLst>
          </p:cNvPr>
          <p:cNvCxnSpPr>
            <a:cxnSpLocks/>
          </p:cNvCxnSpPr>
          <p:nvPr/>
        </p:nvCxnSpPr>
        <p:spPr bwMode="auto">
          <a:xfrm>
            <a:off x="4698012" y="3666029"/>
            <a:ext cx="0" cy="23881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arrow" w="sm" len="sm"/>
            <a:tailEnd type="none" w="sm" len="sm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A1B0957-E8E3-D169-BFEC-CE64D319B2E3}"/>
              </a:ext>
            </a:extLst>
          </p:cNvPr>
          <p:cNvSpPr txBox="1"/>
          <p:nvPr/>
        </p:nvSpPr>
        <p:spPr>
          <a:xfrm>
            <a:off x="4264121" y="3954061"/>
            <a:ext cx="8723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800">
                <a:latin typeface="Times New Roman" panose="02020603050405020304" pitchFamily="18" charset="0"/>
                <a:cs typeface="Times New Roman" panose="02020603050405020304" pitchFamily="18" charset="0"/>
              </a:rPr>
              <a:t>Wi-Fi starts here</a:t>
            </a:r>
            <a:endParaRPr lang="en-US"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CC62A3-D72E-0577-07EB-5BC5D43B0792}"/>
              </a:ext>
            </a:extLst>
          </p:cNvPr>
          <p:cNvSpPr txBox="1"/>
          <p:nvPr/>
        </p:nvSpPr>
        <p:spPr>
          <a:xfrm>
            <a:off x="4139952" y="4170665"/>
            <a:ext cx="1087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>
                <a:latin typeface="Times New Roman" panose="02020603050405020304" pitchFamily="18" charset="0"/>
                <a:cs typeface="Times New Roman" panose="02020603050405020304" pitchFamily="18" charset="0"/>
              </a:rPr>
              <a:t>Wi-Fi uses static BW in 160 MHz</a:t>
            </a:r>
            <a:endParaRPr lang="en-US"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573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B300BB4-EBA5-3F58-577C-ACB99D444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050131"/>
            <a:ext cx="7112000" cy="533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DE3CD2-B43B-9A2D-733C-39E958ED4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 DC/20 MHz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ADD9C1-7839-CB05-223D-75674EA31A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132E8F0-0953-4589-931F-0CF931D74C3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AE31F3-62EA-9776-0094-0C8A6D3DC05A}"/>
              </a:ext>
            </a:extLst>
          </p:cNvPr>
          <p:cNvSpPr txBox="1"/>
          <p:nvPr/>
        </p:nvSpPr>
        <p:spPr>
          <a:xfrm>
            <a:off x="7646784" y="6593385"/>
            <a:ext cx="7344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00">
                <a:latin typeface="Times New Roman" panose="02020603050405020304" pitchFamily="18" charset="0"/>
                <a:cs typeface="Times New Roman" panose="02020603050405020304" pitchFamily="18" charset="0"/>
              </a:rPr>
              <a:t>nb_r8201c</a:t>
            </a:r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15102698-807C-ED39-A60A-114722E51C13}"/>
              </a:ext>
            </a:extLst>
          </p:cNvPr>
          <p:cNvSpPr/>
          <p:nvPr/>
        </p:nvSpPr>
        <p:spPr bwMode="auto">
          <a:xfrm>
            <a:off x="7488324" y="2276971"/>
            <a:ext cx="187314" cy="1332148"/>
          </a:xfrm>
          <a:prstGeom prst="rightBrace">
            <a:avLst>
              <a:gd name="adj1" fmla="val 22929"/>
              <a:gd name="adj2" fmla="val 50000"/>
            </a:avLst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D5F0A6-E341-2EDF-314D-AA6E08CC85D9}"/>
              </a:ext>
            </a:extLst>
          </p:cNvPr>
          <p:cNvSpPr txBox="1"/>
          <p:nvPr/>
        </p:nvSpPr>
        <p:spPr>
          <a:xfrm>
            <a:off x="7560333" y="2817031"/>
            <a:ext cx="1260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BT hops in 480 MHz</a:t>
            </a:r>
          </a:p>
          <a:p>
            <a:pPr algn="ctr"/>
            <a:endParaRPr lang="en-US"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88% duty cycle per link</a:t>
            </a:r>
          </a:p>
          <a:p>
            <a:pPr algn="ctr"/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(ACL with 6377 us data packet length in a 7500 us period)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4F25DCF-051C-734D-ED57-3F3DBC1F9E78}"/>
              </a:ext>
            </a:extLst>
          </p:cNvPr>
          <p:cNvCxnSpPr>
            <a:cxnSpLocks/>
          </p:cNvCxnSpPr>
          <p:nvPr/>
        </p:nvCxnSpPr>
        <p:spPr bwMode="auto">
          <a:xfrm flipV="1">
            <a:off x="6372200" y="1951201"/>
            <a:ext cx="108012" cy="217758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arrow" w="sm" len="sm"/>
            <a:tailEnd type="none" w="sm" len="sm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C9F0FC1-C3BD-CC17-F9E1-D1070EE20FB8}"/>
              </a:ext>
            </a:extLst>
          </p:cNvPr>
          <p:cNvCxnSpPr>
            <a:cxnSpLocks/>
          </p:cNvCxnSpPr>
          <p:nvPr/>
        </p:nvCxnSpPr>
        <p:spPr bwMode="auto">
          <a:xfrm>
            <a:off x="4698012" y="3666029"/>
            <a:ext cx="0" cy="23881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arrow" w="sm" len="sm"/>
            <a:tailEnd type="none" w="sm" len="sm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176C690-531F-725E-4169-FA4018595FAC}"/>
              </a:ext>
            </a:extLst>
          </p:cNvPr>
          <p:cNvSpPr txBox="1"/>
          <p:nvPr/>
        </p:nvSpPr>
        <p:spPr>
          <a:xfrm>
            <a:off x="4264121" y="3954061"/>
            <a:ext cx="8723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800">
                <a:latin typeface="Times New Roman" panose="02020603050405020304" pitchFamily="18" charset="0"/>
                <a:cs typeface="Times New Roman" panose="02020603050405020304" pitchFamily="18" charset="0"/>
              </a:rPr>
              <a:t>Wi-Fi starts here</a:t>
            </a:r>
            <a:endParaRPr lang="en-US"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DFC272-855C-2536-6B56-F8CA42B7753E}"/>
              </a:ext>
            </a:extLst>
          </p:cNvPr>
          <p:cNvSpPr txBox="1"/>
          <p:nvPr/>
        </p:nvSpPr>
        <p:spPr>
          <a:xfrm>
            <a:off x="4139952" y="4170665"/>
            <a:ext cx="1087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>
                <a:latin typeface="Times New Roman" panose="02020603050405020304" pitchFamily="18" charset="0"/>
                <a:cs typeface="Times New Roman" panose="02020603050405020304" pitchFamily="18" charset="0"/>
              </a:rPr>
              <a:t>Wi-Fi uses static BW in 160 MHz</a:t>
            </a:r>
            <a:endParaRPr lang="en-US"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AA911F-DBFF-6776-EAE9-0DD1860C8387}"/>
              </a:ext>
            </a:extLst>
          </p:cNvPr>
          <p:cNvSpPr txBox="1"/>
          <p:nvPr/>
        </p:nvSpPr>
        <p:spPr>
          <a:xfrm>
            <a:off x="5508106" y="1578377"/>
            <a:ext cx="19802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The hop density in the upper part stays relatively the same</a:t>
            </a:r>
          </a:p>
        </p:txBody>
      </p:sp>
    </p:spTree>
    <p:extLst>
      <p:ext uri="{BB962C8B-B14F-4D97-AF65-F5344CB8AC3E}">
        <p14:creationId xmlns:p14="http://schemas.microsoft.com/office/powerpoint/2010/main" val="2008538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74FD2AD-0266-7D8D-7367-23CEE8316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050131"/>
            <a:ext cx="7112000" cy="533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DE3CD2-B43B-9A2D-733C-39E958ED4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 DC/20 MHz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ADD9C1-7839-CB05-223D-75674EA31A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132E8F0-0953-4589-931F-0CF931D74C3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AE31F3-62EA-9776-0094-0C8A6D3DC05A}"/>
              </a:ext>
            </a:extLst>
          </p:cNvPr>
          <p:cNvSpPr txBox="1"/>
          <p:nvPr/>
        </p:nvSpPr>
        <p:spPr>
          <a:xfrm>
            <a:off x="7646784" y="6593385"/>
            <a:ext cx="7344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00">
                <a:latin typeface="Times New Roman" panose="02020603050405020304" pitchFamily="18" charset="0"/>
                <a:cs typeface="Times New Roman" panose="02020603050405020304" pitchFamily="18" charset="0"/>
              </a:rPr>
              <a:t>nb_r8204c</a:t>
            </a:r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15102698-807C-ED39-A60A-114722E51C13}"/>
              </a:ext>
            </a:extLst>
          </p:cNvPr>
          <p:cNvSpPr/>
          <p:nvPr/>
        </p:nvSpPr>
        <p:spPr bwMode="auto">
          <a:xfrm>
            <a:off x="7488324" y="2276971"/>
            <a:ext cx="187314" cy="1332148"/>
          </a:xfrm>
          <a:prstGeom prst="rightBrace">
            <a:avLst>
              <a:gd name="adj1" fmla="val 22929"/>
              <a:gd name="adj2" fmla="val 50000"/>
            </a:avLst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D5F0A6-E341-2EDF-314D-AA6E08CC85D9}"/>
              </a:ext>
            </a:extLst>
          </p:cNvPr>
          <p:cNvSpPr txBox="1"/>
          <p:nvPr/>
        </p:nvSpPr>
        <p:spPr>
          <a:xfrm>
            <a:off x="7560333" y="2817031"/>
            <a:ext cx="1260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BT hops in 480 MHz</a:t>
            </a:r>
          </a:p>
          <a:p>
            <a:pPr algn="ctr"/>
            <a:endParaRPr lang="en-US"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88% duty cycle per link</a:t>
            </a:r>
          </a:p>
          <a:p>
            <a:pPr algn="ctr"/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(ACL with 6377 us data packet length in a 7500 us period)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4F25DCF-051C-734D-ED57-3F3DBC1F9E78}"/>
              </a:ext>
            </a:extLst>
          </p:cNvPr>
          <p:cNvCxnSpPr>
            <a:cxnSpLocks/>
          </p:cNvCxnSpPr>
          <p:nvPr/>
        </p:nvCxnSpPr>
        <p:spPr bwMode="auto">
          <a:xfrm flipV="1">
            <a:off x="6372200" y="1951201"/>
            <a:ext cx="108012" cy="217758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arrow" w="sm" len="sm"/>
            <a:tailEnd type="none" w="sm" len="sm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5CD5121-720B-254D-9F6D-98E74E3D7608}"/>
              </a:ext>
            </a:extLst>
          </p:cNvPr>
          <p:cNvSpPr txBox="1"/>
          <p:nvPr/>
        </p:nvSpPr>
        <p:spPr>
          <a:xfrm>
            <a:off x="5508106" y="1578377"/>
            <a:ext cx="19802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The hop density in the upper part stays relatively the same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1DF20FE-2DFB-473B-292A-9E0D7A5DF5D9}"/>
              </a:ext>
            </a:extLst>
          </p:cNvPr>
          <p:cNvCxnSpPr>
            <a:cxnSpLocks/>
          </p:cNvCxnSpPr>
          <p:nvPr/>
        </p:nvCxnSpPr>
        <p:spPr bwMode="auto">
          <a:xfrm>
            <a:off x="4698012" y="3666029"/>
            <a:ext cx="0" cy="23881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arrow" w="sm" len="sm"/>
            <a:tailEnd type="none" w="sm" len="sm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5A1A96C-DC51-812B-7BD7-5B9039A9ED24}"/>
              </a:ext>
            </a:extLst>
          </p:cNvPr>
          <p:cNvSpPr txBox="1"/>
          <p:nvPr/>
        </p:nvSpPr>
        <p:spPr>
          <a:xfrm>
            <a:off x="4264121" y="3954061"/>
            <a:ext cx="8723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800">
                <a:latin typeface="Times New Roman" panose="02020603050405020304" pitchFamily="18" charset="0"/>
                <a:cs typeface="Times New Roman" panose="02020603050405020304" pitchFamily="18" charset="0"/>
              </a:rPr>
              <a:t>Wi-Fi starts here</a:t>
            </a:r>
            <a:endParaRPr lang="en-US"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771A0C-6B28-F485-49AE-5176472AA7E6}"/>
              </a:ext>
            </a:extLst>
          </p:cNvPr>
          <p:cNvSpPr txBox="1"/>
          <p:nvPr/>
        </p:nvSpPr>
        <p:spPr>
          <a:xfrm>
            <a:off x="4139952" y="4170665"/>
            <a:ext cx="1087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>
                <a:latin typeface="Times New Roman" panose="02020603050405020304" pitchFamily="18" charset="0"/>
                <a:cs typeface="Times New Roman" panose="02020603050405020304" pitchFamily="18" charset="0"/>
              </a:rPr>
              <a:t>Wi-Fi uses static BW in 160 MHz</a:t>
            </a:r>
            <a:endParaRPr lang="en-US"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824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4FAC9A-134A-AF52-AF70-11FBFF8022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CCA busy time distributions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726F4F-980B-735B-8C33-4CE7A91C2A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E132E8F0-0953-4589-931F-0CF931D74C3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10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E3CD2-B43B-9A2D-733C-39E958ED4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Baseline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ADD9C1-7839-CB05-223D-75674EA31A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132E8F0-0953-4589-931F-0CF931D74C3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AE31F3-62EA-9776-0094-0C8A6D3DC05A}"/>
              </a:ext>
            </a:extLst>
          </p:cNvPr>
          <p:cNvSpPr txBox="1"/>
          <p:nvPr/>
        </p:nvSpPr>
        <p:spPr>
          <a:xfrm>
            <a:off x="7646784" y="6593385"/>
            <a:ext cx="7344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00">
                <a:latin typeface="Times New Roman" panose="02020603050405020304" pitchFamily="18" charset="0"/>
                <a:cs typeface="Times New Roman" panose="02020603050405020304" pitchFamily="18" charset="0"/>
              </a:rPr>
              <a:t>nb_r8310a</a:t>
            </a:r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1B1B9B-ECBA-2291-A2D9-94D6405C9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050131"/>
            <a:ext cx="7112000" cy="5334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A230F3-E3FA-F902-9DC5-FFD6266DB95A}"/>
              </a:ext>
            </a:extLst>
          </p:cNvPr>
          <p:cNvSpPr txBox="1"/>
          <p:nvPr/>
        </p:nvSpPr>
        <p:spPr>
          <a:xfrm>
            <a:off x="3923928" y="3429099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>
                <a:latin typeface="Times New Roman" panose="02020603050405020304" pitchFamily="18" charset="0"/>
                <a:cs typeface="Times New Roman" panose="02020603050405020304" pitchFamily="18" charset="0"/>
              </a:rPr>
              <a:t>The 160 MHz CCA busy probability is high both on the Wi-Fi channel and the segments where Wi-Fi is not currently active. The latency is caused by partially overlapping NB transmissions</a:t>
            </a:r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EFC881-0500-DAD6-8AFF-E265D889C6E6}"/>
              </a:ext>
            </a:extLst>
          </p:cNvPr>
          <p:cNvSpPr txBox="1"/>
          <p:nvPr/>
        </p:nvSpPr>
        <p:spPr>
          <a:xfrm>
            <a:off x="4061414" y="2034856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>
                <a:latin typeface="Times New Roman" panose="02020603050405020304" pitchFamily="18" charset="0"/>
                <a:cs typeface="Times New Roman" panose="02020603050405020304" pitchFamily="18" charset="0"/>
              </a:rPr>
              <a:t>160 MHz segments where Wi-Fi is not active</a:t>
            </a:r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ECC61B-9E33-C6F6-7BB1-D869FEA73936}"/>
              </a:ext>
            </a:extLst>
          </p:cNvPr>
          <p:cNvSpPr txBox="1"/>
          <p:nvPr/>
        </p:nvSpPr>
        <p:spPr>
          <a:xfrm>
            <a:off x="1799692" y="1742718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>
                <a:latin typeface="Times New Roman" panose="02020603050405020304" pitchFamily="18" charset="0"/>
                <a:cs typeface="Times New Roman" panose="02020603050405020304" pitchFamily="18" charset="0"/>
              </a:rPr>
              <a:t>Wi-Fi channel</a:t>
            </a:r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494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E3CD2-B43B-9A2D-733C-39E958ED4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 DC/20 MHz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ADD9C1-7839-CB05-223D-75674EA31A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132E8F0-0953-4589-931F-0CF931D74C3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AE31F3-62EA-9776-0094-0C8A6D3DC05A}"/>
              </a:ext>
            </a:extLst>
          </p:cNvPr>
          <p:cNvSpPr txBox="1"/>
          <p:nvPr/>
        </p:nvSpPr>
        <p:spPr>
          <a:xfrm>
            <a:off x="7646784" y="6593385"/>
            <a:ext cx="7344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00">
                <a:latin typeface="Times New Roman" panose="02020603050405020304" pitchFamily="18" charset="0"/>
                <a:cs typeface="Times New Roman" panose="02020603050405020304" pitchFamily="18" charset="0"/>
              </a:rPr>
              <a:t>nb_r8311a</a:t>
            </a:r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9B5527-3F21-4E26-7DF8-A443E22A1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050131"/>
            <a:ext cx="7112000" cy="5334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BEDC21-A3C5-0BD2-15C0-1A676D1F8CBD}"/>
              </a:ext>
            </a:extLst>
          </p:cNvPr>
          <p:cNvSpPr txBox="1"/>
          <p:nvPr/>
        </p:nvSpPr>
        <p:spPr>
          <a:xfrm>
            <a:off x="3923928" y="3429099"/>
            <a:ext cx="15841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>
                <a:latin typeface="Times New Roman" panose="02020603050405020304" pitchFamily="18" charset="0"/>
                <a:cs typeface="Times New Roman" panose="02020603050405020304" pitchFamily="18" charset="0"/>
              </a:rPr>
              <a:t>The 160 MHz CCA busy probability is improved but still high. The Wi-Fi channel is slightly worse somehow</a:t>
            </a:r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4C9282-99FF-3030-DCF1-833DE5F4238C}"/>
              </a:ext>
            </a:extLst>
          </p:cNvPr>
          <p:cNvSpPr txBox="1"/>
          <p:nvPr/>
        </p:nvSpPr>
        <p:spPr>
          <a:xfrm>
            <a:off x="3131840" y="2034856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>
                <a:latin typeface="Times New Roman" panose="02020603050405020304" pitchFamily="18" charset="0"/>
                <a:cs typeface="Times New Roman" panose="02020603050405020304" pitchFamily="18" charset="0"/>
              </a:rPr>
              <a:t>160 MHz segments where Wi-Fi is not active</a:t>
            </a:r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0D83C7-BE4F-09B5-9822-FA87218D3D2B}"/>
              </a:ext>
            </a:extLst>
          </p:cNvPr>
          <p:cNvSpPr txBox="1"/>
          <p:nvPr/>
        </p:nvSpPr>
        <p:spPr>
          <a:xfrm>
            <a:off x="2231740" y="1814726"/>
            <a:ext cx="1044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>
                <a:latin typeface="Times New Roman" panose="02020603050405020304" pitchFamily="18" charset="0"/>
                <a:cs typeface="Times New Roman" panose="02020603050405020304" pitchFamily="18" charset="0"/>
              </a:rPr>
              <a:t>Wi-Fi channel</a:t>
            </a:r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631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E3CD2-B43B-9A2D-733C-39E958ED4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 DC/20 MHz (10 CCA idles required)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ADD9C1-7839-CB05-223D-75674EA31A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132E8F0-0953-4589-931F-0CF931D74C3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AE31F3-62EA-9776-0094-0C8A6D3DC05A}"/>
              </a:ext>
            </a:extLst>
          </p:cNvPr>
          <p:cNvSpPr txBox="1"/>
          <p:nvPr/>
        </p:nvSpPr>
        <p:spPr>
          <a:xfrm>
            <a:off x="7646784" y="6593385"/>
            <a:ext cx="7344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00">
                <a:latin typeface="Times New Roman" panose="02020603050405020304" pitchFamily="18" charset="0"/>
                <a:cs typeface="Times New Roman" panose="02020603050405020304" pitchFamily="18" charset="0"/>
              </a:rPr>
              <a:t>nb_r8312a</a:t>
            </a:r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602CE7-8D25-AC14-003F-3B20BBB78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050131"/>
            <a:ext cx="7112000" cy="533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CE9810-A871-03D1-A421-9D2B526D17EE}"/>
              </a:ext>
            </a:extLst>
          </p:cNvPr>
          <p:cNvSpPr txBox="1"/>
          <p:nvPr/>
        </p:nvSpPr>
        <p:spPr>
          <a:xfrm>
            <a:off x="3923928" y="3431421"/>
            <a:ext cx="15841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>
                <a:latin typeface="Times New Roman" panose="02020603050405020304" pitchFamily="18" charset="0"/>
                <a:cs typeface="Times New Roman" panose="02020603050405020304" pitchFamily="18" charset="0"/>
              </a:rPr>
              <a:t>The 160 MHz CCA busy probability is low on the Wi-Fi channel and reduced on the segments where Wi-Fi is not currently active</a:t>
            </a:r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E1D4B2-A0D2-A41F-164A-700F679BDAB5}"/>
              </a:ext>
            </a:extLst>
          </p:cNvPr>
          <p:cNvSpPr txBox="1"/>
          <p:nvPr/>
        </p:nvSpPr>
        <p:spPr>
          <a:xfrm>
            <a:off x="2519772" y="2034856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>
                <a:latin typeface="Times New Roman" panose="02020603050405020304" pitchFamily="18" charset="0"/>
                <a:cs typeface="Times New Roman" panose="02020603050405020304" pitchFamily="18" charset="0"/>
              </a:rPr>
              <a:t>160 MHz segments where Wi-Fi is not active</a:t>
            </a:r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FC9EE2-BD92-6498-FD9B-590C43768ACF}"/>
              </a:ext>
            </a:extLst>
          </p:cNvPr>
          <p:cNvSpPr txBox="1"/>
          <p:nvPr/>
        </p:nvSpPr>
        <p:spPr>
          <a:xfrm>
            <a:off x="1871700" y="1448879"/>
            <a:ext cx="828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>
                <a:latin typeface="Times New Roman" panose="02020603050405020304" pitchFamily="18" charset="0"/>
                <a:cs typeface="Times New Roman" panose="02020603050405020304" pitchFamily="18" charset="0"/>
              </a:rPr>
              <a:t>Wi-Fi channel</a:t>
            </a:r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0CA7BD-82B1-8828-C968-DEA1969C5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050131"/>
            <a:ext cx="7112000" cy="533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DE3CD2-B43B-9A2D-733C-39E958ED4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 DC/20 MHz (50 CCA idles required)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ADD9C1-7839-CB05-223D-75674EA31A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132E8F0-0953-4589-931F-0CF931D74C39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AE31F3-62EA-9776-0094-0C8A6D3DC05A}"/>
              </a:ext>
            </a:extLst>
          </p:cNvPr>
          <p:cNvSpPr txBox="1"/>
          <p:nvPr/>
        </p:nvSpPr>
        <p:spPr>
          <a:xfrm>
            <a:off x="7646784" y="6593385"/>
            <a:ext cx="7344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00">
                <a:latin typeface="Times New Roman" panose="02020603050405020304" pitchFamily="18" charset="0"/>
                <a:cs typeface="Times New Roman" panose="02020603050405020304" pitchFamily="18" charset="0"/>
              </a:rPr>
              <a:t>nb_r8313a</a:t>
            </a:r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CE9810-A871-03D1-A421-9D2B526D17EE}"/>
              </a:ext>
            </a:extLst>
          </p:cNvPr>
          <p:cNvSpPr txBox="1"/>
          <p:nvPr/>
        </p:nvSpPr>
        <p:spPr>
          <a:xfrm>
            <a:off x="3923928" y="3431421"/>
            <a:ext cx="1584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>
                <a:latin typeface="Times New Roman" panose="02020603050405020304" pitchFamily="18" charset="0"/>
                <a:cs typeface="Times New Roman" panose="02020603050405020304" pitchFamily="18" charset="0"/>
              </a:rPr>
              <a:t>The 160 MHz CCA busy probability is low on the Wi-Fi channel and further reduced on the segments where Wi-Fi is not currently active</a:t>
            </a:r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E1D4B2-A0D2-A41F-164A-700F679BDAB5}"/>
              </a:ext>
            </a:extLst>
          </p:cNvPr>
          <p:cNvSpPr txBox="1"/>
          <p:nvPr/>
        </p:nvSpPr>
        <p:spPr>
          <a:xfrm>
            <a:off x="2231740" y="2034856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>
                <a:latin typeface="Times New Roman" panose="02020603050405020304" pitchFamily="18" charset="0"/>
                <a:cs typeface="Times New Roman" panose="02020603050405020304" pitchFamily="18" charset="0"/>
              </a:rPr>
              <a:t>160 MHz segments where Wi-Fi is not active</a:t>
            </a:r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FC9EE2-BD92-6498-FD9B-590C43768ACF}"/>
              </a:ext>
            </a:extLst>
          </p:cNvPr>
          <p:cNvSpPr txBox="1"/>
          <p:nvPr/>
        </p:nvSpPr>
        <p:spPr>
          <a:xfrm>
            <a:off x="1691680" y="1084773"/>
            <a:ext cx="828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>
                <a:latin typeface="Times New Roman" panose="02020603050405020304" pitchFamily="18" charset="0"/>
                <a:cs typeface="Times New Roman" panose="02020603050405020304" pitchFamily="18" charset="0"/>
              </a:rPr>
              <a:t>Wi-Fi channel</a:t>
            </a:r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049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16BB0-6CD8-BE82-9E4E-4B7863D44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CE736-7E60-5919-3078-5D6544CFA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These slides provide some examples on the relation between hop density and Wi-Fi channel access latency</a:t>
            </a:r>
          </a:p>
          <a:p>
            <a:r>
              <a:rPr lang="en-US"/>
              <a:t>Increased hop density causes more partially overlapping NB transmissions, which makes it harder for Wi-Fi to find 20/40/80/160/etc. MHz spectrum that is idle all at the same time</a:t>
            </a:r>
          </a:p>
          <a:p>
            <a:r>
              <a:rPr lang="en-US"/>
              <a:t>Possible methods are illustrated to (dynamically) control the NB duty cycle (DC)</a:t>
            </a:r>
          </a:p>
          <a:p>
            <a:pPr lvl="1"/>
            <a:r>
              <a:rPr lang="en-US"/>
              <a:t>maximum DC per 20 MHz</a:t>
            </a:r>
          </a:p>
          <a:p>
            <a:pPr lvl="1"/>
            <a:r>
              <a:rPr lang="en-US"/>
              <a:t>dynamic DC per 20 MHz</a:t>
            </a:r>
          </a:p>
          <a:p>
            <a:pPr lvl="1"/>
            <a:r>
              <a:rPr lang="en-US"/>
              <a:t>these could be complemented with a dynamic EDT increase on repeated CCA busy at NB, so that neither Wi-Fi nor NB will be able to capture the medium entirely when both are confined in the same limited spectrum</a:t>
            </a:r>
          </a:p>
          <a:p>
            <a:pPr lvl="1"/>
            <a:r>
              <a:rPr lang="en-US"/>
              <a:t>when sufficient spectrum is available, neither dynamic duty cycle adaptation nor dynamic EDT adaptation are expected to trigger much</a:t>
            </a:r>
          </a:p>
          <a:p>
            <a:r>
              <a:rPr lang="en-US"/>
              <a:t>This analysis mainly relates to ACL traffic, where the duty cycle can be very high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1D63B-077C-3533-C471-1D25D19C2E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E132E8F0-0953-4589-931F-0CF931D74C3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401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03F97-6A37-B8D6-43F3-ED87805B0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BRAN(24)124020 results for 160 MHz (Sebastian Max)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ABA78E-1FA5-183E-7333-776BD0209A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E132E8F0-0953-4589-931F-0CF931D74C39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3084716-47AE-DB0D-4A46-96A93D66A2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l="7472" r="7472"/>
          <a:stretch/>
        </p:blipFill>
        <p:spPr>
          <a:xfrm>
            <a:off x="1259632" y="1052835"/>
            <a:ext cx="6657856" cy="5870649"/>
          </a:xfrm>
          <a:prstGeom prst="rect">
            <a:avLst/>
          </a:prstGeom>
        </p:spPr>
      </p:pic>
      <p:pic>
        <p:nvPicPr>
          <p:cNvPr id="5" name="Grafik 14">
            <a:extLst>
              <a:ext uri="{FF2B5EF4-FFF2-40B4-BE49-F238E27FC236}">
                <a16:creationId xmlns:a16="http://schemas.microsoft.com/office/drawing/2014/main" id="{AA3EF1C5-3BA4-2C35-EA66-056337D7F7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225" t="38358" r="6208" b="44535"/>
          <a:stretch/>
        </p:blipFill>
        <p:spPr>
          <a:xfrm>
            <a:off x="8083154" y="3938104"/>
            <a:ext cx="896884" cy="5594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B974CE-6046-AE2B-E0F2-CD7FF3FF35F6}"/>
              </a:ext>
            </a:extLst>
          </p:cNvPr>
          <p:cNvSpPr txBox="1"/>
          <p:nvPr/>
        </p:nvSpPr>
        <p:spPr>
          <a:xfrm>
            <a:off x="7444006" y="6593385"/>
            <a:ext cx="11400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00">
                <a:latin typeface="Times New Roman" panose="02020603050405020304" pitchFamily="18" charset="0"/>
                <a:cs typeface="Times New Roman" panose="02020603050405020304" pitchFamily="18" charset="0"/>
              </a:rPr>
              <a:t>BRAN(24)124020</a:t>
            </a:r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190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16BB0-6CD8-BE82-9E4E-4B7863D44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Maximum DC per 20 MHz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CE736-7E60-5919-3078-5D6544CFA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NB uses a maximum DC per 20 MHz segment</a:t>
            </a:r>
          </a:p>
          <a:p>
            <a:pPr lvl="1"/>
            <a:r>
              <a:rPr lang="en-US"/>
              <a:t>max 3.7% DC per 20 MHz, which adds up to 88% over 480 MHz</a:t>
            </a:r>
          </a:p>
          <a:p>
            <a:pPr lvl="1"/>
            <a:r>
              <a:rPr lang="en-US"/>
              <a:t>the maximum DC could depend on the NB PSD, which would allow for a higher segment DC for lower PSD (or Tx power)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1D63B-077C-3533-C471-1D25D19C2E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E132E8F0-0953-4589-931F-0CF931D74C3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698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16BB0-6CD8-BE82-9E4E-4B7863D44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 DC adaptation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CE736-7E60-5919-3078-5D6544CFA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With dynamic DC adaptation, the Bluetooth central reduces the Tx time in a given 20 MHz segment from 6377 us to 360 us (per 7.5 ms) after a CCA busy occurs in the segment, until 10 CCA idles have occurred in the segment</a:t>
            </a:r>
          </a:p>
          <a:p>
            <a:pPr lvl="1"/>
            <a:r>
              <a:rPr lang="en-US"/>
              <a:t>effectively, the duty cycle in that segment is temporarily reduced from 3.6% to 0.3%</a:t>
            </a:r>
          </a:p>
          <a:p>
            <a:pPr lvl="1"/>
            <a:r>
              <a:rPr lang="en-US"/>
              <a:t>transmissions in the segment can continue after the CCA busy, but with a shorter Tx time</a:t>
            </a:r>
          </a:p>
          <a:p>
            <a:pPr lvl="1"/>
            <a:r>
              <a:rPr lang="en-US"/>
              <a:t>transmissions in other segments are not affected (except when a CCA busy occurs there too)</a:t>
            </a:r>
          </a:p>
          <a:p>
            <a:r>
              <a:rPr lang="en-US"/>
              <a:t>This causes that the overall Bluetooth duty cycle is reduced based on NB-NB collisions</a:t>
            </a:r>
          </a:p>
          <a:p>
            <a:pPr lvl="1"/>
            <a:r>
              <a:rPr lang="en-US"/>
              <a:t>the NB-NB collision rate is typically low, so this mechanism only becomes active when there are many high duty cycle NB links in a relatively small portion of the spectrum</a:t>
            </a:r>
          </a:p>
          <a:p>
            <a:pPr lvl="1"/>
            <a:r>
              <a:rPr lang="en-US"/>
              <a:t>the impact is distributed relatively fairly over all nodes</a:t>
            </a:r>
          </a:p>
          <a:p>
            <a:pPr lvl="1"/>
            <a:r>
              <a:rPr lang="en-US"/>
              <a:t>this also causes that the NB duty cycle is reduced in the part of the spectrum where Wi-Fi is active, which improves frequency separation</a:t>
            </a:r>
          </a:p>
          <a:p>
            <a:r>
              <a:rPr lang="en-US"/>
              <a:t>There is no impact on ISO audio, because the Tx time is already 360 us</a:t>
            </a:r>
          </a:p>
          <a:p>
            <a:r>
              <a:rPr lang="en-US"/>
              <a:t>Other methods to achieve the same may be possible, e.g.</a:t>
            </a:r>
          </a:p>
          <a:p>
            <a:pPr lvl="1"/>
            <a:r>
              <a:rPr lang="en-US"/>
              <a:t>the DC reduction could set in after a delay</a:t>
            </a:r>
          </a:p>
          <a:p>
            <a:pPr lvl="1"/>
            <a:r>
              <a:rPr lang="en-US"/>
              <a:t>the DC reduction could depend on the PSD (i.e. longer TXOPs at lower PSD)</a:t>
            </a:r>
          </a:p>
          <a:p>
            <a:pPr lvl="1"/>
            <a:r>
              <a:rPr lang="en-US"/>
              <a:t>etc.</a:t>
            </a:r>
          </a:p>
          <a:p>
            <a:pPr lvl="1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1D63B-077C-3533-C471-1D25D19C2E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E132E8F0-0953-4589-931F-0CF931D74C3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73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E60E814-2F43-E957-858F-909FB060B3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Topology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A10988-B7DF-F93B-F037-8682F26FC3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E132E8F0-0953-4589-931F-0CF931D74C3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417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E3CD2-B43B-9A2D-733C-39E958ED4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Topology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ADD9C1-7839-CB05-223D-75674EA31A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132E8F0-0953-4589-931F-0CF931D74C3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AE31F3-62EA-9776-0094-0C8A6D3DC05A}"/>
              </a:ext>
            </a:extLst>
          </p:cNvPr>
          <p:cNvSpPr txBox="1"/>
          <p:nvPr/>
        </p:nvSpPr>
        <p:spPr>
          <a:xfrm>
            <a:off x="7646784" y="6593385"/>
            <a:ext cx="7344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00">
                <a:latin typeface="Times New Roman" panose="02020603050405020304" pitchFamily="18" charset="0"/>
                <a:cs typeface="Times New Roman" panose="02020603050405020304" pitchFamily="18" charset="0"/>
              </a:rPr>
              <a:t>nb_r8200c</a:t>
            </a:r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727862-AD5F-4604-F505-EF8BA9FAE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050131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593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AF63826-AAC7-F257-0931-1A3279255B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Sims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E2077A-EB73-7EB0-F101-505255B304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E132E8F0-0953-4589-931F-0CF931D74C3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041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FEC2928-F480-9366-39A4-C13E7E38B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050131"/>
            <a:ext cx="7112000" cy="533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DE3CD2-B43B-9A2D-733C-39E958ED4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Baseline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ADD9C1-7839-CB05-223D-75674EA31A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132E8F0-0953-4589-931F-0CF931D74C3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AE31F3-62EA-9776-0094-0C8A6D3DC05A}"/>
              </a:ext>
            </a:extLst>
          </p:cNvPr>
          <p:cNvSpPr txBox="1"/>
          <p:nvPr/>
        </p:nvSpPr>
        <p:spPr>
          <a:xfrm>
            <a:off x="7646784" y="6593385"/>
            <a:ext cx="7344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00">
                <a:latin typeface="Times New Roman" panose="02020603050405020304" pitchFamily="18" charset="0"/>
                <a:cs typeface="Times New Roman" panose="02020603050405020304" pitchFamily="18" charset="0"/>
              </a:rPr>
              <a:t>nb_r8200c</a:t>
            </a:r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15102698-807C-ED39-A60A-114722E51C13}"/>
              </a:ext>
            </a:extLst>
          </p:cNvPr>
          <p:cNvSpPr/>
          <p:nvPr/>
        </p:nvSpPr>
        <p:spPr bwMode="auto">
          <a:xfrm>
            <a:off x="7488324" y="2276971"/>
            <a:ext cx="187314" cy="1332148"/>
          </a:xfrm>
          <a:prstGeom prst="rightBrace">
            <a:avLst>
              <a:gd name="adj1" fmla="val 22929"/>
              <a:gd name="adj2" fmla="val 50000"/>
            </a:avLst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D5F0A6-E341-2EDF-314D-AA6E08CC85D9}"/>
              </a:ext>
            </a:extLst>
          </p:cNvPr>
          <p:cNvSpPr txBox="1"/>
          <p:nvPr/>
        </p:nvSpPr>
        <p:spPr>
          <a:xfrm>
            <a:off x="7560333" y="2817031"/>
            <a:ext cx="1260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BT hops in 480 MHz</a:t>
            </a:r>
          </a:p>
          <a:p>
            <a:pPr algn="ctr"/>
            <a:endParaRPr lang="en-US"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88% duty cycle per link</a:t>
            </a:r>
          </a:p>
          <a:p>
            <a:pPr algn="ctr"/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(ACL with 6377 us data packet length in a 7500 us period)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4F25DCF-051C-734D-ED57-3F3DBC1F9E78}"/>
              </a:ext>
            </a:extLst>
          </p:cNvPr>
          <p:cNvCxnSpPr>
            <a:cxnSpLocks/>
          </p:cNvCxnSpPr>
          <p:nvPr/>
        </p:nvCxnSpPr>
        <p:spPr bwMode="auto">
          <a:xfrm flipV="1">
            <a:off x="6372200" y="1951201"/>
            <a:ext cx="108012" cy="217758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arrow" w="sm" len="sm"/>
            <a:tailEnd type="none" w="sm" len="sm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5CD5121-720B-254D-9F6D-98E74E3D7608}"/>
              </a:ext>
            </a:extLst>
          </p:cNvPr>
          <p:cNvSpPr txBox="1"/>
          <p:nvPr/>
        </p:nvSpPr>
        <p:spPr>
          <a:xfrm>
            <a:off x="5508106" y="1578377"/>
            <a:ext cx="19802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The hop density in the upper part increases after Wi-Fi starts, due to the SCD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A9F8729-18A9-2D0F-71D8-FCDB22DF57A0}"/>
              </a:ext>
            </a:extLst>
          </p:cNvPr>
          <p:cNvCxnSpPr>
            <a:cxnSpLocks/>
          </p:cNvCxnSpPr>
          <p:nvPr/>
        </p:nvCxnSpPr>
        <p:spPr bwMode="auto">
          <a:xfrm>
            <a:off x="4006767" y="3666029"/>
            <a:ext cx="0" cy="23881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arrow" w="sm" len="sm"/>
            <a:tailEnd type="none" w="sm" len="sm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A1B0957-E8E3-D169-BFEC-CE64D319B2E3}"/>
              </a:ext>
            </a:extLst>
          </p:cNvPr>
          <p:cNvSpPr txBox="1"/>
          <p:nvPr/>
        </p:nvSpPr>
        <p:spPr>
          <a:xfrm>
            <a:off x="3572876" y="3954061"/>
            <a:ext cx="8723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800">
                <a:latin typeface="Times New Roman" panose="02020603050405020304" pitchFamily="18" charset="0"/>
                <a:cs typeface="Times New Roman" panose="02020603050405020304" pitchFamily="18" charset="0"/>
              </a:rPr>
              <a:t>Wi-Fi starts here</a:t>
            </a:r>
            <a:endParaRPr lang="en-US"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D7A988-D3C1-E661-8AB3-904D8F6A3460}"/>
              </a:ext>
            </a:extLst>
          </p:cNvPr>
          <p:cNvSpPr txBox="1"/>
          <p:nvPr/>
        </p:nvSpPr>
        <p:spPr>
          <a:xfrm>
            <a:off x="3448708" y="4170665"/>
            <a:ext cx="1087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>
                <a:latin typeface="Times New Roman" panose="02020603050405020304" pitchFamily="18" charset="0"/>
                <a:cs typeface="Times New Roman" panose="02020603050405020304" pitchFamily="18" charset="0"/>
              </a:rPr>
              <a:t>Wi-Fi uses static BW in 160 MHz</a:t>
            </a:r>
            <a:endParaRPr lang="en-US"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761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03C950-9F49-4BE0-4AEF-C9440259F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050131"/>
            <a:ext cx="7112000" cy="533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DE3CD2-B43B-9A2D-733C-39E958ED4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 DC/20 MHz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ADD9C1-7839-CB05-223D-75674EA31A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132E8F0-0953-4589-931F-0CF931D74C3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AE31F3-62EA-9776-0094-0C8A6D3DC05A}"/>
              </a:ext>
            </a:extLst>
          </p:cNvPr>
          <p:cNvSpPr txBox="1"/>
          <p:nvPr/>
        </p:nvSpPr>
        <p:spPr>
          <a:xfrm>
            <a:off x="7646784" y="6593385"/>
            <a:ext cx="7344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00">
                <a:latin typeface="Times New Roman" panose="02020603050405020304" pitchFamily="18" charset="0"/>
                <a:cs typeface="Times New Roman" panose="02020603050405020304" pitchFamily="18" charset="0"/>
              </a:rPr>
              <a:t>nb_r8201c</a:t>
            </a:r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15102698-807C-ED39-A60A-114722E51C13}"/>
              </a:ext>
            </a:extLst>
          </p:cNvPr>
          <p:cNvSpPr/>
          <p:nvPr/>
        </p:nvSpPr>
        <p:spPr bwMode="auto">
          <a:xfrm>
            <a:off x="7488324" y="2276971"/>
            <a:ext cx="187314" cy="1332148"/>
          </a:xfrm>
          <a:prstGeom prst="rightBrace">
            <a:avLst>
              <a:gd name="adj1" fmla="val 22929"/>
              <a:gd name="adj2" fmla="val 50000"/>
            </a:avLst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D5F0A6-E341-2EDF-314D-AA6E08CC85D9}"/>
              </a:ext>
            </a:extLst>
          </p:cNvPr>
          <p:cNvSpPr txBox="1"/>
          <p:nvPr/>
        </p:nvSpPr>
        <p:spPr>
          <a:xfrm>
            <a:off x="7560333" y="2817031"/>
            <a:ext cx="1260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BT hops in 480 MHz</a:t>
            </a:r>
          </a:p>
          <a:p>
            <a:pPr algn="ctr"/>
            <a:endParaRPr lang="en-US"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88% duty cycle per link</a:t>
            </a:r>
          </a:p>
          <a:p>
            <a:pPr algn="ctr"/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(ACL with 6377 us data packet length in a 7500 us period)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4F25DCF-051C-734D-ED57-3F3DBC1F9E78}"/>
              </a:ext>
            </a:extLst>
          </p:cNvPr>
          <p:cNvCxnSpPr>
            <a:cxnSpLocks/>
          </p:cNvCxnSpPr>
          <p:nvPr/>
        </p:nvCxnSpPr>
        <p:spPr bwMode="auto">
          <a:xfrm flipV="1">
            <a:off x="6372200" y="1951201"/>
            <a:ext cx="108012" cy="217758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arrow" w="sm" len="sm"/>
            <a:tailEnd type="none" w="sm" len="sm"/>
          </a:ln>
          <a:effectLst/>
        </p:spPr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D0D5E1A-D49C-3E9D-59DF-2B61B127C492}"/>
              </a:ext>
            </a:extLst>
          </p:cNvPr>
          <p:cNvCxnSpPr>
            <a:cxnSpLocks/>
          </p:cNvCxnSpPr>
          <p:nvPr/>
        </p:nvCxnSpPr>
        <p:spPr bwMode="auto">
          <a:xfrm>
            <a:off x="4006767" y="3666029"/>
            <a:ext cx="0" cy="23881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arrow" w="sm" len="sm"/>
            <a:tailEnd type="none" w="sm" len="sm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4245FFD-BF4A-019A-40D9-6AB7418918EC}"/>
              </a:ext>
            </a:extLst>
          </p:cNvPr>
          <p:cNvSpPr txBox="1"/>
          <p:nvPr/>
        </p:nvSpPr>
        <p:spPr>
          <a:xfrm>
            <a:off x="3572876" y="3954061"/>
            <a:ext cx="8723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800">
                <a:latin typeface="Times New Roman" panose="02020603050405020304" pitchFamily="18" charset="0"/>
                <a:cs typeface="Times New Roman" panose="02020603050405020304" pitchFamily="18" charset="0"/>
              </a:rPr>
              <a:t>Wi-Fi starts here</a:t>
            </a:r>
            <a:endParaRPr lang="en-US"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594C30-308E-F86A-326E-31AE8DA87935}"/>
              </a:ext>
            </a:extLst>
          </p:cNvPr>
          <p:cNvSpPr txBox="1"/>
          <p:nvPr/>
        </p:nvSpPr>
        <p:spPr>
          <a:xfrm>
            <a:off x="3448708" y="4170665"/>
            <a:ext cx="1087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>
                <a:latin typeface="Times New Roman" panose="02020603050405020304" pitchFamily="18" charset="0"/>
                <a:cs typeface="Times New Roman" panose="02020603050405020304" pitchFamily="18" charset="0"/>
              </a:rPr>
              <a:t>Wi-Fi uses static BW in 160 MHz</a:t>
            </a:r>
            <a:endParaRPr lang="en-US"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E036D2-3085-6B67-F007-8B74FAF95AE7}"/>
              </a:ext>
            </a:extLst>
          </p:cNvPr>
          <p:cNvSpPr txBox="1"/>
          <p:nvPr/>
        </p:nvSpPr>
        <p:spPr>
          <a:xfrm>
            <a:off x="5508106" y="1578377"/>
            <a:ext cx="19802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The hop density in the upper part stays relatively the same</a:t>
            </a:r>
          </a:p>
        </p:txBody>
      </p:sp>
    </p:spTree>
    <p:extLst>
      <p:ext uri="{BB962C8B-B14F-4D97-AF65-F5344CB8AC3E}">
        <p14:creationId xmlns:p14="http://schemas.microsoft.com/office/powerpoint/2010/main" val="802576548"/>
      </p:ext>
    </p:extLst>
  </p:cSld>
  <p:clrMapOvr>
    <a:masterClrMapping/>
  </p:clrMapOvr>
</p:sld>
</file>

<file path=ppt/theme/theme1.xml><?xml version="1.0" encoding="utf-8"?>
<a:theme xmlns:a="http://schemas.openxmlformats.org/drawingml/2006/main" name="Extend Submission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ACcord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Ccord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ord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p:Policy xmlns:p="office.server.policy" id="" local="true">
  <p:Name>Document</p:Name>
  <p:Description/>
  <p:Statement/>
  <p:PolicyItems>
    <p:PolicyItem featureId="QualcommTagPolicy" staticId="0x01010001C8FFCFE5539B4F95C9BBFD1E8D37C3" UniqueId="a253d69b-3fef-43a0-a5c4-4d62eb166b7c">
      <p:Name>Qualcomm Tagging Policy</p:Name>
      <p:Description>Qualcomm Custom Policy for Tagging</p:Description>
      <p:CustomData/>
    </p:PolicyItem>
  </p:PolicyItems>
</p:Policy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C8FFCFE5539B4F95C9BBFD1E8D37C3" ma:contentTypeVersion="7" ma:contentTypeDescription="Create a new document." ma:contentTypeScope="" ma:versionID="02819f028e000f5c3ca8451d6cad740b">
  <xsd:schema xmlns:xsd="http://www.w3.org/2001/XMLSchema" xmlns:xs="http://www.w3.org/2001/XMLSchema" xmlns:p="http://schemas.microsoft.com/office/2006/metadata/properties" xmlns:ns1="http://schemas.microsoft.com/sharepoint/v3" xmlns:ns2="aa21d8ab-c51c-4ace-8c54-d3ccf266cfba" targetNamespace="http://schemas.microsoft.com/office/2006/metadata/properties" ma:root="true" ma:fieldsID="20298ac77d39a9d1740f83cbbd3bfd61" ns1:_="" ns2:_="">
    <xsd:import namespace="http://schemas.microsoft.com/sharepoint/v3"/>
    <xsd:import namespace="aa21d8ab-c51c-4ace-8c54-d3ccf266cfba"/>
    <xsd:element name="properties">
      <xsd:complexType>
        <xsd:sequence>
          <xsd:element name="documentManagement">
            <xsd:complexType>
              <xsd:all>
                <xsd:element ref="ns1:_dlc_Exempt" minOccurs="0"/>
                <xsd:element ref="ns2:QBU"/>
                <xsd:element ref="ns2:QDEPT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8" nillable="true" ma:displayName="Exempt from Policy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21d8ab-c51c-4ace-8c54-d3ccf266cfba" elementFormDefault="qualified">
    <xsd:import namespace="http://schemas.microsoft.com/office/2006/documentManagement/types"/>
    <xsd:import namespace="http://schemas.microsoft.com/office/infopath/2007/PartnerControls"/>
    <xsd:element name="QBU" ma:index="9" ma:displayName="Qualcomm Business Unit" ma:default="Corporate" ma:internalName="QBU" ma:readOnly="true">
      <xsd:simpleType>
        <xsd:restriction base="dms:Text"/>
      </xsd:simpleType>
    </xsd:element>
    <xsd:element name="QDEPT" ma:index="10" ma:displayName="Qualcomm Department" ma:default="Corporate-RD" ma:internalName="QDEPT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0D768F-5D61-47B8-AF08-86404C7CA922}">
  <ds:schemaRefs>
    <ds:schemaRef ds:uri="office.server.policy"/>
  </ds:schemaRefs>
</ds:datastoreItem>
</file>

<file path=customXml/itemProps2.xml><?xml version="1.0" encoding="utf-8"?>
<ds:datastoreItem xmlns:ds="http://schemas.openxmlformats.org/officeDocument/2006/customXml" ds:itemID="{360849EC-424C-49BC-A5A5-D4D263B7214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7BD1C03-3B4B-42FE-85B5-0F93CE63E0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a21d8ab-c51c-4ace-8c54-d3ccf266cf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ABFD3F03-7024-47F4-B7B1-5F6419EA3B1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98e9ba89-e1a1-4e38-9007-8bdabc25de1d}" enabled="0" method="" siteId="{98e9ba89-e1a1-4e38-9007-8bdabc25de1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315148</TotalTime>
  <Words>1039</Words>
  <Application>Microsoft Macintosh PowerPoint</Application>
  <PresentationFormat>Custom</PresentationFormat>
  <Paragraphs>141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Extend Submission Template</vt:lpstr>
      <vt:lpstr>NB hop density</vt:lpstr>
      <vt:lpstr>Introduction</vt:lpstr>
      <vt:lpstr>Maximum DC per 20 MHz</vt:lpstr>
      <vt:lpstr>Dynamic DC adaptation</vt:lpstr>
      <vt:lpstr>Topology</vt:lpstr>
      <vt:lpstr>Topology</vt:lpstr>
      <vt:lpstr>Sims</vt:lpstr>
      <vt:lpstr>Baseline</vt:lpstr>
      <vt:lpstr>Max DC/20 MHz</vt:lpstr>
      <vt:lpstr>Dynamic DC/20 MHz</vt:lpstr>
      <vt:lpstr>Zoomed plots</vt:lpstr>
      <vt:lpstr>Baseline</vt:lpstr>
      <vt:lpstr>Max DC/20 MHz</vt:lpstr>
      <vt:lpstr>Dynamic DC/20 MHz</vt:lpstr>
      <vt:lpstr>CCA busy time distributions</vt:lpstr>
      <vt:lpstr>Baseline</vt:lpstr>
      <vt:lpstr>Max DC/20 MHz</vt:lpstr>
      <vt:lpstr>Dynamic DC/20 MHz (10 CCA idles required)</vt:lpstr>
      <vt:lpstr>Dynamic DC/20 MHz (50 CCA idles required)</vt:lpstr>
      <vt:lpstr>BRAN(24)124020 results for 160 MHz (Sebastian Max)</vt:lpstr>
    </vt:vector>
  </TitlesOfParts>
  <Manager/>
  <Company>Qualcomm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NBFH coexistence with Wi-Fi</dc:title>
  <dc:subject/>
  <dc:creator>Menzo Wentink</dc:creator>
  <cp:keywords/>
  <dc:description/>
  <cp:lastModifiedBy>Menzo Wentink</cp:lastModifiedBy>
  <cp:revision>5241</cp:revision>
  <dcterms:created xsi:type="dcterms:W3CDTF">2008-10-07T17:07:33Z</dcterms:created>
  <dcterms:modified xsi:type="dcterms:W3CDTF">2024-07-15T10:40:20Z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0x01010001C8FFCFE5539B4F95C9BBFD1E8D37C3</vt:lpwstr>
  </property>
  <property fmtid="{D5CDD505-2E9C-101B-9397-08002B2CF9AE}" pid="4" name="_AdHocReviewCycleID">
    <vt:i4>-1566240483</vt:i4>
  </property>
  <property fmtid="{D5CDD505-2E9C-101B-9397-08002B2CF9AE}" pid="5" name="_EmailSubject">
    <vt:lpwstr>Short beacon Presentation</vt:lpwstr>
  </property>
  <property fmtid="{D5CDD505-2E9C-101B-9397-08002B2CF9AE}" pid="6" name="_AuthorEmail">
    <vt:lpwstr>sabraham@qualcomm.com</vt:lpwstr>
  </property>
  <property fmtid="{D5CDD505-2E9C-101B-9397-08002B2CF9AE}" pid="7" name="_AuthorEmailDisplayName">
    <vt:lpwstr>Abraham, Santosh</vt:lpwstr>
  </property>
  <property fmtid="{D5CDD505-2E9C-101B-9397-08002B2CF9AE}" pid="8" name="_PreviousAdHocReviewCycleID">
    <vt:i4>508146781</vt:i4>
  </property>
</Properties>
</file>