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331" r:id="rId5"/>
    <p:sldId id="696" r:id="rId6"/>
    <p:sldId id="4511" r:id="rId7"/>
    <p:sldId id="4512" r:id="rId8"/>
    <p:sldId id="4514" r:id="rId9"/>
    <p:sldId id="4515" r:id="rId10"/>
    <p:sldId id="4513" r:id="rId11"/>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8482B9-0683-9D03-27C4-CEC19D840A24}" name="Andy Scott" initials="AS" userId="S::AScott@ncta.com::1a91c28a-49e0-4388-9cda-c26d927ed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FC"/>
    <a:srgbClr val="E4E5E5"/>
    <a:srgbClr val="A6A6A6"/>
    <a:srgbClr val="64B4FF"/>
    <a:srgbClr val="BCBDBF"/>
    <a:srgbClr val="64656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0E8158-8199-4932-AFD9-A210B3CB0FE7}" v="7" dt="2024-07-08T19:44:45.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89" d="100"/>
          <a:sy n="89" d="100"/>
        </p:scale>
        <p:origin x="658" y="86"/>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e810d86e-335d-4c6e-9b29-76a01f35df5d" providerId="ADAL" clId="{780E8158-8199-4932-AFD9-A210B3CB0FE7}"/>
    <pc:docChg chg="undo custSel addSld delSld modSld modMainMaster">
      <pc:chgData name="Rich Kennedy" userId="e810d86e-335d-4c6e-9b29-76a01f35df5d" providerId="ADAL" clId="{780E8158-8199-4932-AFD9-A210B3CB0FE7}" dt="2024-07-09T20:02:10.164" v="1313" actId="20577"/>
      <pc:docMkLst>
        <pc:docMk/>
      </pc:docMkLst>
      <pc:sldChg chg="modSp mod">
        <pc:chgData name="Rich Kennedy" userId="e810d86e-335d-4c6e-9b29-76a01f35df5d" providerId="ADAL" clId="{780E8158-8199-4932-AFD9-A210B3CB0FE7}" dt="2024-07-09T12:58:35.648" v="1104" actId="20577"/>
        <pc:sldMkLst>
          <pc:docMk/>
          <pc:sldMk cId="0" sldId="331"/>
        </pc:sldMkLst>
        <pc:spChg chg="mod">
          <ac:chgData name="Rich Kennedy" userId="e810d86e-335d-4c6e-9b29-76a01f35df5d" providerId="ADAL" clId="{780E8158-8199-4932-AFD9-A210B3CB0FE7}" dt="2024-07-09T12:58:35.648" v="1104" actId="20577"/>
          <ac:spMkLst>
            <pc:docMk/>
            <pc:sldMk cId="0" sldId="331"/>
            <ac:spMk id="15364" creationId="{4E8B2BB7-4429-43CC-96FE-B4AF112A9770}"/>
          </ac:spMkLst>
        </pc:spChg>
      </pc:sldChg>
      <pc:sldChg chg="modSp mod">
        <pc:chgData name="Rich Kennedy" userId="e810d86e-335d-4c6e-9b29-76a01f35df5d" providerId="ADAL" clId="{780E8158-8199-4932-AFD9-A210B3CB0FE7}" dt="2024-07-08T19:31:55.255" v="1078" actId="20577"/>
        <pc:sldMkLst>
          <pc:docMk/>
          <pc:sldMk cId="2035052422" sldId="696"/>
        </pc:sldMkLst>
        <pc:spChg chg="mod">
          <ac:chgData name="Rich Kennedy" userId="e810d86e-335d-4c6e-9b29-76a01f35df5d" providerId="ADAL" clId="{780E8158-8199-4932-AFD9-A210B3CB0FE7}" dt="2024-07-08T19:31:55.255" v="1078" actId="20577"/>
          <ac:spMkLst>
            <pc:docMk/>
            <pc:sldMk cId="2035052422" sldId="696"/>
            <ac:spMk id="17412" creationId="{296EDD78-84C3-4E11-A20D-1A09A5B2EE44}"/>
          </ac:spMkLst>
        </pc:spChg>
      </pc:sldChg>
      <pc:sldChg chg="modSp mod">
        <pc:chgData name="Rich Kennedy" userId="e810d86e-335d-4c6e-9b29-76a01f35df5d" providerId="ADAL" clId="{780E8158-8199-4932-AFD9-A210B3CB0FE7}" dt="2024-07-08T19:31:43.478" v="1074" actId="20577"/>
        <pc:sldMkLst>
          <pc:docMk/>
          <pc:sldMk cId="1946879363" sldId="4511"/>
        </pc:sldMkLst>
        <pc:spChg chg="mod">
          <ac:chgData name="Rich Kennedy" userId="e810d86e-335d-4c6e-9b29-76a01f35df5d" providerId="ADAL" clId="{780E8158-8199-4932-AFD9-A210B3CB0FE7}" dt="2024-07-08T19:31:43.478" v="1074" actId="20577"/>
          <ac:spMkLst>
            <pc:docMk/>
            <pc:sldMk cId="1946879363" sldId="4511"/>
            <ac:spMk id="61442" creationId="{9A0E4AE1-1B7D-4621-BCED-4F52DEEA30C3}"/>
          </ac:spMkLst>
        </pc:spChg>
      </pc:sldChg>
      <pc:sldChg chg="addSp modSp new mod">
        <pc:chgData name="Rich Kennedy" userId="e810d86e-335d-4c6e-9b29-76a01f35df5d" providerId="ADAL" clId="{780E8158-8199-4932-AFD9-A210B3CB0FE7}" dt="2024-07-08T19:32:12.634" v="1082" actId="20577"/>
        <pc:sldMkLst>
          <pc:docMk/>
          <pc:sldMk cId="1400757365" sldId="4512"/>
        </pc:sldMkLst>
        <pc:spChg chg="mod">
          <ac:chgData name="Rich Kennedy" userId="e810d86e-335d-4c6e-9b29-76a01f35df5d" providerId="ADAL" clId="{780E8158-8199-4932-AFD9-A210B3CB0FE7}" dt="2024-07-08T19:32:12.634" v="1082" actId="20577"/>
          <ac:spMkLst>
            <pc:docMk/>
            <pc:sldMk cId="1400757365" sldId="4512"/>
            <ac:spMk id="2" creationId="{1B931158-1E89-8058-2CE0-3CB43631C41F}"/>
          </ac:spMkLst>
        </pc:spChg>
        <pc:spChg chg="mod">
          <ac:chgData name="Rich Kennedy" userId="e810d86e-335d-4c6e-9b29-76a01f35df5d" providerId="ADAL" clId="{780E8158-8199-4932-AFD9-A210B3CB0FE7}" dt="2024-07-08T19:28:19.040" v="1010" actId="14100"/>
          <ac:spMkLst>
            <pc:docMk/>
            <pc:sldMk cId="1400757365" sldId="4512"/>
            <ac:spMk id="3" creationId="{5B4CB006-52CB-2B30-E62F-22A38FB19152}"/>
          </ac:spMkLst>
        </pc:spChg>
        <pc:spChg chg="add mod">
          <ac:chgData name="Rich Kennedy" userId="e810d86e-335d-4c6e-9b29-76a01f35df5d" providerId="ADAL" clId="{780E8158-8199-4932-AFD9-A210B3CB0FE7}" dt="2024-07-08T19:27:41.699" v="1007"/>
          <ac:spMkLst>
            <pc:docMk/>
            <pc:sldMk cId="1400757365" sldId="4512"/>
            <ac:spMk id="7" creationId="{C0E72AEC-BCB2-BF6F-63A5-1F7FD00D7ABA}"/>
          </ac:spMkLst>
        </pc:spChg>
      </pc:sldChg>
      <pc:sldChg chg="modSp new mod">
        <pc:chgData name="Rich Kennedy" userId="e810d86e-335d-4c6e-9b29-76a01f35df5d" providerId="ADAL" clId="{780E8158-8199-4932-AFD9-A210B3CB0FE7}" dt="2024-07-09T20:02:10.164" v="1313" actId="20577"/>
        <pc:sldMkLst>
          <pc:docMk/>
          <pc:sldMk cId="162143522" sldId="4513"/>
        </pc:sldMkLst>
        <pc:spChg chg="mod">
          <ac:chgData name="Rich Kennedy" userId="e810d86e-335d-4c6e-9b29-76a01f35df5d" providerId="ADAL" clId="{780E8158-8199-4932-AFD9-A210B3CB0FE7}" dt="2024-07-08T18:52:37.601" v="637" actId="20577"/>
          <ac:spMkLst>
            <pc:docMk/>
            <pc:sldMk cId="162143522" sldId="4513"/>
            <ac:spMk id="2" creationId="{27EBE1E5-9F0A-90B5-DBF6-020A8E53EE2F}"/>
          </ac:spMkLst>
        </pc:spChg>
        <pc:spChg chg="mod">
          <ac:chgData name="Rich Kennedy" userId="e810d86e-335d-4c6e-9b29-76a01f35df5d" providerId="ADAL" clId="{780E8158-8199-4932-AFD9-A210B3CB0FE7}" dt="2024-07-09T20:02:10.164" v="1313" actId="20577"/>
          <ac:spMkLst>
            <pc:docMk/>
            <pc:sldMk cId="162143522" sldId="4513"/>
            <ac:spMk id="3" creationId="{28278046-09F5-0F25-4A2F-3659A5DD5D33}"/>
          </ac:spMkLst>
        </pc:spChg>
      </pc:sldChg>
      <pc:sldChg chg="modSp new mod">
        <pc:chgData name="Rich Kennedy" userId="e810d86e-335d-4c6e-9b29-76a01f35df5d" providerId="ADAL" clId="{780E8158-8199-4932-AFD9-A210B3CB0FE7}" dt="2024-07-08T19:42:14.145" v="1086" actId="20577"/>
        <pc:sldMkLst>
          <pc:docMk/>
          <pc:sldMk cId="1897277330" sldId="4514"/>
        </pc:sldMkLst>
        <pc:spChg chg="mod">
          <ac:chgData name="Rich Kennedy" userId="e810d86e-335d-4c6e-9b29-76a01f35df5d" providerId="ADAL" clId="{780E8158-8199-4932-AFD9-A210B3CB0FE7}" dt="2024-07-08T19:42:14.145" v="1086" actId="20577"/>
          <ac:spMkLst>
            <pc:docMk/>
            <pc:sldMk cId="1897277330" sldId="4514"/>
            <ac:spMk id="2" creationId="{E412F0BF-956E-E614-24D1-C6705CF67588}"/>
          </ac:spMkLst>
        </pc:spChg>
        <pc:spChg chg="mod">
          <ac:chgData name="Rich Kennedy" userId="e810d86e-335d-4c6e-9b29-76a01f35df5d" providerId="ADAL" clId="{780E8158-8199-4932-AFD9-A210B3CB0FE7}" dt="2024-07-08T19:14:41.493" v="732" actId="14100"/>
          <ac:spMkLst>
            <pc:docMk/>
            <pc:sldMk cId="1897277330" sldId="4514"/>
            <ac:spMk id="3" creationId="{5543F14C-DE22-1824-CDD2-C705F5E38497}"/>
          </ac:spMkLst>
        </pc:spChg>
      </pc:sldChg>
      <pc:sldChg chg="del">
        <pc:chgData name="Rich Kennedy" userId="e810d86e-335d-4c6e-9b29-76a01f35df5d" providerId="ADAL" clId="{780E8158-8199-4932-AFD9-A210B3CB0FE7}" dt="2024-07-08T18:51:02.351" v="612" actId="47"/>
        <pc:sldMkLst>
          <pc:docMk/>
          <pc:sldMk cId="3367947644" sldId="4515"/>
        </pc:sldMkLst>
      </pc:sldChg>
      <pc:sldChg chg="modSp new mod">
        <pc:chgData name="Rich Kennedy" userId="e810d86e-335d-4c6e-9b29-76a01f35df5d" providerId="ADAL" clId="{780E8158-8199-4932-AFD9-A210B3CB0FE7}" dt="2024-07-08T19:47:28.104" v="1103" actId="313"/>
        <pc:sldMkLst>
          <pc:docMk/>
          <pc:sldMk cId="4034851836" sldId="4515"/>
        </pc:sldMkLst>
        <pc:spChg chg="mod">
          <ac:chgData name="Rich Kennedy" userId="e810d86e-335d-4c6e-9b29-76a01f35df5d" providerId="ADAL" clId="{780E8158-8199-4932-AFD9-A210B3CB0FE7}" dt="2024-07-08T19:44:08.913" v="1095" actId="20577"/>
          <ac:spMkLst>
            <pc:docMk/>
            <pc:sldMk cId="4034851836" sldId="4515"/>
            <ac:spMk id="2" creationId="{99FBFF62-F73E-6F2D-026C-3A9EA5A3D56C}"/>
          </ac:spMkLst>
        </pc:spChg>
        <pc:spChg chg="mod">
          <ac:chgData name="Rich Kennedy" userId="e810d86e-335d-4c6e-9b29-76a01f35df5d" providerId="ADAL" clId="{780E8158-8199-4932-AFD9-A210B3CB0FE7}" dt="2024-07-08T19:47:28.104" v="1103" actId="313"/>
          <ac:spMkLst>
            <pc:docMk/>
            <pc:sldMk cId="4034851836" sldId="4515"/>
            <ac:spMk id="3" creationId="{AF5462BE-5C82-67BF-C8B4-72691B09EDB6}"/>
          </ac:spMkLst>
        </pc:spChg>
      </pc:sldChg>
      <pc:sldChg chg="del">
        <pc:chgData name="Rich Kennedy" userId="e810d86e-335d-4c6e-9b29-76a01f35df5d" providerId="ADAL" clId="{780E8158-8199-4932-AFD9-A210B3CB0FE7}" dt="2024-07-08T18:51:02.351" v="612" actId="47"/>
        <pc:sldMkLst>
          <pc:docMk/>
          <pc:sldMk cId="2014146738" sldId="4516"/>
        </pc:sldMkLst>
      </pc:sldChg>
      <pc:sldChg chg="del">
        <pc:chgData name="Rich Kennedy" userId="e810d86e-335d-4c6e-9b29-76a01f35df5d" providerId="ADAL" clId="{780E8158-8199-4932-AFD9-A210B3CB0FE7}" dt="2024-07-08T18:51:02.351" v="612" actId="47"/>
        <pc:sldMkLst>
          <pc:docMk/>
          <pc:sldMk cId="2982590701" sldId="4521"/>
        </pc:sldMkLst>
      </pc:sldChg>
      <pc:sldChg chg="del">
        <pc:chgData name="Rich Kennedy" userId="e810d86e-335d-4c6e-9b29-76a01f35df5d" providerId="ADAL" clId="{780E8158-8199-4932-AFD9-A210B3CB0FE7}" dt="2024-07-08T18:51:02.351" v="612" actId="47"/>
        <pc:sldMkLst>
          <pc:docMk/>
          <pc:sldMk cId="3108186197" sldId="4522"/>
        </pc:sldMkLst>
      </pc:sldChg>
      <pc:sldChg chg="del">
        <pc:chgData name="Rich Kennedy" userId="e810d86e-335d-4c6e-9b29-76a01f35df5d" providerId="ADAL" clId="{780E8158-8199-4932-AFD9-A210B3CB0FE7}" dt="2024-07-08T18:51:02.351" v="612" actId="47"/>
        <pc:sldMkLst>
          <pc:docMk/>
          <pc:sldMk cId="1463949931" sldId="19316"/>
        </pc:sldMkLst>
      </pc:sldChg>
      <pc:sldChg chg="del">
        <pc:chgData name="Rich Kennedy" userId="e810d86e-335d-4c6e-9b29-76a01f35df5d" providerId="ADAL" clId="{780E8158-8199-4932-AFD9-A210B3CB0FE7}" dt="2024-07-08T18:51:02.351" v="612" actId="47"/>
        <pc:sldMkLst>
          <pc:docMk/>
          <pc:sldMk cId="1125833464" sldId="19318"/>
        </pc:sldMkLst>
      </pc:sldChg>
      <pc:sldChg chg="del">
        <pc:chgData name="Rich Kennedy" userId="e810d86e-335d-4c6e-9b29-76a01f35df5d" providerId="ADAL" clId="{780E8158-8199-4932-AFD9-A210B3CB0FE7}" dt="2024-07-08T18:51:02.351" v="612" actId="47"/>
        <pc:sldMkLst>
          <pc:docMk/>
          <pc:sldMk cId="1496413856" sldId="19319"/>
        </pc:sldMkLst>
      </pc:sldChg>
      <pc:sldMasterChg chg="modSp mod">
        <pc:chgData name="Rich Kennedy" userId="e810d86e-335d-4c6e-9b29-76a01f35df5d" providerId="ADAL" clId="{780E8158-8199-4932-AFD9-A210B3CB0FE7}" dt="2024-07-09T13:01:46.028" v="1110" actId="20577"/>
        <pc:sldMasterMkLst>
          <pc:docMk/>
          <pc:sldMasterMk cId="0" sldId="2147483648"/>
        </pc:sldMasterMkLst>
        <pc:spChg chg="mod">
          <ac:chgData name="Rich Kennedy" userId="e810d86e-335d-4c6e-9b29-76a01f35df5d" providerId="ADAL" clId="{780E8158-8199-4932-AFD9-A210B3CB0FE7}" dt="2024-07-09T13:01:46.028" v="1110"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73078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July 2024</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July 2024</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(Bluetooth SIG)</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July 2024</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2024</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July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469899" y="6475413"/>
            <a:ext cx="19220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Rich Kennedy (Bluetooth SIG)</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7945433"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802.11-24/1148r0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parklink.org.cn/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Is 802.11 Compatible with SLB?</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2024-07-16</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641032602"/>
              </p:ext>
            </p:extLst>
          </p:nvPr>
        </p:nvGraphicFramePr>
        <p:xfrm>
          <a:off x="1920875" y="2597150"/>
          <a:ext cx="8767763" cy="2524125"/>
        </p:xfrm>
        <a:graphic>
          <a:graphicData uri="http://schemas.openxmlformats.org/presentationml/2006/ole">
            <mc:AlternateContent xmlns:mc="http://schemas.openxmlformats.org/markup-compatibility/2006">
              <mc:Choice xmlns:v="urn:schemas-microsoft-com:vml" Requires="v">
                <p:oleObj name="Document" r:id="rId3" imgW="8121798" imgH="2348139" progId="Word.Document.8">
                  <p:embed/>
                </p:oleObj>
              </mc:Choice>
              <mc:Fallback>
                <p:oleObj name="Document" r:id="rId3" imgW="8121798" imgH="2348139"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0875" y="2597150"/>
                        <a:ext cx="8767763"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a:xfrm>
            <a:off x="928688" y="332601"/>
            <a:ext cx="1182055" cy="276999"/>
          </a:xfrm>
        </p:spPr>
        <p:txBody>
          <a:bodyPr/>
          <a:lstStyle/>
          <a:p>
            <a:pPr>
              <a:defRPr/>
            </a:pPr>
            <a:r>
              <a:rPr lang="en-US" altLang="en-US"/>
              <a:t>July 2024</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xfrm>
            <a:off x="912813" y="1828800"/>
            <a:ext cx="10363200" cy="4114800"/>
          </a:xfrm>
          <a:noFill/>
        </p:spPr>
        <p:txBody>
          <a:bodyPr/>
          <a:lstStyle/>
          <a:p>
            <a:pPr algn="ctr">
              <a:buFontTx/>
              <a:buNone/>
            </a:pPr>
            <a:r>
              <a:rPr lang="en-GB" altLang="en-US" sz="2800" dirty="0" err="1"/>
              <a:t>NearLink</a:t>
            </a:r>
            <a:r>
              <a:rPr lang="en-GB" altLang="en-US" sz="2800" dirty="0"/>
              <a:t>, in its Wi-Fi-like technology, Smart Link Basic (SLB), may or may not be compatible with IEEE 802.11. Unfortunately, for most of us that is difficult to ascertain. There is no public information regarding compatibility or coexistence.</a:t>
            </a:r>
          </a:p>
          <a:p>
            <a:pPr algn="ctr">
              <a:buFontTx/>
              <a:buNone/>
            </a:pPr>
            <a:r>
              <a:rPr lang="en-GB" altLang="en-US" sz="2800" dirty="0"/>
              <a:t>The IEEE 802.11 Coexistence SC should seek to understand both SLB and SLE (Spark Link Low Energy – Bluetooth-like) to understand the future of Wi-Fi (and Bluetooth) in China.</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July 2024</a:t>
            </a:r>
            <a:endParaRPr lang="en-GB" altLang="en-US" dirty="0"/>
          </a:p>
        </p:txBody>
      </p:sp>
    </p:spTree>
    <p:extLst>
      <p:ext uri="{BB962C8B-B14F-4D97-AF65-F5344CB8AC3E}">
        <p14:creationId xmlns:p14="http://schemas.microsoft.com/office/powerpoint/2010/main" val="20350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err="1">
                <a:cs typeface="Times New Roman"/>
              </a:rPr>
              <a:t>NearLink</a:t>
            </a:r>
            <a:r>
              <a:rPr lang="en-US" altLang="en-US" dirty="0">
                <a:cs typeface="Times New Roman"/>
              </a:rPr>
              <a:t> – what we know now</a:t>
            </a:r>
          </a:p>
          <a:p>
            <a:r>
              <a:rPr lang="en-US" altLang="en-US" dirty="0">
                <a:cs typeface="Times New Roman"/>
              </a:rPr>
              <a:t>The SparkLink Alliance</a:t>
            </a:r>
          </a:p>
          <a:p>
            <a:r>
              <a:rPr lang="en-US" altLang="en-US" dirty="0">
                <a:cs typeface="Times New Roman"/>
              </a:rPr>
              <a:t>What we need to understand</a:t>
            </a:r>
          </a:p>
          <a:p>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(Bluetooth SIG)</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July 2024</a:t>
            </a:r>
            <a:endParaRPr lang="en-GB" altLang="en-US" dirty="0"/>
          </a:p>
        </p:txBody>
      </p:sp>
    </p:spTree>
    <p:extLst>
      <p:ext uri="{BB962C8B-B14F-4D97-AF65-F5344CB8AC3E}">
        <p14:creationId xmlns:p14="http://schemas.microsoft.com/office/powerpoint/2010/main" val="19468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31158-1E89-8058-2CE0-3CB43631C41F}"/>
              </a:ext>
            </a:extLst>
          </p:cNvPr>
          <p:cNvSpPr>
            <a:spLocks noGrp="1"/>
          </p:cNvSpPr>
          <p:nvPr>
            <p:ph type="title"/>
          </p:nvPr>
        </p:nvSpPr>
        <p:spPr/>
        <p:txBody>
          <a:bodyPr/>
          <a:lstStyle/>
          <a:p>
            <a:r>
              <a:rPr lang="en-US" dirty="0" err="1"/>
              <a:t>NearLink</a:t>
            </a:r>
            <a:r>
              <a:rPr lang="en-US" dirty="0"/>
              <a:t> – What We Know Now*</a:t>
            </a:r>
          </a:p>
        </p:txBody>
      </p:sp>
      <p:sp>
        <p:nvSpPr>
          <p:cNvPr id="3" name="Content Placeholder 2">
            <a:extLst>
              <a:ext uri="{FF2B5EF4-FFF2-40B4-BE49-F238E27FC236}">
                <a16:creationId xmlns:a16="http://schemas.microsoft.com/office/drawing/2014/main" id="{5B4CB006-52CB-2B30-E62F-22A38FB19152}"/>
              </a:ext>
            </a:extLst>
          </p:cNvPr>
          <p:cNvSpPr>
            <a:spLocks noGrp="1"/>
          </p:cNvSpPr>
          <p:nvPr>
            <p:ph idx="1"/>
          </p:nvPr>
        </p:nvSpPr>
        <p:spPr>
          <a:xfrm>
            <a:off x="912813" y="1844824"/>
            <a:ext cx="10363200" cy="3816424"/>
          </a:xfrm>
        </p:spPr>
        <p:txBody>
          <a:bodyPr/>
          <a:lstStyle/>
          <a:p>
            <a:r>
              <a:rPr lang="en-US" sz="1800" b="0" dirty="0" err="1"/>
              <a:t>NearLink</a:t>
            </a:r>
            <a:r>
              <a:rPr lang="en-US" sz="1800" b="0" dirty="0"/>
              <a:t> (Chinese: </a:t>
            </a:r>
            <a:r>
              <a:rPr lang="ja-JP" altLang="en-US" sz="1800" b="0" dirty="0"/>
              <a:t>星闪</a:t>
            </a:r>
            <a:r>
              <a:rPr lang="en-US" altLang="ja-JP" sz="1800" b="0" dirty="0"/>
              <a:t>), </a:t>
            </a:r>
            <a:r>
              <a:rPr lang="en-US" sz="1800" b="0" dirty="0"/>
              <a:t>also known as SparkLink, is a short-range wireless technology standard, which was developed by the </a:t>
            </a:r>
            <a:r>
              <a:rPr lang="en-US" sz="1800" b="0" dirty="0" err="1"/>
              <a:t>NearLink</a:t>
            </a:r>
            <a:r>
              <a:rPr lang="en-US" sz="1800" b="0" dirty="0"/>
              <a:t> Alliance, led by Huawei to set up on September 22, 2020.[1][2][3] As of September 2023, the Alliance has more than 300 enterprises and institutions on board, which include automotive manufacturers, chip and module manufacturers, application developers, ICT companies, and research institutions.[4][5]</a:t>
            </a:r>
          </a:p>
          <a:p>
            <a:r>
              <a:rPr lang="en-US" sz="1800" b="0" dirty="0"/>
              <a:t>On November 4, 2022, the Alliance released the SparkLink Short-range Wireless Communications Standard 1.0, which incorporates two modes of access, namely, SparkLink Low Energy (SLE) and SparkLink Basic (SLB),[6][7] to integrate the features of traditional wireless technologies, such as Bluetooth and Wi-Fi, with enhanced prerequisites for latency, power consumption, coverage, and security.[8][5][9]</a:t>
            </a:r>
          </a:p>
          <a:p>
            <a:r>
              <a:rPr lang="en-US" sz="1800" b="0" dirty="0"/>
              <a:t>The Alliance unveiled the Standard 2.0 on March 30, 2024, which enhances end-to-end protocol system and extends application standards, supporting native audio and video capabilities, human-computer interaction, and positioning applications.[10]</a:t>
            </a:r>
          </a:p>
        </p:txBody>
      </p:sp>
      <p:sp>
        <p:nvSpPr>
          <p:cNvPr id="4" name="Date Placeholder 3">
            <a:extLst>
              <a:ext uri="{FF2B5EF4-FFF2-40B4-BE49-F238E27FC236}">
                <a16:creationId xmlns:a16="http://schemas.microsoft.com/office/drawing/2014/main" id="{1B10BCE0-AB15-FD6D-7C02-83F2034518AD}"/>
              </a:ext>
            </a:extLst>
          </p:cNvPr>
          <p:cNvSpPr>
            <a:spLocks noGrp="1"/>
          </p:cNvSpPr>
          <p:nvPr>
            <p:ph type="dt" sz="half" idx="10"/>
          </p:nvPr>
        </p:nvSpPr>
        <p:spPr/>
        <p:txBody>
          <a:bodyPr/>
          <a:lstStyle/>
          <a:p>
            <a:pPr>
              <a:defRPr/>
            </a:pPr>
            <a:r>
              <a:rPr lang="en-US" altLang="en-US"/>
              <a:t>July 2024</a:t>
            </a:r>
            <a:endParaRPr lang="en-GB" altLang="en-US" dirty="0"/>
          </a:p>
        </p:txBody>
      </p:sp>
      <p:sp>
        <p:nvSpPr>
          <p:cNvPr id="5" name="Footer Placeholder 4">
            <a:extLst>
              <a:ext uri="{FF2B5EF4-FFF2-40B4-BE49-F238E27FC236}">
                <a16:creationId xmlns:a16="http://schemas.microsoft.com/office/drawing/2014/main" id="{95203D15-DCA8-5EAE-BA01-35BCFD2892A8}"/>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6C5A617D-CB55-09F9-9F09-01A8A3B70F7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4</a:t>
            </a:fld>
            <a:endParaRPr lang="en-GB" altLang="en-US"/>
          </a:p>
        </p:txBody>
      </p:sp>
      <p:sp>
        <p:nvSpPr>
          <p:cNvPr id="7" name="TextBox 6">
            <a:extLst>
              <a:ext uri="{FF2B5EF4-FFF2-40B4-BE49-F238E27FC236}">
                <a16:creationId xmlns:a16="http://schemas.microsoft.com/office/drawing/2014/main" id="{C0E72AEC-BCB2-BF6F-63A5-1F7FD00D7ABA}"/>
              </a:ext>
            </a:extLst>
          </p:cNvPr>
          <p:cNvSpPr txBox="1"/>
          <p:nvPr/>
        </p:nvSpPr>
        <p:spPr>
          <a:xfrm>
            <a:off x="6415088" y="6093296"/>
            <a:ext cx="3569344" cy="276999"/>
          </a:xfrm>
          <a:prstGeom prst="rect">
            <a:avLst/>
          </a:prstGeom>
          <a:noFill/>
        </p:spPr>
        <p:txBody>
          <a:bodyPr wrap="square" rtlCol="0">
            <a:spAutoFit/>
          </a:bodyPr>
          <a:lstStyle/>
          <a:p>
            <a:r>
              <a:rPr lang="en-US" dirty="0"/>
              <a:t>*from https://en.wikipedia.org/wiki/NearLink </a:t>
            </a:r>
          </a:p>
        </p:txBody>
      </p:sp>
    </p:spTree>
    <p:extLst>
      <p:ext uri="{BB962C8B-B14F-4D97-AF65-F5344CB8AC3E}">
        <p14:creationId xmlns:p14="http://schemas.microsoft.com/office/powerpoint/2010/main" val="1400757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2F0BF-956E-E614-24D1-C6705CF67588}"/>
              </a:ext>
            </a:extLst>
          </p:cNvPr>
          <p:cNvSpPr>
            <a:spLocks noGrp="1"/>
          </p:cNvSpPr>
          <p:nvPr>
            <p:ph type="title"/>
          </p:nvPr>
        </p:nvSpPr>
        <p:spPr/>
        <p:txBody>
          <a:bodyPr/>
          <a:lstStyle/>
          <a:p>
            <a:r>
              <a:rPr lang="en-US" dirty="0" err="1"/>
              <a:t>NearLink</a:t>
            </a:r>
            <a:r>
              <a:rPr lang="en-US" dirty="0"/>
              <a:t> References</a:t>
            </a:r>
          </a:p>
        </p:txBody>
      </p:sp>
      <p:sp>
        <p:nvSpPr>
          <p:cNvPr id="3" name="Content Placeholder 2">
            <a:extLst>
              <a:ext uri="{FF2B5EF4-FFF2-40B4-BE49-F238E27FC236}">
                <a16:creationId xmlns:a16="http://schemas.microsoft.com/office/drawing/2014/main" id="{5543F14C-DE22-1824-CDD2-C705F5E38497}"/>
              </a:ext>
            </a:extLst>
          </p:cNvPr>
          <p:cNvSpPr>
            <a:spLocks noGrp="1"/>
          </p:cNvSpPr>
          <p:nvPr>
            <p:ph idx="1"/>
          </p:nvPr>
        </p:nvSpPr>
        <p:spPr>
          <a:xfrm>
            <a:off x="912813" y="1989138"/>
            <a:ext cx="10363200" cy="4320182"/>
          </a:xfrm>
        </p:spPr>
        <p:txBody>
          <a:bodyPr/>
          <a:lstStyle/>
          <a:p>
            <a:pPr marL="0" indent="0">
              <a:buNone/>
            </a:pPr>
            <a:r>
              <a:rPr lang="en-US" sz="1400" b="0" dirty="0"/>
              <a:t>[1] Gao, M.; Wan, L.; Shen, R.; Gao, Y.; Wang, J.; Li, Y.; Vucetic, B. (2023). "SparkLink: A short-range wireless communication protocol with ultra-low latency and ultra-high reliability". Innovation (Cambridge (Mass.)). 4 (2). doi:10.1016/j.xinn.2023.100386. PMC 9958389. PMID 36852210.</a:t>
            </a:r>
          </a:p>
          <a:p>
            <a:pPr marL="0" indent="0">
              <a:buNone/>
            </a:pPr>
            <a:r>
              <a:rPr lang="en-US" sz="1400" b="0" dirty="0"/>
              <a:t>[2] "</a:t>
            </a:r>
            <a:r>
              <a:rPr lang="ja-JP" altLang="en-US" sz="1400" b="0" dirty="0"/>
              <a:t>星闪联盟</a:t>
            </a:r>
            <a:r>
              <a:rPr lang="en-US" altLang="ja-JP" sz="1400" b="0" dirty="0"/>
              <a:t>". </a:t>
            </a:r>
            <a:r>
              <a:rPr lang="en-US" sz="1400" b="0" dirty="0"/>
              <a:t>www.sparklink.org.cn. Retrieved 2023-09-26.</a:t>
            </a:r>
          </a:p>
          <a:p>
            <a:pPr marL="0" indent="0">
              <a:buNone/>
            </a:pPr>
            <a:r>
              <a:rPr lang="en-US" sz="1400" b="0" dirty="0"/>
              <a:t>[3] "NEARLINK: THE REVOLUTIONARY WIRELESS STANDARD". aiforsocialgood.ca. Retrieved 2024-03-20.</a:t>
            </a:r>
          </a:p>
          <a:p>
            <a:pPr marL="0" indent="0">
              <a:buNone/>
            </a:pPr>
            <a:r>
              <a:rPr lang="en-US" sz="1400" b="0" dirty="0"/>
              <a:t>[4 ]"</a:t>
            </a:r>
            <a:r>
              <a:rPr lang="ja-JP" altLang="en-US" sz="1400" b="0" dirty="0"/>
              <a:t>星闪应用前景广阔上市公司争相布局</a:t>
            </a:r>
            <a:r>
              <a:rPr lang="en-US" altLang="ja-JP" sz="1400" b="0" dirty="0"/>
              <a:t>|</a:t>
            </a:r>
            <a:r>
              <a:rPr lang="ja-JP" altLang="en-US" sz="1400" b="0" dirty="0"/>
              <a:t>上海证券报</a:t>
            </a:r>
            <a:r>
              <a:rPr lang="en-US" altLang="ja-JP" sz="1400" b="0" dirty="0"/>
              <a:t>". </a:t>
            </a:r>
            <a:r>
              <a:rPr lang="en-US" sz="1400" b="0" dirty="0"/>
              <a:t>paper.cnstock.com. Retrieved 2023-09-26.</a:t>
            </a:r>
          </a:p>
          <a:p>
            <a:pPr marL="0" indent="0">
              <a:buNone/>
            </a:pPr>
            <a:r>
              <a:rPr lang="en-US" sz="1400" b="0" dirty="0"/>
              <a:t>[5] </a:t>
            </a:r>
            <a:r>
              <a:rPr lang="en-US" sz="1400" b="0" dirty="0" err="1"/>
              <a:t>Keumars</a:t>
            </a:r>
            <a:r>
              <a:rPr lang="en-US" sz="1400" b="0" dirty="0"/>
              <a:t> Afifi-</a:t>
            </a:r>
            <a:r>
              <a:rPr lang="en-US" sz="1400" b="0" dirty="0" err="1"/>
              <a:t>Sabet</a:t>
            </a:r>
            <a:r>
              <a:rPr lang="en-US" sz="1400" b="0" dirty="0"/>
              <a:t> (2023-09-24). "Some of the world's biggest tech firms have built rival for Bluetooth AND Wi-Fi – here's why you should be worried". TechRadar. Retrieved 2023-09-26.</a:t>
            </a:r>
          </a:p>
          <a:p>
            <a:pPr marL="0" indent="0">
              <a:buNone/>
            </a:pPr>
            <a:r>
              <a:rPr lang="en-US" sz="1400" b="0" dirty="0"/>
              <a:t>[6] "</a:t>
            </a:r>
            <a:r>
              <a:rPr lang="ja-JP" altLang="en-US" sz="1400" b="0" dirty="0"/>
              <a:t>全面升级近距离无线体验！华为推出星闪</a:t>
            </a:r>
            <a:r>
              <a:rPr lang="en-US" sz="1400" b="0" dirty="0" err="1"/>
              <a:t>NearLink</a:t>
            </a:r>
            <a:r>
              <a:rPr lang="ja-JP" altLang="en-US" sz="1400" b="0" dirty="0"/>
              <a:t>技术</a:t>
            </a:r>
            <a:r>
              <a:rPr lang="en-US" sz="1400" b="0" dirty="0"/>
              <a:t>PK</a:t>
            </a:r>
            <a:r>
              <a:rPr lang="ja-JP" altLang="en-US" sz="1400" b="0" dirty="0"/>
              <a:t>蓝牙：功耗降低</a:t>
            </a:r>
            <a:r>
              <a:rPr lang="en-US" altLang="ja-JP" sz="1400" b="0" dirty="0"/>
              <a:t>60%</a:t>
            </a:r>
            <a:r>
              <a:rPr lang="ja-JP" altLang="en-US" sz="1400" b="0" dirty="0"/>
              <a:t>、传输速率提升</a:t>
            </a:r>
            <a:r>
              <a:rPr lang="en-US" altLang="ja-JP" sz="1400" b="0" dirty="0"/>
              <a:t>6</a:t>
            </a:r>
            <a:r>
              <a:rPr lang="ja-JP" altLang="en-US" sz="1400" b="0" dirty="0"/>
              <a:t>倍！ </a:t>
            </a:r>
            <a:r>
              <a:rPr lang="en-US" altLang="ja-JP" sz="1400" b="0" dirty="0"/>
              <a:t>– </a:t>
            </a:r>
            <a:r>
              <a:rPr lang="ja-JP" altLang="en-US" sz="1400" b="0" dirty="0"/>
              <a:t>芯智讯</a:t>
            </a:r>
            <a:r>
              <a:rPr lang="en-US" altLang="ja-JP" sz="1400" b="0" dirty="0"/>
              <a:t>" (</a:t>
            </a:r>
            <a:r>
              <a:rPr lang="en-US" sz="1400" b="0" dirty="0"/>
              <a:t>in Chinese (China)). 2023-08-06. Retrieved 2023-09-28.</a:t>
            </a:r>
          </a:p>
          <a:p>
            <a:pPr marL="0" indent="0">
              <a:buNone/>
            </a:pPr>
            <a:r>
              <a:rPr lang="en-US" sz="1400" b="0" dirty="0"/>
              <a:t>[7] ""</a:t>
            </a:r>
            <a:r>
              <a:rPr lang="ja-JP" altLang="en-US" sz="1400" b="0" dirty="0"/>
              <a:t>星闪</a:t>
            </a:r>
            <a:r>
              <a:rPr lang="en-US" altLang="ja-JP" sz="1400" b="0" dirty="0"/>
              <a:t>"</a:t>
            </a:r>
            <a:r>
              <a:rPr lang="ja-JP" altLang="en-US" sz="1400" b="0" dirty="0"/>
              <a:t>无线连接技术优势、场景及发展思考</a:t>
            </a:r>
            <a:r>
              <a:rPr lang="en-US" altLang="ja-JP" sz="1400" b="0" dirty="0"/>
              <a:t>_</a:t>
            </a:r>
            <a:r>
              <a:rPr lang="ja-JP" altLang="en-US" sz="1400" b="0" dirty="0"/>
              <a:t>通信世界网</a:t>
            </a:r>
            <a:r>
              <a:rPr lang="en-US" altLang="ja-JP" sz="1400" b="0" dirty="0"/>
              <a:t>". </a:t>
            </a:r>
            <a:r>
              <a:rPr lang="en-US" sz="1400" b="0" dirty="0"/>
              <a:t>www.cww.net.cn (in Chinese). Retrieved 2023-09-28.</a:t>
            </a:r>
          </a:p>
          <a:p>
            <a:pPr marL="0" indent="0">
              <a:buNone/>
            </a:pPr>
            <a:r>
              <a:rPr lang="en-US" sz="1400" b="0" dirty="0"/>
              <a:t>[8] Li, Deng (2023-08-04). "Huawei </a:t>
            </a:r>
            <a:r>
              <a:rPr lang="en-US" sz="1400" b="0" dirty="0" err="1"/>
              <a:t>Nearlink</a:t>
            </a:r>
            <a:r>
              <a:rPr lang="en-US" sz="1400" b="0" dirty="0"/>
              <a:t> launched, new wireless technology far ahead of Bluetooth". Huawei Central. Retrieved 2023-10-05.</a:t>
            </a:r>
          </a:p>
          <a:p>
            <a:pPr marL="0" indent="0">
              <a:buNone/>
            </a:pPr>
            <a:r>
              <a:rPr lang="en-US" sz="1400" b="0" dirty="0"/>
              <a:t>[9] </a:t>
            </a:r>
            <a:r>
              <a:rPr lang="en-US" sz="1400" b="0" dirty="0" err="1"/>
              <a:t>Ganji</a:t>
            </a:r>
            <a:r>
              <a:rPr lang="en-US" sz="1400" b="0" dirty="0"/>
              <a:t>, Hamid (2023-08-09). "Huawei </a:t>
            </a:r>
            <a:r>
              <a:rPr lang="en-US" sz="1400" b="0" dirty="0" err="1"/>
              <a:t>NearLink</a:t>
            </a:r>
            <a:r>
              <a:rPr lang="en-US" sz="1400" b="0" dirty="0"/>
              <a:t> is here to replace Bluetooth". Android Headlines. Retrieved 2023-09-26.</a:t>
            </a:r>
          </a:p>
          <a:p>
            <a:pPr marL="0" indent="0">
              <a:buNone/>
            </a:pPr>
            <a:r>
              <a:rPr lang="en-US" sz="1400" b="0" dirty="0"/>
              <a:t>[10] Harmony, Living In (2024-04-02). "</a:t>
            </a:r>
            <a:r>
              <a:rPr lang="en-US" sz="1400" b="0" dirty="0" err="1"/>
              <a:t>NearLink</a:t>
            </a:r>
            <a:r>
              <a:rPr lang="en-US" sz="1400" b="0" dirty="0"/>
              <a:t> Alliance releases </a:t>
            </a:r>
            <a:r>
              <a:rPr lang="en-US" sz="1400" b="0" dirty="0" err="1"/>
              <a:t>NearLink</a:t>
            </a:r>
            <a:r>
              <a:rPr lang="en-US" sz="1400" b="0" dirty="0"/>
              <a:t> 2.0 standard series". Living In Harmony. Retrieved 2024-04-02.</a:t>
            </a:r>
            <a:endParaRPr lang="en-US" b="0" dirty="0"/>
          </a:p>
        </p:txBody>
      </p:sp>
      <p:sp>
        <p:nvSpPr>
          <p:cNvPr id="4" name="Date Placeholder 3">
            <a:extLst>
              <a:ext uri="{FF2B5EF4-FFF2-40B4-BE49-F238E27FC236}">
                <a16:creationId xmlns:a16="http://schemas.microsoft.com/office/drawing/2014/main" id="{1BDD63EE-1F98-CB11-336B-018A9169C7BD}"/>
              </a:ext>
            </a:extLst>
          </p:cNvPr>
          <p:cNvSpPr>
            <a:spLocks noGrp="1"/>
          </p:cNvSpPr>
          <p:nvPr>
            <p:ph type="dt" sz="half" idx="10"/>
          </p:nvPr>
        </p:nvSpPr>
        <p:spPr/>
        <p:txBody>
          <a:bodyPr/>
          <a:lstStyle/>
          <a:p>
            <a:pPr>
              <a:defRPr/>
            </a:pPr>
            <a:r>
              <a:rPr lang="en-US" altLang="en-US"/>
              <a:t>July 2024</a:t>
            </a:r>
            <a:endParaRPr lang="en-GB" altLang="en-US" dirty="0"/>
          </a:p>
        </p:txBody>
      </p:sp>
      <p:sp>
        <p:nvSpPr>
          <p:cNvPr id="5" name="Footer Placeholder 4">
            <a:extLst>
              <a:ext uri="{FF2B5EF4-FFF2-40B4-BE49-F238E27FC236}">
                <a16:creationId xmlns:a16="http://schemas.microsoft.com/office/drawing/2014/main" id="{8DBB96BE-F097-4729-F582-EF2AA5E504BD}"/>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B2AF0ADB-4D3B-3ADE-FAA9-53C9697D0067}"/>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5</a:t>
            </a:fld>
            <a:endParaRPr lang="en-GB" altLang="en-US"/>
          </a:p>
        </p:txBody>
      </p:sp>
    </p:spTree>
    <p:extLst>
      <p:ext uri="{BB962C8B-B14F-4D97-AF65-F5344CB8AC3E}">
        <p14:creationId xmlns:p14="http://schemas.microsoft.com/office/powerpoint/2010/main" val="189727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FF62-F73E-6F2D-026C-3A9EA5A3D56C}"/>
              </a:ext>
            </a:extLst>
          </p:cNvPr>
          <p:cNvSpPr>
            <a:spLocks noGrp="1"/>
          </p:cNvSpPr>
          <p:nvPr>
            <p:ph type="title"/>
          </p:nvPr>
        </p:nvSpPr>
        <p:spPr/>
        <p:txBody>
          <a:bodyPr/>
          <a:lstStyle/>
          <a:p>
            <a:r>
              <a:rPr lang="en-US" dirty="0"/>
              <a:t>The SparkLink Alliance</a:t>
            </a:r>
          </a:p>
        </p:txBody>
      </p:sp>
      <p:sp>
        <p:nvSpPr>
          <p:cNvPr id="3" name="Content Placeholder 2">
            <a:extLst>
              <a:ext uri="{FF2B5EF4-FFF2-40B4-BE49-F238E27FC236}">
                <a16:creationId xmlns:a16="http://schemas.microsoft.com/office/drawing/2014/main" id="{AF5462BE-5C82-67BF-C8B4-72691B09EDB6}"/>
              </a:ext>
            </a:extLst>
          </p:cNvPr>
          <p:cNvSpPr>
            <a:spLocks noGrp="1"/>
          </p:cNvSpPr>
          <p:nvPr>
            <p:ph idx="1"/>
          </p:nvPr>
        </p:nvSpPr>
        <p:spPr/>
        <p:txBody>
          <a:bodyPr/>
          <a:lstStyle/>
          <a:p>
            <a:r>
              <a:rPr lang="en-US" altLang="en-US" dirty="0">
                <a:cs typeface="Times New Roman"/>
                <a:hlinkClick r:id="rId2"/>
              </a:rPr>
              <a:t>https://www.sparklink.org.cn/en/</a:t>
            </a:r>
            <a:endParaRPr lang="en-US" altLang="en-US" dirty="0">
              <a:cs typeface="Times New Roman"/>
            </a:endParaRPr>
          </a:p>
          <a:p>
            <a:r>
              <a:rPr lang="en-US" dirty="0"/>
              <a:t>“SparkLink Alliance is an industrial alliance committed to promote next-generation wireless short-range communication technology innovation and industry ecosystem, and support applications in smart cars, smart homes, smart terminals, and smart manufacturing with extreme performance requirements.”</a:t>
            </a:r>
          </a:p>
        </p:txBody>
      </p:sp>
      <p:sp>
        <p:nvSpPr>
          <p:cNvPr id="4" name="Date Placeholder 3">
            <a:extLst>
              <a:ext uri="{FF2B5EF4-FFF2-40B4-BE49-F238E27FC236}">
                <a16:creationId xmlns:a16="http://schemas.microsoft.com/office/drawing/2014/main" id="{813FC775-4FE4-57C4-7E24-3095752C1B70}"/>
              </a:ext>
            </a:extLst>
          </p:cNvPr>
          <p:cNvSpPr>
            <a:spLocks noGrp="1"/>
          </p:cNvSpPr>
          <p:nvPr>
            <p:ph type="dt" sz="half" idx="10"/>
          </p:nvPr>
        </p:nvSpPr>
        <p:spPr/>
        <p:txBody>
          <a:bodyPr/>
          <a:lstStyle/>
          <a:p>
            <a:pPr>
              <a:defRPr/>
            </a:pPr>
            <a:r>
              <a:rPr lang="en-US" altLang="en-US"/>
              <a:t>July 2024</a:t>
            </a:r>
            <a:endParaRPr lang="en-GB" altLang="en-US" dirty="0"/>
          </a:p>
        </p:txBody>
      </p:sp>
      <p:sp>
        <p:nvSpPr>
          <p:cNvPr id="5" name="Footer Placeholder 4">
            <a:extLst>
              <a:ext uri="{FF2B5EF4-FFF2-40B4-BE49-F238E27FC236}">
                <a16:creationId xmlns:a16="http://schemas.microsoft.com/office/drawing/2014/main" id="{7B6D6214-1C4B-93FD-D6B1-D57C2E6CC8B7}"/>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DD89C33A-67B8-1CF0-EFC8-513A4D5D1251}"/>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6</a:t>
            </a:fld>
            <a:endParaRPr lang="en-GB" altLang="en-US"/>
          </a:p>
        </p:txBody>
      </p:sp>
    </p:spTree>
    <p:extLst>
      <p:ext uri="{BB962C8B-B14F-4D97-AF65-F5344CB8AC3E}">
        <p14:creationId xmlns:p14="http://schemas.microsoft.com/office/powerpoint/2010/main" val="4034851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E1E5-9F0A-90B5-DBF6-020A8E53EE2F}"/>
              </a:ext>
            </a:extLst>
          </p:cNvPr>
          <p:cNvSpPr>
            <a:spLocks noGrp="1"/>
          </p:cNvSpPr>
          <p:nvPr>
            <p:ph type="title"/>
          </p:nvPr>
        </p:nvSpPr>
        <p:spPr/>
        <p:txBody>
          <a:bodyPr/>
          <a:lstStyle/>
          <a:p>
            <a:r>
              <a:rPr lang="en-US" dirty="0"/>
              <a:t>What We Need To Understand</a:t>
            </a:r>
          </a:p>
        </p:txBody>
      </p:sp>
      <p:sp>
        <p:nvSpPr>
          <p:cNvPr id="3" name="Content Placeholder 2">
            <a:extLst>
              <a:ext uri="{FF2B5EF4-FFF2-40B4-BE49-F238E27FC236}">
                <a16:creationId xmlns:a16="http://schemas.microsoft.com/office/drawing/2014/main" id="{28278046-09F5-0F25-4A2F-3659A5DD5D33}"/>
              </a:ext>
            </a:extLst>
          </p:cNvPr>
          <p:cNvSpPr>
            <a:spLocks noGrp="1"/>
          </p:cNvSpPr>
          <p:nvPr>
            <p:ph idx="1"/>
          </p:nvPr>
        </p:nvSpPr>
        <p:spPr/>
        <p:txBody>
          <a:bodyPr/>
          <a:lstStyle/>
          <a:p>
            <a:r>
              <a:rPr lang="en-US" dirty="0"/>
              <a:t>What spectrum bands is it targeting?</a:t>
            </a:r>
          </a:p>
          <a:p>
            <a:r>
              <a:rPr lang="en-US" dirty="0"/>
              <a:t>Will </a:t>
            </a:r>
            <a:r>
              <a:rPr lang="en-US" dirty="0" err="1"/>
              <a:t>NearLink</a:t>
            </a:r>
            <a:r>
              <a:rPr lang="en-US" dirty="0"/>
              <a:t> technologies be compatible with IEEE 802.11 and Bluetooth?</a:t>
            </a:r>
          </a:p>
          <a:p>
            <a:r>
              <a:rPr lang="en-US" dirty="0"/>
              <a:t>Will </a:t>
            </a:r>
            <a:r>
              <a:rPr lang="en-US" dirty="0" err="1"/>
              <a:t>NearLink</a:t>
            </a:r>
            <a:r>
              <a:rPr lang="en-US" dirty="0"/>
              <a:t> technologies be designed to coexist with Wi-Fi and Bluetooth technologies?</a:t>
            </a:r>
          </a:p>
          <a:p>
            <a:r>
              <a:rPr lang="en-US" dirty="0"/>
              <a:t>If not compatible or coexistent will there be regulatory restrictions on Wi-Fi and </a:t>
            </a:r>
            <a:r>
              <a:rPr lang="en-US"/>
              <a:t>Bluetooth in China?</a:t>
            </a:r>
            <a:endParaRPr lang="en-US" dirty="0"/>
          </a:p>
          <a:p>
            <a:r>
              <a:rPr lang="en-US" dirty="0"/>
              <a:t>What is the long-term prospect for IEEE 802.11 technologies in China?</a:t>
            </a:r>
          </a:p>
          <a:p>
            <a:r>
              <a:rPr lang="en-US" dirty="0"/>
              <a:t>Will these technologies be marketed worldwide?</a:t>
            </a:r>
          </a:p>
        </p:txBody>
      </p:sp>
      <p:sp>
        <p:nvSpPr>
          <p:cNvPr id="4" name="Date Placeholder 3">
            <a:extLst>
              <a:ext uri="{FF2B5EF4-FFF2-40B4-BE49-F238E27FC236}">
                <a16:creationId xmlns:a16="http://schemas.microsoft.com/office/drawing/2014/main" id="{E462E4BF-568D-8FE8-6466-780BE79D84EB}"/>
              </a:ext>
            </a:extLst>
          </p:cNvPr>
          <p:cNvSpPr>
            <a:spLocks noGrp="1"/>
          </p:cNvSpPr>
          <p:nvPr>
            <p:ph type="dt" sz="half" idx="10"/>
          </p:nvPr>
        </p:nvSpPr>
        <p:spPr/>
        <p:txBody>
          <a:bodyPr/>
          <a:lstStyle/>
          <a:p>
            <a:pPr>
              <a:defRPr/>
            </a:pPr>
            <a:r>
              <a:rPr lang="en-US" altLang="en-US"/>
              <a:t>July 2024</a:t>
            </a:r>
            <a:endParaRPr lang="en-GB" altLang="en-US" dirty="0"/>
          </a:p>
        </p:txBody>
      </p:sp>
      <p:sp>
        <p:nvSpPr>
          <p:cNvPr id="5" name="Footer Placeholder 4">
            <a:extLst>
              <a:ext uri="{FF2B5EF4-FFF2-40B4-BE49-F238E27FC236}">
                <a16:creationId xmlns:a16="http://schemas.microsoft.com/office/drawing/2014/main" id="{DB1CB68D-9240-0565-0DDE-F68EF9D32F85}"/>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AC3FE543-E4CE-6E98-ADA2-2D1DA458AB42}"/>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1621435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91242</TotalTime>
  <Words>940</Words>
  <Application>Microsoft Office PowerPoint</Application>
  <PresentationFormat>Widescreen</PresentationFormat>
  <Paragraphs>71</Paragraphs>
  <Slides>7</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0" baseType="lpstr">
      <vt:lpstr>Times New Roman</vt:lpstr>
      <vt:lpstr>802-11-Submission</vt:lpstr>
      <vt:lpstr>Document</vt:lpstr>
      <vt:lpstr>Is 802.11 Compatible with SLB?</vt:lpstr>
      <vt:lpstr>Abstract</vt:lpstr>
      <vt:lpstr>Agenda</vt:lpstr>
      <vt:lpstr>NearLink – What We Know Now*</vt:lpstr>
      <vt:lpstr>NearLink References</vt:lpstr>
      <vt:lpstr>The SparkLink Alliance</vt:lpstr>
      <vt:lpstr>What We Need To Understand</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1292</cp:revision>
  <cp:lastPrinted>1998-02-10T13:28:06Z</cp:lastPrinted>
  <dcterms:created xsi:type="dcterms:W3CDTF">2004-12-02T14:01:45Z</dcterms:created>
  <dcterms:modified xsi:type="dcterms:W3CDTF">2024-07-09T20:02:16Z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