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258" r:id="rId7"/>
    <p:sldId id="2350" r:id="rId8"/>
    <p:sldId id="2383" r:id="rId9"/>
    <p:sldId id="2384" r:id="rId10"/>
    <p:sldId id="259" r:id="rId11"/>
    <p:sldId id="262" r:id="rId12"/>
    <p:sldId id="263" r:id="rId13"/>
    <p:sldId id="287" r:id="rId14"/>
    <p:sldId id="274" r:id="rId15"/>
    <p:sldId id="2400" r:id="rId16"/>
    <p:sldId id="1722" r:id="rId17"/>
    <p:sldId id="2073" r:id="rId18"/>
    <p:sldId id="2389" r:id="rId19"/>
    <p:sldId id="2404" r:id="rId20"/>
    <p:sldId id="2405" r:id="rId21"/>
    <p:sldId id="288" r:id="rId22"/>
    <p:sldId id="1433" r:id="rId23"/>
    <p:sldId id="2392" r:id="rId24"/>
    <p:sldId id="2393" r:id="rId25"/>
    <p:sldId id="2401" r:id="rId26"/>
    <p:sldId id="2402" r:id="rId27"/>
    <p:sldId id="2403" r:id="rId28"/>
    <p:sldId id="2406" r:id="rId29"/>
    <p:sldId id="2407" r:id="rId30"/>
    <p:sldId id="1578" r:id="rId31"/>
    <p:sldId id="2399" r:id="rId32"/>
    <p:sldId id="261"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4660"/>
  </p:normalViewPr>
  <p:slideViewPr>
    <p:cSldViewPr>
      <p:cViewPr varScale="1">
        <p:scale>
          <a:sx n="101" d="100"/>
          <a:sy n="101" d="100"/>
        </p:scale>
        <p:origin x="72" y="29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22B4-4A7A-8D78-10664C2720EC}"/>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22B4-4A7A-8D78-10664C2720EC}"/>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22B4-4A7A-8D78-10664C2720EC}"/>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22B4-4A7A-8D78-10664C2720EC}"/>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22B4-4A7A-8D78-10664C2720EC}"/>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8ECE-44E6-9A75-51246BBF46ED}"/>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8ECE-44E6-9A75-51246BBF46ED}"/>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8ECE-44E6-9A75-51246BBF46ED}"/>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8ECE-44E6-9A75-51246BBF46ED}"/>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8ECE-44E6-9A75-51246BBF46ED}"/>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12</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792210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4356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4305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31190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6631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803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21940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9403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85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507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19232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2059970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4771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67903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802.11-24/0971</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0977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802.11-24/0971</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356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11</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22537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802.11-24/1147r0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68-01-cryp-csd-for-tg4ae.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67-01-cryp-par-for-tg4ae-ascon-for-802-15-4.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99-00-016t-tg16t-par-extension.pdf" TargetMode="External"/><Relationship Id="rId5" Type="http://schemas.openxmlformats.org/officeDocument/2006/relationships/hyperlink" Target="https://www.ieee802.org/1/files/public/docs2024/ed-draft-CSD-0524-v01.pdf" TargetMode="External"/><Relationship Id="rId15" Type="http://schemas.openxmlformats.org/officeDocument/2006/relationships/hyperlink" Target="https://mentor.ieee.org/802.15/dcn/24/15-24-0286-02-cryp-csd-for-tg9a.docx" TargetMode="External"/><Relationship Id="rId10" Type="http://schemas.openxmlformats.org/officeDocument/2006/relationships/hyperlink" Target="https://mentor.ieee.org/802.11/dcn/24/11-24-0997-00-00bf-p802-11bf-par-extension-request.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1/dcn/24/11-24-0859-01-000m-p802-11revm-revision-par.docx" TargetMode="External"/><Relationship Id="rId14" Type="http://schemas.openxmlformats.org/officeDocument/2006/relationships/hyperlink" Target="https://mentor.ieee.org/802.15/dcn/24/15-24-0284-00-cryp-par-for-tg9a-edhoc-for-802-15-9.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4/11-24-0923-00-0wng-wng-meeting-minutes-2024-may-warsaw-meet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994-06-00be-ieee-802-11be-recirculation-sa-ballot-comment.xlsx" TargetMode="External"/><Relationship Id="rId2" Type="http://schemas.openxmlformats.org/officeDocument/2006/relationships/hyperlink" Target="https://mentor.ieee.org/802.11/dcn/24/11-24-0969-16-00be-may-jul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4/11-24-0974-02-00be-tgbe-july-2024-meeting-agenda.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262-01-00bh-p802-11bh-sa-recirc1-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987-02-00bh-agenda-tgbh-2024-july-sess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ocuments?is_dcn=945&amp;is_year=2024"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976-02-00bn-tgbn-july-2024-meeting-agenda.pptx" TargetMode="External"/><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0926-00-immw-immw-may-2024-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4/11-24-0996-00-immw-immw-sg-july-2024-meeting-agenda.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82-00-0itu-itu-ahg-minutes-for-march-2024-plenary.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itu.int/events/eventdetails.asp?eventid=21241" TargetMode="External"/><Relationship Id="rId4" Type="http://schemas.openxmlformats.org/officeDocument/2006/relationships/hyperlink" Target="https://www.itu.int/md/R23-WP5A-C-0093/e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988-01-0arc-arc-sc-agenda-july-2024.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2024-07-15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8"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6F8179E5-DA57-48B5-BCD0-2D0346CA2152}"/>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E366E198-D077-4686-8CBA-666E649246C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2037A780-30E3-4EEF-808B-505B2D26FECC}"/>
              </a:ext>
            </a:extLst>
          </p:cNvPr>
          <p:cNvSpPr>
            <a:spLocks noGrp="1"/>
          </p:cNvSpPr>
          <p:nvPr>
            <p:ph type="dt" idx="10"/>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1600" b="1" dirty="0"/>
              <a:t>Jul 14-19, 2024 Montreal, Quebec, CA</a:t>
            </a:r>
          </a:p>
          <a:p>
            <a:pPr>
              <a:buFont typeface="Wingdings" panose="05000000000000000000" pitchFamily="2" charset="2"/>
              <a:buChar char="v"/>
            </a:pPr>
            <a:r>
              <a:rPr lang="en-US" sz="1600" dirty="0"/>
              <a:t>802.1DD -Standard - Resource Allocation Protocol, </a:t>
            </a:r>
            <a:r>
              <a:rPr lang="en-US" sz="1600" dirty="0">
                <a:hlinkClick r:id="rId2"/>
              </a:rPr>
              <a:t>PAR</a:t>
            </a:r>
            <a:r>
              <a:rPr lang="en-US" sz="1600" dirty="0"/>
              <a:t> and </a:t>
            </a:r>
            <a:r>
              <a:rPr lang="en-US" sz="1600" dirty="0">
                <a:hlinkClick r:id="rId3"/>
              </a:rPr>
              <a:t>CSD</a:t>
            </a:r>
            <a:endParaRPr lang="en-US" sz="1600" dirty="0"/>
          </a:p>
          <a:p>
            <a:pPr>
              <a:buFont typeface="Wingdings" panose="05000000000000000000" pitchFamily="2" charset="2"/>
              <a:buChar char="v"/>
            </a:pPr>
            <a:r>
              <a:rPr lang="en-US" sz="1600" dirty="0"/>
              <a:t>802.1ASed - Amendment - Fault-Tolerant Timing with Time Integrity </a:t>
            </a:r>
            <a:r>
              <a:rPr lang="en-US" sz="1600" dirty="0">
                <a:hlinkClick r:id="rId4"/>
              </a:rPr>
              <a:t>PAR</a:t>
            </a:r>
            <a:r>
              <a:rPr lang="en-US" sz="1600" dirty="0"/>
              <a:t> and </a:t>
            </a:r>
            <a:r>
              <a:rPr lang="en-US" sz="1600" dirty="0">
                <a:hlinkClick r:id="rId5"/>
              </a:rPr>
              <a:t>CSD</a:t>
            </a:r>
            <a:endParaRPr lang="en-US" sz="1600" dirty="0"/>
          </a:p>
          <a:p>
            <a:pPr>
              <a:buFont typeface="Wingdings" panose="05000000000000000000" pitchFamily="2" charset="2"/>
              <a:buChar char="v"/>
            </a:pPr>
            <a:r>
              <a:rPr lang="en-US" sz="1600" dirty="0"/>
              <a:t>802.1DP - Standard - Time-Sensitive Networking for Aerospace Onboard Ethernet Communications, </a:t>
            </a:r>
            <a:r>
              <a:rPr lang="en-US" sz="1600" dirty="0">
                <a:hlinkClick r:id="rId6"/>
              </a:rPr>
              <a:t>PAR Extension</a:t>
            </a:r>
            <a:endParaRPr lang="en-US" sz="1600" dirty="0"/>
          </a:p>
          <a:p>
            <a:pPr>
              <a:buFont typeface="Wingdings" panose="05000000000000000000" pitchFamily="2" charset="2"/>
              <a:buChar char="v"/>
            </a:pPr>
            <a:r>
              <a:rPr lang="en-US" sz="1600" dirty="0"/>
              <a:t>802.1AB-2016-rev - Standard - Station and MAC Connectivity Discovery, </a:t>
            </a:r>
            <a:r>
              <a:rPr lang="en-US" sz="1600" dirty="0">
                <a:hlinkClick r:id="rId7"/>
              </a:rPr>
              <a:t>PAR</a:t>
            </a:r>
            <a:endParaRPr lang="en-US" sz="1600" dirty="0"/>
          </a:p>
          <a:p>
            <a:pPr>
              <a:buFont typeface="Wingdings" panose="05000000000000000000" pitchFamily="2" charset="2"/>
              <a:buChar char="v"/>
            </a:pPr>
            <a:r>
              <a:rPr lang="en-US" sz="1600" dirty="0"/>
              <a:t>802.1AC-2016-rev - Standard - MAC Service Definition, </a:t>
            </a:r>
            <a:r>
              <a:rPr lang="en-US" sz="1600" dirty="0">
                <a:hlinkClick r:id="rId8"/>
              </a:rPr>
              <a:t>PAR</a:t>
            </a:r>
            <a:endParaRPr lang="en-US" sz="1600" dirty="0"/>
          </a:p>
          <a:p>
            <a:pPr>
              <a:buFont typeface="Arial" panose="020B0604020202020204" pitchFamily="34" charset="0"/>
              <a:buChar char="•"/>
            </a:pPr>
            <a:r>
              <a:rPr lang="en-US" sz="1600" dirty="0"/>
              <a:t>802.11-2024 - Standard - Wireless LANs, </a:t>
            </a:r>
            <a:r>
              <a:rPr lang="en-US" sz="1600" dirty="0">
                <a:hlinkClick r:id="rId9"/>
              </a:rPr>
              <a:t>PAR Revision</a:t>
            </a:r>
            <a:endParaRPr lang="en-US" sz="1600" dirty="0"/>
          </a:p>
          <a:p>
            <a:pPr>
              <a:buFont typeface="Arial" panose="020B0604020202020204" pitchFamily="34" charset="0"/>
              <a:buChar char="•"/>
            </a:pPr>
            <a:r>
              <a:rPr lang="en-US" sz="1600" dirty="0"/>
              <a:t>802.11bf - Amendment - Enhancements for Wireless Local Area Network (WLAN) Sensing, </a:t>
            </a:r>
            <a:r>
              <a:rPr lang="en-US" sz="1600" dirty="0">
                <a:hlinkClick r:id="rId10"/>
              </a:rPr>
              <a:t>PAR Extension</a:t>
            </a:r>
            <a:endParaRPr lang="en-US" sz="1600" dirty="0"/>
          </a:p>
          <a:p>
            <a:pPr>
              <a:buFont typeface="Wingdings" panose="05000000000000000000" pitchFamily="2" charset="2"/>
              <a:buChar char="v"/>
            </a:pPr>
            <a:r>
              <a:rPr lang="en-US" sz="1600" dirty="0"/>
              <a:t>802.16t - Amendment - Fixed and Mobile Wireless Access in Narrowband Channels, </a:t>
            </a:r>
            <a:r>
              <a:rPr lang="en-US" sz="1600" dirty="0">
                <a:hlinkClick r:id="rId11"/>
              </a:rPr>
              <a:t>PAR Extension</a:t>
            </a:r>
            <a:endParaRPr lang="en-US" sz="1600" dirty="0"/>
          </a:p>
          <a:p>
            <a:pPr>
              <a:buFont typeface="Wingdings" panose="05000000000000000000" pitchFamily="2" charset="2"/>
              <a:buChar char="v"/>
            </a:pPr>
            <a:r>
              <a:rPr lang="en-US" sz="1600" dirty="0"/>
              <a:t>802.15.4ae - Amendment - Ascon cryptographic algorithms, </a:t>
            </a:r>
            <a:r>
              <a:rPr lang="en-US" sz="1600" dirty="0">
                <a:hlinkClick r:id="rId12"/>
              </a:rPr>
              <a:t>PAR</a:t>
            </a:r>
            <a:r>
              <a:rPr lang="en-US" sz="1600" dirty="0"/>
              <a:t> and </a:t>
            </a:r>
            <a:r>
              <a:rPr lang="en-US" sz="1600" dirty="0">
                <a:hlinkClick r:id="rId13"/>
              </a:rPr>
              <a:t>CSD</a:t>
            </a:r>
            <a:endParaRPr lang="en-US" sz="1600" dirty="0"/>
          </a:p>
          <a:p>
            <a:pPr>
              <a:buFont typeface="Wingdings" panose="05000000000000000000" pitchFamily="2" charset="2"/>
              <a:buChar char="v"/>
            </a:pPr>
            <a:r>
              <a:rPr lang="en-US" sz="1600" dirty="0"/>
              <a:t>802.15.9a - Amendment - Ephemeral Diffie-Hellman Over COSE (EDHOC) KMP, </a:t>
            </a:r>
            <a:r>
              <a:rPr lang="en-US" sz="1600" dirty="0">
                <a:hlinkClick r:id="rId14"/>
              </a:rPr>
              <a:t>PAR</a:t>
            </a:r>
            <a:r>
              <a:rPr lang="en-US" sz="1600" dirty="0"/>
              <a:t> and </a:t>
            </a:r>
            <a:r>
              <a:rPr lang="en-US" sz="1600" dirty="0">
                <a:hlinkClick r:id="rId15"/>
              </a:rPr>
              <a:t>CSD</a:t>
            </a:r>
            <a:endParaRPr lang="en-US" sz="1600" dirty="0"/>
          </a:p>
          <a:p>
            <a:pPr marL="0" indent="0"/>
            <a:endParaRPr lang="en-US" sz="1200" dirty="0"/>
          </a:p>
          <a:p>
            <a:r>
              <a:rPr lang="en-US" altLang="en-US" sz="2000" dirty="0"/>
              <a:t>Review the marked (4 dots) PARs on Monday 13:30-15:30 and Tuesday 08:00-10:00 then post feedback to 802 EC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3">
            <a:extLst>
              <a:ext uri="{FF2B5EF4-FFF2-40B4-BE49-F238E27FC236}">
                <a16:creationId xmlns:a16="http://schemas.microsoft.com/office/drawing/2014/main" id="{992001B7-265F-491C-A17D-8F6AFCA2D1C7}"/>
              </a:ext>
            </a:extLst>
          </p:cNvPr>
          <p:cNvSpPr>
            <a:spLocks noGrp="1"/>
          </p:cNvSpPr>
          <p:nvPr>
            <p:ph type="dt" idx="15"/>
          </p:nvPr>
        </p:nvSpPr>
        <p:spPr>
          <a:xfrm>
            <a:off x="929217" y="333375"/>
            <a:ext cx="2499764" cy="273050"/>
          </a:xfrm>
        </p:spPr>
        <p:txBody>
          <a:bodyPr/>
          <a:lstStyle/>
          <a:p>
            <a:r>
              <a:rPr lang="en-US" dirty="0"/>
              <a:t>July 2024</a:t>
            </a:r>
            <a:endParaRPr lang="en-GB" dirty="0"/>
          </a:p>
        </p:txBody>
      </p:sp>
      <p:sp>
        <p:nvSpPr>
          <p:cNvPr id="8" name="Footer Placeholder 1">
            <a:extLst>
              <a:ext uri="{FF2B5EF4-FFF2-40B4-BE49-F238E27FC236}">
                <a16:creationId xmlns:a16="http://schemas.microsoft.com/office/drawing/2014/main" id="{3DC75F05-A1BC-47BD-9DAC-31B9CC3768C0}"/>
              </a:ext>
            </a:extLst>
          </p:cNvPr>
          <p:cNvSpPr>
            <a:spLocks noGrp="1"/>
          </p:cNvSpPr>
          <p:nvPr>
            <p:ph type="ftr" idx="14"/>
          </p:nvPr>
        </p:nvSpPr>
        <p:spPr>
          <a:xfrm>
            <a:off x="7143757" y="6475414"/>
            <a:ext cx="4246027" cy="180975"/>
          </a:xfrm>
        </p:spPr>
        <p:txBody>
          <a:bodyPr/>
          <a:lstStyle/>
          <a:p>
            <a:r>
              <a:rPr lang="en-GB" dirty="0"/>
              <a:t>Jon Rosdahl, Qualcomm</a:t>
            </a:r>
          </a:p>
        </p:txBody>
      </p:sp>
    </p:spTree>
    <p:extLst>
      <p:ext uri="{BB962C8B-B14F-4D97-AF65-F5344CB8AC3E}">
        <p14:creationId xmlns:p14="http://schemas.microsoft.com/office/powerpoint/2010/main" val="822775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July 2024</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23976"/>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May:</a:t>
            </a:r>
          </a:p>
          <a:p>
            <a:pPr marL="1181100" lvl="2" indent="-381000">
              <a:lnSpc>
                <a:spcPct val="110000"/>
              </a:lnSpc>
              <a:spcBef>
                <a:spcPts val="0"/>
              </a:spcBef>
              <a:defRPr/>
            </a:pPr>
            <a:r>
              <a:rPr lang="en-GB" altLang="en-US" sz="1600" dirty="0">
                <a:hlinkClick r:id="rId3"/>
              </a:rPr>
              <a:t>https://mentor.ieee.org/802.11/dcn/24/11-24-0923-00-0wng-wng-meeting-minutes-2024-may-warsaw-meeting.docx</a:t>
            </a:r>
            <a:r>
              <a:rPr lang="en-GB" altLang="en-US" sz="1600" dirty="0"/>
              <a:t> </a:t>
            </a:r>
          </a:p>
          <a:p>
            <a:pPr marL="438150" indent="-381000">
              <a:lnSpc>
                <a:spcPct val="110000"/>
              </a:lnSpc>
              <a:spcBef>
                <a:spcPts val="0"/>
              </a:spcBef>
              <a:defRPr/>
            </a:pPr>
            <a:r>
              <a:rPr lang="en-GB" altLang="en-US" dirty="0"/>
              <a:t>Presentations</a:t>
            </a:r>
          </a:p>
          <a:p>
            <a:pPr lvl="1"/>
            <a:r>
              <a:rPr lang="en-US" sz="1600" i="0" dirty="0">
                <a:solidFill>
                  <a:srgbClr val="222222"/>
                </a:solidFill>
                <a:effectLst/>
                <a:highlight>
                  <a:srgbClr val="FFFFFF"/>
                </a:highlight>
                <a:latin typeface="Arial" panose="020B0604020202020204" pitchFamily="34" charset="0"/>
                <a:cs typeface="Arial" panose="020B0604020202020204" pitchFamily="34" charset="0"/>
              </a:rPr>
              <a:t>“ns-3  Rel-42/43  Wi-Fi Model Updates and Network Simulations,” H. Yin, S. Roy and T. R. Henderson (University of Washington)</a:t>
            </a:r>
          </a:p>
          <a:p>
            <a:pPr marL="857250" lvl="1" indent="-457200">
              <a:lnSpc>
                <a:spcPct val="110000"/>
              </a:lnSpc>
              <a:spcBef>
                <a:spcPts val="0"/>
              </a:spcBef>
              <a:defRPr/>
            </a:pPr>
            <a:r>
              <a:rPr lang="en-US" sz="1600" i="0" dirty="0">
                <a:solidFill>
                  <a:srgbClr val="222222"/>
                </a:solidFill>
                <a:effectLst/>
                <a:highlight>
                  <a:srgbClr val="FFFFFF"/>
                </a:highlight>
                <a:latin typeface="Arial" panose="020B0604020202020204" pitchFamily="34" charset="0"/>
                <a:cs typeface="Arial" panose="020B0604020202020204" pitchFamily="34" charset="0"/>
              </a:rPr>
              <a:t>"Post-Quantum 802.11,“ Dan Harkins (HP Enterprise)</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“Co-Existence of Wi-Fi with Narrowband Technology</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Stone Liu (Carleton University)</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a:t>
            </a:r>
            <a:r>
              <a:rPr lang="en-US" sz="1600" i="0" dirty="0">
                <a:solidFill>
                  <a:srgbClr val="000000"/>
                </a:solidFill>
                <a:effectLst/>
                <a:highlight>
                  <a:srgbClr val="FFFFFF"/>
                </a:highlight>
                <a:latin typeface="Arial" panose="020B0604020202020204" pitchFamily="34" charset="0"/>
                <a:cs typeface="Arial" panose="020B0604020202020204" pitchFamily="34" charset="0"/>
              </a:rPr>
              <a:t>Automotive-TIG-Proposal</a:t>
            </a:r>
            <a:r>
              <a:rPr lang="en-US" sz="1600" i="0" dirty="0">
                <a:solidFill>
                  <a:srgbClr val="222222"/>
                </a:solidFill>
                <a:effectLst/>
                <a:highlight>
                  <a:srgbClr val="FFFFFF"/>
                </a:highlight>
                <a:latin typeface="Arial" panose="020B0604020202020204" pitchFamily="34" charset="0"/>
                <a:cs typeface="Arial" panose="020B0604020202020204" pitchFamily="34" charset="0"/>
              </a:rPr>
              <a:t>,”</a:t>
            </a:r>
            <a:r>
              <a:rPr lang="en-US" sz="1600" dirty="0">
                <a:solidFill>
                  <a:srgbClr val="222222"/>
                </a:solidFill>
                <a:highlight>
                  <a:srgbClr val="FFFFFF"/>
                </a:highlight>
                <a:latin typeface="Arial" panose="020B0604020202020204" pitchFamily="34" charset="0"/>
                <a:cs typeface="Arial" panose="020B0604020202020204" pitchFamily="34" charset="0"/>
              </a:rPr>
              <a:t> </a:t>
            </a:r>
            <a:r>
              <a:rPr lang="en-US" sz="1600" i="0" dirty="0" err="1">
                <a:solidFill>
                  <a:srgbClr val="222222"/>
                </a:solidFill>
                <a:effectLst/>
                <a:highlight>
                  <a:srgbClr val="FFFFFF"/>
                </a:highlight>
                <a:latin typeface="Arial" panose="020B0604020202020204" pitchFamily="34" charset="0"/>
                <a:cs typeface="Arial" panose="020B0604020202020204" pitchFamily="34" charset="0"/>
              </a:rPr>
              <a:t>Azin</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a:t>
            </a:r>
            <a:r>
              <a:rPr lang="en-US" sz="1600" i="0" dirty="0" err="1">
                <a:solidFill>
                  <a:srgbClr val="222222"/>
                </a:solidFill>
                <a:effectLst/>
                <a:highlight>
                  <a:srgbClr val="FFFFFF"/>
                </a:highlight>
                <a:latin typeface="Arial" panose="020B0604020202020204" pitchFamily="34" charset="0"/>
                <a:cs typeface="Arial" panose="020B0604020202020204" pitchFamily="34" charset="0"/>
              </a:rPr>
              <a:t>Neishaboori</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(General Motors)</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“Enhancing Wi-Fi Privacy: A Focus on Frame Anonymization Techniques,” (University of Pisa)</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“Proposal on data offload using WLAN in connected vehicle case,” Jing Ma (Toyota)</a:t>
            </a:r>
            <a:endParaRPr lang="en-US" sz="1600" dirty="0">
              <a:latin typeface="Arial" panose="020B0604020202020204" pitchFamily="34" charset="0"/>
              <a:cs typeface="Arial" panose="020B0604020202020204" pitchFamily="34" charset="0"/>
            </a:endParaRPr>
          </a:p>
          <a:p>
            <a:pPr marL="457200" indent="-457200">
              <a:lnSpc>
                <a:spcPct val="110000"/>
              </a:lnSpc>
              <a:spcBef>
                <a:spcPts val="0"/>
              </a:spcBef>
              <a:defRPr/>
            </a:pPr>
            <a:r>
              <a:rPr lang="en-US" altLang="en-US" dirty="0"/>
              <a:t>Plans for September 2024</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a:p>
            <a:pPr marL="0" indent="0" algn="ctr" eaLnBrk="1" hangingPunct="1">
              <a:spcBef>
                <a:spcPts val="0"/>
              </a:spcBef>
              <a:buNone/>
              <a:defRPr/>
            </a:pPr>
            <a:r>
              <a:rPr lang="en-US" altLang="en-US" dirty="0"/>
              <a:t>Current agenda is document 11-24/0983r0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16 July 2024, 0800-1000 and 1600-1800 EDT</a:t>
            </a:r>
          </a:p>
        </p:txBody>
      </p:sp>
      <p:sp>
        <p:nvSpPr>
          <p:cNvPr id="2" name="Footer Placeholder 1">
            <a:extLst>
              <a:ext uri="{FF2B5EF4-FFF2-40B4-BE49-F238E27FC236}">
                <a16:creationId xmlns:a16="http://schemas.microsoft.com/office/drawing/2014/main" id="{7EA34DE9-A8C6-4E67-BD41-117493008476}"/>
              </a:ext>
            </a:extLst>
          </p:cNvPr>
          <p:cNvSpPr>
            <a:spLocks noGrp="1"/>
          </p:cNvSpPr>
          <p:nvPr>
            <p:ph type="ftr" idx="14"/>
          </p:nvPr>
        </p:nvSpPr>
        <p:spPr/>
        <p:txBody>
          <a:bodyPr/>
          <a:lstStyle/>
          <a:p>
            <a:r>
              <a:rPr lang="en-GB" dirty="0"/>
              <a:t>Jim Lansford, Qualcomm</a:t>
            </a:r>
          </a:p>
        </p:txBody>
      </p:sp>
      <p:sp>
        <p:nvSpPr>
          <p:cNvPr id="3" name="Slide Number Placeholder 2">
            <a:extLst>
              <a:ext uri="{FF2B5EF4-FFF2-40B4-BE49-F238E27FC236}">
                <a16:creationId xmlns:a16="http://schemas.microsoft.com/office/drawing/2014/main" id="{6061885F-0EC2-4487-A877-590B8F65119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88A65981-5F3F-4E03-99FB-C95A50FE0CA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785340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16 July 2024 @ 4 pm EDT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990600" y="1981200"/>
            <a:ext cx="10399184"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(ec-24-0149r00)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p:txBody>
      </p:sp>
      <p:sp>
        <p:nvSpPr>
          <p:cNvPr id="2" name="Footer Placeholder 1">
            <a:extLst>
              <a:ext uri="{FF2B5EF4-FFF2-40B4-BE49-F238E27FC236}">
                <a16:creationId xmlns:a16="http://schemas.microsoft.com/office/drawing/2014/main" id="{B5085E43-388E-4803-A321-9F98AC739BEA}"/>
              </a:ext>
            </a:extLst>
          </p:cNvPr>
          <p:cNvSpPr>
            <a:spLocks noGrp="1"/>
          </p:cNvSpPr>
          <p:nvPr>
            <p:ph type="ftr" idx="11"/>
          </p:nvPr>
        </p:nvSpPr>
        <p:spPr/>
        <p:txBody>
          <a:bodyPr/>
          <a:lstStyle/>
          <a:p>
            <a:r>
              <a:rPr lang="en-GB" dirty="0"/>
              <a:t>Peter Yee, AKAYLA</a:t>
            </a:r>
          </a:p>
        </p:txBody>
      </p:sp>
      <p:sp>
        <p:nvSpPr>
          <p:cNvPr id="3" name="Slide Number Placeholder 2">
            <a:extLst>
              <a:ext uri="{FF2B5EF4-FFF2-40B4-BE49-F238E27FC236}">
                <a16:creationId xmlns:a16="http://schemas.microsoft.com/office/drawing/2014/main" id="{7FABEE65-A9DA-442B-AB47-10A29FDA67E2}"/>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
        <p:nvSpPr>
          <p:cNvPr id="4" name="Date Placeholder 3">
            <a:extLst>
              <a:ext uri="{FF2B5EF4-FFF2-40B4-BE49-F238E27FC236}">
                <a16:creationId xmlns:a16="http://schemas.microsoft.com/office/drawing/2014/main" id="{6727A81D-A8E7-4454-8CB7-C1B81E8EFB09}"/>
              </a:ext>
            </a:extLst>
          </p:cNvPr>
          <p:cNvSpPr>
            <a:spLocks noGrp="1"/>
          </p:cNvSpPr>
          <p:nvPr>
            <p:ph type="dt" idx="10"/>
          </p:nvPr>
        </p:nvSpPr>
        <p:spPr/>
        <p:txBody>
          <a:bodyPr/>
          <a:lstStyle/>
          <a:p>
            <a:r>
              <a:rPr lang="en-US" dirty="0"/>
              <a:t>July 2024</a:t>
            </a:r>
            <a:endParaRPr lang="en-GB" dirty="0"/>
          </a:p>
        </p:txBody>
      </p:sp>
    </p:spTree>
    <p:extLst>
      <p:ext uri="{BB962C8B-B14F-4D97-AF65-F5344CB8AC3E}">
        <p14:creationId xmlns:p14="http://schemas.microsoft.com/office/powerpoint/2010/main" val="2191867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5" name="Slide Number Placeholder 4">
            <a:extLst>
              <a:ext uri="{FF2B5EF4-FFF2-40B4-BE49-F238E27FC236}">
                <a16:creationId xmlns:a16="http://schemas.microsoft.com/office/drawing/2014/main" id="{73DA748F-CF18-45CB-85CB-027D10EC0695}"/>
              </a:ext>
            </a:extLst>
          </p:cNvPr>
          <p:cNvSpPr>
            <a:spLocks noGrp="1"/>
          </p:cNvSpPr>
          <p:nvPr>
            <p:ph type="sldNum" sz="quarter" idx="11"/>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Slide </a:t>
            </a:r>
            <a:fld id="{EF4002E7-DB4D-4CC3-8382-1939D19420D8}" type="slidenum">
              <a:rPr lang="en-US" smtClean="0"/>
              <a:pPr>
                <a:defRPr/>
              </a:pPr>
              <a:t>13</a:t>
            </a:fld>
            <a:endParaRPr lang="en-US"/>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62200" y="6007911"/>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a:t>
            </a:r>
            <a:endParaRPr lang="en-AU" dirty="0"/>
          </a:p>
          <a:p>
            <a:pPr lvl="2">
              <a:spcBef>
                <a:spcPts val="200"/>
              </a:spcBef>
              <a:defRPr/>
            </a:pPr>
            <a:r>
              <a:rPr lang="en-AU" kern="0" dirty="0"/>
              <a:t>IEEE 802.1ASdr</a:t>
            </a:r>
          </a:p>
          <a:p>
            <a:pPr lvl="2">
              <a:spcBef>
                <a:spcPts val="200"/>
              </a:spcBef>
              <a:defRPr/>
            </a:pPr>
            <a:r>
              <a:rPr lang="en-AU" kern="0" dirty="0"/>
              <a:t>IEEE 802.15.7-2018</a:t>
            </a:r>
          </a:p>
          <a:p>
            <a:pPr lvl="1">
              <a:spcBef>
                <a:spcPts val="8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IEEE 802.11ax</a:t>
            </a:r>
          </a:p>
          <a:p>
            <a:pPr lvl="2">
              <a:spcBef>
                <a:spcPts val="200"/>
              </a:spcBef>
              <a:defRPr/>
            </a:pPr>
            <a:r>
              <a:rPr lang="en-AU" dirty="0"/>
              <a:t>IEEE 802f</a:t>
            </a:r>
            <a:endParaRPr lang="en-AU" sz="1800" kern="0" dirty="0"/>
          </a:p>
          <a:p>
            <a:pPr lvl="1">
              <a:spcBef>
                <a:spcPts val="800"/>
              </a:spcBef>
              <a:defRPr/>
            </a:pPr>
            <a:r>
              <a:rPr lang="en-AU" sz="1800" kern="0" dirty="0"/>
              <a:t>Failed 60-day ballot</a:t>
            </a:r>
          </a:p>
          <a:p>
            <a:pPr lvl="2">
              <a:spcBef>
                <a:spcPts val="200"/>
              </a:spcBef>
              <a:defRPr/>
            </a:pPr>
            <a:r>
              <a:rPr lang="en-AU" kern="0" dirty="0">
                <a:solidFill>
                  <a:srgbClr val="FF0000"/>
                </a:solidFill>
              </a:rPr>
              <a:t>IEEE 802.11ay</a:t>
            </a:r>
          </a:p>
          <a:p>
            <a:pPr lvl="1">
              <a:spcBef>
                <a:spcPts val="480"/>
              </a:spcBef>
              <a:defRPr/>
            </a:pPr>
            <a:r>
              <a:rPr lang="en-AU" sz="1800" kern="0" dirty="0"/>
              <a:t>Waiting for FDIS</a:t>
            </a:r>
          </a:p>
          <a:p>
            <a:pPr lvl="2">
              <a:spcBef>
                <a:spcPts val="200"/>
              </a:spcBef>
              <a:defRPr/>
            </a:pPr>
            <a:r>
              <a:rPr lang="en-AU" dirty="0"/>
              <a:t>IEEE 802.3-2022</a:t>
            </a:r>
          </a:p>
          <a:p>
            <a:pPr lvl="2">
              <a:spcBef>
                <a:spcPts val="200"/>
              </a:spcBef>
              <a:defRPr/>
            </a:pPr>
            <a:r>
              <a:rPr lang="en-AU" dirty="0"/>
              <a:t>IEEE 802.1Qcw</a:t>
            </a:r>
          </a:p>
          <a:p>
            <a:pPr lvl="2">
              <a:spcBef>
                <a:spcPts val="200"/>
              </a:spcBef>
              <a:defRPr/>
            </a:pPr>
            <a:r>
              <a:rPr lang="en-AU" dirty="0"/>
              <a:t>IEEE 802.1Qcj</a:t>
            </a:r>
          </a:p>
          <a:p>
            <a:pPr lvl="2">
              <a:spcBef>
                <a:spcPts val="200"/>
              </a:spcBef>
              <a:defRPr/>
            </a:pPr>
            <a:r>
              <a:rPr lang="en-AU" dirty="0"/>
              <a:t>IEEE 802.1ASdr</a:t>
            </a:r>
          </a:p>
          <a:p>
            <a:pPr lvl="2">
              <a:spcBef>
                <a:spcPts val="200"/>
              </a:spcBef>
              <a:defRPr/>
            </a:pPr>
            <a:r>
              <a:rPr lang="en-AU" dirty="0"/>
              <a:t>IEEE 802.15.9</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kern="0" dirty="0"/>
              <a:t>IEEE 802.1Qcz</a:t>
            </a:r>
          </a:p>
          <a:p>
            <a:pPr lvl="2">
              <a:spcBef>
                <a:spcPts val="200"/>
              </a:spcBef>
              <a:defRPr/>
            </a:pPr>
            <a:r>
              <a:rPr lang="en-AU" kern="0" dirty="0"/>
              <a:t>IEEE 802.1AEdk</a:t>
            </a:r>
          </a:p>
          <a:p>
            <a:pPr lvl="2">
              <a:spcBef>
                <a:spcPts val="200"/>
              </a:spcBef>
              <a:defRPr/>
            </a:pPr>
            <a:r>
              <a:rPr lang="en-AU" kern="0" dirty="0"/>
              <a:t>IEEE </a:t>
            </a:r>
            <a:r>
              <a:rPr lang="en-AU" dirty="0">
                <a:cs typeface="Arial" panose="020B0604020202020204" pitchFamily="34" charset="0"/>
              </a:rPr>
              <a:t>.1CS-2020/Cor1</a:t>
            </a:r>
            <a:endParaRPr lang="en-AU" kern="0" dirty="0"/>
          </a:p>
          <a:p>
            <a:pPr lvl="1">
              <a:defRPr/>
            </a:pPr>
            <a:r>
              <a:rPr lang="en-AU" sz="1800" kern="0" dirty="0"/>
              <a:t>Passed FDIS ballot</a:t>
            </a:r>
            <a:br>
              <a:rPr lang="en-AU" sz="1800" kern="0" dirty="0"/>
            </a:br>
            <a:r>
              <a:rPr lang="en-AU" sz="1800" dirty="0"/>
              <a:t>(resolutions req)</a:t>
            </a:r>
          </a:p>
          <a:p>
            <a:pPr lvl="2">
              <a:spcBef>
                <a:spcPts val="200"/>
              </a:spcBef>
              <a:defRPr/>
            </a:pPr>
            <a:r>
              <a:rPr lang="en-AU" kern="0" dirty="0"/>
              <a:t>IEEE 802.1Q-REV</a:t>
            </a:r>
          </a:p>
          <a:p>
            <a:pPr lvl="2">
              <a:spcBef>
                <a:spcPts val="200"/>
              </a:spcBef>
              <a:defRPr/>
            </a:pPr>
            <a:r>
              <a:rPr lang="en-AU" kern="0" dirty="0"/>
              <a:t>IEEE 802.15.4-2020</a:t>
            </a:r>
          </a:p>
          <a:p>
            <a:pPr lvl="2">
              <a:defRPr/>
            </a:pPr>
            <a:endParaRPr lang="en-AU" sz="1800" kern="0" dirty="0"/>
          </a:p>
          <a:p>
            <a:pPr lvl="1">
              <a:defRPr/>
            </a:pPr>
            <a:r>
              <a:rPr lang="en-AU" sz="1800" kern="0" dirty="0"/>
              <a:t>Waiting for publication</a:t>
            </a:r>
          </a:p>
          <a:p>
            <a:pPr lvl="2">
              <a:defRPr/>
            </a:pPr>
            <a:r>
              <a:rPr lang="en-AU" kern="0" dirty="0"/>
              <a:t>Nothing</a:t>
            </a:r>
          </a:p>
          <a:p>
            <a:pPr lvl="1">
              <a:defRPr/>
            </a:pPr>
            <a:r>
              <a:rPr lang="en-AU" sz="1800" kern="0" dirty="0"/>
              <a:t>Published</a:t>
            </a:r>
          </a:p>
          <a:p>
            <a:pPr lvl="2">
              <a:defRPr/>
            </a:pPr>
            <a:r>
              <a:rPr lang="en-AU" kern="0" dirty="0"/>
              <a:t>Nothing</a:t>
            </a:r>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019300" y="2057399"/>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t>IEEE 802.1Qdj</a:t>
            </a:r>
          </a:p>
          <a:p>
            <a:pPr lvl="2">
              <a:spcBef>
                <a:spcPts val="200"/>
              </a:spcBef>
              <a:defRPr/>
            </a:pPr>
            <a:r>
              <a:rPr lang="en-AU" dirty="0"/>
              <a:t>IEEE 802.1Qdx</a:t>
            </a:r>
          </a:p>
          <a:p>
            <a:pPr lvl="2">
              <a:spcBef>
                <a:spcPts val="200"/>
              </a:spcBef>
              <a:defRPr/>
            </a:pPr>
            <a:r>
              <a:rPr lang="en-AU" dirty="0"/>
              <a:t>IEEE 802-REVc</a:t>
            </a:r>
          </a:p>
          <a:p>
            <a:pPr lvl="2">
              <a:spcBef>
                <a:spcPts val="200"/>
              </a:spcBef>
              <a:defRPr/>
            </a:pPr>
            <a:r>
              <a:rPr lang="en-AU" dirty="0">
                <a:solidFill>
                  <a:srgbClr val="FF0000"/>
                </a:solidFill>
              </a:rPr>
              <a:t>IEEE 802.11ba</a:t>
            </a:r>
            <a:endParaRPr lang="en-AU" dirty="0"/>
          </a:p>
          <a:p>
            <a:pPr lvl="2">
              <a:spcBef>
                <a:spcPts val="200"/>
              </a:spcBef>
              <a:defRPr/>
            </a:pPr>
            <a:r>
              <a:rPr lang="en-AU" dirty="0"/>
              <a:t>IEEE 802.15.4w</a:t>
            </a:r>
          </a:p>
          <a:p>
            <a:pPr lvl="2">
              <a:spcBef>
                <a:spcPts val="200"/>
              </a:spcBef>
              <a:defRPr/>
            </a:pPr>
            <a:r>
              <a:rPr lang="en-AU" dirty="0"/>
              <a:t>IEEE 802.15.4z</a:t>
            </a:r>
          </a:p>
          <a:p>
            <a:pPr lvl="2">
              <a:spcBef>
                <a:spcPts val="200"/>
              </a:spcBef>
              <a:defRPr/>
            </a:pPr>
            <a:r>
              <a:rPr lang="en-AU" dirty="0"/>
              <a:t>IEEE 802.15.4aa</a:t>
            </a:r>
          </a:p>
          <a:p>
            <a:pPr lvl="2">
              <a:spcBef>
                <a:spcPts val="200"/>
              </a:spcBef>
              <a:defRPr/>
            </a:pPr>
            <a:r>
              <a:rPr lang="en-AU" dirty="0"/>
              <a:t>IEEE 802.15.3d</a:t>
            </a:r>
          </a:p>
          <a:p>
            <a:pPr lvl="2">
              <a:spcBef>
                <a:spcPts val="200"/>
              </a:spcBef>
              <a:defRPr/>
            </a:pPr>
            <a:r>
              <a:rPr lang="en-AU" dirty="0"/>
              <a:t>IEEE 802.15.3e</a:t>
            </a:r>
          </a:p>
          <a:p>
            <a:pPr lvl="2">
              <a:spcBef>
                <a:spcPts val="200"/>
              </a:spcBef>
              <a:defRPr/>
            </a:pPr>
            <a:r>
              <a:rPr lang="en-AU" dirty="0"/>
              <a:t>IEEE 802.15.3f</a:t>
            </a:r>
          </a:p>
          <a:p>
            <a:pPr lvl="2">
              <a:spcBef>
                <a:spcPts val="200"/>
              </a:spcBef>
              <a:defRPr/>
            </a:pPr>
            <a:r>
              <a:rPr lang="en-AU" dirty="0"/>
              <a:t>IEEE 802.15.3-2023</a:t>
            </a:r>
          </a:p>
          <a:p>
            <a:pPr lvl="2">
              <a:spcBef>
                <a:spcPts val="200"/>
              </a:spcBef>
              <a:defRPr/>
            </a:pPr>
            <a:r>
              <a:rPr lang="en-AU" dirty="0"/>
              <a:t>IEEE 802.15.4y-2021</a:t>
            </a:r>
          </a:p>
        </p:txBody>
      </p:sp>
      <p:sp>
        <p:nvSpPr>
          <p:cNvPr id="11" name="Footer Placeholder 3">
            <a:extLst>
              <a:ext uri="{FF2B5EF4-FFF2-40B4-BE49-F238E27FC236}">
                <a16:creationId xmlns:a16="http://schemas.microsoft.com/office/drawing/2014/main" id="{E2063426-E3CA-4452-8343-94ADD838A579}"/>
              </a:ext>
            </a:extLst>
          </p:cNvPr>
          <p:cNvSpPr txBox="1">
            <a:spLocks/>
          </p:cNvSpPr>
          <p:nvPr/>
        </p:nvSpPr>
        <p:spPr bwMode="auto">
          <a:xfrm>
            <a:off x="10058400" y="6475413"/>
            <a:ext cx="13306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mn-lt"/>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itchFamily="18" charset="0"/>
                <a:ea typeface="+mn-ea"/>
                <a:cs typeface="Arial"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itchFamily="18" charset="0"/>
                <a:ea typeface="+mn-ea"/>
                <a:cs typeface="Arial"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itchFamily="18" charset="0"/>
                <a:ea typeface="+mn-ea"/>
                <a:cs typeface="Arial"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Peter Yee, AKAYLA</a:t>
            </a:r>
            <a:endParaRPr lang="en-US" dirty="0"/>
          </a:p>
        </p:txBody>
      </p:sp>
    </p:spTree>
    <p:extLst>
      <p:ext uri="{BB962C8B-B14F-4D97-AF65-F5344CB8AC3E}">
        <p14:creationId xmlns:p14="http://schemas.microsoft.com/office/powerpoint/2010/main" val="1180164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155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50</a:t>
                      </a:r>
                    </a:p>
                  </a:txBody>
                  <a:tcPr/>
                </a:tc>
                <a:tc>
                  <a:txBody>
                    <a:bodyPr/>
                    <a:lstStyle/>
                    <a:p>
                      <a:pPr algn="ctr"/>
                      <a:r>
                        <a:rPr lang="en-US" dirty="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14</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105</a:t>
                      </a:r>
                    </a:p>
                  </a:txBody>
                  <a:tcPr>
                    <a:lnT w="12700" cap="flat" cmpd="sng" algn="ctr">
                      <a:solidFill>
                        <a:schemeClr val="tx1"/>
                      </a:solidFill>
                      <a:prstDash val="solid"/>
                      <a:round/>
                      <a:headEnd type="none" w="med" len="med"/>
                      <a:tailEnd type="none" w="med" len="med"/>
                    </a:lnT>
                  </a:tcPr>
                </a:tc>
                <a:tc>
                  <a:txBody>
                    <a:bodyPr/>
                    <a:lstStyle/>
                    <a:p>
                      <a:pPr algn="ctr"/>
                      <a:r>
                        <a:rPr lang="en-US" b="1" dirty="0"/>
                        <a:t>50</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bwMode="auto">
          <a:xfrm>
            <a:off x="10058400" y="6475413"/>
            <a:ext cx="13306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Peter Yee, AKAYLA</a:t>
            </a:r>
          </a:p>
        </p:txBody>
      </p:sp>
      <p:sp>
        <p:nvSpPr>
          <p:cNvPr id="5" name="Slide Number Placeholder 4"/>
          <p:cNvSpPr>
            <a:spLocks noGrp="1"/>
          </p:cNvSpPr>
          <p:nvPr>
            <p:ph type="sldNum" sz="quarter" idx="11"/>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839416" y="1412776"/>
            <a:ext cx="10361084" cy="4615407"/>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400" dirty="0">
                <a:ea typeface="ＭＳ Ｐゴシック" panose="020B0600070205080204" pitchFamily="34" charset="-128"/>
              </a:rPr>
              <a:t>The SA Ballot recirculation on D6.0 closed on July 2</a:t>
            </a:r>
          </a:p>
          <a:p>
            <a:pPr lvl="2">
              <a:buFont typeface="Arial" panose="020B0604020202020204" pitchFamily="34" charset="0"/>
              <a:buChar char="•"/>
              <a:defRPr/>
            </a:pPr>
            <a:r>
              <a:rPr lang="en-US" altLang="en-US" sz="1200" dirty="0">
                <a:ea typeface="ＭＳ Ｐゴシック" panose="020B0600070205080204" pitchFamily="34" charset="-128"/>
              </a:rPr>
              <a:t>92% approval with </a:t>
            </a:r>
            <a:r>
              <a:rPr kumimoji="0" lang="en-GB" sz="1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257 (155 T, 94 E, 8 G) </a:t>
            </a:r>
            <a:endParaRPr lang="en-US" altLang="en-US" sz="1200" dirty="0">
              <a:latin typeface="Times New Roman" panose="02020603050405020304" pitchFamily="18" charset="0"/>
              <a:ea typeface="ＭＳ Ｐゴシック" panose="020B0600070205080204" pitchFamily="34" charset="-128"/>
              <a:cs typeface="Times New Roman" panose="02020603050405020304" pitchFamily="18" charset="0"/>
            </a:endParaRPr>
          </a:p>
          <a:p>
            <a:pPr lvl="1">
              <a:buFont typeface="Arial" panose="020B0604020202020204" pitchFamily="34" charset="0"/>
              <a:buChar char="•"/>
              <a:defRPr/>
            </a:pPr>
            <a:r>
              <a:rPr lang="en-US" altLang="en-US" sz="1400" dirty="0">
                <a:ea typeface="ＭＳ Ｐゴシック" panose="020B0600070205080204" pitchFamily="34" charset="-128"/>
              </a:rPr>
              <a:t>Working on comment resolution to comments received in SA Ballot recirculation on </a:t>
            </a:r>
            <a:r>
              <a:rPr lang="en-US" altLang="en-US" sz="1400" dirty="0" err="1">
                <a:ea typeface="ＭＳ Ｐゴシック" panose="020B0600070205080204" pitchFamily="34" charset="-128"/>
              </a:rPr>
              <a:t>REVme</a:t>
            </a:r>
            <a:r>
              <a:rPr lang="en-US" altLang="en-US" sz="1400" dirty="0">
                <a:ea typeface="ＭＳ Ｐゴシック" panose="020B0600070205080204" pitchFamily="34" charset="-128"/>
              </a:rPr>
              <a:t> D6.0</a:t>
            </a:r>
            <a:r>
              <a:rPr lang="en-US" altLang="en-US" sz="1200" dirty="0">
                <a:ea typeface="ＭＳ Ｐゴシック" panose="020B0600070205080204" pitchFamily="34" charset="-128"/>
              </a:rPr>
              <a:t> </a:t>
            </a:r>
            <a:endParaRPr lang="en-US" altLang="en-US" sz="9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400" dirty="0">
                <a:ea typeface="ＭＳ Ｐゴシック" panose="020B0600070205080204" pitchFamily="34" charset="-128"/>
              </a:rPr>
              <a:t>Complete comment resolution on D6.0</a:t>
            </a:r>
          </a:p>
          <a:p>
            <a:pPr lvl="1">
              <a:buFont typeface="Arial" panose="020B0604020202020204" pitchFamily="34" charset="0"/>
              <a:buChar char="•"/>
              <a:defRPr/>
            </a:pPr>
            <a:r>
              <a:rPr lang="en-US" altLang="en-US" sz="1400" dirty="0">
                <a:ea typeface="ＭＳ Ｐゴシック" panose="020B0600070205080204" pitchFamily="34" charset="-128"/>
              </a:rPr>
              <a:t>Approve a SA Ballot recirculation on D7.0</a:t>
            </a:r>
          </a:p>
          <a:p>
            <a:pPr lvl="2">
              <a:buFont typeface="Arial" panose="020B0604020202020204" pitchFamily="34" charset="0"/>
              <a:buChar char="•"/>
              <a:defRPr/>
            </a:pPr>
            <a:r>
              <a:rPr lang="en-US" altLang="en-US" sz="1200" dirty="0">
                <a:ea typeface="ＭＳ Ｐゴシック" panose="020B0600070205080204" pitchFamily="34" charset="-128"/>
              </a:rPr>
              <a:t>We are targeting this as the last (clean) recirculation on </a:t>
            </a:r>
            <a:r>
              <a:rPr lang="en-US" altLang="en-US" sz="1200" dirty="0" err="1">
                <a:ea typeface="ＭＳ Ｐゴシック" panose="020B0600070205080204" pitchFamily="34" charset="-128"/>
              </a:rPr>
              <a:t>REVme</a:t>
            </a:r>
            <a:endParaRPr lang="en-US" altLang="en-US" sz="1200" dirty="0">
              <a:ea typeface="ＭＳ Ｐゴシック" panose="020B0600070205080204" pitchFamily="34" charset="-128"/>
            </a:endParaRPr>
          </a:p>
          <a:p>
            <a:pPr lvl="1">
              <a:buFont typeface="Arial" panose="020B0604020202020204" pitchFamily="34" charset="0"/>
              <a:buChar char="•"/>
              <a:defRPr/>
            </a:pPr>
            <a:r>
              <a:rPr lang="en-US" altLang="en-US" sz="1400" dirty="0">
                <a:ea typeface="ＭＳ Ｐゴシック" panose="020B0600070205080204" pitchFamily="34" charset="-128"/>
              </a:rPr>
              <a:t>Request conditional approval for submitting a </a:t>
            </a:r>
            <a:r>
              <a:rPr lang="en-US" altLang="en-US" sz="1400" dirty="0" err="1">
                <a:ea typeface="ＭＳ Ｐゴシック" panose="020B0600070205080204" pitchFamily="34" charset="-128"/>
              </a:rPr>
              <a:t>REVme</a:t>
            </a:r>
            <a:r>
              <a:rPr lang="en-US" altLang="en-US" sz="1400" dirty="0">
                <a:ea typeface="ＭＳ Ｐゴシック" panose="020B0600070205080204" pitchFamily="34" charset="-128"/>
              </a:rPr>
              <a:t> D7.0 to REVCOM</a:t>
            </a:r>
          </a:p>
          <a:p>
            <a:pPr lvl="1">
              <a:buFont typeface="Arial" panose="020B0604020202020204" pitchFamily="34" charset="0"/>
              <a:buChar char="•"/>
              <a:defRPr/>
            </a:pPr>
            <a:r>
              <a:rPr lang="en-US" altLang="en-US" sz="1400" dirty="0">
                <a:ea typeface="ＭＳ Ｐゴシック" panose="020B0600070205080204" pitchFamily="34" charset="-128"/>
              </a:rPr>
              <a:t>Address any comments received on the </a:t>
            </a:r>
            <a:r>
              <a:rPr lang="en-US" altLang="en-US" sz="1400" dirty="0" err="1">
                <a:ea typeface="ＭＳ Ｐゴシック" panose="020B0600070205080204" pitchFamily="34" charset="-128"/>
              </a:rPr>
              <a:t>REVmf</a:t>
            </a:r>
            <a:r>
              <a:rPr lang="en-US" altLang="en-US" sz="1400" dirty="0">
                <a:ea typeface="ＭＳ Ｐゴシック" panose="020B0600070205080204" pitchFamily="34" charset="-128"/>
              </a:rPr>
              <a:t> revision PAR – submitted to the EC for approval</a:t>
            </a:r>
            <a:endParaRPr lang="en-US" altLang="en-US" sz="16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Meetings: </a:t>
            </a:r>
          </a:p>
          <a:p>
            <a:pPr lvl="1">
              <a:buFont typeface="Arial" panose="020B0604020202020204" pitchFamily="34" charset="0"/>
              <a:buChar char="•"/>
              <a:defRPr/>
            </a:pPr>
            <a:r>
              <a:rPr lang="en-US" altLang="en-US" sz="1400" dirty="0">
                <a:ea typeface="ＭＳ Ｐゴシック" panose="020B0600070205080204" pitchFamily="34" charset="-128"/>
              </a:rPr>
              <a:t>Monday July 15, 4-6pm ET</a:t>
            </a:r>
          </a:p>
          <a:p>
            <a:pPr lvl="1">
              <a:buFont typeface="Arial" panose="020B0604020202020204" pitchFamily="34" charset="0"/>
              <a:buChar char="•"/>
              <a:defRPr/>
            </a:pPr>
            <a:r>
              <a:rPr lang="en-US" altLang="en-US" sz="1400" dirty="0">
                <a:ea typeface="ＭＳ Ｐゴシック" panose="020B0600070205080204" pitchFamily="34" charset="-128"/>
              </a:rPr>
              <a:t>Tuesday July 16, 10:30am-12:30pm ET </a:t>
            </a:r>
          </a:p>
          <a:p>
            <a:pPr lvl="1">
              <a:buFont typeface="Arial" panose="020B0604020202020204" pitchFamily="34" charset="0"/>
              <a:buChar char="•"/>
              <a:defRPr/>
            </a:pPr>
            <a:r>
              <a:rPr lang="en-US" altLang="en-US" sz="1400" dirty="0">
                <a:ea typeface="ＭＳ Ｐゴシック" panose="020B0600070205080204" pitchFamily="34" charset="-128"/>
              </a:rPr>
              <a:t>Tuesday July 16, 4-6pm ET</a:t>
            </a:r>
          </a:p>
          <a:p>
            <a:pPr lvl="1">
              <a:buFont typeface="Arial" panose="020B0604020202020204" pitchFamily="34" charset="0"/>
              <a:buChar char="•"/>
              <a:defRPr/>
            </a:pPr>
            <a:r>
              <a:rPr lang="en-US" altLang="en-US" sz="1400" dirty="0">
                <a:ea typeface="ＭＳ Ｐゴシック" panose="020B0600070205080204" pitchFamily="34" charset="-128"/>
              </a:rPr>
              <a:t>Wednesday July 17, 10:30am-12:30pm ET</a:t>
            </a:r>
          </a:p>
          <a:p>
            <a:pPr lvl="1">
              <a:buFont typeface="Arial" panose="020B0604020202020204" pitchFamily="34" charset="0"/>
              <a:buChar char="•"/>
              <a:defRPr/>
            </a:pPr>
            <a:r>
              <a:rPr lang="en-US" altLang="en-US" sz="1400" dirty="0">
                <a:ea typeface="ＭＳ Ｐゴシック" panose="020B0600070205080204" pitchFamily="34" charset="-128"/>
              </a:rPr>
              <a:t>Wednesday July 17, 4-6pm ET</a:t>
            </a:r>
          </a:p>
          <a:p>
            <a:pPr lvl="1">
              <a:buFont typeface="Arial" panose="020B0604020202020204" pitchFamily="34" charset="0"/>
              <a:buChar char="•"/>
              <a:defRPr/>
            </a:pPr>
            <a:r>
              <a:rPr lang="en-US" altLang="en-US" sz="1400" dirty="0">
                <a:ea typeface="ＭＳ Ｐゴシック" panose="020B0600070205080204" pitchFamily="34" charset="-128"/>
              </a:rPr>
              <a:t>Thursday July 18, 4-6pm E</a:t>
            </a:r>
            <a:r>
              <a:rPr lang="en-CA" altLang="en-US" sz="1400" dirty="0">
                <a:ea typeface="ＭＳ Ｐゴシック" panose="020B0600070205080204" pitchFamily="34" charset="-128"/>
              </a:rPr>
              <a:t>T</a:t>
            </a:r>
          </a:p>
          <a:p>
            <a:pPr marL="457200" lvl="1" indent="0">
              <a:defRPr/>
            </a:pPr>
            <a:endParaRPr lang="en-US" altLang="en-US" sz="1600" dirty="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9DF12B0C-48F2-4706-B6F0-F412763A6B0C}"/>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2E97055A-CE33-43D8-A311-4AA2071348B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D2D50E84-6EA7-4783-BEE0-D3867BA0AC5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96899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830387"/>
            <a:ext cx="10475384" cy="4645025"/>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t>Delivered IEEE802.11be D6.0</a:t>
            </a:r>
          </a:p>
          <a:p>
            <a:pPr marL="1200150" lvl="2" indent="-285750">
              <a:buFont typeface="Arial" panose="020B0604020202020204" pitchFamily="34" charset="0"/>
              <a:buChar char="•"/>
            </a:pPr>
            <a:r>
              <a:rPr lang="en-US" sz="1400" dirty="0"/>
              <a:t>Draft is available in the members area</a:t>
            </a:r>
          </a:p>
          <a:p>
            <a:pPr marL="800100" lvl="1">
              <a:buFont typeface="Arial" panose="020B0604020202020204" pitchFamily="34" charset="0"/>
              <a:buChar char="•"/>
            </a:pPr>
            <a:r>
              <a:rPr lang="en-US" sz="1600" dirty="0"/>
              <a:t>Started and closed the 1</a:t>
            </a:r>
            <a:r>
              <a:rPr lang="en-US" sz="1600" baseline="30000" dirty="0"/>
              <a:t>st</a:t>
            </a:r>
            <a:r>
              <a:rPr lang="en-US" sz="1600" dirty="0"/>
              <a:t> recirculation SA ballot on TGbe D6.0</a:t>
            </a:r>
          </a:p>
          <a:p>
            <a:pPr marL="1200150" lvl="2">
              <a:buFont typeface="Arial" panose="020B0604020202020204" pitchFamily="34" charset="0"/>
              <a:buChar char="•"/>
            </a:pPr>
            <a:r>
              <a:rPr lang="en-US" sz="1400" dirty="0"/>
              <a:t>Received a total of 180 comments; Approval rate is 92%</a:t>
            </a:r>
          </a:p>
          <a:p>
            <a:pPr marL="800100" lvl="1" indent="-342900">
              <a:buFont typeface="Arial" panose="020B0604020202020204" pitchFamily="34" charset="0"/>
              <a:buChar char="•"/>
            </a:pPr>
            <a:r>
              <a:rPr lang="en-US" sz="1600" dirty="0"/>
              <a:t>Held 5 telcos between May and July (</a:t>
            </a:r>
            <a:r>
              <a:rPr lang="en-US" sz="1600" dirty="0">
                <a:hlinkClick r:id="rId2"/>
              </a:rPr>
              <a:t>11-24/0969r16</a:t>
            </a:r>
            <a:r>
              <a:rPr lang="en-US" sz="1600" dirty="0"/>
              <a:t>)</a:t>
            </a:r>
          </a:p>
          <a:p>
            <a:pPr marL="1200150" lvl="2" indent="-342900">
              <a:buFont typeface="Arial" panose="020B0604020202020204" pitchFamily="34" charset="0"/>
              <a:buChar char="•"/>
            </a:pPr>
            <a:r>
              <a:rPr lang="en-US" sz="1400" dirty="0"/>
              <a:t>Focused on resolving comments from the 1</a:t>
            </a:r>
            <a:r>
              <a:rPr lang="en-US" sz="1400" baseline="30000" dirty="0"/>
              <a:t>st</a:t>
            </a:r>
            <a:r>
              <a:rPr lang="en-US" sz="1400" dirty="0"/>
              <a:t> recirculation SA ballot</a:t>
            </a:r>
          </a:p>
          <a:p>
            <a:pPr marL="1657350" lvl="3" indent="-285750">
              <a:buFont typeface="Arial" panose="020B0604020202020204" pitchFamily="34" charset="0"/>
              <a:buChar char="•"/>
            </a:pPr>
            <a:r>
              <a:rPr lang="en-US" sz="1200" dirty="0">
                <a:solidFill>
                  <a:schemeClr val="tx1"/>
                </a:solidFill>
              </a:rPr>
              <a:t>~90% of </a:t>
            </a:r>
            <a:r>
              <a:rPr lang="en-US" sz="1200" dirty="0"/>
              <a:t>comments are now resolved (</a:t>
            </a:r>
            <a:r>
              <a:rPr lang="en-US" sz="1200" dirty="0">
                <a:hlinkClick r:id="rId3"/>
              </a:rPr>
              <a:t>11-24/0994r6</a:t>
            </a:r>
            <a:r>
              <a:rPr lang="en-US" sz="1200" dirty="0"/>
              <a:t>)</a:t>
            </a:r>
            <a:endParaRPr lang="en-US" sz="1000" dirty="0"/>
          </a:p>
          <a:p>
            <a:pPr marL="2114550" lvl="4" indent="-285750">
              <a:buFont typeface="Arial" panose="020B0604020202020204" pitchFamily="34" charset="0"/>
              <a:buChar char="•"/>
            </a:pPr>
            <a:r>
              <a:rPr lang="en-US" sz="1200" dirty="0">
                <a:solidFill>
                  <a:schemeClr val="tx1"/>
                </a:solidFill>
              </a:rPr>
              <a:t>20 comments </a:t>
            </a:r>
            <a:r>
              <a:rPr lang="en-US" sz="1200" dirty="0"/>
              <a:t>left (half already discussed)</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Approve meeting minutes for May interim and telcos</a:t>
            </a:r>
          </a:p>
          <a:p>
            <a:pPr marL="800100" lvl="1" indent="-342900">
              <a:buFont typeface="Arial" panose="020B0604020202020204" pitchFamily="34" charset="0"/>
              <a:buChar char="•"/>
            </a:pPr>
            <a:r>
              <a:rPr lang="en-US" sz="1600" dirty="0"/>
              <a:t>Resolve all comments &amp; initiate 2</a:t>
            </a:r>
            <a:r>
              <a:rPr lang="en-US" sz="1600" baseline="30000" dirty="0"/>
              <a:t>nd</a:t>
            </a:r>
            <a:r>
              <a:rPr lang="en-US" sz="1600" dirty="0"/>
              <a:t> recirc. SA ballot on TGbe D7.0</a:t>
            </a:r>
          </a:p>
          <a:p>
            <a:pPr marL="800100" lvl="1" indent="-342900">
              <a:buFont typeface="Arial" panose="020B0604020202020204" pitchFamily="34" charset="0"/>
              <a:buChar char="•"/>
            </a:pPr>
            <a:r>
              <a:rPr lang="en-US" sz="1600" dirty="0"/>
              <a:t>Seek conditional approval to forward the draft to RevCom</a:t>
            </a:r>
          </a:p>
          <a:p>
            <a:pPr>
              <a:buFont typeface="Arial" panose="020B0604020202020204" pitchFamily="34" charset="0"/>
              <a:buChar char="•"/>
            </a:pPr>
            <a:r>
              <a:rPr lang="en-US" sz="1800" dirty="0"/>
              <a:t>Agenda is available in </a:t>
            </a:r>
            <a:r>
              <a:rPr lang="en-US" sz="1800" dirty="0">
                <a:hlinkClick r:id="rId4"/>
              </a:rPr>
              <a:t>11-24/0974</a:t>
            </a:r>
            <a:endParaRPr lang="en-US" sz="1800" dirty="0"/>
          </a:p>
          <a:p>
            <a:pPr marL="800100" lvl="1" indent="-342900">
              <a:buFont typeface="Arial" panose="020B0604020202020204" pitchFamily="34" charset="0"/>
              <a:buChar char="•"/>
            </a:pPr>
            <a:r>
              <a:rPr lang="en-US" sz="1600" dirty="0"/>
              <a:t>Schedule is provided in the next slide</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a:xfrm>
            <a:off x="5793318" y="6475414"/>
            <a:ext cx="704849" cy="363537"/>
          </a:xfrm>
        </p:spPr>
        <p:txBody>
          <a:bodyPr/>
          <a:lstStyle/>
          <a:p>
            <a:r>
              <a:rPr lang="en-GB"/>
              <a:t>Slide </a:t>
            </a:r>
            <a:fld id="{DE40C9FC-4879-4F20-9ECA-A574A90476B7}" type="slidenum">
              <a:rPr lang="en-GB" smtClean="0"/>
              <a:pPr/>
              <a:t>16</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a:xfrm>
            <a:off x="929217" y="333375"/>
            <a:ext cx="2499764" cy="273050"/>
          </a:xfrm>
        </p:spPr>
        <p:txBody>
          <a:bodyPr/>
          <a:lstStyle/>
          <a:p>
            <a:r>
              <a:rPr lang="en-US" dirty="0"/>
              <a:t>July 2024</a:t>
            </a:r>
            <a:endParaRPr lang="en-GB" dirty="0"/>
          </a:p>
        </p:txBody>
      </p:sp>
      <p:grpSp>
        <p:nvGrpSpPr>
          <p:cNvPr id="18" name="Group 17">
            <a:extLst>
              <a:ext uri="{FF2B5EF4-FFF2-40B4-BE49-F238E27FC236}">
                <a16:creationId xmlns:a16="http://schemas.microsoft.com/office/drawing/2014/main" id="{D24461DB-50E1-EDEF-BA23-34828D974295}"/>
              </a:ext>
            </a:extLst>
          </p:cNvPr>
          <p:cNvGrpSpPr/>
          <p:nvPr/>
        </p:nvGrpSpPr>
        <p:grpSpPr>
          <a:xfrm>
            <a:off x="8334899" y="5227651"/>
            <a:ext cx="3207755" cy="1043858"/>
            <a:chOff x="8552276" y="5181755"/>
            <a:chExt cx="3207755" cy="1043858"/>
          </a:xfrm>
        </p:grpSpPr>
        <p:grpSp>
          <p:nvGrpSpPr>
            <p:cNvPr id="19" name="Group 18">
              <a:extLst>
                <a:ext uri="{FF2B5EF4-FFF2-40B4-BE49-F238E27FC236}">
                  <a16:creationId xmlns:a16="http://schemas.microsoft.com/office/drawing/2014/main" id="{C7AA9262-37C2-BB46-0576-BAB50A5DD44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64D84812-2F44-BBB5-5FB2-DB22426CDD6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C6A3C687-6857-D141-B7FC-2BD9515398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(180)</a:t>
                </a:r>
              </a:p>
            </p:txBody>
          </p:sp>
          <p:sp>
            <p:nvSpPr>
              <p:cNvPr id="25" name="Rectangle 24">
                <a:extLst>
                  <a:ext uri="{FF2B5EF4-FFF2-40B4-BE49-F238E27FC236}">
                    <a16:creationId xmlns:a16="http://schemas.microsoft.com/office/drawing/2014/main" id="{E451944B-07ED-9D1D-ACCF-42585602BC2A}"/>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C5B7BADF-60DE-4CFB-805C-AFD751E28BDF}"/>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653CAD14-93C4-6269-5262-707C91EA341A}"/>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CA6F0703-BDB7-EB9D-589B-85E2C1D187CF}"/>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5AD2B758-8549-89DE-6482-6C921BCD3F2E}"/>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0" name="TextBox 29">
                <a:extLst>
                  <a:ext uri="{FF2B5EF4-FFF2-40B4-BE49-F238E27FC236}">
                    <a16:creationId xmlns:a16="http://schemas.microsoft.com/office/drawing/2014/main" id="{DDBB3B26-5B78-A7BB-CE4F-893C9EDF8C27}"/>
                  </a:ext>
                </a:extLst>
              </p:cNvPr>
              <p:cNvSpPr txBox="1"/>
              <p:nvPr/>
            </p:nvSpPr>
            <p:spPr>
              <a:xfrm>
                <a:off x="9314474" y="5383231"/>
                <a:ext cx="323435" cy="244847"/>
              </a:xfrm>
              <a:prstGeom prst="rect">
                <a:avLst/>
              </a:prstGeom>
              <a:noFill/>
            </p:spPr>
            <p:txBody>
              <a:bodyPr wrap="none" rtlCol="0">
                <a:spAutoFit/>
              </a:bodyPr>
              <a:lstStyle/>
              <a:p>
                <a:r>
                  <a:rPr lang="en-US" sz="1050" dirty="0">
                    <a:solidFill>
                      <a:schemeClr val="tx1"/>
                    </a:solidFill>
                  </a:rPr>
                  <a:t>~10</a:t>
                </a:r>
              </a:p>
            </p:txBody>
          </p:sp>
        </p:grpSp>
        <p:sp>
          <p:nvSpPr>
            <p:cNvPr id="21" name="TextBox 20">
              <a:extLst>
                <a:ext uri="{FF2B5EF4-FFF2-40B4-BE49-F238E27FC236}">
                  <a16:creationId xmlns:a16="http://schemas.microsoft.com/office/drawing/2014/main" id="{E5D1864F-0504-0750-5DCF-959929880495}"/>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9A1FB34F-36A1-17F5-8862-D91C8C85F50C}"/>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
        <p:nvSpPr>
          <p:cNvPr id="31" name="TextBox 30">
            <a:extLst>
              <a:ext uri="{FF2B5EF4-FFF2-40B4-BE49-F238E27FC236}">
                <a16:creationId xmlns:a16="http://schemas.microsoft.com/office/drawing/2014/main" id="{B35D33CB-CB5E-FD7D-D5E3-E50326675AB0}"/>
              </a:ext>
            </a:extLst>
          </p:cNvPr>
          <p:cNvSpPr txBox="1"/>
          <p:nvPr/>
        </p:nvSpPr>
        <p:spPr>
          <a:xfrm rot="16200000">
            <a:off x="8269978" y="5543120"/>
            <a:ext cx="652456" cy="261610"/>
          </a:xfrm>
          <a:prstGeom prst="rect">
            <a:avLst/>
          </a:prstGeom>
          <a:noFill/>
        </p:spPr>
        <p:txBody>
          <a:bodyPr wrap="square">
            <a:spAutoFit/>
          </a:bodyPr>
          <a:lstStyle/>
          <a:p>
            <a:pPr algn="ctr"/>
            <a:r>
              <a:rPr lang="en-US" sz="1100" b="1" dirty="0">
                <a:solidFill>
                  <a:schemeClr val="tx1"/>
                </a:solidFill>
              </a:rPr>
              <a:t>PHY</a:t>
            </a:r>
          </a:p>
        </p:txBody>
      </p:sp>
      <p:grpSp>
        <p:nvGrpSpPr>
          <p:cNvPr id="2" name="Group 1">
            <a:extLst>
              <a:ext uri="{FF2B5EF4-FFF2-40B4-BE49-F238E27FC236}">
                <a16:creationId xmlns:a16="http://schemas.microsoft.com/office/drawing/2014/main" id="{5D1D786F-7997-9C8C-1F80-D62083226392}"/>
              </a:ext>
            </a:extLst>
          </p:cNvPr>
          <p:cNvGrpSpPr/>
          <p:nvPr/>
        </p:nvGrpSpPr>
        <p:grpSpPr>
          <a:xfrm>
            <a:off x="7467600" y="1739118"/>
            <a:ext cx="4539568" cy="3404676"/>
            <a:chOff x="4604432" y="1905000"/>
            <a:chExt cx="4539568" cy="3404676"/>
          </a:xfrm>
        </p:grpSpPr>
        <p:pic>
          <p:nvPicPr>
            <p:cNvPr id="3" name="Picture 2">
              <a:extLst>
                <a:ext uri="{FF2B5EF4-FFF2-40B4-BE49-F238E27FC236}">
                  <a16:creationId xmlns:a16="http://schemas.microsoft.com/office/drawing/2014/main" id="{F7A04968-239A-98F1-76B6-807FEB4C86F9}"/>
                </a:ext>
              </a:extLst>
            </p:cNvPr>
            <p:cNvPicPr>
              <a:picLocks noChangeAspect="1"/>
            </p:cNvPicPr>
            <p:nvPr/>
          </p:nvPicPr>
          <p:blipFill>
            <a:blip r:embed="rId5"/>
            <a:stretch>
              <a:fillRect/>
            </a:stretch>
          </p:blipFill>
          <p:spPr>
            <a:xfrm>
              <a:off x="4604432" y="1905000"/>
              <a:ext cx="4539568" cy="3404676"/>
            </a:xfrm>
            <a:prstGeom prst="rect">
              <a:avLst/>
            </a:prstGeom>
          </p:spPr>
        </p:pic>
        <p:sp>
          <p:nvSpPr>
            <p:cNvPr id="9" name="Rectangle 8">
              <a:extLst>
                <a:ext uri="{FF2B5EF4-FFF2-40B4-BE49-F238E27FC236}">
                  <a16:creationId xmlns:a16="http://schemas.microsoft.com/office/drawing/2014/main" id="{3D855E0B-14BF-B023-5B05-483786DA13FA}"/>
                </a:ext>
              </a:extLst>
            </p:cNvPr>
            <p:cNvSpPr/>
            <p:nvPr/>
          </p:nvSpPr>
          <p:spPr bwMode="auto">
            <a:xfrm flipV="1">
              <a:off x="5554512" y="2163087"/>
              <a:ext cx="617346" cy="277662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F1BBFEF-9E27-6AA0-638D-5BD0C5FE4AEC}"/>
                </a:ext>
              </a:extLst>
            </p:cNvPr>
            <p:cNvSpPr/>
            <p:nvPr/>
          </p:nvSpPr>
          <p:spPr bwMode="auto">
            <a:xfrm>
              <a:off x="6294914" y="2514600"/>
              <a:ext cx="578964" cy="242511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4DB07F6B-2CB2-80B8-DB5D-5ED55ABE7B6D}"/>
                </a:ext>
              </a:extLst>
            </p:cNvPr>
            <p:cNvSpPr/>
            <p:nvPr/>
          </p:nvSpPr>
          <p:spPr bwMode="auto">
            <a:xfrm>
              <a:off x="7038013" y="2362200"/>
              <a:ext cx="578963" cy="257751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79E25357-E132-8449-66ED-320B064C9D63}"/>
                </a:ext>
              </a:extLst>
            </p:cNvPr>
            <p:cNvSpPr/>
            <p:nvPr/>
          </p:nvSpPr>
          <p:spPr bwMode="auto">
            <a:xfrm>
              <a:off x="7763142" y="2438400"/>
              <a:ext cx="617346" cy="250131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727444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solidFill>
                  <a:schemeClr val="tx1"/>
                </a:solidFill>
              </a:rPr>
              <a:t>TGbe July F2F Schedule</a:t>
            </a:r>
          </a:p>
        </p:txBody>
      </p:sp>
      <p:sp>
        <p:nvSpPr>
          <p:cNvPr id="4" name="Slide Number Placeholder 3">
            <a:extLst>
              <a:ext uri="{FF2B5EF4-FFF2-40B4-BE49-F238E27FC236}">
                <a16:creationId xmlns:a16="http://schemas.microsoft.com/office/drawing/2014/main" id="{03B8CA66-86DA-05EB-EB6B-9BC93D9868F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6179797-7615-CA7E-6F4C-A0F46B025BE7}"/>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A7F4497-54AA-9267-216A-4E769A190EA3}"/>
              </a:ext>
            </a:extLst>
          </p:cNvPr>
          <p:cNvSpPr>
            <a:spLocks noGrp="1"/>
          </p:cNvSpPr>
          <p:nvPr>
            <p:ph type="dt" idx="15"/>
          </p:nvPr>
        </p:nvSpPr>
        <p:spPr>
          <a:xfrm>
            <a:off x="929217" y="333375"/>
            <a:ext cx="2499764" cy="273050"/>
          </a:xfrm>
        </p:spPr>
        <p:txBody>
          <a:bodyPr/>
          <a:lstStyle/>
          <a:p>
            <a:r>
              <a:rPr lang="en-US" dirty="0"/>
              <a:t>July 2024</a:t>
            </a:r>
            <a:endParaRPr lang="en-GB" dirty="0"/>
          </a:p>
        </p:txBody>
      </p:sp>
      <p:graphicFrame>
        <p:nvGraphicFramePr>
          <p:cNvPr id="12" name="Table 11">
            <a:extLst>
              <a:ext uri="{FF2B5EF4-FFF2-40B4-BE49-F238E27FC236}">
                <a16:creationId xmlns:a16="http://schemas.microsoft.com/office/drawing/2014/main" id="{2B021F6C-AEFE-70CF-9FCB-E082B0D6079E}"/>
              </a:ext>
            </a:extLst>
          </p:cNvPr>
          <p:cNvGraphicFramePr>
            <a:graphicFrameLocks noGrp="1"/>
          </p:cNvGraphicFramePr>
          <p:nvPr>
            <p:extLst/>
          </p:nvPr>
        </p:nvGraphicFramePr>
        <p:xfrm>
          <a:off x="2636743" y="2089468"/>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bg1">
                            <a:lumMod val="85000"/>
                          </a:schemeClr>
                        </a:solidFill>
                      </a:endParaRPr>
                    </a:p>
                  </a:txBody>
                  <a:tcPr/>
                </a:tc>
                <a:tc>
                  <a:txBody>
                    <a:bodyPr/>
                    <a:lstStyle/>
                    <a:p>
                      <a:pPr algn="ctr"/>
                      <a:r>
                        <a:rPr lang="en-US" sz="1800" b="1" dirty="0">
                          <a:solidFill>
                            <a:schemeClr val="tx1"/>
                          </a:solidFill>
                        </a:rPr>
                        <a:t>TGbe</a:t>
                      </a: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strike="sngStrike" dirty="0">
                          <a:solidFill>
                            <a:srgbClr val="FF0000"/>
                          </a:solidFill>
                        </a:rPr>
                        <a:t> </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0817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July </a:t>
            </a:r>
            <a:r>
              <a:rPr lang="en-US" dirty="0"/>
              <a:t>2024</a:t>
            </a:r>
            <a:endParaRPr lang="en-GB" dirty="0"/>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May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Initial SA Ballot (D4.0) started on May 8, closed on June 12, 2024 </a:t>
            </a:r>
          </a:p>
          <a:p>
            <a:pPr marL="1120775" lvl="2" indent="-342900" algn="just">
              <a:spcBef>
                <a:spcPts val="0"/>
              </a:spcBef>
              <a:spcAft>
                <a:spcPts val="300"/>
              </a:spcAft>
              <a:buSzPct val="50000"/>
              <a:buFont typeface="Wingdings" panose="05000000000000000000" pitchFamily="2" charset="2"/>
              <a:buChar char="n"/>
            </a:pPr>
            <a:r>
              <a:rPr lang="en-US" altLang="zh-CN" dirty="0">
                <a:solidFill>
                  <a:schemeClr val="tx1"/>
                </a:solidFill>
              </a:rPr>
              <a:t>Passed with </a:t>
            </a:r>
            <a:r>
              <a:rPr lang="en-US" altLang="zh-CN" dirty="0">
                <a:solidFill>
                  <a:srgbClr val="FF0000"/>
                </a:solidFill>
              </a:rPr>
              <a:t>~90% </a:t>
            </a:r>
            <a:r>
              <a:rPr lang="en-US" altLang="zh-CN" dirty="0">
                <a:solidFill>
                  <a:schemeClr val="tx1"/>
                </a:solidFill>
              </a:rPr>
              <a:t>approval. </a:t>
            </a:r>
          </a:p>
          <a:p>
            <a:pPr marL="1120775" lvl="2" indent="-342900" algn="just">
              <a:spcBef>
                <a:spcPts val="0"/>
              </a:spcBef>
              <a:spcAft>
                <a:spcPts val="300"/>
              </a:spcAft>
              <a:buSzPct val="50000"/>
              <a:buFont typeface="Wingdings" panose="05000000000000000000" pitchFamily="2" charset="2"/>
              <a:buChar char="n"/>
            </a:pPr>
            <a:r>
              <a:rPr lang="en-US" altLang="zh-CN" dirty="0">
                <a:solidFill>
                  <a:schemeClr val="tx1"/>
                </a:solidFill>
              </a:rPr>
              <a:t>Total comments: </a:t>
            </a:r>
            <a:r>
              <a:rPr lang="en-US" altLang="zh-CN" dirty="0">
                <a:solidFill>
                  <a:srgbClr val="FF0000"/>
                </a:solidFill>
              </a:rPr>
              <a:t>207</a:t>
            </a:r>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2</a:t>
            </a:r>
            <a:r>
              <a:rPr lang="en-US" sz="1800" dirty="0"/>
              <a:t> teleconference calls</a:t>
            </a:r>
          </a:p>
          <a:p>
            <a:pPr marL="720725" lvl="1" indent="-342900" algn="just">
              <a:spcBef>
                <a:spcPts val="0"/>
              </a:spcBef>
              <a:spcAft>
                <a:spcPts val="300"/>
              </a:spcAft>
              <a:buFont typeface="Times New Roman" panose="02020603050405020304" pitchFamily="18" charset="0"/>
              <a:buChar char="−"/>
            </a:pPr>
            <a:r>
              <a:rPr lang="en-US" altLang="zh-CN" dirty="0">
                <a:solidFill>
                  <a:srgbClr val="0000FF"/>
                </a:solidFill>
              </a:rPr>
              <a:t>Comment resolution </a:t>
            </a:r>
            <a:r>
              <a:rPr lang="en-US" altLang="zh-CN" dirty="0"/>
              <a:t>for Initial SA Ballot (D4.0)</a:t>
            </a:r>
          </a:p>
          <a:p>
            <a:pPr marL="1120775" lvl="2" indent="-342900" algn="just">
              <a:spcBef>
                <a:spcPts val="0"/>
              </a:spcBef>
              <a:spcAft>
                <a:spcPts val="300"/>
              </a:spcAft>
              <a:buSzPct val="50000"/>
              <a:buFont typeface="Wingdings" panose="05000000000000000000" pitchFamily="2" charset="2"/>
              <a:buChar char="n"/>
            </a:pPr>
            <a:r>
              <a:rPr lang="en-US" altLang="zh-CN" dirty="0">
                <a:solidFill>
                  <a:srgbClr val="FF0000"/>
                </a:solidFill>
              </a:rPr>
              <a:t>44.9 </a:t>
            </a:r>
            <a:r>
              <a:rPr lang="en-US" altLang="zh-CN" dirty="0">
                <a:solidFill>
                  <a:schemeClr val="tx1"/>
                </a:solidFill>
              </a:rPr>
              <a:t>% of all </a:t>
            </a:r>
            <a:r>
              <a:rPr lang="en-US" altLang="zh-CN" dirty="0"/>
              <a:t>Initial SA Ballot (D4.0)</a:t>
            </a:r>
            <a:r>
              <a:rPr lang="en-US" altLang="zh-CN" dirty="0">
                <a:solidFill>
                  <a:schemeClr val="tx1"/>
                </a:solidFill>
              </a:rPr>
              <a:t> comments are now resolved or marked as “ready for motion”</a:t>
            </a:r>
            <a:r>
              <a:rPr lang="en-US" altLang="zh-CN" dirty="0"/>
              <a:t> (</a:t>
            </a:r>
            <a:r>
              <a:rPr lang="en-US" altLang="zh-CN" dirty="0">
                <a:solidFill>
                  <a:srgbClr val="FF0000"/>
                </a:solidFill>
              </a:rPr>
              <a:t>93 /207</a:t>
            </a:r>
            <a:r>
              <a:rPr lang="en-US" altLang="zh-CN" dirty="0"/>
              <a:t>)</a:t>
            </a:r>
          </a:p>
          <a:p>
            <a:pPr marL="720725" lvl="1" indent="-342900" algn="just">
              <a:spcBef>
                <a:spcPts val="0"/>
              </a:spcBef>
              <a:spcAft>
                <a:spcPts val="600"/>
              </a:spcAft>
              <a:buFont typeface="Times New Roman" panose="02020603050405020304" pitchFamily="18" charset="0"/>
              <a:buChar char="−"/>
            </a:pPr>
            <a:endParaRPr lang="en-US" altLang="zh-CN" sz="1800" dirty="0"/>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July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5</a:t>
            </a:r>
            <a:r>
              <a:rPr lang="en-US" sz="1800" dirty="0"/>
              <a:t> slots scheduled for </a:t>
            </a:r>
            <a:r>
              <a:rPr lang="en-US" sz="1800" dirty="0" err="1"/>
              <a:t>TGbf</a:t>
            </a:r>
            <a:endParaRPr lang="en-US" sz="1800" dirty="0"/>
          </a:p>
          <a:p>
            <a:pPr marL="720725" lvl="1" indent="-342900" algn="just">
              <a:spcBef>
                <a:spcPts val="0"/>
              </a:spcBef>
              <a:spcAft>
                <a:spcPts val="600"/>
              </a:spcAft>
              <a:buFont typeface="Times New Roman" panose="02020603050405020304" pitchFamily="18" charset="0"/>
              <a:buChar char="−"/>
            </a:pPr>
            <a:r>
              <a:rPr lang="en-US" sz="1800" dirty="0"/>
              <a:t>Continue to resolve the </a:t>
            </a:r>
            <a:r>
              <a:rPr lang="en-US" altLang="zh-CN" sz="1800" dirty="0"/>
              <a:t>Comment </a:t>
            </a:r>
            <a:r>
              <a:rPr lang="en-US" sz="1800" dirty="0"/>
              <a:t>and </a:t>
            </a:r>
            <a:r>
              <a:rPr lang="en-US" altLang="zh-CN" sz="1800" dirty="0"/>
              <a:t>developing the </a:t>
            </a:r>
            <a:r>
              <a:rPr lang="en-US" altLang="zh-CN" sz="1800" dirty="0">
                <a:solidFill>
                  <a:srgbClr val="0000FF"/>
                </a:solidFill>
              </a:rPr>
              <a:t>Draft</a:t>
            </a:r>
            <a:r>
              <a:rPr lang="en-US" altLang="zh-CN" sz="1800" dirty="0"/>
              <a:t> (Requested </a:t>
            </a:r>
            <a:r>
              <a:rPr lang="en-US" altLang="zh-CN" sz="1800" dirty="0">
                <a:solidFill>
                  <a:srgbClr val="0000FF"/>
                </a:solidFill>
              </a:rPr>
              <a:t>2</a:t>
            </a:r>
            <a:r>
              <a:rPr lang="en-US" altLang="zh-CN" sz="1800" dirty="0"/>
              <a:t> calls per week)</a:t>
            </a:r>
          </a:p>
        </p:txBody>
      </p:sp>
      <p:sp>
        <p:nvSpPr>
          <p:cNvPr id="3" name="Footer Placeholder 2">
            <a:extLst>
              <a:ext uri="{FF2B5EF4-FFF2-40B4-BE49-F238E27FC236}">
                <a16:creationId xmlns:a16="http://schemas.microsoft.com/office/drawing/2014/main" id="{648266A6-E21F-4054-90A4-D14AD4937192}"/>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D190C934-DA07-4EE5-9F17-87A907412A0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3D7E757E-5697-45B6-8238-AE8BA0A1B60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445025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817753211"/>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DC88E85B-B196-4CA5-9E5A-AD3E82D2B754}"/>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EC969CDD-4C98-4024-B841-D0631A8564F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C04EBB21-D88C-47FB-9284-F9689C7FF2B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3392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TGme (Maintenance)
TGbe (Extremely High Throughput)
TGbf (WLAN Sensing)
TGbh (Random and Changing MAC Addresses)
TGbi (Enhanced Data Privacy)
TGbk (320 MHz Positioning)
TGbn (Ultra High Reliability)
TGbp (Ambient Power)
IMMW SG (Integrated mmWave)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2024 session:</a:t>
            </a:r>
            <a:endParaRPr lang="en-US" altLang="en-US" kern="0" dirty="0"/>
          </a:p>
        </p:txBody>
      </p:sp>
      <p:sp>
        <p:nvSpPr>
          <p:cNvPr id="4" name="Footer Placeholder 3">
            <a:extLst>
              <a:ext uri="{FF2B5EF4-FFF2-40B4-BE49-F238E27FC236}">
                <a16:creationId xmlns:a16="http://schemas.microsoft.com/office/drawing/2014/main" id="{0ACBAF63-B3F8-4F0F-B0DD-56BD35B87025}"/>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2B5C8C89-3E5E-4E14-8114-968ADB31D48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931E747-3B41-446D-8469-CA2A5361B468}"/>
              </a:ext>
            </a:extLst>
          </p:cNvPr>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July 2024</a:t>
            </a:r>
            <a:endParaRPr lang="en-GB" dirty="0"/>
          </a:p>
        </p:txBody>
      </p:sp>
      <p:sp>
        <p:nvSpPr>
          <p:cNvPr id="5122" name="Rectangle 2"/>
          <p:cNvSpPr>
            <a:spLocks noGrp="1" noChangeArrowheads="1"/>
          </p:cNvSpPr>
          <p:nvPr>
            <p:ph idx="1"/>
          </p:nvPr>
        </p:nvSpPr>
        <p:spPr>
          <a:xfrm>
            <a:off x="685800" y="1400174"/>
            <a:ext cx="10718800" cy="5075239"/>
          </a:xfrm>
          <a:ln/>
        </p:spPr>
        <p:txBody>
          <a:bodyPr/>
          <a:lstStyle/>
          <a:p>
            <a:pPr marL="342900" lvl="2" indent="-342900">
              <a:spcBef>
                <a:spcPts val="1200"/>
              </a:spcBef>
              <a:spcAft>
                <a:spcPts val="0"/>
              </a:spcAft>
              <a:defRPr/>
            </a:pPr>
            <a:r>
              <a:rPr lang="en-US" altLang="en-US" sz="2400" b="1" dirty="0"/>
              <a:t>Status: First recirculation SA Ballot held on D5.0</a:t>
            </a:r>
          </a:p>
          <a:p>
            <a:pPr marL="342900" lvl="2" indent="-342900">
              <a:spcBef>
                <a:spcPts val="0"/>
              </a:spcBef>
              <a:spcAft>
                <a:spcPts val="0"/>
              </a:spcAft>
              <a:buFont typeface="Arial" panose="020B0604020202020204" pitchFamily="34" charset="0"/>
              <a:buChar char="•"/>
              <a:defRPr/>
            </a:pPr>
            <a:r>
              <a:rPr lang="en-US" altLang="en-US" sz="2400" b="1" dirty="0"/>
              <a:t>Initial SA ballot passed: 90.2% return rate; 90.9% approval;  209 comments received</a:t>
            </a:r>
          </a:p>
          <a:p>
            <a:pPr marL="342900" lvl="2" indent="-342900">
              <a:spcBef>
                <a:spcPts val="0"/>
              </a:spcBef>
              <a:spcAft>
                <a:spcPts val="0"/>
              </a:spcAft>
              <a:buFont typeface="Arial" panose="020B0604020202020204" pitchFamily="34" charset="0"/>
              <a:buChar char="•"/>
              <a:defRPr/>
            </a:pPr>
            <a:r>
              <a:rPr lang="en-US" altLang="en-US" sz="2400" b="1" dirty="0"/>
              <a:t>First recirc ballot passed: 88.2% return rate; 91.5% approval; 115 comments received (comment sheet is here: </a:t>
            </a:r>
            <a:r>
              <a:rPr lang="en-US" altLang="en-US" sz="2400" b="1" dirty="0">
                <a:hlinkClick r:id="rId3"/>
              </a:rPr>
              <a:t>11-24/1262r1</a:t>
            </a:r>
            <a:r>
              <a:rPr lang="en-US" altLang="en-US" sz="2400" b="1" dirty="0"/>
              <a:t>)</a:t>
            </a:r>
          </a:p>
          <a:p>
            <a:pPr marL="342900" lvl="2" indent="-342900">
              <a:spcBef>
                <a:spcPts val="1200"/>
              </a:spcBef>
              <a:spcAft>
                <a:spcPts val="0"/>
              </a:spcAft>
              <a:defRPr/>
            </a:pPr>
            <a:r>
              <a:rPr lang="en-US" altLang="en-US" sz="2400" b="1" dirty="0"/>
              <a:t>Will have five meetings this session: Monday, 13:30-15:30; Tuesday, 13:30-15:30 and 19:30-21:30; Thursday 10:30-12:30 and 13:30-15:30</a:t>
            </a:r>
          </a:p>
          <a:p>
            <a:pPr marL="342900" lvl="2" indent="-342900">
              <a:spcBef>
                <a:spcPts val="1200"/>
              </a:spcBef>
              <a:spcAft>
                <a:spcPts val="0"/>
              </a:spcAft>
              <a:defRPr/>
            </a:pPr>
            <a:r>
              <a:rPr lang="en-US" altLang="en-US" sz="2400" b="1" dirty="0"/>
              <a:t>Agenda goals (agenda is in </a:t>
            </a:r>
            <a:r>
              <a:rPr lang="en-US" altLang="en-US" sz="2400" b="1" dirty="0">
                <a:hlinkClick r:id="rId4"/>
              </a:rPr>
              <a:t>11-24/0987r2</a:t>
            </a:r>
            <a:r>
              <a:rPr lang="en-US" altLang="en-US" sz="2400" b="1" dirty="0"/>
              <a:t>):</a:t>
            </a:r>
          </a:p>
          <a:p>
            <a:pPr marL="342900" lvl="2" indent="-342900">
              <a:spcBef>
                <a:spcPts val="0"/>
              </a:spcBef>
              <a:spcAft>
                <a:spcPts val="0"/>
              </a:spcAft>
              <a:buFontTx/>
              <a:buChar char="-"/>
              <a:defRPr/>
            </a:pPr>
            <a:r>
              <a:rPr lang="en-US" altLang="en-US" sz="2400" b="1" dirty="0"/>
              <a:t>Complete comment Resolution on first recirculation SA ballot</a:t>
            </a:r>
          </a:p>
          <a:p>
            <a:pPr marL="342900" lvl="2" indent="-342900">
              <a:spcBef>
                <a:spcPts val="0"/>
              </a:spcBef>
              <a:spcAft>
                <a:spcPts val="0"/>
              </a:spcAft>
              <a:buFontTx/>
              <a:buChar char="-"/>
              <a:defRPr/>
            </a:pPr>
            <a:r>
              <a:rPr lang="en-US" altLang="en-US" sz="2400" b="1" dirty="0"/>
              <a:t>Approve SA second recirculation ballot on D5.0/D6.0</a:t>
            </a:r>
          </a:p>
          <a:p>
            <a:pPr marL="342900" lvl="2" indent="-342900">
              <a:spcBef>
                <a:spcPts val="0"/>
              </a:spcBef>
              <a:spcAft>
                <a:spcPts val="0"/>
              </a:spcAft>
              <a:buFontTx/>
              <a:buChar char="-"/>
              <a:defRPr/>
            </a:pPr>
            <a:r>
              <a:rPr lang="en-US" altLang="en-US" sz="2400" b="1" dirty="0"/>
              <a:t>Prepare conditional approval to submit to RevCom</a:t>
            </a:r>
          </a:p>
          <a:p>
            <a:pPr marL="342900" lvl="2" indent="-342900">
              <a:spcBef>
                <a:spcPts val="0"/>
              </a:spcBef>
              <a:spcAft>
                <a:spcPts val="0"/>
              </a:spcAft>
              <a:buFontTx/>
              <a:buChar char="-"/>
              <a:defRPr/>
            </a:pPr>
            <a:r>
              <a:rPr lang="en-US" altLang="en-US" sz="2400" b="1" dirty="0"/>
              <a:t>Schedule teleconferences if needed</a:t>
            </a:r>
          </a:p>
        </p:txBody>
      </p:sp>
      <p:sp>
        <p:nvSpPr>
          <p:cNvPr id="2" name="Footer Placeholder 1">
            <a:extLst>
              <a:ext uri="{FF2B5EF4-FFF2-40B4-BE49-F238E27FC236}">
                <a16:creationId xmlns:a16="http://schemas.microsoft.com/office/drawing/2014/main" id="{0DDD7B80-3BC6-4030-8EBE-851BD14C403B}"/>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002BC2F-6001-4D4C-92B0-0B57F7ED739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Date Placeholder 6">
            <a:extLst>
              <a:ext uri="{FF2B5EF4-FFF2-40B4-BE49-F238E27FC236}">
                <a16:creationId xmlns:a16="http://schemas.microsoft.com/office/drawing/2014/main" id="{FC9653A6-F4AA-470A-A6BE-4CD081036D4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014028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July 2024</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received 524 comments in our comment collection after the May Interim.</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begin comment resolution during this plenary and also accept text submissions for requirements that have not yet been satisfied.</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has 5 meetings in the July Plenary.</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AM1</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4/1014/r0.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399584C0-FA65-4247-8D40-E313DCBA1C13}"/>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6CEAC8AC-ABF8-46E7-B338-C0F36C9F8C3D}"/>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
        <p:nvSpPr>
          <p:cNvPr id="4" name="Date Placeholder 3">
            <a:extLst>
              <a:ext uri="{FF2B5EF4-FFF2-40B4-BE49-F238E27FC236}">
                <a16:creationId xmlns:a16="http://schemas.microsoft.com/office/drawing/2014/main" id="{8CAE8A85-E5D0-45A5-B069-F1EB3CF93271}"/>
              </a:ext>
            </a:extLst>
          </p:cNvPr>
          <p:cNvSpPr>
            <a:spLocks noGrp="1"/>
          </p:cNvSpPr>
          <p:nvPr>
            <p:ph type="dt" idx="10"/>
          </p:nvPr>
        </p:nvSpPr>
        <p:spPr/>
        <p:txBody>
          <a:bodyPr/>
          <a:lstStyle/>
          <a:p>
            <a:r>
              <a:rPr lang="en-US"/>
              <a:t>July 2024</a:t>
            </a:r>
            <a:endParaRPr lang="en-GB"/>
          </a:p>
        </p:txBody>
      </p:sp>
    </p:spTree>
    <p:extLst>
      <p:ext uri="{BB962C8B-B14F-4D97-AF65-F5344CB8AC3E}">
        <p14:creationId xmlns:p14="http://schemas.microsoft.com/office/powerpoint/2010/main" val="1075374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LB286 is the 1</a:t>
            </a:r>
            <a:r>
              <a:rPr lang="en-US" b="0" baseline="30000" dirty="0"/>
              <a:t>st</a:t>
            </a:r>
            <a:r>
              <a:rPr lang="en-US" b="0" dirty="0"/>
              <a:t>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77 CIDs ready for motion, 6 CIDs await review.</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MDR feedback received, response generated and awaits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a:t>
            </a:r>
            <a:r>
              <a:rPr lang="en-US" b="0" baseline="30000" dirty="0"/>
              <a:t>nd</a:t>
            </a:r>
            <a:r>
              <a:rPr lang="en-US" b="0" dirty="0"/>
              <a:t> recirculation (D3.0) expecte</a:t>
            </a:r>
            <a:r>
              <a:rPr lang="en-US" dirty="0"/>
              <a:t>d out of the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Targeting moving to SA ballot </a:t>
            </a:r>
            <a:r>
              <a:rPr lang="en-US" dirty="0"/>
              <a:t>by the Sep. meeting.</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E23DB4EE-F587-29EF-734B-11D8CA4FFCB6}"/>
              </a:ext>
            </a:extLst>
          </p:cNvPr>
          <p:cNvGraphicFramePr/>
          <p:nvPr>
            <p:extLst/>
          </p:nvPr>
        </p:nvGraphicFramePr>
        <p:xfrm>
          <a:off x="7884435" y="3566129"/>
          <a:ext cx="4059925" cy="27583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9007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9433048" cy="266381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Approve response to MDR feedback.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 response to LB286 and recirculate D3.0.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3" name="Chart 2">
            <a:extLst>
              <a:ext uri="{FF2B5EF4-FFF2-40B4-BE49-F238E27FC236}">
                <a16:creationId xmlns:a16="http://schemas.microsoft.com/office/drawing/2014/main" id="{F48D8070-A8DD-2EA4-2688-091008822188}"/>
              </a:ext>
            </a:extLst>
          </p:cNvPr>
          <p:cNvGraphicFramePr/>
          <p:nvPr>
            <p:extLst/>
          </p:nvPr>
        </p:nvGraphicFramePr>
        <p:xfrm>
          <a:off x="7884435" y="3566129"/>
          <a:ext cx="4059925" cy="27583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06159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3 meeting slots during the IEEE meeting week:</a:t>
            </a:r>
          </a:p>
          <a:p>
            <a:pPr lvl="1">
              <a:buFont typeface="Times New Roman" pitchFamily="16" charset="0"/>
              <a:buChar char="•"/>
            </a:pPr>
            <a:r>
              <a:rPr lang="en-US" dirty="0"/>
              <a:t>Monday 		July 15</a:t>
            </a:r>
            <a:r>
              <a:rPr lang="en-US" baseline="30000" dirty="0"/>
              <a:t>th</a:t>
            </a:r>
            <a:r>
              <a:rPr lang="en-US" dirty="0"/>
              <a:t>  16:00 – 18:00 local time (PM2).</a:t>
            </a:r>
          </a:p>
          <a:p>
            <a:pPr lvl="1">
              <a:buFont typeface="Times New Roman" pitchFamily="16" charset="0"/>
              <a:buChar char="•"/>
            </a:pPr>
            <a:r>
              <a:rPr lang="en-US" dirty="0"/>
              <a:t>Tuesday		July 16</a:t>
            </a:r>
            <a:r>
              <a:rPr lang="en-US" baseline="30000" dirty="0"/>
              <a:t>th</a:t>
            </a:r>
            <a:r>
              <a:rPr lang="en-US" dirty="0"/>
              <a:t>  08:00 – 10:00 local time (AM1)</a:t>
            </a:r>
          </a:p>
          <a:p>
            <a:pPr lvl="1">
              <a:buFont typeface="Times New Roman" pitchFamily="16" charset="0"/>
              <a:buChar char="•"/>
            </a:pPr>
            <a:r>
              <a:rPr lang="en-US" dirty="0"/>
              <a:t>Tuesday 		July 16</a:t>
            </a:r>
            <a:r>
              <a:rPr lang="en-US" baseline="30000" dirty="0"/>
              <a:t>th</a:t>
            </a:r>
            <a:r>
              <a:rPr lang="en-US" dirty="0"/>
              <a:t>  13:30 – 15:30 local time (PM1)</a:t>
            </a:r>
          </a:p>
          <a:p>
            <a:pPr marL="457200" lvl="1" indent="0"/>
            <a:endParaRPr lang="en-US" b="0" dirty="0"/>
          </a:p>
          <a:p>
            <a:pPr marL="457200" lvl="1" indent="0"/>
            <a:r>
              <a:rPr lang="en-US" b="0" dirty="0"/>
              <a:t>Agenda document is submission: 11-24/945, for latest revision use </a:t>
            </a:r>
            <a:r>
              <a:rPr lang="en-US" b="0" dirty="0">
                <a:hlinkClick r:id="rId3"/>
              </a:rPr>
              <a:t>link</a:t>
            </a:r>
            <a:r>
              <a:rPr lang="en-US" b="0" dirty="0"/>
              <a:t>.</a:t>
            </a:r>
          </a:p>
          <a:p>
            <a:pPr marL="457200" lvl="1" indent="0"/>
            <a:endParaRPr lang="en-US" b="0"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60296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981200"/>
            <a:ext cx="10361613" cy="4419600"/>
          </a:xfrm>
        </p:spPr>
        <p:txBody>
          <a:bodyPr/>
          <a:lstStyle/>
          <a:p>
            <a:pPr>
              <a:buFont typeface="Arial" panose="020B0604020202020204" pitchFamily="34" charset="0"/>
              <a:buChar char="•"/>
            </a:pPr>
            <a:r>
              <a:rPr lang="en-US" dirty="0"/>
              <a:t>Since the May interim </a:t>
            </a:r>
          </a:p>
          <a:p>
            <a:pPr marL="800100" lvl="1" indent="-342900">
              <a:buFont typeface="Arial" panose="020B0604020202020204" pitchFamily="34" charset="0"/>
              <a:buChar char="•"/>
            </a:pPr>
            <a:r>
              <a:rPr lang="en-US" dirty="0"/>
              <a:t>Held ten teleconferences between May and July 2024 (</a:t>
            </a:r>
            <a:r>
              <a:rPr lang="en-US" dirty="0">
                <a:hlinkClick r:id="rId2"/>
              </a:rPr>
              <a:t>11-24/964r15</a:t>
            </a:r>
            <a:r>
              <a:rPr lang="en-US" dirty="0"/>
              <a:t>)</a:t>
            </a:r>
          </a:p>
          <a:p>
            <a:pPr marL="1200150" lvl="2" indent="-285750">
              <a:buFont typeface="Arial" panose="020B0604020202020204" pitchFamily="34" charset="0"/>
              <a:buChar char="•"/>
            </a:pPr>
            <a:r>
              <a:rPr lang="en-US" dirty="0"/>
              <a:t>During which the group discussed </a:t>
            </a:r>
            <a:r>
              <a:rPr lang="en-US" dirty="0">
                <a:solidFill>
                  <a:schemeClr val="tx1"/>
                </a:solidFill>
              </a:rPr>
              <a:t>~40 </a:t>
            </a:r>
            <a:r>
              <a:rPr lang="en-US" dirty="0"/>
              <a:t>technical submissions covering a variety of topics</a:t>
            </a:r>
          </a:p>
          <a:p>
            <a:pPr marL="1657350" lvl="3" indent="-285750">
              <a:buFont typeface="Arial" panose="020B0604020202020204" pitchFamily="34" charset="0"/>
              <a:buChar char="•"/>
            </a:pPr>
            <a:r>
              <a:rPr lang="en-US"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dirty="0">
                <a:solidFill>
                  <a:schemeClr val="tx1"/>
                </a:solidFill>
              </a:rPr>
              <a:t>Non-primary channel access (NPCA), coordinated spatial reuse (CSR), aggregated (A-)PPDU, etc</a:t>
            </a:r>
            <a:r>
              <a:rPr lang="en-US" dirty="0"/>
              <a:t>.</a:t>
            </a:r>
          </a:p>
          <a:p>
            <a:pPr>
              <a:buFont typeface="Arial" panose="020B0604020202020204" pitchFamily="34" charset="0"/>
              <a:buChar char="•"/>
            </a:pPr>
            <a:r>
              <a:rPr lang="en-US" dirty="0"/>
              <a:t>Targets for the July plenary</a:t>
            </a:r>
          </a:p>
          <a:p>
            <a:pPr marL="800100" lvl="1" indent="-342900">
              <a:buFont typeface="Arial" panose="020B0604020202020204" pitchFamily="34" charset="0"/>
              <a:buChar char="•"/>
            </a:pPr>
            <a:r>
              <a:rPr lang="en-US" dirty="0"/>
              <a:t>Presentation of technical submissions </a:t>
            </a:r>
          </a:p>
          <a:p>
            <a:pPr marL="1200150" lvl="2" indent="-285750">
              <a:buFont typeface="Arial" panose="020B0604020202020204" pitchFamily="34" charset="0"/>
              <a:buChar char="•"/>
            </a:pPr>
            <a:r>
              <a:rPr lang="en-US" dirty="0">
                <a:solidFill>
                  <a:srgbClr val="FF0000"/>
                </a:solidFill>
              </a:rPr>
              <a:t>~180 </a:t>
            </a:r>
            <a:r>
              <a:rPr lang="en-US" dirty="0"/>
              <a:t>pending submissions</a:t>
            </a:r>
          </a:p>
          <a:p>
            <a:pPr marL="800100" lvl="1">
              <a:buFont typeface="Arial" panose="020B0604020202020204" pitchFamily="34" charset="0"/>
              <a:buChar char="•"/>
            </a:pPr>
            <a:r>
              <a:rPr lang="en-US" dirty="0"/>
              <a:t>Continue populating the TGbn SFD with approved concepts</a:t>
            </a:r>
          </a:p>
          <a:p>
            <a:pPr>
              <a:buFont typeface="Arial" panose="020B0604020202020204" pitchFamily="34" charset="0"/>
              <a:buChar char="•"/>
            </a:pPr>
            <a:r>
              <a:rPr lang="en-US" dirty="0"/>
              <a:t>Agenda is available in </a:t>
            </a:r>
            <a:r>
              <a:rPr lang="en-US" dirty="0">
                <a:hlinkClick r:id="rId3"/>
              </a:rPr>
              <a:t>11-24/0976r2</a:t>
            </a:r>
            <a:endParaRPr lang="en-US" dirty="0"/>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a:xfrm>
            <a:off x="5793318" y="6475414"/>
            <a:ext cx="704849" cy="363537"/>
          </a:xfrm>
        </p:spPr>
        <p:txBody>
          <a:bodyPr/>
          <a:lstStyle/>
          <a:p>
            <a:r>
              <a:rPr lang="en-GB"/>
              <a:t>Slide </a:t>
            </a:r>
            <a:fld id="{DE40C9FC-4879-4F20-9ECA-A574A90476B7}" type="slidenum">
              <a:rPr lang="en-GB" smtClean="0"/>
              <a:pPr/>
              <a:t>25</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a:xfrm>
            <a:off x="929217" y="333375"/>
            <a:ext cx="2499764" cy="273050"/>
          </a:xfrm>
        </p:spPr>
        <p:txBody>
          <a:bodyPr/>
          <a:lstStyle/>
          <a:p>
            <a:r>
              <a:rPr lang="en-US" dirty="0"/>
              <a:t>July 2024</a:t>
            </a:r>
            <a:endParaRPr lang="en-GB" dirty="0"/>
          </a:p>
        </p:txBody>
      </p:sp>
    </p:spTree>
    <p:extLst>
      <p:ext uri="{BB962C8B-B14F-4D97-AF65-F5344CB8AC3E}">
        <p14:creationId xmlns:p14="http://schemas.microsoft.com/office/powerpoint/2010/main" val="1085799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a:solidFill>
                  <a:schemeClr val="tx1"/>
                </a:solidFill>
              </a:rPr>
              <a:t>TGbn July </a:t>
            </a:r>
            <a:r>
              <a:rPr lang="en-US" dirty="0">
                <a:solidFill>
                  <a:schemeClr val="tx1"/>
                </a:solidFill>
              </a:rPr>
              <a:t>F2F Schedule</a:t>
            </a:r>
          </a:p>
        </p:txBody>
      </p:sp>
      <p:sp>
        <p:nvSpPr>
          <p:cNvPr id="4" name="Slide Number Placeholder 3">
            <a:extLst>
              <a:ext uri="{FF2B5EF4-FFF2-40B4-BE49-F238E27FC236}">
                <a16:creationId xmlns:a16="http://schemas.microsoft.com/office/drawing/2014/main" id="{03B8CA66-86DA-05EB-EB6B-9BC93D9868F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6179797-7615-CA7E-6F4C-A0F46B025BE7}"/>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A7F4497-54AA-9267-216A-4E769A190EA3}"/>
              </a:ext>
            </a:extLst>
          </p:cNvPr>
          <p:cNvSpPr>
            <a:spLocks noGrp="1"/>
          </p:cNvSpPr>
          <p:nvPr>
            <p:ph type="dt" idx="15"/>
          </p:nvPr>
        </p:nvSpPr>
        <p:spPr>
          <a:xfrm>
            <a:off x="929217" y="333375"/>
            <a:ext cx="2499764" cy="273050"/>
          </a:xfrm>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F5380127-5FD3-8E56-B913-FCF2B4FB097A}"/>
              </a:ext>
            </a:extLst>
          </p:cNvPr>
          <p:cNvGraphicFramePr>
            <a:graphicFrameLocks noGrp="1"/>
          </p:cNvGraphicFramePr>
          <p:nvPr>
            <p:extLst/>
          </p:nvPr>
        </p:nvGraphicFramePr>
        <p:xfrm>
          <a:off x="2637272" y="24384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68490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Jul 2024 IEEE 802 Plenary</a:t>
            </a:r>
            <a:endParaRPr lang="zh-CN" altLang="en-US" dirty="0"/>
          </a:p>
        </p:txBody>
      </p:sp>
      <p:sp>
        <p:nvSpPr>
          <p:cNvPr id="3" name="内容占位符 2"/>
          <p:cNvSpPr>
            <a:spLocks noGrp="1"/>
          </p:cNvSpPr>
          <p:nvPr>
            <p:ph idx="1"/>
          </p:nvPr>
        </p:nvSpPr>
        <p:spPr>
          <a:xfrm>
            <a:off x="929217" y="1752600"/>
            <a:ext cx="10361295" cy="4751389"/>
          </a:xfrm>
        </p:spPr>
        <p:txBody>
          <a:bodyPr>
            <a:noAutofit/>
          </a:bodyPr>
          <a:lstStyle/>
          <a:p>
            <a:pPr marL="0" indent="0"/>
            <a:r>
              <a:rPr lang="en-US" altLang="en-GB" dirty="0"/>
              <a:t>6 TGbp meetings are planned during the IEEE 802 Jul plenary session, with meeting agenda included in the latest revision of 11-24/1066:</a:t>
            </a:r>
          </a:p>
          <a:p>
            <a:pPr lvl="1" algn="l">
              <a:lnSpc>
                <a:spcPct val="100000"/>
              </a:lnSpc>
              <a:buSzTx/>
              <a:buFont typeface="Arial" panose="020B0604020202020204" pitchFamily="34" charset="0"/>
              <a:buChar char="•"/>
            </a:pPr>
            <a:r>
              <a:rPr lang="en-US" altLang="en-GB" sz="1800" dirty="0">
                <a:cs typeface="+mn-ea"/>
                <a:sym typeface="+mn-ea"/>
              </a:rPr>
              <a:t>Jul 15th (Monday), AM1, 08:00 ~ 10:00, mixed mode; ad-hoc meeting</a:t>
            </a:r>
          </a:p>
          <a:p>
            <a:pPr lvl="1" algn="l">
              <a:lnSpc>
                <a:spcPct val="100000"/>
              </a:lnSpc>
              <a:buSzTx/>
              <a:buFont typeface="Arial" panose="020B0604020202020204" pitchFamily="34" charset="0"/>
              <a:buChar char="•"/>
            </a:pPr>
            <a:r>
              <a:rPr lang="en-US" altLang="en-GB" sz="1800" dirty="0">
                <a:cs typeface="+mn-ea"/>
                <a:sym typeface="+mn-ea"/>
              </a:rPr>
              <a:t>Jul 15th (Monday), PM1, 13:30 ~ 15:30, mixed mode;</a:t>
            </a:r>
          </a:p>
          <a:p>
            <a:pPr lvl="1" algn="l">
              <a:lnSpc>
                <a:spcPct val="100000"/>
              </a:lnSpc>
              <a:buSzTx/>
              <a:buFont typeface="Arial" panose="020B0604020202020204" pitchFamily="34" charset="0"/>
              <a:buChar char="•"/>
            </a:pPr>
            <a:r>
              <a:rPr lang="en-US" altLang="en-GB" sz="1800" dirty="0">
                <a:cs typeface="+mn-ea"/>
                <a:sym typeface="+mn-ea"/>
              </a:rPr>
              <a:t>Jul 16th (Tuesday), AM2, 10:30 ~ 12:30, mixed mode;</a:t>
            </a:r>
          </a:p>
          <a:p>
            <a:pPr lvl="1" algn="l">
              <a:lnSpc>
                <a:spcPct val="100000"/>
              </a:lnSpc>
              <a:buSzTx/>
              <a:buFont typeface="Arial" panose="020B0604020202020204" pitchFamily="34" charset="0"/>
              <a:buChar char="•"/>
            </a:pPr>
            <a:r>
              <a:rPr lang="en-US" altLang="en-GB" sz="1800" dirty="0">
                <a:cs typeface="+mn-ea"/>
                <a:sym typeface="+mn-ea"/>
              </a:rPr>
              <a:t>Jul 17th (Wednesday), AM1, 08:00 ~ 10:00, mixed mode; </a:t>
            </a:r>
          </a:p>
          <a:p>
            <a:pPr lvl="1" algn="l">
              <a:lnSpc>
                <a:spcPct val="100000"/>
              </a:lnSpc>
              <a:buSzTx/>
              <a:buFont typeface="Arial" panose="020B0604020202020204" pitchFamily="34" charset="0"/>
              <a:buChar char="•"/>
            </a:pPr>
            <a:r>
              <a:rPr lang="en-US" altLang="en-GB" sz="1800" dirty="0">
                <a:cs typeface="+mn-ea"/>
                <a:sym typeface="+mn-ea"/>
              </a:rPr>
              <a:t>Jul 18th (Thursday), AM1, 08:00 ~ 10:00, mixed mode；</a:t>
            </a:r>
          </a:p>
          <a:p>
            <a:pPr lvl="1" algn="l">
              <a:lnSpc>
                <a:spcPct val="100000"/>
              </a:lnSpc>
              <a:buSzTx/>
              <a:buFont typeface="Arial" panose="020B0604020202020204" pitchFamily="34" charset="0"/>
              <a:buChar char="•"/>
            </a:pPr>
            <a:r>
              <a:rPr lang="en-US" altLang="en-GB" sz="1800" dirty="0">
                <a:cs typeface="+mn-ea"/>
                <a:sym typeface="+mn-ea"/>
              </a:rPr>
              <a:t>Jul 18th (Thursday), PM1, 13:30 ~ 15:30, mixed mode</a:t>
            </a:r>
          </a:p>
          <a:p>
            <a:pPr lvl="1" algn="l">
              <a:lnSpc>
                <a:spcPct val="100000"/>
              </a:lnSpc>
              <a:buSzTx/>
              <a:buFont typeface="Arial" panose="020B0604020202020204" pitchFamily="34" charset="0"/>
              <a:buChar char="•"/>
            </a:pPr>
            <a:endParaRPr lang="en-US" altLang="en-GB" sz="1800" dirty="0">
              <a:cs typeface="+mn-ea"/>
              <a:sym typeface="+mn-ea"/>
            </a:endParaRPr>
          </a:p>
          <a:p>
            <a:pPr marL="0" indent="0"/>
            <a:r>
              <a:rPr lang="en-US" altLang="en-GB" dirty="0"/>
              <a:t>Goal for TGbp meetings in this week: </a:t>
            </a:r>
          </a:p>
          <a:p>
            <a:pPr marL="742950" lvl="1" indent="-285750">
              <a:buFont typeface="Arial" panose="020B0604020202020204" pitchFamily="34" charset="0"/>
              <a:buChar char="•"/>
            </a:pPr>
            <a:r>
              <a:rPr lang="en-US" altLang="en-GB" sz="1800" dirty="0"/>
              <a:t>TGbp selection procedure</a:t>
            </a:r>
          </a:p>
          <a:p>
            <a:pPr marL="742950" lvl="1" indent="-285750">
              <a:buFont typeface="Arial" panose="020B0604020202020204" pitchFamily="34" charset="0"/>
              <a:buChar char="•"/>
            </a:pPr>
            <a:r>
              <a:rPr lang="en-US" altLang="en-GB" sz="1800" dirty="0"/>
              <a:t>open technical discussion.</a:t>
            </a:r>
          </a:p>
        </p:txBody>
      </p:sp>
      <p:sp>
        <p:nvSpPr>
          <p:cNvPr id="7" name="Footer Placeholder 6">
            <a:extLst>
              <a:ext uri="{FF2B5EF4-FFF2-40B4-BE49-F238E27FC236}">
                <a16:creationId xmlns:a16="http://schemas.microsoft.com/office/drawing/2014/main" id="{1E2A449C-8FB7-4110-8CCA-47B8B674294D}"/>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D99B3378-F569-4533-9B0F-6D579535CC3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C0B95F56-6E3D-4076-8CF3-46A65A78DEF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66380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IMMW SG – Integrated </a:t>
            </a:r>
            <a:r>
              <a:rPr lang="en-GB" dirty="0" err="1"/>
              <a:t>mmWave</a:t>
            </a:r>
            <a:endParaRPr lang="en-GB" dirty="0"/>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Minutes for May meeting:</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https://mentor.ieee.org/802.11/dcn/24/11-24-0926-00-immw-immw-may-2024-minutes.docx</a:t>
            </a:r>
            <a:endParaRPr lang="en-US" sz="1800" u="sng" dirty="0">
              <a:solidFill>
                <a:srgbClr val="0000FF"/>
              </a:solidFill>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Goal for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Approve PAR and CSD documents</a:t>
            </a:r>
          </a:p>
          <a:p>
            <a:pPr>
              <a:buFont typeface="Times New Roman" pitchFamily="16" charset="0"/>
              <a:buChar char="•"/>
            </a:pPr>
            <a:r>
              <a:rPr lang="en-US" dirty="0"/>
              <a:t>Schedule:</a:t>
            </a:r>
          </a:p>
          <a:p>
            <a:pPr lvl="1">
              <a:buFont typeface="Arial" panose="020B0604020202020204" pitchFamily="34" charset="0"/>
              <a:buChar char="•"/>
            </a:pPr>
            <a:r>
              <a:rPr lang="en-US" altLang="en-US" dirty="0"/>
              <a:t>Tue. 	PM2</a:t>
            </a:r>
          </a:p>
          <a:p>
            <a:pPr lvl="1">
              <a:buFont typeface="Arial" panose="020B0604020202020204" pitchFamily="34" charset="0"/>
              <a:buChar char="•"/>
            </a:pPr>
            <a:r>
              <a:rPr lang="en-US" altLang="en-US" dirty="0"/>
              <a:t>Wed.	PM2</a:t>
            </a:r>
            <a:endParaRPr lang="en-US" altLang="en-US" sz="700" b="0" dirty="0"/>
          </a:p>
          <a:p>
            <a:pPr>
              <a:buFont typeface="Times New Roman" pitchFamily="16" charset="0"/>
              <a:buChar char="•"/>
            </a:pPr>
            <a:r>
              <a:rPr lang="en-US" dirty="0"/>
              <a:t>Agenda:</a:t>
            </a:r>
            <a:r>
              <a:rPr lang="en-US" b="0" dirty="0"/>
              <a:t> </a:t>
            </a:r>
          </a:p>
          <a:p>
            <a:pPr lvl="1">
              <a:buFont typeface="Times New Roman" pitchFamily="16" charset="0"/>
              <a:buChar char="•"/>
            </a:pPr>
            <a:r>
              <a:rPr lang="en-US" b="0" dirty="0">
                <a:hlinkClick r:id="rId4"/>
              </a:rPr>
              <a:t>https://mentor.ieee.org/802.11/dcn/24/11-24-0996-00-immw-immw-sg-july-2024-meeting-agenda.pptx</a:t>
            </a:r>
            <a:endParaRPr lang="en-US" b="0" dirty="0"/>
          </a:p>
          <a:p>
            <a:pPr lvl="1">
              <a:buFont typeface="Times New Roman" pitchFamily="16" charset="0"/>
              <a:buChar char="•"/>
            </a:pPr>
            <a:endParaRPr lang="en-US" kern="0" dirty="0"/>
          </a:p>
        </p:txBody>
      </p:sp>
      <p:sp>
        <p:nvSpPr>
          <p:cNvPr id="2" name="Footer Placeholder 1">
            <a:extLst>
              <a:ext uri="{FF2B5EF4-FFF2-40B4-BE49-F238E27FC236}">
                <a16:creationId xmlns:a16="http://schemas.microsoft.com/office/drawing/2014/main" id="{5CE7CEBB-FAD6-47A8-88CF-B915DC8CC2EB}"/>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ECF93AE4-BC94-436F-AF81-4F12CECF8F7B}"/>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Date Placeholder 6">
            <a:extLst>
              <a:ext uri="{FF2B5EF4-FFF2-40B4-BE49-F238E27FC236}">
                <a16:creationId xmlns:a16="http://schemas.microsoft.com/office/drawing/2014/main" id="{C7857784-9C78-416C-B279-A259AACEC07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61702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July 2024</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dirty="0">
                <a:solidFill>
                  <a:schemeClr val="tx1"/>
                </a:solidFill>
                <a:latin typeface="+mj-lt"/>
              </a:rPr>
              <a:t>Had no meeting since Mar 2024 Interim</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Last meeting during March 2024 Interim (March 14, 2024):</a:t>
            </a:r>
          </a:p>
          <a:p>
            <a:pPr marL="800100" lvl="3" indent="-342900">
              <a:spcBef>
                <a:spcPts val="300"/>
              </a:spcBef>
              <a:spcAft>
                <a:spcPts val="0"/>
              </a:spcAft>
              <a:buFont typeface="Arial" panose="020B0604020202020204" pitchFamily="34" charset="0"/>
              <a:buChar char="•"/>
              <a:defRPr/>
            </a:pPr>
            <a:r>
              <a:rPr lang="en-US" dirty="0">
                <a:solidFill>
                  <a:srgbClr val="0000CC"/>
                </a:solidFill>
                <a:latin typeface="+mj-lt"/>
                <a:hlinkClick r:id="rId3">
                  <a:extLst>
                    <a:ext uri="{A12FA001-AC4F-418D-AE19-62706E023703}">
                      <ahyp:hlinkClr xmlns:ahyp="http://schemas.microsoft.com/office/drawing/2018/hyperlinkcolor" val="tx"/>
                    </a:ext>
                  </a:extLst>
                </a:hlinkClick>
              </a:rPr>
              <a:t>https://mentor.ieee.org/802.11/dcn/24/11-24-0282-00-0itu-itu-ahg-minutes-for-march-2024-plenary.docx</a:t>
            </a:r>
            <a:r>
              <a:rPr lang="en-US" dirty="0">
                <a:solidFill>
                  <a:srgbClr val="0000CC"/>
                </a:solidFill>
                <a:latin typeface="+mj-lt"/>
              </a:rPr>
              <a:t>    </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Have one ITU AHG session during July 2024 Plenary meeting on July 18, 2024, at 16:00 EST</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Agenda (11-24-1135): </a:t>
            </a:r>
          </a:p>
          <a:p>
            <a:pPr marL="800100" lvl="3" indent="-342900">
              <a:spcBef>
                <a:spcPts val="300"/>
              </a:spcBef>
              <a:spcAft>
                <a:spcPts val="0"/>
              </a:spcAft>
              <a:buFont typeface="Arial" panose="020B0604020202020204" pitchFamily="34" charset="0"/>
              <a:buChar char="•"/>
              <a:defRPr/>
            </a:pPr>
            <a:r>
              <a:rPr lang="en-US" dirty="0">
                <a:solidFill>
                  <a:schemeClr val="tx1"/>
                </a:solidFill>
                <a:latin typeface="+mj-lt"/>
              </a:rPr>
              <a:t>Contributions</a:t>
            </a:r>
          </a:p>
          <a:p>
            <a:pPr marL="1257300" lvl="4" indent="-342900">
              <a:spcBef>
                <a:spcPts val="300"/>
              </a:spcBef>
              <a:spcAft>
                <a:spcPts val="0"/>
              </a:spcAft>
              <a:buFont typeface="Arial" panose="020B0604020202020204" pitchFamily="34" charset="0"/>
              <a:buChar char="•"/>
              <a:defRPr/>
            </a:pPr>
            <a:r>
              <a:rPr lang="en-US" dirty="0">
                <a:solidFill>
                  <a:schemeClr val="tx1"/>
                </a:solidFill>
                <a:latin typeface="+mj-lt"/>
              </a:rPr>
              <a:t>No </a:t>
            </a:r>
            <a:r>
              <a:rPr lang="en-US">
                <a:solidFill>
                  <a:schemeClr val="tx1"/>
                </a:solidFill>
                <a:latin typeface="+mj-lt"/>
              </a:rPr>
              <a:t>contributions submitted</a:t>
            </a:r>
            <a:endParaRPr lang="en-US" dirty="0">
              <a:solidFill>
                <a:schemeClr val="tx1"/>
              </a:solidFill>
              <a:latin typeface="+mj-lt"/>
            </a:endParaRPr>
          </a:p>
          <a:p>
            <a:pPr marL="800100" lvl="3" indent="-342900">
              <a:spcBef>
                <a:spcPts val="300"/>
              </a:spcBef>
              <a:spcAft>
                <a:spcPts val="0"/>
              </a:spcAft>
              <a:buFont typeface="Arial" panose="020B0604020202020204" pitchFamily="34" charset="0"/>
              <a:buChar char="•"/>
              <a:defRPr/>
            </a:pPr>
            <a:r>
              <a:rPr lang="en-US" sz="1600" dirty="0"/>
              <a:t>Updates from ITU-R WP5A</a:t>
            </a:r>
          </a:p>
          <a:p>
            <a:pPr marL="800100" lvl="3" indent="-342900">
              <a:spcBef>
                <a:spcPts val="300"/>
              </a:spcBef>
              <a:spcAft>
                <a:spcPts val="0"/>
              </a:spcAft>
              <a:buFont typeface="Arial" panose="020B0604020202020204" pitchFamily="34" charset="0"/>
              <a:buChar char="•"/>
              <a:defRPr/>
            </a:pPr>
            <a:r>
              <a:rPr lang="en-US" sz="1600" dirty="0"/>
              <a:t>Discussion Items</a:t>
            </a:r>
          </a:p>
          <a:p>
            <a:pPr marL="1257300" lvl="4" indent="-342900">
              <a:spcBef>
                <a:spcPts val="300"/>
              </a:spcBef>
              <a:spcAft>
                <a:spcPts val="0"/>
              </a:spcAft>
              <a:buFont typeface="Arial" panose="020B0604020202020204" pitchFamily="34" charset="0"/>
              <a:buChar char="•"/>
              <a:defRPr/>
            </a:pPr>
            <a:r>
              <a:rPr lang="en-GB" sz="1800" u="sng" dirty="0">
                <a:solidFill>
                  <a:srgbClr val="0000CC"/>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5A/93 </a:t>
            </a:r>
            <a:r>
              <a:rPr lang="en-US" dirty="0">
                <a:solidFill>
                  <a:schemeClr val="tx1"/>
                </a:solidFill>
              </a:rPr>
              <a:t>ITU-R WP5B LS to WP5A: Liaison statement to ITU-R Working Party 5A (copy to World Meteorological Organization for information) - Solid-state transmitter radars and wireless access systems and radio local area networks in the 5 GHz frequency band</a:t>
            </a:r>
          </a:p>
          <a:p>
            <a:pPr marL="800100" lvl="3" indent="-342900">
              <a:spcBef>
                <a:spcPts val="300"/>
              </a:spcBef>
              <a:spcAft>
                <a:spcPts val="0"/>
              </a:spcAft>
              <a:buFont typeface="Arial" panose="020B0604020202020204" pitchFamily="34" charset="0"/>
              <a:buChar char="•"/>
              <a:defRPr/>
            </a:pPr>
            <a:r>
              <a:rPr lang="en-US" dirty="0">
                <a:solidFill>
                  <a:schemeClr val="tx1"/>
                </a:solidFill>
                <a:latin typeface="+mj-lt"/>
              </a:rPr>
              <a:t>Discussion on contribution for the next Working Party 5A Meeting in November 2024.</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dirty="0">
                <a:latin typeface="+mj-lt"/>
              </a:rPr>
              <a:t>Next ITU AHG Meeting after July 2024 session: TBD</a:t>
            </a:r>
          </a:p>
          <a:p>
            <a:pPr marL="800100" lvl="3" indent="-342900">
              <a:spcBef>
                <a:spcPts val="300"/>
              </a:spcBef>
              <a:spcAft>
                <a:spcPts val="0"/>
              </a:spcAft>
              <a:buFont typeface="Arial" panose="020B0604020202020204" pitchFamily="34" charset="0"/>
              <a:buChar char="•"/>
              <a:defRPr/>
            </a:pPr>
            <a:r>
              <a:rPr lang="en-US" dirty="0">
                <a:latin typeface="+mj-lt"/>
              </a:rPr>
              <a:t>Working Party 5A Next Meeting Dates: </a:t>
            </a:r>
            <a:r>
              <a:rPr lang="en-US" dirty="0">
                <a:solidFill>
                  <a:srgbClr val="0000CC"/>
                </a:solidFill>
                <a:hlinkClick r:id="rId5">
                  <a:extLst>
                    <a:ext uri="{A12FA001-AC4F-418D-AE19-62706E023703}">
                      <ahyp:hlinkClr xmlns:ahyp="http://schemas.microsoft.com/office/drawing/2018/hyperlinkcolor" val="tx"/>
                    </a:ext>
                  </a:extLst>
                </a:hlinkClick>
              </a:rPr>
              <a:t>Monday 2024-11-18 - Friday 2024-11-29</a:t>
            </a:r>
            <a:endParaRPr lang="en-US" sz="1800" dirty="0">
              <a:solidFill>
                <a:srgbClr val="0000CC"/>
              </a:solidFill>
              <a:latin typeface="+mj-lt"/>
            </a:endParaRPr>
          </a:p>
        </p:txBody>
      </p:sp>
      <p:sp>
        <p:nvSpPr>
          <p:cNvPr id="4" name="Footer Placeholder 3">
            <a:extLst>
              <a:ext uri="{FF2B5EF4-FFF2-40B4-BE49-F238E27FC236}">
                <a16:creationId xmlns:a16="http://schemas.microsoft.com/office/drawing/2014/main" id="{2B7846CA-6130-4638-91CB-9A66B5EBC9AF}"/>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2286C9E4-4C4F-48ED-AAEE-E30910A9DB8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6" name="Date Placeholder 5">
            <a:extLst>
              <a:ext uri="{FF2B5EF4-FFF2-40B4-BE49-F238E27FC236}">
                <a16:creationId xmlns:a16="http://schemas.microsoft.com/office/drawing/2014/main" id="{1424FFEF-E623-452F-9323-82E24848493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93278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E7FAD-D8F3-44A5-9F6C-F849B6C8FCF3}"/>
              </a:ext>
            </a:extLst>
          </p:cNvPr>
          <p:cNvSpPr>
            <a:spLocks noGrp="1"/>
          </p:cNvSpPr>
          <p:nvPr>
            <p:ph type="ctrTitle"/>
          </p:nvPr>
        </p:nvSpPr>
        <p:spPr/>
        <p:txBody>
          <a:bodyPr/>
          <a:lstStyle/>
          <a:p>
            <a:r>
              <a:rPr lang="en-US"/>
              <a:t>Editors Meeting</a:t>
            </a:r>
          </a:p>
        </p:txBody>
      </p:sp>
      <p:sp>
        <p:nvSpPr>
          <p:cNvPr id="3" name="Subtitle 2">
            <a:extLst>
              <a:ext uri="{FF2B5EF4-FFF2-40B4-BE49-F238E27FC236}">
                <a16:creationId xmlns:a16="http://schemas.microsoft.com/office/drawing/2014/main" id="{63FA5B33-11A9-40C4-9D6E-79662AB36023}"/>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5395E7A2-CC12-42C6-B027-3691962C04FF}"/>
              </a:ext>
            </a:extLst>
          </p:cNvPr>
          <p:cNvSpPr>
            <a:spLocks noGrp="1"/>
          </p:cNvSpPr>
          <p:nvPr>
            <p:ph type="ftr" idx="11"/>
          </p:nvPr>
        </p:nvSpPr>
        <p:spPr/>
        <p:txBody>
          <a:bodyPr/>
          <a:lstStyle/>
          <a:p>
            <a:r>
              <a:rPr lang="en-GB"/>
              <a:t>Emily Qi, Intel</a:t>
            </a:r>
          </a:p>
        </p:txBody>
      </p:sp>
      <p:sp>
        <p:nvSpPr>
          <p:cNvPr id="8" name="Slide Number Placeholder 7">
            <a:extLst>
              <a:ext uri="{FF2B5EF4-FFF2-40B4-BE49-F238E27FC236}">
                <a16:creationId xmlns:a16="http://schemas.microsoft.com/office/drawing/2014/main" id="{4717D2FD-84FE-41F3-BD1F-72E5C523388A}"/>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
        <p:nvSpPr>
          <p:cNvPr id="9" name="Date Placeholder 8">
            <a:extLst>
              <a:ext uri="{FF2B5EF4-FFF2-40B4-BE49-F238E27FC236}">
                <a16:creationId xmlns:a16="http://schemas.microsoft.com/office/drawing/2014/main" id="{8E86361F-E8FE-41F2-B439-B1BD3C0CE576}"/>
              </a:ext>
            </a:extLst>
          </p:cNvPr>
          <p:cNvSpPr>
            <a:spLocks noGrp="1"/>
          </p:cNvSpPr>
          <p:nvPr>
            <p:ph type="dt" idx="10"/>
          </p:nvPr>
        </p:nvSpPr>
        <p:spPr/>
        <p:txBody>
          <a:bodyPr/>
          <a:lstStyle/>
          <a:p>
            <a:r>
              <a:rPr lang="en-US"/>
              <a:t>July 2024</a:t>
            </a:r>
            <a:endParaRPr lang="en-GB"/>
          </a:p>
        </p:txBody>
      </p:sp>
    </p:spTree>
    <p:extLst>
      <p:ext uri="{BB962C8B-B14F-4D97-AF65-F5344CB8AC3E}">
        <p14:creationId xmlns:p14="http://schemas.microsoft.com/office/powerpoint/2010/main" val="64758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1066800" y="1519311"/>
            <a:ext cx="10322984" cy="4724400"/>
          </a:xfrm>
        </p:spPr>
        <p:txBody>
          <a:bodyPr/>
          <a:lstStyle/>
          <a:p>
            <a:pPr eaLnBrk="1" hangingPunct="1"/>
            <a:r>
              <a:rPr lang="en-US" altLang="en-US" dirty="0"/>
              <a:t>The latest database is 11-11/0270r73 (July 2024)</a:t>
            </a:r>
          </a:p>
          <a:p>
            <a:pPr eaLnBrk="1" hangingPunct="1"/>
            <a:endParaRPr lang="en-US" altLang="en-US" dirty="0"/>
          </a:p>
          <a:p>
            <a:pPr eaLnBrk="1" hangingPunct="1"/>
            <a:r>
              <a:rPr lang="en-US" altLang="en-US" dirty="0"/>
              <a:t>Changes since May 2024:</a:t>
            </a:r>
          </a:p>
          <a:p>
            <a:pPr lvl="1" eaLnBrk="1" hangingPunct="1"/>
            <a:r>
              <a:rPr lang="en-US" altLang="en-US" dirty="0" err="1"/>
              <a:t>TGme</a:t>
            </a:r>
            <a:r>
              <a:rPr lang="en-US" altLang="en-US" dirty="0"/>
              <a:t> allocations</a:t>
            </a:r>
          </a:p>
          <a:p>
            <a:pPr lvl="2" eaLnBrk="1" hangingPunct="1"/>
            <a:r>
              <a:rPr lang="en-US" altLang="en-US" dirty="0"/>
              <a:t>Element ID Extension: TWT Constraint Parameters, Tunneled PASN</a:t>
            </a:r>
          </a:p>
          <a:p>
            <a:pPr lvl="2" eaLnBrk="1" hangingPunct="1"/>
            <a:r>
              <a:rPr lang="en-US" altLang="en-US" dirty="0"/>
              <a:t>RSNXE Extended RSN Capabilities: SSID Protection, QMF ACI Subfield Unmask Support</a:t>
            </a:r>
          </a:p>
          <a:p>
            <a:pPr lvl="2" eaLnBrk="1" hangingPunct="1"/>
            <a:r>
              <a:rPr lang="en-US" altLang="en-US" dirty="0"/>
              <a:t>Extended Capabilities: Tunneled PASN Support</a:t>
            </a:r>
          </a:p>
          <a:p>
            <a:pPr lvl="2" eaLnBrk="1" hangingPunct="1"/>
            <a:r>
              <a:rPr lang="en-US" altLang="en-US" dirty="0"/>
              <a:t>MIB</a:t>
            </a:r>
          </a:p>
          <a:p>
            <a:pPr eaLnBrk="1" hangingPunct="1"/>
            <a:endParaRPr lang="en-US" altLang="en-US" dirty="0"/>
          </a:p>
          <a:p>
            <a:pPr eaLnBrk="1" hangingPunct="1"/>
            <a:r>
              <a:rPr lang="en-US" altLang="en-US" dirty="0"/>
              <a:t>Pending changes (10 day review):</a:t>
            </a:r>
          </a:p>
          <a:p>
            <a:pPr lvl="1" eaLnBrk="1" hangingPunct="1"/>
            <a:r>
              <a:rPr lang="en-US" altLang="en-US" sz="1800" dirty="0"/>
              <a:t>None</a:t>
            </a:r>
          </a:p>
        </p:txBody>
      </p:sp>
      <p:sp>
        <p:nvSpPr>
          <p:cNvPr id="2" name="Footer Placeholder 1">
            <a:extLst>
              <a:ext uri="{FF2B5EF4-FFF2-40B4-BE49-F238E27FC236}">
                <a16:creationId xmlns:a16="http://schemas.microsoft.com/office/drawing/2014/main" id="{1434B290-AF7C-4A2D-A450-D91DD0431730}"/>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010DCAE4-5893-420E-AD30-48B3A32E43C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53B9CACB-79F7-4B21-84CD-2F080748DFF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79568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SC </a:t>
            </a:r>
            <a:r>
              <a:rPr lang="en-US" altLang="ja-JP" dirty="0"/>
              <a:t>– July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dirty="0"/>
              <a:t>July 2024 meeting goals:</a:t>
            </a:r>
          </a:p>
          <a:p>
            <a:pPr lvl="1">
              <a:buFont typeface="Arial"/>
              <a:buChar char="•"/>
            </a:pPr>
            <a:r>
              <a:rPr lang="en-US" dirty="0"/>
              <a:t>Minutes approval</a:t>
            </a:r>
          </a:p>
          <a:p>
            <a:pPr lvl="1">
              <a:buFont typeface="Arial"/>
              <a:buChar char="•"/>
            </a:pPr>
            <a:r>
              <a:rPr lang="en-US" dirty="0"/>
              <a:t>Technical submissions and discussions:</a:t>
            </a:r>
          </a:p>
          <a:p>
            <a:pPr lvl="2">
              <a:lnSpc>
                <a:spcPct val="90000"/>
              </a:lnSpc>
            </a:pPr>
            <a:r>
              <a:rPr lang="en-US" dirty="0"/>
              <a:t>Additional AIML use cases</a:t>
            </a:r>
          </a:p>
          <a:p>
            <a:pPr lvl="2">
              <a:lnSpc>
                <a:spcPct val="90000"/>
              </a:lnSpc>
            </a:pPr>
            <a:r>
              <a:rPr lang="en-US" dirty="0"/>
              <a:t>Additional feasibility and technical studies on existing and new use cases</a:t>
            </a:r>
          </a:p>
          <a:p>
            <a:pPr lvl="2">
              <a:lnSpc>
                <a:spcPct val="90000"/>
              </a:lnSpc>
            </a:pPr>
            <a:r>
              <a:rPr lang="en-US" dirty="0"/>
              <a:t>technical and technical report presentations</a:t>
            </a:r>
          </a:p>
          <a:p>
            <a:pPr lvl="2">
              <a:lnSpc>
                <a:spcPct val="90000"/>
              </a:lnSpc>
            </a:pPr>
            <a:endParaRPr lang="en-US" dirty="0"/>
          </a:p>
          <a:p>
            <a:pPr>
              <a:buFont typeface="Arial"/>
              <a:buChar char="•"/>
            </a:pPr>
            <a:r>
              <a:rPr lang="en-US" dirty="0"/>
              <a:t>July 2024 Plenary meeting:</a:t>
            </a:r>
            <a:endParaRPr lang="en-US" altLang="en-US" sz="2000" dirty="0"/>
          </a:p>
          <a:p>
            <a:pPr marL="800100" lvl="1" indent="-342900">
              <a:spcBef>
                <a:spcPts val="300"/>
              </a:spcBef>
              <a:buFont typeface="Arial" panose="020B0604020202020204" pitchFamily="34" charset="0"/>
              <a:buChar char="•"/>
            </a:pPr>
            <a:r>
              <a:rPr lang="en-US" altLang="en-US" dirty="0"/>
              <a:t>1 slot: operating in ET (Montreal Time)</a:t>
            </a:r>
          </a:p>
          <a:p>
            <a:pPr marL="1200150" lvl="2" indent="-342900">
              <a:spcBef>
                <a:spcPts val="300"/>
              </a:spcBef>
              <a:buFont typeface="Arial" panose="020B0604020202020204" pitchFamily="34" charset="0"/>
              <a:buChar char="•"/>
            </a:pPr>
            <a:r>
              <a:rPr lang="en-US" altLang="en-US" dirty="0"/>
              <a:t>Tuesday July 16: </a:t>
            </a:r>
            <a:r>
              <a:rPr lang="en-US" altLang="en-US" b="1" dirty="0"/>
              <a:t>	AM2</a:t>
            </a:r>
          </a:p>
          <a:p>
            <a:pPr lvl="1">
              <a:buFont typeface="Arial"/>
              <a:buChar char="•"/>
            </a:pPr>
            <a:endParaRPr lang="en-US" sz="400" dirty="0"/>
          </a:p>
          <a:p>
            <a:pPr lvl="1">
              <a:buFont typeface="Arial"/>
              <a:buChar char="•"/>
            </a:pPr>
            <a:r>
              <a:rPr lang="en-US" dirty="0"/>
              <a:t>Agenda: 11-24/955r0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DE1AD47B-A447-44B2-BE5B-CBCFDF6E4361}"/>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583BAC69-764F-4901-B062-D17E62AAEAF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48A9C598-4BD7-46E9-9B0D-81FF60A865E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23929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Tuesday AM1; Thursday AM1</a:t>
            </a:r>
          </a:p>
          <a:p>
            <a:pPr marL="342900" lvl="2" indent="-342900">
              <a:spcBef>
                <a:spcPts val="1200"/>
              </a:spcBef>
              <a:spcAft>
                <a:spcPts val="1200"/>
              </a:spcAft>
              <a:defRPr/>
            </a:pPr>
            <a:r>
              <a:rPr lang="en-US" altLang="en-US" sz="2400" b="1" dirty="0"/>
              <a:t>NOTE: P802REVc is meeting Monday PM1 and Wednesday AM1 (in Salon 1 - Level 2)</a:t>
            </a:r>
          </a:p>
          <a:p>
            <a:pPr marL="342900" lvl="2" indent="-342900">
              <a:spcBef>
                <a:spcPts val="300"/>
              </a:spcBef>
              <a:spcAft>
                <a:spcPts val="0"/>
              </a:spcAft>
              <a:defRPr/>
            </a:pPr>
            <a:r>
              <a:rPr lang="en-US" altLang="en-US" sz="2400" b="1" dirty="0"/>
              <a:t>Agenda is here: </a:t>
            </a:r>
            <a:r>
              <a:rPr lang="en-US" altLang="en-US" sz="2400" b="1" dirty="0">
                <a:hlinkClick r:id="rId3"/>
              </a:rPr>
              <a:t>11-24/0988r1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endParaRPr lang="en-US" altLang="en-US" sz="2400" dirty="0"/>
          </a:p>
          <a:p>
            <a:pPr marL="800100" lvl="3" indent="-342900">
              <a:spcBef>
                <a:spcPts val="300"/>
              </a:spcBef>
              <a:spcAft>
                <a:spcPts val="0"/>
              </a:spcAft>
              <a:buFontTx/>
              <a:buChar char="-"/>
              <a:defRPr/>
            </a:pPr>
            <a:r>
              <a:rPr lang="en-US" altLang="en-US" sz="2200" b="1" dirty="0"/>
              <a:t>Includes replacing EPD/LPD terminology, and more…</a:t>
            </a:r>
          </a:p>
          <a:p>
            <a:pPr marL="800100" lvl="3" indent="-342900">
              <a:spcBef>
                <a:spcPts val="300"/>
              </a:spcBef>
              <a:spcAft>
                <a:spcPts val="0"/>
              </a:spcAft>
              <a:buFontTx/>
              <a:buChar char="-"/>
              <a:defRPr/>
            </a:pPr>
            <a:r>
              <a:rPr lang="en-US" altLang="en-US" sz="2200" b="1" dirty="0"/>
              <a:t>Review actions they take on Monday, prepare any inputs to their Wed meeting</a:t>
            </a:r>
          </a:p>
          <a:p>
            <a:pPr marL="800100" lvl="3" indent="-342900">
              <a:spcBef>
                <a:spcPts val="300"/>
              </a:spcBef>
              <a:spcAft>
                <a:spcPts val="0"/>
              </a:spcAft>
              <a:buFontTx/>
              <a:buChar char="-"/>
              <a:defRPr/>
            </a:pPr>
            <a:r>
              <a:rPr lang="en-US" altLang="en-US" sz="2200" b="1" dirty="0"/>
              <a:t>Seriously look at list on next slide, and start planning our activities in this area</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a:t>
            </a:r>
            <a:endParaRPr lang="en-US" altLang="en-US" sz="2400" dirty="0"/>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CB10806C-0ABB-4904-839A-FC93570378B0}"/>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9728606-6134-4440-B511-DC88093A078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E973A0E2-7B23-41B3-AD2E-C44F0DEC8E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491464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u="sng" kern="0" dirty="0"/>
              <a:t>EPD and LPD terms are going away</a:t>
            </a:r>
            <a:r>
              <a:rPr lang="en-US" sz="2000" b="1" kern="0" dirty="0"/>
              <a:t> – we need to update 802.11 to align</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E6E75F97-D3D4-47E8-BDD8-D05B2AFB7EB8}"/>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81611500-828E-4F16-A753-3A5589C4814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0D188771-FFB7-4882-BAED-6D5C19A4347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47137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July 2024 </a:t>
            </a:r>
          </a:p>
        </p:txBody>
      </p:sp>
      <p:sp>
        <p:nvSpPr>
          <p:cNvPr id="9218" name="Rectangle 2"/>
          <p:cNvSpPr>
            <a:spLocks noGrp="1" noChangeArrowheads="1"/>
          </p:cNvSpPr>
          <p:nvPr>
            <p:ph idx="1"/>
          </p:nvPr>
        </p:nvSpPr>
        <p:spPr>
          <a:xfrm>
            <a:off x="914401" y="1700808"/>
            <a:ext cx="10361084" cy="4471391"/>
          </a:xfrm>
          <a:ln/>
        </p:spPr>
        <p:txBody>
          <a:bodyPr/>
          <a:lstStyle/>
          <a:p>
            <a:pPr marL="0" indent="0"/>
            <a:r>
              <a:rPr lang="en-GB" dirty="0"/>
              <a:t>This week:</a:t>
            </a:r>
          </a:p>
          <a:p>
            <a:pPr>
              <a:buFont typeface="Arial" panose="020B0604020202020204" pitchFamily="34" charset="0"/>
              <a:buChar char="•"/>
            </a:pPr>
            <a:r>
              <a:rPr lang="en-GB" dirty="0"/>
              <a:t>Meeting slot(s) </a:t>
            </a:r>
            <a:r>
              <a:rPr lang="en-GB" dirty="0">
                <a:solidFill>
                  <a:srgbClr val="FF0000"/>
                </a:solidFill>
              </a:rPr>
              <a:t>802.11 </a:t>
            </a:r>
            <a:r>
              <a:rPr lang="en-GB" dirty="0" err="1">
                <a:solidFill>
                  <a:srgbClr val="FF0000"/>
                </a:solidFill>
              </a:rPr>
              <a:t>Coex</a:t>
            </a:r>
            <a:r>
              <a:rPr lang="en-GB" dirty="0">
                <a:solidFill>
                  <a:srgbClr val="FF0000"/>
                </a:solidFill>
              </a:rPr>
              <a:t> SC</a:t>
            </a:r>
            <a:r>
              <a:rPr lang="en-GB" dirty="0"/>
              <a:t>:</a:t>
            </a:r>
          </a:p>
          <a:p>
            <a:pPr lvl="1">
              <a:buFont typeface="Arial" panose="020B0604020202020204" pitchFamily="34" charset="0"/>
              <a:buChar char="•"/>
            </a:pPr>
            <a:r>
              <a:rPr lang="en-GB" dirty="0">
                <a:solidFill>
                  <a:srgbClr val="FF0000"/>
                </a:solidFill>
              </a:rPr>
              <a:t>Tuesday</a:t>
            </a:r>
            <a:r>
              <a:rPr lang="en-GB" dirty="0"/>
              <a:t> 13:30 – 15:30h (</a:t>
            </a:r>
            <a:r>
              <a:rPr lang="en-GB" dirty="0">
                <a:solidFill>
                  <a:srgbClr val="FF0000"/>
                </a:solidFill>
              </a:rPr>
              <a:t>PM 1</a:t>
            </a:r>
            <a:r>
              <a:rPr lang="en-GB" dirty="0"/>
              <a:t>) </a:t>
            </a:r>
          </a:p>
          <a:p>
            <a:pPr lvl="2">
              <a:buFont typeface="Arial" panose="020B0604020202020204" pitchFamily="34" charset="0"/>
              <a:buChar char="•"/>
            </a:pPr>
            <a:r>
              <a:rPr lang="en-GB" dirty="0">
                <a:sym typeface="Wingdings" pitchFamily="2" charset="2"/>
              </a:rPr>
              <a:t>Discussion of submissions (see next slide)</a:t>
            </a:r>
            <a:endParaRPr lang="en-GB" dirty="0"/>
          </a:p>
          <a:p>
            <a:pPr lvl="2">
              <a:buFont typeface="Arial" panose="020B0604020202020204" pitchFamily="34" charset="0"/>
              <a:buChar char="•"/>
            </a:pPr>
            <a:r>
              <a:rPr lang="en-GB" dirty="0">
                <a:sym typeface="Wingdings" pitchFamily="2" charset="2"/>
              </a:rPr>
              <a:t>Preparing for TUE EVE joint session</a:t>
            </a:r>
          </a:p>
          <a:p>
            <a:pPr lvl="1">
              <a:buFont typeface="Arial" panose="020B0604020202020204" pitchFamily="34" charset="0"/>
              <a:buChar char="•"/>
            </a:pPr>
            <a:r>
              <a:rPr lang="en-GB" dirty="0">
                <a:solidFill>
                  <a:srgbClr val="FF0000"/>
                </a:solidFill>
              </a:rPr>
              <a:t>Wednesday</a:t>
            </a:r>
            <a:r>
              <a:rPr lang="en-GB" dirty="0"/>
              <a:t> 10:30 – 12:30h (</a:t>
            </a:r>
            <a:r>
              <a:rPr lang="en-GB" dirty="0">
                <a:solidFill>
                  <a:srgbClr val="FF0000"/>
                </a:solidFill>
              </a:rPr>
              <a:t>AM2</a:t>
            </a:r>
            <a:r>
              <a:rPr lang="en-GB" dirty="0"/>
              <a:t>)</a:t>
            </a:r>
          </a:p>
          <a:p>
            <a:pPr lvl="2">
              <a:buFont typeface="Arial" panose="020B0604020202020204" pitchFamily="34" charset="0"/>
              <a:buChar char="•"/>
            </a:pPr>
            <a:r>
              <a:rPr lang="en-GB" dirty="0">
                <a:sym typeface="Wingdings" pitchFamily="2" charset="2"/>
              </a:rPr>
              <a:t>Discussion of submissions (see next slide)</a:t>
            </a:r>
            <a:endParaRPr lang="en-GB" dirty="0"/>
          </a:p>
          <a:p>
            <a:pPr>
              <a:buFont typeface="Arial" panose="020B0604020202020204" pitchFamily="34" charset="0"/>
              <a:buChar char="•"/>
            </a:pPr>
            <a:r>
              <a:rPr lang="en-GB" dirty="0">
                <a:solidFill>
                  <a:srgbClr val="FF0000"/>
                </a:solidFill>
              </a:rPr>
              <a:t>Joint 802.11 </a:t>
            </a:r>
            <a:r>
              <a:rPr lang="en-GB" dirty="0" err="1">
                <a:solidFill>
                  <a:srgbClr val="FF0000"/>
                </a:solidFill>
              </a:rPr>
              <a:t>Coex</a:t>
            </a:r>
            <a:r>
              <a:rPr lang="en-GB" dirty="0">
                <a:solidFill>
                  <a:srgbClr val="FF0000"/>
                </a:solidFill>
              </a:rPr>
              <a:t> SC &amp; 802.15ab.4</a:t>
            </a:r>
            <a:r>
              <a:rPr lang="en-GB" dirty="0"/>
              <a:t>:  </a:t>
            </a:r>
          </a:p>
          <a:p>
            <a:pPr lvl="1">
              <a:buFont typeface="Arial" panose="020B0604020202020204" pitchFamily="34" charset="0"/>
              <a:buChar char="•"/>
            </a:pPr>
            <a:r>
              <a:rPr lang="en-GB" dirty="0">
                <a:solidFill>
                  <a:srgbClr val="FF0000"/>
                </a:solidFill>
              </a:rPr>
              <a:t>Tuesday</a:t>
            </a:r>
            <a:r>
              <a:rPr lang="en-GB" dirty="0"/>
              <a:t> 19.30 – 21.30h (</a:t>
            </a:r>
            <a:r>
              <a:rPr lang="en-GB" dirty="0">
                <a:solidFill>
                  <a:srgbClr val="FF0000"/>
                </a:solidFill>
              </a:rPr>
              <a:t>EVE</a:t>
            </a:r>
            <a:r>
              <a:rPr lang="en-GB" dirty="0"/>
              <a:t>)</a:t>
            </a:r>
          </a:p>
          <a:p>
            <a:pPr lvl="2">
              <a:buFont typeface="Arial" panose="020B0604020202020204" pitchFamily="34" charset="0"/>
              <a:buChar char="•"/>
            </a:pPr>
            <a:r>
              <a:rPr lang="en-GB" dirty="0"/>
              <a:t>802.15.4ab CAD – comments received</a:t>
            </a:r>
          </a:p>
          <a:p>
            <a:pPr lvl="2">
              <a:buFont typeface="Arial" panose="020B0604020202020204" pitchFamily="34" charset="0"/>
              <a:buChar char="•"/>
            </a:pPr>
            <a:r>
              <a:rPr lang="en-GB" dirty="0" err="1"/>
              <a:t>Coex</a:t>
            </a:r>
            <a:r>
              <a:rPr lang="en-GB" dirty="0"/>
              <a:t> comments on / Status of 802.15.4ab Draft and 802.15.4m</a:t>
            </a:r>
          </a:p>
          <a:p>
            <a:pPr lvl="2">
              <a:buFont typeface="Arial" panose="020B0604020202020204" pitchFamily="34" charset="0"/>
              <a:buChar char="•"/>
            </a:pPr>
            <a:r>
              <a:rPr lang="en-GB" dirty="0"/>
              <a:t>Submission: Energy Detect Proposal for NB Technologies (11-24/1182)</a:t>
            </a:r>
          </a:p>
        </p:txBody>
      </p:sp>
      <p:sp>
        <p:nvSpPr>
          <p:cNvPr id="3" name="Footer Placeholder 2">
            <a:extLst>
              <a:ext uri="{FF2B5EF4-FFF2-40B4-BE49-F238E27FC236}">
                <a16:creationId xmlns:a16="http://schemas.microsoft.com/office/drawing/2014/main" id="{ED36A735-62FD-43C3-B629-03457B77A277}"/>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23BF7ED2-E8AB-4CF8-9370-315954297DC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02241787-819E-4424-B567-47DB84DFAC6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07301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a:t>
            </a:r>
            <a:r>
              <a:rPr lang="en-GB"/>
              <a:t>– July </a:t>
            </a:r>
            <a:r>
              <a:rPr lang="en-GB" dirty="0"/>
              <a:t>2024 (cont.) </a:t>
            </a:r>
          </a:p>
        </p:txBody>
      </p:sp>
      <p:sp>
        <p:nvSpPr>
          <p:cNvPr id="9218" name="Rectangle 2"/>
          <p:cNvSpPr>
            <a:spLocks noGrp="1" noChangeArrowheads="1"/>
          </p:cNvSpPr>
          <p:nvPr>
            <p:ph idx="1"/>
          </p:nvPr>
        </p:nvSpPr>
        <p:spPr>
          <a:ln/>
        </p:spPr>
        <p:txBody>
          <a:bodyPr/>
          <a:lstStyle/>
          <a:p>
            <a:pPr marL="0" indent="0"/>
            <a:r>
              <a:rPr lang="en-GB" dirty="0"/>
              <a:t>Agenda items / discussion topics</a:t>
            </a:r>
          </a:p>
          <a:p>
            <a:pPr>
              <a:buFont typeface="Times New Roman" pitchFamily="16" charset="0"/>
              <a:buChar char="•"/>
            </a:pPr>
            <a:endParaRPr lang="en-GB" dirty="0"/>
          </a:p>
          <a:p>
            <a:pPr marL="0" indent="0"/>
            <a:endParaRPr lang="en-GB" dirty="0"/>
          </a:p>
          <a:p>
            <a:pPr marL="0" indent="0"/>
            <a:endParaRPr lang="en-GB" dirty="0"/>
          </a:p>
          <a:p>
            <a:pPr marL="0" indent="0"/>
            <a:endParaRPr lang="en-GB" dirty="0"/>
          </a:p>
          <a:p>
            <a:pPr marL="0" indent="0"/>
            <a:endParaRPr lang="en-GB" dirty="0"/>
          </a:p>
          <a:p>
            <a:pPr marL="0" indent="0"/>
            <a:endParaRPr lang="en-GB" dirty="0"/>
          </a:p>
          <a:p>
            <a:pPr marL="0" indent="0"/>
            <a:endParaRPr lang="en-GB" dirty="0"/>
          </a:p>
          <a:p>
            <a:pPr marL="0" indent="0"/>
            <a:r>
              <a:rPr lang="en-GB" dirty="0"/>
              <a:t>Agenda: 11-24/0970</a:t>
            </a:r>
          </a:p>
          <a:p>
            <a:pPr>
              <a:buFont typeface="Times New Roman" pitchFamily="16" charset="0"/>
              <a:buChar char="•"/>
            </a:pPr>
            <a:endParaRPr lang="en-GB" dirty="0"/>
          </a:p>
          <a:p>
            <a:pPr lvl="1">
              <a:buFont typeface="Times New Roman" pitchFamily="16" charset="0"/>
              <a:buChar char="•"/>
            </a:pPr>
            <a:endParaRPr lang="en-GB" dirty="0"/>
          </a:p>
        </p:txBody>
      </p:sp>
      <p:graphicFrame>
        <p:nvGraphicFramePr>
          <p:cNvPr id="3" name="Table 2">
            <a:extLst>
              <a:ext uri="{FF2B5EF4-FFF2-40B4-BE49-F238E27FC236}">
                <a16:creationId xmlns:a16="http://schemas.microsoft.com/office/drawing/2014/main" id="{5E6A3F5E-88B1-97DD-CFE4-A5A17FC134BF}"/>
              </a:ext>
            </a:extLst>
          </p:cNvPr>
          <p:cNvGraphicFramePr>
            <a:graphicFrameLocks noGrp="1"/>
          </p:cNvGraphicFramePr>
          <p:nvPr>
            <p:extLst>
              <p:ext uri="{D42A27DB-BD31-4B8C-83A1-F6EECF244321}">
                <p14:modId xmlns:p14="http://schemas.microsoft.com/office/powerpoint/2010/main" val="4034322904"/>
              </p:ext>
            </p:extLst>
          </p:nvPr>
        </p:nvGraphicFramePr>
        <p:xfrm>
          <a:off x="4367808" y="2564904"/>
          <a:ext cx="5927080" cy="3343910"/>
        </p:xfrm>
        <a:graphic>
          <a:graphicData uri="http://schemas.openxmlformats.org/drawingml/2006/table">
            <a:tbl>
              <a:tblPr>
                <a:tableStyleId>{5C22544A-7EE6-4342-B048-85BDC9FD1C3A}</a:tableStyleId>
              </a:tblPr>
              <a:tblGrid>
                <a:gridCol w="4351344">
                  <a:extLst>
                    <a:ext uri="{9D8B030D-6E8A-4147-A177-3AD203B41FA5}">
                      <a16:colId xmlns:a16="http://schemas.microsoft.com/office/drawing/2014/main" val="3046483093"/>
                    </a:ext>
                  </a:extLst>
                </a:gridCol>
                <a:gridCol w="1575736">
                  <a:extLst>
                    <a:ext uri="{9D8B030D-6E8A-4147-A177-3AD203B41FA5}">
                      <a16:colId xmlns:a16="http://schemas.microsoft.com/office/drawing/2014/main" val="2105571459"/>
                    </a:ext>
                  </a:extLst>
                </a:gridCol>
              </a:tblGrid>
              <a:tr h="304800">
                <a:tc>
                  <a:txBody>
                    <a:bodyPr/>
                    <a:lstStyle/>
                    <a:p>
                      <a:pPr algn="l" fontAlgn="t"/>
                      <a:r>
                        <a:rPr lang="en-US" sz="1400" b="1" u="sng" strike="noStrike" dirty="0">
                          <a:effectLst/>
                        </a:rPr>
                        <a:t>Bluetooth SG update</a:t>
                      </a:r>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1" u="sng" strike="noStrike">
                          <a:effectLst/>
                        </a:rPr>
                        <a:t>11-24/1085</a:t>
                      </a:r>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168223672"/>
                  </a:ext>
                </a:extLst>
              </a:tr>
              <a:tr h="203200">
                <a:tc>
                  <a:txBody>
                    <a:bodyPr/>
                    <a:lstStyle/>
                    <a:p>
                      <a:pPr algn="l" fontAlgn="b"/>
                      <a:endParaRPr lang="en-US" sz="1400" b="1" i="0" u="sng"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1400" b="1" i="0" u="sng"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03155755"/>
                  </a:ext>
                </a:extLst>
              </a:tr>
              <a:tr h="292100">
                <a:tc>
                  <a:txBody>
                    <a:bodyPr/>
                    <a:lstStyle/>
                    <a:p>
                      <a:pPr algn="l" fontAlgn="t"/>
                      <a:r>
                        <a:rPr lang="en-US" sz="1400" b="1" u="sng" strike="noStrike" dirty="0">
                          <a:effectLst/>
                        </a:rPr>
                        <a:t>ETSI TC BRAN update</a:t>
                      </a:r>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1" u="sng" strike="noStrike">
                          <a:effectLst/>
                        </a:rPr>
                        <a:t>11-24/1233</a:t>
                      </a:r>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897897171"/>
                  </a:ext>
                </a:extLst>
              </a:tr>
              <a:tr h="203200">
                <a:tc>
                  <a:txBody>
                    <a:bodyPr/>
                    <a:lstStyle/>
                    <a:p>
                      <a:pPr algn="l" fontAlgn="t"/>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245530782"/>
                  </a:ext>
                </a:extLst>
              </a:tr>
              <a:tr h="254000">
                <a:tc>
                  <a:txBody>
                    <a:bodyPr/>
                    <a:lstStyle/>
                    <a:p>
                      <a:pPr algn="l" fontAlgn="t"/>
                      <a:r>
                        <a:rPr lang="en-US" sz="1400" b="1" u="sng" strike="noStrike" dirty="0">
                          <a:effectLst/>
                        </a:rPr>
                        <a:t>NB Status Update</a:t>
                      </a:r>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1" u="sng" strike="noStrike">
                          <a:effectLst/>
                        </a:rPr>
                        <a:t>11-24/1143</a:t>
                      </a:r>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580428438"/>
                  </a:ext>
                </a:extLst>
              </a:tr>
              <a:tr h="203200">
                <a:tc>
                  <a:txBody>
                    <a:bodyPr/>
                    <a:lstStyle/>
                    <a:p>
                      <a:pPr algn="l" fontAlgn="t"/>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609645936"/>
                  </a:ext>
                </a:extLst>
              </a:tr>
              <a:tr h="279400">
                <a:tc>
                  <a:txBody>
                    <a:bodyPr/>
                    <a:lstStyle/>
                    <a:p>
                      <a:pPr algn="l" fontAlgn="t"/>
                      <a:r>
                        <a:rPr lang="en-US" sz="1400" b="1" u="sng" strike="noStrike" dirty="0">
                          <a:effectLst/>
                        </a:rPr>
                        <a:t>Narrowband Frequency-Hopping blocking Wideband</a:t>
                      </a:r>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1" u="sng" strike="noStrike">
                          <a:effectLst/>
                        </a:rPr>
                        <a:t>11-24/1138</a:t>
                      </a:r>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4163126268"/>
                  </a:ext>
                </a:extLst>
              </a:tr>
              <a:tr h="203200">
                <a:tc>
                  <a:txBody>
                    <a:bodyPr/>
                    <a:lstStyle/>
                    <a:p>
                      <a:pPr algn="l" fontAlgn="t"/>
                      <a:endParaRPr lang="en-US" sz="1400" b="1"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400" b="1"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963175318"/>
                  </a:ext>
                </a:extLst>
              </a:tr>
              <a:tr h="241300">
                <a:tc>
                  <a:txBody>
                    <a:bodyPr/>
                    <a:lstStyle/>
                    <a:p>
                      <a:pPr algn="l" fontAlgn="t"/>
                      <a:r>
                        <a:rPr lang="en-US" sz="1400" b="1" u="none" strike="noStrike">
                          <a:effectLst/>
                        </a:rPr>
                        <a:t>NB Hop Density</a:t>
                      </a:r>
                      <a:endParaRPr lang="en-US" sz="14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b="1" u="none" strike="noStrike" dirty="0">
                          <a:effectLst/>
                        </a:rPr>
                        <a:t>11-24/1150</a:t>
                      </a:r>
                      <a:endParaRPr lang="en-US" sz="1400" b="1"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51954002"/>
                  </a:ext>
                </a:extLst>
              </a:tr>
              <a:tr h="203200">
                <a:tc>
                  <a:txBody>
                    <a:bodyPr/>
                    <a:lstStyle/>
                    <a:p>
                      <a:pPr algn="l" fontAlgn="b"/>
                      <a:endParaRPr lang="en-US" sz="1400" b="1"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en-US" sz="1400" b="1"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25853144"/>
                  </a:ext>
                </a:extLst>
              </a:tr>
              <a:tr h="266700">
                <a:tc>
                  <a:txBody>
                    <a:bodyPr/>
                    <a:lstStyle/>
                    <a:p>
                      <a:pPr algn="l" fontAlgn="t"/>
                      <a:r>
                        <a:rPr lang="en-US" sz="1400" b="1" u="none" strike="noStrike">
                          <a:effectLst/>
                        </a:rPr>
                        <a:t>Is 802.11 Compatible with SLB?</a:t>
                      </a:r>
                      <a:endParaRPr lang="en-US" sz="14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b="1" u="none" strike="noStrike" dirty="0">
                          <a:effectLst/>
                        </a:rPr>
                        <a:t>11-24/1148</a:t>
                      </a:r>
                      <a:endParaRPr lang="en-US" sz="1400" b="1"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4171908880"/>
                  </a:ext>
                </a:extLst>
              </a:tr>
              <a:tr h="203200">
                <a:tc>
                  <a:txBody>
                    <a:bodyPr/>
                    <a:lstStyle/>
                    <a:p>
                      <a:pPr algn="l" fontAlgn="b"/>
                      <a:endParaRPr lang="en-US"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4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699226089"/>
                  </a:ext>
                </a:extLst>
              </a:tr>
              <a:tr h="368300">
                <a:tc>
                  <a:txBody>
                    <a:bodyPr/>
                    <a:lstStyle/>
                    <a:p>
                      <a:pPr algn="l" fontAlgn="t"/>
                      <a:r>
                        <a:rPr lang="en-US" sz="1400" b="1" u="none" strike="noStrike">
                          <a:effectLst/>
                        </a:rPr>
                        <a:t>Co-Existence of Wi-Fi with Narrowband Technology</a:t>
                      </a:r>
                      <a:endParaRPr lang="en-US" sz="14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b="1" u="none" strike="noStrike" dirty="0">
                          <a:effectLst/>
                        </a:rPr>
                        <a:t>11-24/1059</a:t>
                      </a:r>
                      <a:endParaRPr lang="en-US" sz="1400" b="1"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658240251"/>
                  </a:ext>
                </a:extLst>
              </a:tr>
            </a:tbl>
          </a:graphicData>
        </a:graphic>
      </p:graphicFrame>
      <p:sp>
        <p:nvSpPr>
          <p:cNvPr id="7" name="Footer Placeholder 6">
            <a:extLst>
              <a:ext uri="{FF2B5EF4-FFF2-40B4-BE49-F238E27FC236}">
                <a16:creationId xmlns:a16="http://schemas.microsoft.com/office/drawing/2014/main" id="{B2767B4D-D49A-49B6-8694-B4EAE9FE3FFC}"/>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D072F175-2767-4DBC-88E3-79E4A630CDB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B3E786CA-073E-4C23-B3A9-2DC3C804C5E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596681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137</TotalTime>
  <Words>3131</Words>
  <Application>Microsoft Office PowerPoint</Application>
  <PresentationFormat>Widescreen</PresentationFormat>
  <Paragraphs>621</Paragraphs>
  <Slides>29</Slides>
  <Notes>19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2" baseType="lpstr">
      <vt:lpstr>微软雅黑</vt:lpstr>
      <vt:lpstr>MS Gothic</vt:lpstr>
      <vt:lpstr>MS PGothic</vt:lpstr>
      <vt:lpstr>MS PGothic</vt:lpstr>
      <vt:lpstr>宋体</vt:lpstr>
      <vt:lpstr>Aptos Narrow</vt:lpstr>
      <vt:lpstr>Arial</vt:lpstr>
      <vt:lpstr>Arial Unicode MS</vt:lpstr>
      <vt:lpstr>Calibri</vt:lpstr>
      <vt:lpstr>Times New Roman</vt:lpstr>
      <vt:lpstr>Wingdings</vt:lpstr>
      <vt:lpstr>Office Theme</vt:lpstr>
      <vt:lpstr>Document</vt:lpstr>
      <vt:lpstr>WG11 Opening Report Snapshot Slides July 2024</vt:lpstr>
      <vt:lpstr>Abstract</vt:lpstr>
      <vt:lpstr>Editors Meeting</vt:lpstr>
      <vt:lpstr>ANA Status</vt:lpstr>
      <vt:lpstr>IEEE 802.11 AIML SC – July 2024 Artificial Intelligence and Machine Learning </vt:lpstr>
      <vt:lpstr>ARC (Architecture) – July 2024</vt:lpstr>
      <vt:lpstr>ARC (Architecture) – July 2024</vt:lpstr>
      <vt:lpstr>Coex SC (Coexistence) – July 2024 </vt:lpstr>
      <vt:lpstr>Coex SC (Coexistence) – July 2024 (cont.) </vt:lpstr>
      <vt:lpstr>PAR Review SC – Snapshot slide Chair: Jon Rosdahl</vt:lpstr>
      <vt:lpstr>802.11 WNG – July 2024</vt:lpstr>
      <vt:lpstr>IEEE 802 JTC1 SC will meet once on Tue, 16 July 2024 @ 4 pm EDT</vt:lpstr>
      <vt:lpstr>A large number of IEEE 802 submissions ought to be in the PSDO balloting &amp; publication process – but…</vt:lpstr>
      <vt:lpstr>IEEE 802 has 155 standards in or through the PSDO pipeline</vt:lpstr>
      <vt:lpstr>TGme (Maintenance) Summary </vt:lpstr>
      <vt:lpstr>TGbe (Extremely High Throughput)</vt:lpstr>
      <vt:lpstr>TGbe July F2F Schedule</vt:lpstr>
      <vt:lpstr>TGbf (WLAN Sensing)– July 2024</vt:lpstr>
      <vt:lpstr>PowerPoint Presentation</vt:lpstr>
      <vt:lpstr>TGbh (Random and Changing MAC Addresses) – July 2024</vt:lpstr>
      <vt:lpstr>IEEE 802.11 TGbi – July 2024</vt:lpstr>
      <vt:lpstr>TGbk 320MHz Positioning</vt:lpstr>
      <vt:lpstr>TGbk 320MHz Positioning</vt:lpstr>
      <vt:lpstr>TGbk 320MHz Positioning</vt:lpstr>
      <vt:lpstr>TGbn (Ultra High Reliability)</vt:lpstr>
      <vt:lpstr>TGbn July F2F Schedule</vt:lpstr>
      <vt:lpstr>TGbp Snapshot for Jul 2024 IEEE 802 Plenary</vt:lpstr>
      <vt:lpstr>Snapshot for IMMW SG – Integrated mmWave</vt:lpstr>
      <vt:lpstr>802.11 ITU Liaison Ad Hoc (ITU AHG) – July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198</cp:revision>
  <cp:lastPrinted>1601-01-01T00:00:00Z</cp:lastPrinted>
  <dcterms:created xsi:type="dcterms:W3CDTF">2018-05-02T19:26:26Z</dcterms:created>
  <dcterms:modified xsi:type="dcterms:W3CDTF">2024-07-15T13:57:33Z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1721048023</vt:lpwstr>
  </property>
</Properties>
</file>