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3"/>
  </p:handoutMasterIdLst>
  <p:sldIdLst>
    <p:sldId id="277" r:id="rId3"/>
    <p:sldId id="306" r:id="rId5"/>
    <p:sldId id="323" r:id="rId6"/>
    <p:sldId id="329" r:id="rId7"/>
    <p:sldId id="334" r:id="rId8"/>
    <p:sldId id="326" r:id="rId9"/>
    <p:sldId id="311" r:id="rId10"/>
    <p:sldId id="293" r:id="rId11"/>
    <p:sldId id="276" r:id="rId12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帐户" initials="M帐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3" autoAdjust="0"/>
    <p:restoredTop sz="88235" autoAdjust="0"/>
  </p:normalViewPr>
  <p:slideViewPr>
    <p:cSldViewPr showGuides="1">
      <p:cViewPr varScale="1">
        <p:scale>
          <a:sx n="102" d="100"/>
          <a:sy n="102" d="100"/>
        </p:scale>
        <p:origin x="660" y="114"/>
      </p:cViewPr>
      <p:guideLst>
        <p:guide orient="horz" pos="2212"/>
        <p:guide pos="3839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9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pPr algn="l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lang="en-US" altLang="zh-CN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Complexity?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1.</a:t>
            </a:r>
            <a:r>
              <a:rPr lang="zh-CN" altLang="en-US" dirty="0" smtClean="0"/>
              <a:t>不复杂，加一点东西，很容易就收敛了；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2.</a:t>
            </a:r>
            <a:endParaRPr lang="en-US" altLang="zh-CN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Shirley Yin, </a:t>
            </a:r>
            <a:r>
              <a:rPr lang="en-GB" dirty="0" err="1" smtClean="0"/>
              <a:t>Clourney</a:t>
            </a:r>
            <a:r>
              <a:rPr lang="en-GB" dirty="0" smtClean="0"/>
              <a:t> Semi</a:t>
            </a:r>
            <a:r>
              <a:rPr lang="en-US" altLang="zh-CN" dirty="0" smtClean="0"/>
              <a:t>conductor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 altLang="zh-CN" smtClean="0"/>
              <a:t>May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2024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2024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2024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 altLang="zh-CN" smtClean="0"/>
              <a:t>July 2024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 dirty="0" smtClean="0"/>
              <a:t>Shirley Yin, </a:t>
            </a:r>
            <a:r>
              <a:rPr lang="en-GB" dirty="0" err="1" smtClean="0"/>
              <a:t>ClourneySemi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802.11-24/1145r0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.png"/><Relationship Id="rId3" Type="http://schemas.openxmlformats.org/officeDocument/2006/relationships/tags" Target="../tags/tag3.xml"/><Relationship Id="rId2" Type="http://schemas.openxmlformats.org/officeDocument/2006/relationships/image" Target="../media/image1.png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68609"/>
            <a:ext cx="10363200" cy="1271316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>
                <a:solidFill>
                  <a:schemeClr val="tx1"/>
                </a:solidFill>
              </a:rPr>
              <a:t>Multi-AP Coordination for Low Latency Traffic Transmission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33153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</a:t>
            </a:r>
            <a:r>
              <a:rPr lang="en-US" altLang="en-GB" sz="2000" b="0" dirty="0" smtClean="0"/>
              <a:t>8</a:t>
            </a:r>
            <a:r>
              <a:rPr lang="en-GB" sz="2000" b="0" dirty="0" smtClean="0"/>
              <a:t>-</a:t>
            </a:r>
            <a:r>
              <a:rPr lang="en-US" altLang="en-GB" sz="2000" b="0" dirty="0" smtClean="0"/>
              <a:t>13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 smtClean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dirty="0"/>
              <a:t>Shirley Yin, </a:t>
            </a:r>
            <a:r>
              <a:rPr lang="en-GB" altLang="zh-CN" dirty="0" err="1"/>
              <a:t>Clourney</a:t>
            </a:r>
            <a:r>
              <a:rPr lang="en-GB" altLang="zh-CN" dirty="0"/>
              <a:t> Semi</a:t>
            </a:r>
            <a:r>
              <a:rPr lang="en-US" altLang="zh-CN" dirty="0"/>
              <a:t>conductor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442469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983878" y="2891481"/>
          <a:ext cx="9854755" cy="1998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0951"/>
                <a:gridCol w="1970951"/>
                <a:gridCol w="1963745"/>
                <a:gridCol w="2016224"/>
                <a:gridCol w="1932884"/>
              </a:tblGrid>
              <a:tr h="177479">
                <a:tc>
                  <a:txBody>
                    <a:bodyPr/>
                    <a:lstStyle/>
                    <a:p>
                      <a:r>
                        <a:rPr lang="en-US" altLang="zh-CN" sz="1800" b="1" dirty="0" smtClean="0"/>
                        <a:t>Name</a:t>
                      </a:r>
                      <a:endParaRPr lang="zh-CN" altLang="en-US" sz="18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 smtClean="0"/>
                        <a:t>Affiliations</a:t>
                      </a:r>
                      <a:endParaRPr lang="zh-CN" altLang="en-US" sz="18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 smtClean="0"/>
                        <a:t>Address</a:t>
                      </a:r>
                      <a:endParaRPr lang="zh-CN" altLang="en-US" sz="18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 smtClean="0"/>
                        <a:t>Phone</a:t>
                      </a:r>
                      <a:endParaRPr lang="zh-CN" altLang="en-US" sz="18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 smtClean="0"/>
                        <a:t>email</a:t>
                      </a:r>
                      <a:endParaRPr lang="zh-CN" altLang="en-US" sz="18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Shirley Yin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err="1" smtClean="0"/>
                        <a:t>Clourney</a:t>
                      </a:r>
                      <a:r>
                        <a:rPr lang="en-US" altLang="zh-CN" sz="1400" dirty="0" smtClean="0"/>
                        <a:t> Semiconductor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shy166@clourneysemi.com</a:t>
                      </a:r>
                      <a:endParaRPr lang="zh-CN" altLang="en-US" sz="12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985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Jerome </a:t>
                      </a:r>
                      <a:r>
                        <a:rPr lang="en-US" altLang="zh-CN" sz="1400" dirty="0" err="1" smtClean="0"/>
                        <a:t>Gu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err="1" smtClean="0"/>
                        <a:t>Clourney</a:t>
                      </a:r>
                      <a:r>
                        <a:rPr lang="en-US" altLang="zh-CN" sz="1400" dirty="0" smtClean="0"/>
                        <a:t> Semiconductor</a:t>
                      </a:r>
                      <a:endParaRPr lang="zh-CN" altLang="en-US" sz="1400" dirty="0" smtClean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Jason Sheng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err="1" smtClean="0"/>
                        <a:t>Clourney</a:t>
                      </a:r>
                      <a:r>
                        <a:rPr lang="en-US" altLang="zh-CN" sz="1400" dirty="0" smtClean="0"/>
                        <a:t> Semiconductor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667"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667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443210" cy="43999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1800" b="0" dirty="0" smtClean="0">
                <a:solidFill>
                  <a:schemeClr val="tx1"/>
                </a:solidFill>
              </a:rPr>
              <a:t>“Enabling </a:t>
            </a:r>
            <a:r>
              <a:rPr lang="en-US" altLang="zh-CN" sz="1800" b="0" dirty="0">
                <a:solidFill>
                  <a:schemeClr val="tx1"/>
                </a:solidFill>
              </a:rPr>
              <a:t>at least one mode of operation capable of improving the tail of the latency distribution and jitter compared to EHT MAC/PHY operation, with mobility between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BSSs” is </a:t>
            </a:r>
            <a:r>
              <a:rPr lang="en-US" altLang="zh-CN" sz="1800" b="0" dirty="0">
                <a:solidFill>
                  <a:schemeClr val="tx1"/>
                </a:solidFill>
              </a:rPr>
              <a:t>one of the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objectives of  802.11bn[1].</a:t>
            </a:r>
            <a:endParaRPr lang="en-US" altLang="zh-CN" sz="1800" b="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800" b="0" dirty="0" smtClean="0">
                <a:solidFill>
                  <a:schemeClr val="tx1"/>
                </a:solidFill>
                <a:sym typeface="+mn-ea"/>
              </a:rPr>
              <a:t>A Motion on Multi-AP operation was approved [2] </a:t>
            </a:r>
            <a:endParaRPr lang="en-US" altLang="zh-CN" sz="1800" b="0" dirty="0" smtClean="0">
              <a:solidFill>
                <a:schemeClr val="tx1"/>
              </a:solidFill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>
                <a:solidFill>
                  <a:schemeClr val="tx1"/>
                </a:solidFill>
                <a:cs typeface="+mn-cs"/>
              </a:rPr>
              <a:t>Move to add the following text to the </a:t>
            </a:r>
            <a:r>
              <a:rPr lang="en-US" altLang="zh-CN" sz="1800" dirty="0" err="1" smtClean="0">
                <a:solidFill>
                  <a:schemeClr val="tx1"/>
                </a:solidFill>
                <a:cs typeface="+mn-cs"/>
              </a:rPr>
              <a:t>TGbn</a:t>
            </a:r>
            <a:r>
              <a:rPr lang="en-US" altLang="zh-CN" sz="1800" dirty="0" smtClean="0">
                <a:solidFill>
                  <a:schemeClr val="tx1"/>
                </a:solidFill>
                <a:cs typeface="+mn-cs"/>
              </a:rPr>
              <a:t> SFD:</a:t>
            </a:r>
            <a:endParaRPr lang="en-US" altLang="zh-CN" sz="1800" dirty="0" smtClean="0">
              <a:solidFill>
                <a:schemeClr val="tx1"/>
              </a:solidFill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 smtClean="0">
                <a:solidFill>
                  <a:schemeClr val="tx1"/>
                </a:solidFill>
                <a:cs typeface="+mn-cs"/>
              </a:rPr>
              <a:t>Define a multi-AP Coordinated Spatial Reuse at </a:t>
            </a:r>
            <a:r>
              <a:rPr lang="en-US" altLang="zh-CN" dirty="0" err="1" smtClean="0">
                <a:solidFill>
                  <a:schemeClr val="tx1"/>
                </a:solidFill>
                <a:cs typeface="+mn-cs"/>
              </a:rPr>
              <a:t>TxOP</a:t>
            </a:r>
            <a:r>
              <a:rPr lang="en-US" altLang="zh-CN" dirty="0" smtClean="0">
                <a:solidFill>
                  <a:schemeClr val="tx1"/>
                </a:solidFill>
                <a:cs typeface="+mn-cs"/>
              </a:rPr>
              <a:t>-level with power control</a:t>
            </a:r>
            <a:endParaRPr lang="en-US" altLang="zh-CN" dirty="0" smtClean="0">
              <a:solidFill>
                <a:schemeClr val="tx1"/>
              </a:solidFill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 smtClean="0">
                <a:solidFill>
                  <a:schemeClr val="tx1"/>
                </a:solidFill>
                <a:cs typeface="+mn-cs"/>
              </a:rPr>
              <a:t>Define multi-AP Coordinated Beamforming</a:t>
            </a:r>
            <a:endParaRPr lang="en-US" altLang="zh-CN" dirty="0" smtClean="0">
              <a:solidFill>
                <a:schemeClr val="tx1"/>
              </a:solidFill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 smtClean="0">
                <a:solidFill>
                  <a:schemeClr val="tx1"/>
                </a:solidFill>
                <a:cs typeface="+mn-cs"/>
              </a:rPr>
              <a:t>Other multi-AP coordination modes are TBD</a:t>
            </a:r>
            <a:endParaRPr lang="en-US" altLang="zh-CN" dirty="0" smtClean="0">
              <a:solidFill>
                <a:schemeClr val="tx1"/>
              </a:solidFill>
              <a:cs typeface="+mn-cs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800" b="0" dirty="0" smtClean="0">
                <a:solidFill>
                  <a:schemeClr val="tx1"/>
                </a:solidFill>
              </a:rPr>
              <a:t>Currently, most of the contributions for low-latency traffic focus within a single BSS[3-7]. Multi-AP preemption for LL traffic has been proposed in [8].</a:t>
            </a:r>
            <a:r>
              <a:rPr lang="en-US" altLang="zh-CN" sz="1800" b="0" dirty="0" smtClean="0">
                <a:solidFill>
                  <a:srgbClr val="FF0000"/>
                </a:solidFill>
              </a:rPr>
              <a:t> </a:t>
            </a:r>
            <a:endParaRPr lang="en-US" altLang="zh-CN" sz="1800" b="0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800" b="0" dirty="0" smtClean="0">
                <a:solidFill>
                  <a:schemeClr val="tx1"/>
                </a:solidFill>
              </a:rPr>
              <a:t>T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he introduction of multi-AP coordination to LL can reduce inference and prioritize LL transmission, thus make sure the timely and reliable transmission of low-latency traffic. </a:t>
            </a:r>
            <a:r>
              <a:rPr lang="en-US" altLang="zh-CN" sz="1800" dirty="0" smtClean="0">
                <a:solidFill>
                  <a:schemeClr val="tx1"/>
                </a:solidFill>
              </a:rPr>
              <a:t>In this contribution, we would like to </a:t>
            </a: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discuss the support of low latency traffic transmission in Multi-AP coordination. </a:t>
            </a:r>
            <a:endParaRPr lang="en-US" altLang="zh-CN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Shirley Yin, </a:t>
            </a:r>
            <a:r>
              <a:rPr lang="en-GB" altLang="zh-CN" dirty="0" err="1"/>
              <a:t>Clourney</a:t>
            </a:r>
            <a:r>
              <a:rPr lang="en-GB" altLang="zh-CN" dirty="0"/>
              <a:t> Semi</a:t>
            </a:r>
            <a:r>
              <a:rPr lang="en-US" altLang="zh-CN" dirty="0"/>
              <a:t>conductor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How The </a:t>
            </a:r>
            <a:r>
              <a:rPr lang="zh-CN" altLang="en-US"/>
              <a:t>Multi-AP </a:t>
            </a:r>
            <a:r>
              <a:rPr lang="en-US" altLang="zh-CN"/>
              <a:t>C</a:t>
            </a:r>
            <a:r>
              <a:rPr lang="zh-CN" altLang="en-US"/>
              <a:t>oordination</a:t>
            </a:r>
            <a:r>
              <a:rPr lang="en-US" altLang="zh-CN"/>
              <a:t> Works with LL traffic?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0"/>
            <a:ext cx="10726420" cy="44951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  <a:sym typeface="+mn-ea"/>
              </a:rPr>
              <a:t>LL latency traffic?  Preemption? </a:t>
            </a:r>
            <a:endParaRPr lang="en-US" altLang="zh-CN" sz="2000" dirty="0" smtClean="0">
              <a:solidFill>
                <a:schemeClr val="tx1"/>
              </a:solidFill>
              <a:sym typeface="+mn-ea"/>
            </a:endParaRPr>
          </a:p>
          <a:p>
            <a:pPr lvl="1" algn="l">
              <a:buSzTx/>
              <a:buFont typeface="Arial" panose="020B0604020202020204" pitchFamily="34" charset="0"/>
              <a:buChar char="•"/>
            </a:pPr>
            <a:r>
              <a:rPr lang="en-US" altLang="zh-CN" sz="1665" dirty="0" smtClean="0">
                <a:solidFill>
                  <a:schemeClr val="tx1"/>
                </a:solidFill>
                <a:cs typeface="+mn-ea"/>
                <a:sym typeface="+mn-ea"/>
              </a:rPr>
              <a:t>Supporting LL traffic does not mean supporting preemption.</a:t>
            </a:r>
            <a:endParaRPr lang="en-US" altLang="zh-CN" sz="1665" dirty="0" smtClean="0">
              <a:solidFill>
                <a:schemeClr val="tx1"/>
              </a:solidFill>
              <a:cs typeface="+mn-ea"/>
              <a:sym typeface="+mn-ea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2000" dirty="0" smtClean="0">
              <a:solidFill>
                <a:schemeClr val="tx1"/>
              </a:solidFill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 smtClean="0">
              <a:solidFill>
                <a:schemeClr val="tx1"/>
              </a:solidFill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ym typeface="+mn-ea"/>
              </a:rPr>
              <a:t>Support LL traffic in m</a:t>
            </a:r>
            <a:r>
              <a:rPr lang="zh-CN" altLang="en-US" sz="2000" dirty="0">
                <a:sym typeface="+mn-ea"/>
              </a:rPr>
              <a:t>ulti-AP coordination</a:t>
            </a:r>
            <a:r>
              <a:rPr lang="en-US" altLang="zh-CN" sz="2000" dirty="0">
                <a:sym typeface="+mn-ea"/>
              </a:rPr>
              <a:t> </a:t>
            </a:r>
            <a:r>
              <a:rPr lang="en-US" altLang="zh-CN" sz="2000" dirty="0" smtClean="0">
                <a:solidFill>
                  <a:schemeClr val="tx1"/>
                </a:solidFill>
                <a:sym typeface="+mn-ea"/>
              </a:rPr>
              <a:t>with low complexity </a:t>
            </a:r>
            <a:endParaRPr lang="en-US" altLang="zh-CN" sz="2000" dirty="0" smtClean="0">
              <a:solidFill>
                <a:schemeClr val="tx1"/>
              </a:solidFill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60" dirty="0" smtClean="0">
                <a:solidFill>
                  <a:schemeClr val="tx1"/>
                </a:solidFill>
                <a:sym typeface="+mn-ea"/>
              </a:rPr>
              <a:t>The </a:t>
            </a:r>
            <a:r>
              <a:rPr lang="en-US" altLang="zh-CN" sz="1660" dirty="0">
                <a:sym typeface="+mn-ea"/>
              </a:rPr>
              <a:t>LL traff</a:t>
            </a:r>
            <a:r>
              <a:rPr lang="en-US" altLang="zh-CN" sz="1660" dirty="0">
                <a:cs typeface="+mn-ea"/>
                <a:sym typeface="+mn-ea"/>
              </a:rPr>
              <a:t>ic enjoys the gai</a:t>
            </a:r>
            <a:r>
              <a:rPr lang="en-US" altLang="zh-CN" sz="1665" dirty="0" smtClean="0">
                <a:solidFill>
                  <a:schemeClr val="tx1"/>
                </a:solidFill>
                <a:sym typeface="+mn-ea"/>
              </a:rPr>
              <a:t>n from Multi-AP </a:t>
            </a:r>
            <a:r>
              <a:rPr lang="zh-CN" altLang="en-US" sz="1660" dirty="0">
                <a:sym typeface="+mn-ea"/>
              </a:rPr>
              <a:t>coordination</a:t>
            </a:r>
            <a:r>
              <a:rPr lang="en-US" altLang="zh-CN" sz="1660" dirty="0">
                <a:sym typeface="+mn-ea"/>
              </a:rPr>
              <a:t>.</a:t>
            </a:r>
            <a:endParaRPr lang="en-US" altLang="zh-CN" sz="1665" dirty="0" smtClean="0">
              <a:solidFill>
                <a:schemeClr val="tx1"/>
              </a:solidFill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  <a:sym typeface="+mn-ea"/>
              </a:rPr>
              <a:t>Four kinds of </a:t>
            </a:r>
            <a:r>
              <a:rPr lang="zh-CN" altLang="en-US" sz="2000" dirty="0">
                <a:sym typeface="+mn-ea"/>
              </a:rPr>
              <a:t>Multi-AP coordination</a:t>
            </a:r>
            <a:endParaRPr lang="en-US" altLang="zh-CN" sz="2000" dirty="0" smtClean="0">
              <a:solidFill>
                <a:schemeClr val="tx1"/>
              </a:solidFill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65" dirty="0" smtClean="0">
                <a:solidFill>
                  <a:schemeClr val="tx1"/>
                </a:solidFill>
                <a:sym typeface="+mn-ea"/>
              </a:rPr>
              <a:t>C-SR: Allow </a:t>
            </a:r>
            <a:r>
              <a:rPr lang="en-US" altLang="zh-CN" sz="1660" dirty="0" smtClean="0">
                <a:solidFill>
                  <a:schemeClr val="tx1"/>
                </a:solidFill>
                <a:sym typeface="+mn-ea"/>
              </a:rPr>
              <a:t>spatial reuse decisions which are </a:t>
            </a:r>
            <a:r>
              <a:rPr lang="en-US" altLang="zh-CN" sz="1665" dirty="0" smtClean="0">
                <a:solidFill>
                  <a:schemeClr val="tx1"/>
                </a:solidFill>
                <a:sym typeface="+mn-ea"/>
              </a:rPr>
              <a:t>low latency traffic </a:t>
            </a:r>
            <a:r>
              <a:rPr lang="en-US" altLang="zh-CN" sz="1660" dirty="0" smtClean="0">
                <a:solidFill>
                  <a:schemeClr val="tx1"/>
                </a:solidFill>
                <a:sym typeface="+mn-ea"/>
              </a:rPr>
              <a:t>oriented</a:t>
            </a:r>
            <a:r>
              <a:rPr lang="en-US" altLang="zh-CN" sz="1665" dirty="0" smtClean="0">
                <a:solidFill>
                  <a:schemeClr val="tx1"/>
                </a:solidFill>
                <a:sym typeface="+mn-ea"/>
              </a:rPr>
              <a:t>  </a:t>
            </a:r>
            <a:r>
              <a:rPr lang="en-US" altLang="zh-CN" sz="1600" dirty="0" smtClean="0">
                <a:solidFill>
                  <a:schemeClr val="tx1"/>
                </a:solidFill>
                <a:cs typeface="+mn-ea"/>
                <a:sym typeface="+mn-ea"/>
              </a:rPr>
              <a:t>→</a:t>
            </a:r>
            <a:r>
              <a:rPr lang="en-US" altLang="zh-CN" sz="1660" dirty="0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1660" dirty="0" smtClean="0">
                <a:cs typeface="+mn-ea"/>
                <a:sym typeface="+mn-ea"/>
              </a:rPr>
              <a:t>reducing latency &amp; enhancing reliability</a:t>
            </a:r>
            <a:r>
              <a:rPr lang="en-US" altLang="zh-CN" sz="1665" dirty="0" smtClean="0">
                <a:solidFill>
                  <a:schemeClr val="tx1"/>
                </a:solidFill>
                <a:sym typeface="+mn-ea"/>
              </a:rPr>
              <a:t>.</a:t>
            </a:r>
            <a:endParaRPr lang="en-US" altLang="zh-CN" sz="1665" dirty="0" smtClean="0">
              <a:solidFill>
                <a:schemeClr val="tx1"/>
              </a:solidFill>
              <a:sym typeface="+mn-ea"/>
            </a:endParaRPr>
          </a:p>
          <a:p>
            <a:pPr lvl="1" algn="l">
              <a:buSzTx/>
              <a:buFont typeface="Arial" panose="020B0604020202020204" pitchFamily="34" charset="0"/>
              <a:buChar char="•"/>
            </a:pPr>
            <a:r>
              <a:rPr lang="en-US" altLang="zh-CN" sz="1665" dirty="0" smtClean="0">
                <a:solidFill>
                  <a:schemeClr val="tx1"/>
                </a:solidFill>
                <a:cs typeface="+mn-ea"/>
                <a:sym typeface="+mn-ea"/>
              </a:rPr>
              <a:t>C-Beamforming: Whether account for the non-STA to be nulled, or to be covered by beamforming. </a:t>
            </a:r>
            <a:r>
              <a:rPr lang="en-US" altLang="zh-CN" sz="1660" dirty="0" smtClean="0">
                <a:solidFill>
                  <a:schemeClr val="tx1"/>
                </a:solidFill>
                <a:cs typeface="+mn-ea"/>
                <a:sym typeface="+mn-ea"/>
              </a:rPr>
              <a:t>→ Prioritize</a:t>
            </a:r>
            <a:r>
              <a:rPr lang="en-US" altLang="zh-CN" sz="1660" dirty="0" smtClean="0">
                <a:cs typeface="+mn-ea"/>
                <a:sym typeface="+mn-ea"/>
              </a:rPr>
              <a:t> LL traffic tranmissions.</a:t>
            </a:r>
            <a:endParaRPr lang="en-US" altLang="zh-CN" sz="1665" dirty="0" smtClean="0">
              <a:solidFill>
                <a:schemeClr val="tx1"/>
              </a:solidFill>
              <a:cs typeface="+mn-ea"/>
            </a:endParaRPr>
          </a:p>
          <a:p>
            <a:pPr lvl="1" algn="l">
              <a:buSzTx/>
              <a:buFont typeface="Arial" panose="020B0604020202020204" pitchFamily="34" charset="0"/>
              <a:buChar char="•"/>
            </a:pPr>
            <a:r>
              <a:rPr lang="en-US" altLang="zh-CN" sz="1665" dirty="0" smtClean="0">
                <a:solidFill>
                  <a:schemeClr val="tx1"/>
                </a:solidFill>
                <a:cs typeface="+mn-ea"/>
              </a:rPr>
              <a:t>C-OFDMA: </a:t>
            </a:r>
            <a:r>
              <a:rPr lang="en-US" altLang="zh-CN" sz="1665" dirty="0" smtClean="0">
                <a:solidFill>
                  <a:schemeClr val="tx1"/>
                </a:solidFill>
                <a:cs typeface="+mn-ea"/>
                <a:sym typeface="+mn-ea"/>
              </a:rPr>
              <a:t>Sharing AP prioritizes TXOP allocation to shared AP with low latency traffic → reducing latency .</a:t>
            </a:r>
            <a:endParaRPr lang="en-US" altLang="zh-CN" sz="1665" dirty="0" smtClean="0">
              <a:solidFill>
                <a:schemeClr val="tx1"/>
              </a:solidFill>
              <a:cs typeface="+mn-ea"/>
              <a:sym typeface="+mn-ea"/>
            </a:endParaRPr>
          </a:p>
          <a:p>
            <a:pPr lvl="1" algn="l">
              <a:buSzTx/>
              <a:buFont typeface="Arial" panose="020B0604020202020204" pitchFamily="34" charset="0"/>
              <a:buChar char="•"/>
            </a:pPr>
            <a:r>
              <a:rPr lang="en-US" altLang="zh-CN" sz="1665" dirty="0" smtClean="0">
                <a:solidFill>
                  <a:schemeClr val="tx1"/>
                </a:solidFill>
                <a:cs typeface="+mn-ea"/>
              </a:rPr>
              <a:t>Joint transmission: Prioritizing multi-AP coordination scenarios with less protocol impacts, we would address this method later.</a:t>
            </a:r>
            <a:endParaRPr lang="en-US" altLang="zh-CN" sz="1665" dirty="0" smtClean="0">
              <a:solidFill>
                <a:schemeClr val="tx1"/>
              </a:solidFill>
              <a:cs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2024</a:t>
            </a:r>
            <a:endParaRPr lang="en-GB" altLang="zh-CN" dirty="0"/>
          </a:p>
        </p:txBody>
      </p:sp>
      <p:sp>
        <p:nvSpPr>
          <p:cNvPr id="9" name="任意多边形 8"/>
          <p:cNvSpPr/>
          <p:nvPr/>
        </p:nvSpPr>
        <p:spPr>
          <a:xfrm rot="10800000">
            <a:off x="3434715" y="2780665"/>
            <a:ext cx="4216400" cy="517525"/>
          </a:xfrm>
          <a:custGeom>
            <a:avLst/>
            <a:gdLst>
              <a:gd name="connsiteX0" fmla="*/ 0 w 2689"/>
              <a:gd name="connsiteY0" fmla="*/ 794 h 794"/>
              <a:gd name="connsiteX1" fmla="*/ 0 w 2689"/>
              <a:gd name="connsiteY1" fmla="*/ 0 h 794"/>
              <a:gd name="connsiteX2" fmla="*/ 2689 w 2689"/>
              <a:gd name="connsiteY2" fmla="*/ 22 h 794"/>
              <a:gd name="connsiteX3" fmla="*/ 0 w 2689"/>
              <a:gd name="connsiteY3" fmla="*/ 794 h 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9" h="794">
                <a:moveTo>
                  <a:pt x="0" y="794"/>
                </a:moveTo>
                <a:lnTo>
                  <a:pt x="0" y="0"/>
                </a:lnTo>
                <a:lnTo>
                  <a:pt x="2689" y="22"/>
                </a:lnTo>
                <a:lnTo>
                  <a:pt x="0" y="794"/>
                </a:lnTo>
                <a:close/>
              </a:path>
            </a:pathLst>
          </a:cu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</a:pPr>
            <a:endParaRPr kumimoji="0" lang="en-GB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6" charset="0"/>
              <a:ea typeface="MS Gothic" panose="020B0609070205080204" charset="-128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890385" y="2237105"/>
            <a:ext cx="13716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 smtClean="0">
                <a:solidFill>
                  <a:schemeClr val="tx1"/>
                </a:solidFill>
                <a:sym typeface="+mn-ea"/>
              </a:rPr>
              <a:t>Preemption</a:t>
            </a:r>
            <a:endParaRPr lang="en-US" altLang="zh-CN" sz="2000" dirty="0" smtClea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651115" y="2837815"/>
            <a:ext cx="138239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" dirty="0" smtClean="0">
                <a:solidFill>
                  <a:schemeClr val="tx1"/>
                </a:solidFill>
                <a:sym typeface="+mn-ea"/>
              </a:rPr>
              <a:t>Complexity</a:t>
            </a:r>
            <a:endParaRPr lang="en-US" altLang="zh-CN" sz="2000" dirty="0" smtClean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12" name="直接箭头连接符 11"/>
          <p:cNvCxnSpPr/>
          <p:nvPr/>
        </p:nvCxnSpPr>
        <p:spPr>
          <a:xfrm>
            <a:off x="7395210" y="2635885"/>
            <a:ext cx="3175" cy="1771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13" name="文本框 12"/>
          <p:cNvSpPr txBox="1"/>
          <p:nvPr/>
        </p:nvSpPr>
        <p:spPr>
          <a:xfrm>
            <a:off x="4081145" y="2691130"/>
            <a:ext cx="86487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dirty="0" smtClean="0">
                <a:solidFill>
                  <a:schemeClr val="tx1"/>
                </a:solidFill>
                <a:sym typeface="+mn-ea"/>
              </a:rPr>
              <a:t>?</a:t>
            </a:r>
            <a:endParaRPr lang="en-US" altLang="zh-CN" sz="2000" dirty="0" smtClean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>
            <a:off x="4225925" y="2996565"/>
            <a:ext cx="3175" cy="1771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buSzTx/>
            </a:pPr>
            <a:r>
              <a:rPr lang="en-US" altLang="zh-CN" dirty="0"/>
              <a:t>Support LL Traffic in C-SR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2024</a:t>
            </a:r>
            <a:endParaRPr lang="en-GB" altLang="zh-CN" dirty="0"/>
          </a:p>
        </p:txBody>
      </p:sp>
      <p:grpSp>
        <p:nvGrpSpPr>
          <p:cNvPr id="143" name="组合 142"/>
          <p:cNvGrpSpPr/>
          <p:nvPr/>
        </p:nvGrpSpPr>
        <p:grpSpPr>
          <a:xfrm>
            <a:off x="1559496" y="4252152"/>
            <a:ext cx="3607287" cy="2183063"/>
            <a:chOff x="1636786" y="3702021"/>
            <a:chExt cx="3607287" cy="2183063"/>
          </a:xfrm>
        </p:grpSpPr>
        <p:sp>
          <p:nvSpPr>
            <p:cNvPr id="137" name="椭圆 136"/>
            <p:cNvSpPr/>
            <p:nvPr/>
          </p:nvSpPr>
          <p:spPr bwMode="auto">
            <a:xfrm>
              <a:off x="3416340" y="4045748"/>
              <a:ext cx="1653482" cy="1521201"/>
            </a:xfrm>
            <a:prstGeom prst="ellipse">
              <a:avLst/>
            </a:prstGeom>
            <a:solidFill>
              <a:srgbClr val="FFC000">
                <a:alpha val="1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34" name="椭圆 33"/>
            <p:cNvSpPr/>
            <p:nvPr/>
          </p:nvSpPr>
          <p:spPr bwMode="auto">
            <a:xfrm>
              <a:off x="1636786" y="3702021"/>
              <a:ext cx="2259006" cy="2183063"/>
            </a:xfrm>
            <a:prstGeom prst="ellipse">
              <a:avLst/>
            </a:prstGeom>
            <a:solidFill>
              <a:schemeClr val="accent1">
                <a:lumMod val="50000"/>
                <a:alpha val="1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2513456" y="4293096"/>
              <a:ext cx="467584" cy="594357"/>
              <a:chOff x="2451845" y="4211992"/>
              <a:chExt cx="467584" cy="594357"/>
            </a:xfrm>
          </p:grpSpPr>
          <p:sp>
            <p:nvSpPr>
              <p:cNvPr id="130" name="Freeform 243"/>
              <p:cNvSpPr>
                <a:spLocks noEditPoints="1"/>
              </p:cNvSpPr>
              <p:nvPr/>
            </p:nvSpPr>
            <p:spPr bwMode="auto">
              <a:xfrm>
                <a:off x="2451845" y="4211992"/>
                <a:ext cx="433387" cy="392112"/>
              </a:xfrm>
              <a:custGeom>
                <a:avLst/>
                <a:gdLst>
                  <a:gd name="T0" fmla="*/ 53 w 67"/>
                  <a:gd name="T1" fmla="*/ 24 h 61"/>
                  <a:gd name="T2" fmla="*/ 56 w 67"/>
                  <a:gd name="T3" fmla="*/ 26 h 61"/>
                  <a:gd name="T4" fmla="*/ 56 w 67"/>
                  <a:gd name="T5" fmla="*/ 26 h 61"/>
                  <a:gd name="T6" fmla="*/ 56 w 67"/>
                  <a:gd name="T7" fmla="*/ 11 h 61"/>
                  <a:gd name="T8" fmla="*/ 41 w 67"/>
                  <a:gd name="T9" fmla="*/ 11 h 61"/>
                  <a:gd name="T10" fmla="*/ 41 w 67"/>
                  <a:gd name="T11" fmla="*/ 26 h 61"/>
                  <a:gd name="T12" fmla="*/ 43 w 67"/>
                  <a:gd name="T13" fmla="*/ 24 h 61"/>
                  <a:gd name="T14" fmla="*/ 43 w 67"/>
                  <a:gd name="T15" fmla="*/ 14 h 61"/>
                  <a:gd name="T16" fmla="*/ 53 w 67"/>
                  <a:gd name="T17" fmla="*/ 14 h 61"/>
                  <a:gd name="T18" fmla="*/ 53 w 67"/>
                  <a:gd name="T19" fmla="*/ 24 h 61"/>
                  <a:gd name="T20" fmla="*/ 53 w 67"/>
                  <a:gd name="T21" fmla="*/ 24 h 61"/>
                  <a:gd name="T22" fmla="*/ 39 w 67"/>
                  <a:gd name="T23" fmla="*/ 28 h 61"/>
                  <a:gd name="T24" fmla="*/ 39 w 67"/>
                  <a:gd name="T25" fmla="*/ 9 h 61"/>
                  <a:gd name="T26" fmla="*/ 58 w 67"/>
                  <a:gd name="T27" fmla="*/ 9 h 61"/>
                  <a:gd name="T28" fmla="*/ 58 w 67"/>
                  <a:gd name="T29" fmla="*/ 28 h 61"/>
                  <a:gd name="T30" fmla="*/ 58 w 67"/>
                  <a:gd name="T31" fmla="*/ 29 h 61"/>
                  <a:gd name="T32" fmla="*/ 60 w 67"/>
                  <a:gd name="T33" fmla="*/ 31 h 61"/>
                  <a:gd name="T34" fmla="*/ 60 w 67"/>
                  <a:gd name="T35" fmla="*/ 31 h 61"/>
                  <a:gd name="T36" fmla="*/ 60 w 67"/>
                  <a:gd name="T37" fmla="*/ 7 h 61"/>
                  <a:gd name="T38" fmla="*/ 36 w 67"/>
                  <a:gd name="T39" fmla="*/ 7 h 61"/>
                  <a:gd name="T40" fmla="*/ 36 w 67"/>
                  <a:gd name="T41" fmla="*/ 31 h 61"/>
                  <a:gd name="T42" fmla="*/ 39 w 67"/>
                  <a:gd name="T43" fmla="*/ 28 h 61"/>
                  <a:gd name="T44" fmla="*/ 56 w 67"/>
                  <a:gd name="T45" fmla="*/ 38 h 61"/>
                  <a:gd name="T46" fmla="*/ 50 w 67"/>
                  <a:gd name="T47" fmla="*/ 38 h 61"/>
                  <a:gd name="T48" fmla="*/ 50 w 67"/>
                  <a:gd name="T49" fmla="*/ 24 h 61"/>
                  <a:gd name="T50" fmla="*/ 53 w 67"/>
                  <a:gd name="T51" fmla="*/ 19 h 61"/>
                  <a:gd name="T52" fmla="*/ 48 w 67"/>
                  <a:gd name="T53" fmla="*/ 14 h 61"/>
                  <a:gd name="T54" fmla="*/ 43 w 67"/>
                  <a:gd name="T55" fmla="*/ 19 h 61"/>
                  <a:gd name="T56" fmla="*/ 47 w 67"/>
                  <a:gd name="T57" fmla="*/ 24 h 61"/>
                  <a:gd name="T58" fmla="*/ 47 w 67"/>
                  <a:gd name="T59" fmla="*/ 38 h 61"/>
                  <a:gd name="T60" fmla="*/ 11 w 67"/>
                  <a:gd name="T61" fmla="*/ 38 h 61"/>
                  <a:gd name="T62" fmla="*/ 0 w 67"/>
                  <a:gd name="T63" fmla="*/ 48 h 61"/>
                  <a:gd name="T64" fmla="*/ 0 w 67"/>
                  <a:gd name="T65" fmla="*/ 50 h 61"/>
                  <a:gd name="T66" fmla="*/ 11 w 67"/>
                  <a:gd name="T67" fmla="*/ 61 h 61"/>
                  <a:gd name="T68" fmla="*/ 56 w 67"/>
                  <a:gd name="T69" fmla="*/ 61 h 61"/>
                  <a:gd name="T70" fmla="*/ 67 w 67"/>
                  <a:gd name="T71" fmla="*/ 50 h 61"/>
                  <a:gd name="T72" fmla="*/ 67 w 67"/>
                  <a:gd name="T73" fmla="*/ 48 h 61"/>
                  <a:gd name="T74" fmla="*/ 56 w 67"/>
                  <a:gd name="T75" fmla="*/ 38 h 61"/>
                  <a:gd name="T76" fmla="*/ 11 w 67"/>
                  <a:gd name="T77" fmla="*/ 54 h 61"/>
                  <a:gd name="T78" fmla="*/ 7 w 67"/>
                  <a:gd name="T79" fmla="*/ 49 h 61"/>
                  <a:gd name="T80" fmla="*/ 11 w 67"/>
                  <a:gd name="T81" fmla="*/ 45 h 61"/>
                  <a:gd name="T82" fmla="*/ 16 w 67"/>
                  <a:gd name="T83" fmla="*/ 49 h 61"/>
                  <a:gd name="T84" fmla="*/ 11 w 67"/>
                  <a:gd name="T85" fmla="*/ 54 h 61"/>
                  <a:gd name="T86" fmla="*/ 40 w 67"/>
                  <a:gd name="T87" fmla="*/ 52 h 61"/>
                  <a:gd name="T88" fmla="*/ 37 w 67"/>
                  <a:gd name="T89" fmla="*/ 49 h 61"/>
                  <a:gd name="T90" fmla="*/ 40 w 67"/>
                  <a:gd name="T91" fmla="*/ 46 h 61"/>
                  <a:gd name="T92" fmla="*/ 43 w 67"/>
                  <a:gd name="T93" fmla="*/ 49 h 61"/>
                  <a:gd name="T94" fmla="*/ 40 w 67"/>
                  <a:gd name="T95" fmla="*/ 52 h 61"/>
                  <a:gd name="T96" fmla="*/ 48 w 67"/>
                  <a:gd name="T97" fmla="*/ 52 h 61"/>
                  <a:gd name="T98" fmla="*/ 45 w 67"/>
                  <a:gd name="T99" fmla="*/ 49 h 61"/>
                  <a:gd name="T100" fmla="*/ 48 w 67"/>
                  <a:gd name="T101" fmla="*/ 46 h 61"/>
                  <a:gd name="T102" fmla="*/ 52 w 67"/>
                  <a:gd name="T103" fmla="*/ 49 h 61"/>
                  <a:gd name="T104" fmla="*/ 48 w 67"/>
                  <a:gd name="T105" fmla="*/ 52 h 61"/>
                  <a:gd name="T106" fmla="*/ 57 w 67"/>
                  <a:gd name="T107" fmla="*/ 52 h 61"/>
                  <a:gd name="T108" fmla="*/ 54 w 67"/>
                  <a:gd name="T109" fmla="*/ 49 h 61"/>
                  <a:gd name="T110" fmla="*/ 57 w 67"/>
                  <a:gd name="T111" fmla="*/ 46 h 61"/>
                  <a:gd name="T112" fmla="*/ 60 w 67"/>
                  <a:gd name="T113" fmla="*/ 49 h 61"/>
                  <a:gd name="T114" fmla="*/ 57 w 67"/>
                  <a:gd name="T115" fmla="*/ 52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7" h="61">
                    <a:moveTo>
                      <a:pt x="53" y="24"/>
                    </a:moveTo>
                    <a:cubicBezTo>
                      <a:pt x="56" y="26"/>
                      <a:pt x="56" y="26"/>
                      <a:pt x="56" y="26"/>
                    </a:cubicBezTo>
                    <a:cubicBezTo>
                      <a:pt x="56" y="26"/>
                      <a:pt x="56" y="26"/>
                      <a:pt x="56" y="26"/>
                    </a:cubicBezTo>
                    <a:cubicBezTo>
                      <a:pt x="60" y="22"/>
                      <a:pt x="60" y="16"/>
                      <a:pt x="56" y="11"/>
                    </a:cubicBezTo>
                    <a:cubicBezTo>
                      <a:pt x="52" y="7"/>
                      <a:pt x="45" y="7"/>
                      <a:pt x="41" y="11"/>
                    </a:cubicBezTo>
                    <a:cubicBezTo>
                      <a:pt x="37" y="16"/>
                      <a:pt x="37" y="22"/>
                      <a:pt x="41" y="26"/>
                    </a:cubicBezTo>
                    <a:cubicBezTo>
                      <a:pt x="43" y="24"/>
                      <a:pt x="43" y="24"/>
                      <a:pt x="43" y="24"/>
                    </a:cubicBezTo>
                    <a:cubicBezTo>
                      <a:pt x="41" y="21"/>
                      <a:pt x="41" y="17"/>
                      <a:pt x="43" y="14"/>
                    </a:cubicBezTo>
                    <a:cubicBezTo>
                      <a:pt x="46" y="11"/>
                      <a:pt x="50" y="11"/>
                      <a:pt x="53" y="14"/>
                    </a:cubicBezTo>
                    <a:cubicBezTo>
                      <a:pt x="56" y="17"/>
                      <a:pt x="56" y="21"/>
                      <a:pt x="53" y="24"/>
                    </a:cubicBezTo>
                    <a:cubicBezTo>
                      <a:pt x="53" y="24"/>
                      <a:pt x="53" y="24"/>
                      <a:pt x="53" y="24"/>
                    </a:cubicBezTo>
                    <a:close/>
                    <a:moveTo>
                      <a:pt x="39" y="28"/>
                    </a:moveTo>
                    <a:cubicBezTo>
                      <a:pt x="34" y="23"/>
                      <a:pt x="34" y="15"/>
                      <a:pt x="39" y="9"/>
                    </a:cubicBezTo>
                    <a:cubicBezTo>
                      <a:pt x="44" y="4"/>
                      <a:pt x="52" y="4"/>
                      <a:pt x="58" y="9"/>
                    </a:cubicBezTo>
                    <a:cubicBezTo>
                      <a:pt x="63" y="15"/>
                      <a:pt x="63" y="23"/>
                      <a:pt x="58" y="28"/>
                    </a:cubicBezTo>
                    <a:cubicBezTo>
                      <a:pt x="58" y="28"/>
                      <a:pt x="58" y="28"/>
                      <a:pt x="58" y="29"/>
                    </a:cubicBezTo>
                    <a:cubicBezTo>
                      <a:pt x="60" y="31"/>
                      <a:pt x="60" y="31"/>
                      <a:pt x="60" y="31"/>
                    </a:cubicBezTo>
                    <a:cubicBezTo>
                      <a:pt x="60" y="31"/>
                      <a:pt x="60" y="31"/>
                      <a:pt x="60" y="31"/>
                    </a:cubicBezTo>
                    <a:cubicBezTo>
                      <a:pt x="67" y="24"/>
                      <a:pt x="67" y="14"/>
                      <a:pt x="60" y="7"/>
                    </a:cubicBezTo>
                    <a:cubicBezTo>
                      <a:pt x="54" y="0"/>
                      <a:pt x="43" y="0"/>
                      <a:pt x="36" y="7"/>
                    </a:cubicBezTo>
                    <a:cubicBezTo>
                      <a:pt x="30" y="14"/>
                      <a:pt x="30" y="24"/>
                      <a:pt x="36" y="31"/>
                    </a:cubicBezTo>
                    <a:lnTo>
                      <a:pt x="39" y="28"/>
                    </a:lnTo>
                    <a:close/>
                    <a:moveTo>
                      <a:pt x="56" y="38"/>
                    </a:moveTo>
                    <a:cubicBezTo>
                      <a:pt x="50" y="38"/>
                      <a:pt x="50" y="38"/>
                      <a:pt x="50" y="38"/>
                    </a:cubicBezTo>
                    <a:cubicBezTo>
                      <a:pt x="50" y="24"/>
                      <a:pt x="50" y="24"/>
                      <a:pt x="50" y="24"/>
                    </a:cubicBezTo>
                    <a:cubicBezTo>
                      <a:pt x="52" y="23"/>
                      <a:pt x="53" y="21"/>
                      <a:pt x="53" y="19"/>
                    </a:cubicBezTo>
                    <a:cubicBezTo>
                      <a:pt x="53" y="16"/>
                      <a:pt x="51" y="14"/>
                      <a:pt x="48" y="14"/>
                    </a:cubicBezTo>
                    <a:cubicBezTo>
                      <a:pt x="46" y="14"/>
                      <a:pt x="43" y="16"/>
                      <a:pt x="43" y="19"/>
                    </a:cubicBezTo>
                    <a:cubicBezTo>
                      <a:pt x="43" y="21"/>
                      <a:pt x="45" y="23"/>
                      <a:pt x="47" y="24"/>
                    </a:cubicBezTo>
                    <a:cubicBezTo>
                      <a:pt x="47" y="38"/>
                      <a:pt x="47" y="38"/>
                      <a:pt x="47" y="38"/>
                    </a:cubicBezTo>
                    <a:cubicBezTo>
                      <a:pt x="11" y="38"/>
                      <a:pt x="11" y="38"/>
                      <a:pt x="11" y="38"/>
                    </a:cubicBezTo>
                    <a:cubicBezTo>
                      <a:pt x="5" y="38"/>
                      <a:pt x="0" y="42"/>
                      <a:pt x="0" y="48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5" y="61"/>
                      <a:pt x="11" y="61"/>
                    </a:cubicBezTo>
                    <a:cubicBezTo>
                      <a:pt x="56" y="61"/>
                      <a:pt x="56" y="61"/>
                      <a:pt x="56" y="61"/>
                    </a:cubicBezTo>
                    <a:cubicBezTo>
                      <a:pt x="62" y="61"/>
                      <a:pt x="67" y="56"/>
                      <a:pt x="67" y="50"/>
                    </a:cubicBezTo>
                    <a:cubicBezTo>
                      <a:pt x="67" y="48"/>
                      <a:pt x="67" y="48"/>
                      <a:pt x="67" y="48"/>
                    </a:cubicBezTo>
                    <a:cubicBezTo>
                      <a:pt x="67" y="42"/>
                      <a:pt x="62" y="38"/>
                      <a:pt x="56" y="38"/>
                    </a:cubicBezTo>
                    <a:close/>
                    <a:moveTo>
                      <a:pt x="11" y="54"/>
                    </a:moveTo>
                    <a:cubicBezTo>
                      <a:pt x="9" y="54"/>
                      <a:pt x="7" y="52"/>
                      <a:pt x="7" y="49"/>
                    </a:cubicBezTo>
                    <a:cubicBezTo>
                      <a:pt x="7" y="47"/>
                      <a:pt x="9" y="45"/>
                      <a:pt x="11" y="45"/>
                    </a:cubicBezTo>
                    <a:cubicBezTo>
                      <a:pt x="14" y="45"/>
                      <a:pt x="16" y="47"/>
                      <a:pt x="16" y="49"/>
                    </a:cubicBezTo>
                    <a:cubicBezTo>
                      <a:pt x="16" y="52"/>
                      <a:pt x="14" y="54"/>
                      <a:pt x="11" y="54"/>
                    </a:cubicBezTo>
                    <a:close/>
                    <a:moveTo>
                      <a:pt x="40" y="52"/>
                    </a:moveTo>
                    <a:cubicBezTo>
                      <a:pt x="39" y="52"/>
                      <a:pt x="37" y="51"/>
                      <a:pt x="37" y="49"/>
                    </a:cubicBezTo>
                    <a:cubicBezTo>
                      <a:pt x="37" y="48"/>
                      <a:pt x="39" y="46"/>
                      <a:pt x="40" y="46"/>
                    </a:cubicBezTo>
                    <a:cubicBezTo>
                      <a:pt x="42" y="46"/>
                      <a:pt x="43" y="48"/>
                      <a:pt x="43" y="49"/>
                    </a:cubicBezTo>
                    <a:cubicBezTo>
                      <a:pt x="43" y="51"/>
                      <a:pt x="42" y="52"/>
                      <a:pt x="40" y="52"/>
                    </a:cubicBezTo>
                    <a:close/>
                    <a:moveTo>
                      <a:pt x="48" y="52"/>
                    </a:moveTo>
                    <a:cubicBezTo>
                      <a:pt x="47" y="52"/>
                      <a:pt x="45" y="51"/>
                      <a:pt x="45" y="49"/>
                    </a:cubicBezTo>
                    <a:cubicBezTo>
                      <a:pt x="45" y="48"/>
                      <a:pt x="47" y="46"/>
                      <a:pt x="48" y="46"/>
                    </a:cubicBezTo>
                    <a:cubicBezTo>
                      <a:pt x="50" y="46"/>
                      <a:pt x="52" y="48"/>
                      <a:pt x="52" y="49"/>
                    </a:cubicBezTo>
                    <a:cubicBezTo>
                      <a:pt x="52" y="51"/>
                      <a:pt x="50" y="52"/>
                      <a:pt x="48" y="52"/>
                    </a:cubicBezTo>
                    <a:close/>
                    <a:moveTo>
                      <a:pt x="57" y="52"/>
                    </a:moveTo>
                    <a:cubicBezTo>
                      <a:pt x="55" y="52"/>
                      <a:pt x="54" y="51"/>
                      <a:pt x="54" y="49"/>
                    </a:cubicBezTo>
                    <a:cubicBezTo>
                      <a:pt x="54" y="48"/>
                      <a:pt x="55" y="46"/>
                      <a:pt x="57" y="46"/>
                    </a:cubicBezTo>
                    <a:cubicBezTo>
                      <a:pt x="58" y="46"/>
                      <a:pt x="60" y="48"/>
                      <a:pt x="60" y="49"/>
                    </a:cubicBezTo>
                    <a:cubicBezTo>
                      <a:pt x="60" y="51"/>
                      <a:pt x="58" y="52"/>
                      <a:pt x="57" y="52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zh-CN" altLang="en-US" sz="1350"/>
              </a:p>
            </p:txBody>
          </p:sp>
          <p:sp>
            <p:nvSpPr>
              <p:cNvPr id="30" name="文本框 29"/>
              <p:cNvSpPr txBox="1"/>
              <p:nvPr/>
            </p:nvSpPr>
            <p:spPr>
              <a:xfrm>
                <a:off x="2464285" y="4560128"/>
                <a:ext cx="45514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dirty="0" smtClean="0">
                    <a:solidFill>
                      <a:schemeClr val="tx1"/>
                    </a:solidFill>
                  </a:rPr>
                  <a:t>AP1</a:t>
                </a:r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>
              <a:off x="4017634" y="4386820"/>
              <a:ext cx="640715" cy="767300"/>
              <a:chOff x="4151784" y="4211992"/>
              <a:chExt cx="640715" cy="767300"/>
            </a:xfrm>
          </p:grpSpPr>
          <p:sp>
            <p:nvSpPr>
              <p:cNvPr id="131" name="Freeform 243"/>
              <p:cNvSpPr>
                <a:spLocks noEditPoints="1"/>
              </p:cNvSpPr>
              <p:nvPr/>
            </p:nvSpPr>
            <p:spPr bwMode="auto">
              <a:xfrm>
                <a:off x="4151784" y="4211992"/>
                <a:ext cx="433387" cy="392112"/>
              </a:xfrm>
              <a:custGeom>
                <a:avLst/>
                <a:gdLst>
                  <a:gd name="T0" fmla="*/ 53 w 67"/>
                  <a:gd name="T1" fmla="*/ 24 h 61"/>
                  <a:gd name="T2" fmla="*/ 56 w 67"/>
                  <a:gd name="T3" fmla="*/ 26 h 61"/>
                  <a:gd name="T4" fmla="*/ 56 w 67"/>
                  <a:gd name="T5" fmla="*/ 26 h 61"/>
                  <a:gd name="T6" fmla="*/ 56 w 67"/>
                  <a:gd name="T7" fmla="*/ 11 h 61"/>
                  <a:gd name="T8" fmla="*/ 41 w 67"/>
                  <a:gd name="T9" fmla="*/ 11 h 61"/>
                  <a:gd name="T10" fmla="*/ 41 w 67"/>
                  <a:gd name="T11" fmla="*/ 26 h 61"/>
                  <a:gd name="T12" fmla="*/ 43 w 67"/>
                  <a:gd name="T13" fmla="*/ 24 h 61"/>
                  <a:gd name="T14" fmla="*/ 43 w 67"/>
                  <a:gd name="T15" fmla="*/ 14 h 61"/>
                  <a:gd name="T16" fmla="*/ 53 w 67"/>
                  <a:gd name="T17" fmla="*/ 14 h 61"/>
                  <a:gd name="T18" fmla="*/ 53 w 67"/>
                  <a:gd name="T19" fmla="*/ 24 h 61"/>
                  <a:gd name="T20" fmla="*/ 53 w 67"/>
                  <a:gd name="T21" fmla="*/ 24 h 61"/>
                  <a:gd name="T22" fmla="*/ 39 w 67"/>
                  <a:gd name="T23" fmla="*/ 28 h 61"/>
                  <a:gd name="T24" fmla="*/ 39 w 67"/>
                  <a:gd name="T25" fmla="*/ 9 h 61"/>
                  <a:gd name="T26" fmla="*/ 58 w 67"/>
                  <a:gd name="T27" fmla="*/ 9 h 61"/>
                  <a:gd name="T28" fmla="*/ 58 w 67"/>
                  <a:gd name="T29" fmla="*/ 28 h 61"/>
                  <a:gd name="T30" fmla="*/ 58 w 67"/>
                  <a:gd name="T31" fmla="*/ 29 h 61"/>
                  <a:gd name="T32" fmla="*/ 60 w 67"/>
                  <a:gd name="T33" fmla="*/ 31 h 61"/>
                  <a:gd name="T34" fmla="*/ 60 w 67"/>
                  <a:gd name="T35" fmla="*/ 31 h 61"/>
                  <a:gd name="T36" fmla="*/ 60 w 67"/>
                  <a:gd name="T37" fmla="*/ 7 h 61"/>
                  <a:gd name="T38" fmla="*/ 36 w 67"/>
                  <a:gd name="T39" fmla="*/ 7 h 61"/>
                  <a:gd name="T40" fmla="*/ 36 w 67"/>
                  <a:gd name="T41" fmla="*/ 31 h 61"/>
                  <a:gd name="T42" fmla="*/ 39 w 67"/>
                  <a:gd name="T43" fmla="*/ 28 h 61"/>
                  <a:gd name="T44" fmla="*/ 56 w 67"/>
                  <a:gd name="T45" fmla="*/ 38 h 61"/>
                  <a:gd name="T46" fmla="*/ 50 w 67"/>
                  <a:gd name="T47" fmla="*/ 38 h 61"/>
                  <a:gd name="T48" fmla="*/ 50 w 67"/>
                  <a:gd name="T49" fmla="*/ 24 h 61"/>
                  <a:gd name="T50" fmla="*/ 53 w 67"/>
                  <a:gd name="T51" fmla="*/ 19 h 61"/>
                  <a:gd name="T52" fmla="*/ 48 w 67"/>
                  <a:gd name="T53" fmla="*/ 14 h 61"/>
                  <a:gd name="T54" fmla="*/ 43 w 67"/>
                  <a:gd name="T55" fmla="*/ 19 h 61"/>
                  <a:gd name="T56" fmla="*/ 47 w 67"/>
                  <a:gd name="T57" fmla="*/ 24 h 61"/>
                  <a:gd name="T58" fmla="*/ 47 w 67"/>
                  <a:gd name="T59" fmla="*/ 38 h 61"/>
                  <a:gd name="T60" fmla="*/ 11 w 67"/>
                  <a:gd name="T61" fmla="*/ 38 h 61"/>
                  <a:gd name="T62" fmla="*/ 0 w 67"/>
                  <a:gd name="T63" fmla="*/ 48 h 61"/>
                  <a:gd name="T64" fmla="*/ 0 w 67"/>
                  <a:gd name="T65" fmla="*/ 50 h 61"/>
                  <a:gd name="T66" fmla="*/ 11 w 67"/>
                  <a:gd name="T67" fmla="*/ 61 h 61"/>
                  <a:gd name="T68" fmla="*/ 56 w 67"/>
                  <a:gd name="T69" fmla="*/ 61 h 61"/>
                  <a:gd name="T70" fmla="*/ 67 w 67"/>
                  <a:gd name="T71" fmla="*/ 50 h 61"/>
                  <a:gd name="T72" fmla="*/ 67 w 67"/>
                  <a:gd name="T73" fmla="*/ 48 h 61"/>
                  <a:gd name="T74" fmla="*/ 56 w 67"/>
                  <a:gd name="T75" fmla="*/ 38 h 61"/>
                  <a:gd name="T76" fmla="*/ 11 w 67"/>
                  <a:gd name="T77" fmla="*/ 54 h 61"/>
                  <a:gd name="T78" fmla="*/ 7 w 67"/>
                  <a:gd name="T79" fmla="*/ 49 h 61"/>
                  <a:gd name="T80" fmla="*/ 11 w 67"/>
                  <a:gd name="T81" fmla="*/ 45 h 61"/>
                  <a:gd name="T82" fmla="*/ 16 w 67"/>
                  <a:gd name="T83" fmla="*/ 49 h 61"/>
                  <a:gd name="T84" fmla="*/ 11 w 67"/>
                  <a:gd name="T85" fmla="*/ 54 h 61"/>
                  <a:gd name="T86" fmla="*/ 40 w 67"/>
                  <a:gd name="T87" fmla="*/ 52 h 61"/>
                  <a:gd name="T88" fmla="*/ 37 w 67"/>
                  <a:gd name="T89" fmla="*/ 49 h 61"/>
                  <a:gd name="T90" fmla="*/ 40 w 67"/>
                  <a:gd name="T91" fmla="*/ 46 h 61"/>
                  <a:gd name="T92" fmla="*/ 43 w 67"/>
                  <a:gd name="T93" fmla="*/ 49 h 61"/>
                  <a:gd name="T94" fmla="*/ 40 w 67"/>
                  <a:gd name="T95" fmla="*/ 52 h 61"/>
                  <a:gd name="T96" fmla="*/ 48 w 67"/>
                  <a:gd name="T97" fmla="*/ 52 h 61"/>
                  <a:gd name="T98" fmla="*/ 45 w 67"/>
                  <a:gd name="T99" fmla="*/ 49 h 61"/>
                  <a:gd name="T100" fmla="*/ 48 w 67"/>
                  <a:gd name="T101" fmla="*/ 46 h 61"/>
                  <a:gd name="T102" fmla="*/ 52 w 67"/>
                  <a:gd name="T103" fmla="*/ 49 h 61"/>
                  <a:gd name="T104" fmla="*/ 48 w 67"/>
                  <a:gd name="T105" fmla="*/ 52 h 61"/>
                  <a:gd name="T106" fmla="*/ 57 w 67"/>
                  <a:gd name="T107" fmla="*/ 52 h 61"/>
                  <a:gd name="T108" fmla="*/ 54 w 67"/>
                  <a:gd name="T109" fmla="*/ 49 h 61"/>
                  <a:gd name="T110" fmla="*/ 57 w 67"/>
                  <a:gd name="T111" fmla="*/ 46 h 61"/>
                  <a:gd name="T112" fmla="*/ 60 w 67"/>
                  <a:gd name="T113" fmla="*/ 49 h 61"/>
                  <a:gd name="T114" fmla="*/ 57 w 67"/>
                  <a:gd name="T115" fmla="*/ 52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7" h="61">
                    <a:moveTo>
                      <a:pt x="53" y="24"/>
                    </a:moveTo>
                    <a:cubicBezTo>
                      <a:pt x="56" y="26"/>
                      <a:pt x="56" y="26"/>
                      <a:pt x="56" y="26"/>
                    </a:cubicBezTo>
                    <a:cubicBezTo>
                      <a:pt x="56" y="26"/>
                      <a:pt x="56" y="26"/>
                      <a:pt x="56" y="26"/>
                    </a:cubicBezTo>
                    <a:cubicBezTo>
                      <a:pt x="60" y="22"/>
                      <a:pt x="60" y="16"/>
                      <a:pt x="56" y="11"/>
                    </a:cubicBezTo>
                    <a:cubicBezTo>
                      <a:pt x="52" y="7"/>
                      <a:pt x="45" y="7"/>
                      <a:pt x="41" y="11"/>
                    </a:cubicBezTo>
                    <a:cubicBezTo>
                      <a:pt x="37" y="16"/>
                      <a:pt x="37" y="22"/>
                      <a:pt x="41" y="26"/>
                    </a:cubicBezTo>
                    <a:cubicBezTo>
                      <a:pt x="43" y="24"/>
                      <a:pt x="43" y="24"/>
                      <a:pt x="43" y="24"/>
                    </a:cubicBezTo>
                    <a:cubicBezTo>
                      <a:pt x="41" y="21"/>
                      <a:pt x="41" y="17"/>
                      <a:pt x="43" y="14"/>
                    </a:cubicBezTo>
                    <a:cubicBezTo>
                      <a:pt x="46" y="11"/>
                      <a:pt x="50" y="11"/>
                      <a:pt x="53" y="14"/>
                    </a:cubicBezTo>
                    <a:cubicBezTo>
                      <a:pt x="56" y="17"/>
                      <a:pt x="56" y="21"/>
                      <a:pt x="53" y="24"/>
                    </a:cubicBezTo>
                    <a:cubicBezTo>
                      <a:pt x="53" y="24"/>
                      <a:pt x="53" y="24"/>
                      <a:pt x="53" y="24"/>
                    </a:cubicBezTo>
                    <a:close/>
                    <a:moveTo>
                      <a:pt x="39" y="28"/>
                    </a:moveTo>
                    <a:cubicBezTo>
                      <a:pt x="34" y="23"/>
                      <a:pt x="34" y="15"/>
                      <a:pt x="39" y="9"/>
                    </a:cubicBezTo>
                    <a:cubicBezTo>
                      <a:pt x="44" y="4"/>
                      <a:pt x="52" y="4"/>
                      <a:pt x="58" y="9"/>
                    </a:cubicBezTo>
                    <a:cubicBezTo>
                      <a:pt x="63" y="15"/>
                      <a:pt x="63" y="23"/>
                      <a:pt x="58" y="28"/>
                    </a:cubicBezTo>
                    <a:cubicBezTo>
                      <a:pt x="58" y="28"/>
                      <a:pt x="58" y="28"/>
                      <a:pt x="58" y="29"/>
                    </a:cubicBezTo>
                    <a:cubicBezTo>
                      <a:pt x="60" y="31"/>
                      <a:pt x="60" y="31"/>
                      <a:pt x="60" y="31"/>
                    </a:cubicBezTo>
                    <a:cubicBezTo>
                      <a:pt x="60" y="31"/>
                      <a:pt x="60" y="31"/>
                      <a:pt x="60" y="31"/>
                    </a:cubicBezTo>
                    <a:cubicBezTo>
                      <a:pt x="67" y="24"/>
                      <a:pt x="67" y="14"/>
                      <a:pt x="60" y="7"/>
                    </a:cubicBezTo>
                    <a:cubicBezTo>
                      <a:pt x="54" y="0"/>
                      <a:pt x="43" y="0"/>
                      <a:pt x="36" y="7"/>
                    </a:cubicBezTo>
                    <a:cubicBezTo>
                      <a:pt x="30" y="14"/>
                      <a:pt x="30" y="24"/>
                      <a:pt x="36" y="31"/>
                    </a:cubicBezTo>
                    <a:lnTo>
                      <a:pt x="39" y="28"/>
                    </a:lnTo>
                    <a:close/>
                    <a:moveTo>
                      <a:pt x="56" y="38"/>
                    </a:moveTo>
                    <a:cubicBezTo>
                      <a:pt x="50" y="38"/>
                      <a:pt x="50" y="38"/>
                      <a:pt x="50" y="38"/>
                    </a:cubicBezTo>
                    <a:cubicBezTo>
                      <a:pt x="50" y="24"/>
                      <a:pt x="50" y="24"/>
                      <a:pt x="50" y="24"/>
                    </a:cubicBezTo>
                    <a:cubicBezTo>
                      <a:pt x="52" y="23"/>
                      <a:pt x="53" y="21"/>
                      <a:pt x="53" y="19"/>
                    </a:cubicBezTo>
                    <a:cubicBezTo>
                      <a:pt x="53" y="16"/>
                      <a:pt x="51" y="14"/>
                      <a:pt x="48" y="14"/>
                    </a:cubicBezTo>
                    <a:cubicBezTo>
                      <a:pt x="46" y="14"/>
                      <a:pt x="43" y="16"/>
                      <a:pt x="43" y="19"/>
                    </a:cubicBezTo>
                    <a:cubicBezTo>
                      <a:pt x="43" y="21"/>
                      <a:pt x="45" y="23"/>
                      <a:pt x="47" y="24"/>
                    </a:cubicBezTo>
                    <a:cubicBezTo>
                      <a:pt x="47" y="38"/>
                      <a:pt x="47" y="38"/>
                      <a:pt x="47" y="38"/>
                    </a:cubicBezTo>
                    <a:cubicBezTo>
                      <a:pt x="11" y="38"/>
                      <a:pt x="11" y="38"/>
                      <a:pt x="11" y="38"/>
                    </a:cubicBezTo>
                    <a:cubicBezTo>
                      <a:pt x="5" y="38"/>
                      <a:pt x="0" y="42"/>
                      <a:pt x="0" y="48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5" y="61"/>
                      <a:pt x="11" y="61"/>
                    </a:cubicBezTo>
                    <a:cubicBezTo>
                      <a:pt x="56" y="61"/>
                      <a:pt x="56" y="61"/>
                      <a:pt x="56" y="61"/>
                    </a:cubicBezTo>
                    <a:cubicBezTo>
                      <a:pt x="62" y="61"/>
                      <a:pt x="67" y="56"/>
                      <a:pt x="67" y="50"/>
                    </a:cubicBezTo>
                    <a:cubicBezTo>
                      <a:pt x="67" y="48"/>
                      <a:pt x="67" y="48"/>
                      <a:pt x="67" y="48"/>
                    </a:cubicBezTo>
                    <a:cubicBezTo>
                      <a:pt x="67" y="42"/>
                      <a:pt x="62" y="38"/>
                      <a:pt x="56" y="38"/>
                    </a:cubicBezTo>
                    <a:close/>
                    <a:moveTo>
                      <a:pt x="11" y="54"/>
                    </a:moveTo>
                    <a:cubicBezTo>
                      <a:pt x="9" y="54"/>
                      <a:pt x="7" y="52"/>
                      <a:pt x="7" y="49"/>
                    </a:cubicBezTo>
                    <a:cubicBezTo>
                      <a:pt x="7" y="47"/>
                      <a:pt x="9" y="45"/>
                      <a:pt x="11" y="45"/>
                    </a:cubicBezTo>
                    <a:cubicBezTo>
                      <a:pt x="14" y="45"/>
                      <a:pt x="16" y="47"/>
                      <a:pt x="16" y="49"/>
                    </a:cubicBezTo>
                    <a:cubicBezTo>
                      <a:pt x="16" y="52"/>
                      <a:pt x="14" y="54"/>
                      <a:pt x="11" y="54"/>
                    </a:cubicBezTo>
                    <a:close/>
                    <a:moveTo>
                      <a:pt x="40" y="52"/>
                    </a:moveTo>
                    <a:cubicBezTo>
                      <a:pt x="39" y="52"/>
                      <a:pt x="37" y="51"/>
                      <a:pt x="37" y="49"/>
                    </a:cubicBezTo>
                    <a:cubicBezTo>
                      <a:pt x="37" y="48"/>
                      <a:pt x="39" y="46"/>
                      <a:pt x="40" y="46"/>
                    </a:cubicBezTo>
                    <a:cubicBezTo>
                      <a:pt x="42" y="46"/>
                      <a:pt x="43" y="48"/>
                      <a:pt x="43" y="49"/>
                    </a:cubicBezTo>
                    <a:cubicBezTo>
                      <a:pt x="43" y="51"/>
                      <a:pt x="42" y="52"/>
                      <a:pt x="40" y="52"/>
                    </a:cubicBezTo>
                    <a:close/>
                    <a:moveTo>
                      <a:pt x="48" y="52"/>
                    </a:moveTo>
                    <a:cubicBezTo>
                      <a:pt x="47" y="52"/>
                      <a:pt x="45" y="51"/>
                      <a:pt x="45" y="49"/>
                    </a:cubicBezTo>
                    <a:cubicBezTo>
                      <a:pt x="45" y="48"/>
                      <a:pt x="47" y="46"/>
                      <a:pt x="48" y="46"/>
                    </a:cubicBezTo>
                    <a:cubicBezTo>
                      <a:pt x="50" y="46"/>
                      <a:pt x="52" y="48"/>
                      <a:pt x="52" y="49"/>
                    </a:cubicBezTo>
                    <a:cubicBezTo>
                      <a:pt x="52" y="51"/>
                      <a:pt x="50" y="52"/>
                      <a:pt x="48" y="52"/>
                    </a:cubicBezTo>
                    <a:close/>
                    <a:moveTo>
                      <a:pt x="57" y="52"/>
                    </a:moveTo>
                    <a:cubicBezTo>
                      <a:pt x="55" y="52"/>
                      <a:pt x="54" y="51"/>
                      <a:pt x="54" y="49"/>
                    </a:cubicBezTo>
                    <a:cubicBezTo>
                      <a:pt x="54" y="48"/>
                      <a:pt x="55" y="46"/>
                      <a:pt x="57" y="46"/>
                    </a:cubicBezTo>
                    <a:cubicBezTo>
                      <a:pt x="58" y="46"/>
                      <a:pt x="60" y="48"/>
                      <a:pt x="60" y="49"/>
                    </a:cubicBezTo>
                    <a:cubicBezTo>
                      <a:pt x="60" y="51"/>
                      <a:pt x="58" y="52"/>
                      <a:pt x="57" y="52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solidFill>
                  <a:schemeClr val="bg1"/>
                </a:solidFill>
              </a:ln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zh-CN" altLang="en-US" sz="1350"/>
              </a:p>
            </p:txBody>
          </p:sp>
          <p:sp>
            <p:nvSpPr>
              <p:cNvPr id="132" name="文本框 131"/>
              <p:cNvSpPr txBox="1"/>
              <p:nvPr/>
            </p:nvSpPr>
            <p:spPr>
              <a:xfrm>
                <a:off x="4236239" y="4559972"/>
                <a:ext cx="556260" cy="419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dirty="0" smtClean="0">
                    <a:solidFill>
                      <a:schemeClr val="tx1"/>
                    </a:solidFill>
                  </a:rPr>
                  <a:t>AP2 </a:t>
                </a:r>
                <a:r>
                  <a:rPr lang="en-US" altLang="zh-CN" sz="1000" dirty="0" smtClean="0">
                    <a:solidFill>
                      <a:schemeClr val="tx1"/>
                    </a:solidFill>
                    <a:sym typeface="+mn-ea"/>
                  </a:rPr>
                  <a:t>(LL)</a:t>
                </a:r>
                <a:endParaRPr lang="zh-CN" altLang="en-US" sz="1000" dirty="0">
                  <a:solidFill>
                    <a:schemeClr val="tx1"/>
                  </a:solidFill>
                </a:endParaRPr>
              </a:p>
              <a:p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2750013" y="5223973"/>
              <a:ext cx="537675" cy="509283"/>
              <a:chOff x="2616394" y="5046473"/>
              <a:chExt cx="537675" cy="509283"/>
            </a:xfrm>
          </p:grpSpPr>
          <p:sp>
            <p:nvSpPr>
              <p:cNvPr id="118" name="Freeform 45"/>
              <p:cNvSpPr>
                <a:spLocks noEditPoints="1"/>
              </p:cNvSpPr>
              <p:nvPr/>
            </p:nvSpPr>
            <p:spPr bwMode="auto">
              <a:xfrm>
                <a:off x="2747711" y="5046473"/>
                <a:ext cx="171717" cy="263062"/>
              </a:xfrm>
              <a:custGeom>
                <a:avLst/>
                <a:gdLst>
                  <a:gd name="T0" fmla="*/ 427 w 463"/>
                  <a:gd name="T1" fmla="*/ 0 h 773"/>
                  <a:gd name="T2" fmla="*/ 42 w 463"/>
                  <a:gd name="T3" fmla="*/ 0 h 773"/>
                  <a:gd name="T4" fmla="*/ 0 w 463"/>
                  <a:gd name="T5" fmla="*/ 35 h 773"/>
                  <a:gd name="T6" fmla="*/ 0 w 463"/>
                  <a:gd name="T7" fmla="*/ 733 h 773"/>
                  <a:gd name="T8" fmla="*/ 42 w 463"/>
                  <a:gd name="T9" fmla="*/ 773 h 773"/>
                  <a:gd name="T10" fmla="*/ 427 w 463"/>
                  <a:gd name="T11" fmla="*/ 773 h 773"/>
                  <a:gd name="T12" fmla="*/ 463 w 463"/>
                  <a:gd name="T13" fmla="*/ 733 h 773"/>
                  <a:gd name="T14" fmla="*/ 463 w 463"/>
                  <a:gd name="T15" fmla="*/ 35 h 773"/>
                  <a:gd name="T16" fmla="*/ 427 w 463"/>
                  <a:gd name="T17" fmla="*/ 0 h 773"/>
                  <a:gd name="T18" fmla="*/ 152 w 463"/>
                  <a:gd name="T19" fmla="*/ 730 h 773"/>
                  <a:gd name="T20" fmla="*/ 139 w 463"/>
                  <a:gd name="T21" fmla="*/ 743 h 773"/>
                  <a:gd name="T22" fmla="*/ 112 w 463"/>
                  <a:gd name="T23" fmla="*/ 743 h 773"/>
                  <a:gd name="T24" fmla="*/ 99 w 463"/>
                  <a:gd name="T25" fmla="*/ 730 h 773"/>
                  <a:gd name="T26" fmla="*/ 99 w 463"/>
                  <a:gd name="T27" fmla="*/ 722 h 773"/>
                  <a:gd name="T28" fmla="*/ 112 w 463"/>
                  <a:gd name="T29" fmla="*/ 709 h 773"/>
                  <a:gd name="T30" fmla="*/ 139 w 463"/>
                  <a:gd name="T31" fmla="*/ 709 h 773"/>
                  <a:gd name="T32" fmla="*/ 152 w 463"/>
                  <a:gd name="T33" fmla="*/ 722 h 773"/>
                  <a:gd name="T34" fmla="*/ 152 w 463"/>
                  <a:gd name="T35" fmla="*/ 730 h 773"/>
                  <a:gd name="T36" fmla="*/ 263 w 463"/>
                  <a:gd name="T37" fmla="*/ 724 h 773"/>
                  <a:gd name="T38" fmla="*/ 247 w 463"/>
                  <a:gd name="T39" fmla="*/ 743 h 773"/>
                  <a:gd name="T40" fmla="*/ 219 w 463"/>
                  <a:gd name="T41" fmla="*/ 743 h 773"/>
                  <a:gd name="T42" fmla="*/ 202 w 463"/>
                  <a:gd name="T43" fmla="*/ 724 h 773"/>
                  <a:gd name="T44" fmla="*/ 202 w 463"/>
                  <a:gd name="T45" fmla="*/ 716 h 773"/>
                  <a:gd name="T46" fmla="*/ 219 w 463"/>
                  <a:gd name="T47" fmla="*/ 699 h 773"/>
                  <a:gd name="T48" fmla="*/ 247 w 463"/>
                  <a:gd name="T49" fmla="*/ 699 h 773"/>
                  <a:gd name="T50" fmla="*/ 263 w 463"/>
                  <a:gd name="T51" fmla="*/ 716 h 773"/>
                  <a:gd name="T52" fmla="*/ 263 w 463"/>
                  <a:gd name="T53" fmla="*/ 724 h 773"/>
                  <a:gd name="T54" fmla="*/ 366 w 463"/>
                  <a:gd name="T55" fmla="*/ 730 h 773"/>
                  <a:gd name="T56" fmla="*/ 354 w 463"/>
                  <a:gd name="T57" fmla="*/ 743 h 773"/>
                  <a:gd name="T58" fmla="*/ 326 w 463"/>
                  <a:gd name="T59" fmla="*/ 743 h 773"/>
                  <a:gd name="T60" fmla="*/ 314 w 463"/>
                  <a:gd name="T61" fmla="*/ 730 h 773"/>
                  <a:gd name="T62" fmla="*/ 314 w 463"/>
                  <a:gd name="T63" fmla="*/ 722 h 773"/>
                  <a:gd name="T64" fmla="*/ 326 w 463"/>
                  <a:gd name="T65" fmla="*/ 709 h 773"/>
                  <a:gd name="T66" fmla="*/ 354 w 463"/>
                  <a:gd name="T67" fmla="*/ 709 h 773"/>
                  <a:gd name="T68" fmla="*/ 366 w 463"/>
                  <a:gd name="T69" fmla="*/ 722 h 773"/>
                  <a:gd name="T70" fmla="*/ 366 w 463"/>
                  <a:gd name="T71" fmla="*/ 730 h 773"/>
                  <a:gd name="T72" fmla="*/ 417 w 463"/>
                  <a:gd name="T73" fmla="*/ 644 h 773"/>
                  <a:gd name="T74" fmla="*/ 394 w 463"/>
                  <a:gd name="T75" fmla="*/ 671 h 773"/>
                  <a:gd name="T76" fmla="*/ 74 w 463"/>
                  <a:gd name="T77" fmla="*/ 671 h 773"/>
                  <a:gd name="T78" fmla="*/ 49 w 463"/>
                  <a:gd name="T79" fmla="*/ 644 h 773"/>
                  <a:gd name="T80" fmla="*/ 49 w 463"/>
                  <a:gd name="T81" fmla="*/ 67 h 773"/>
                  <a:gd name="T82" fmla="*/ 74 w 463"/>
                  <a:gd name="T83" fmla="*/ 46 h 773"/>
                  <a:gd name="T84" fmla="*/ 394 w 463"/>
                  <a:gd name="T85" fmla="*/ 46 h 773"/>
                  <a:gd name="T86" fmla="*/ 417 w 463"/>
                  <a:gd name="T87" fmla="*/ 67 h 773"/>
                  <a:gd name="T88" fmla="*/ 417 w 463"/>
                  <a:gd name="T89" fmla="*/ 644 h 7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63" h="773">
                    <a:moveTo>
                      <a:pt x="427" y="0"/>
                    </a:moveTo>
                    <a:cubicBezTo>
                      <a:pt x="42" y="0"/>
                      <a:pt x="42" y="0"/>
                      <a:pt x="42" y="0"/>
                    </a:cubicBezTo>
                    <a:cubicBezTo>
                      <a:pt x="19" y="0"/>
                      <a:pt x="0" y="17"/>
                      <a:pt x="0" y="35"/>
                    </a:cubicBezTo>
                    <a:cubicBezTo>
                      <a:pt x="0" y="733"/>
                      <a:pt x="0" y="733"/>
                      <a:pt x="0" y="733"/>
                    </a:cubicBezTo>
                    <a:cubicBezTo>
                      <a:pt x="0" y="756"/>
                      <a:pt x="17" y="773"/>
                      <a:pt x="42" y="773"/>
                    </a:cubicBezTo>
                    <a:cubicBezTo>
                      <a:pt x="427" y="773"/>
                      <a:pt x="427" y="773"/>
                      <a:pt x="427" y="773"/>
                    </a:cubicBezTo>
                    <a:cubicBezTo>
                      <a:pt x="448" y="773"/>
                      <a:pt x="463" y="756"/>
                      <a:pt x="463" y="733"/>
                    </a:cubicBezTo>
                    <a:cubicBezTo>
                      <a:pt x="463" y="35"/>
                      <a:pt x="463" y="35"/>
                      <a:pt x="463" y="35"/>
                    </a:cubicBezTo>
                    <a:cubicBezTo>
                      <a:pt x="463" y="19"/>
                      <a:pt x="451" y="0"/>
                      <a:pt x="427" y="0"/>
                    </a:cubicBezTo>
                    <a:close/>
                    <a:moveTo>
                      <a:pt x="152" y="730"/>
                    </a:moveTo>
                    <a:cubicBezTo>
                      <a:pt x="152" y="737"/>
                      <a:pt x="146" y="743"/>
                      <a:pt x="139" y="743"/>
                    </a:cubicBezTo>
                    <a:cubicBezTo>
                      <a:pt x="112" y="743"/>
                      <a:pt x="112" y="743"/>
                      <a:pt x="112" y="743"/>
                    </a:cubicBezTo>
                    <a:cubicBezTo>
                      <a:pt x="106" y="743"/>
                      <a:pt x="99" y="737"/>
                      <a:pt x="99" y="730"/>
                    </a:cubicBezTo>
                    <a:cubicBezTo>
                      <a:pt x="99" y="722"/>
                      <a:pt x="99" y="722"/>
                      <a:pt x="99" y="722"/>
                    </a:cubicBezTo>
                    <a:cubicBezTo>
                      <a:pt x="99" y="714"/>
                      <a:pt x="106" y="709"/>
                      <a:pt x="112" y="709"/>
                    </a:cubicBezTo>
                    <a:cubicBezTo>
                      <a:pt x="139" y="709"/>
                      <a:pt x="139" y="709"/>
                      <a:pt x="139" y="709"/>
                    </a:cubicBezTo>
                    <a:cubicBezTo>
                      <a:pt x="146" y="709"/>
                      <a:pt x="152" y="714"/>
                      <a:pt x="152" y="722"/>
                    </a:cubicBezTo>
                    <a:cubicBezTo>
                      <a:pt x="152" y="730"/>
                      <a:pt x="152" y="730"/>
                      <a:pt x="152" y="730"/>
                    </a:cubicBezTo>
                    <a:close/>
                    <a:moveTo>
                      <a:pt x="263" y="724"/>
                    </a:moveTo>
                    <a:cubicBezTo>
                      <a:pt x="263" y="735"/>
                      <a:pt x="255" y="743"/>
                      <a:pt x="247" y="743"/>
                    </a:cubicBezTo>
                    <a:cubicBezTo>
                      <a:pt x="219" y="743"/>
                      <a:pt x="219" y="743"/>
                      <a:pt x="219" y="743"/>
                    </a:cubicBezTo>
                    <a:cubicBezTo>
                      <a:pt x="211" y="743"/>
                      <a:pt x="202" y="735"/>
                      <a:pt x="202" y="724"/>
                    </a:cubicBezTo>
                    <a:cubicBezTo>
                      <a:pt x="202" y="716"/>
                      <a:pt x="202" y="716"/>
                      <a:pt x="202" y="716"/>
                    </a:cubicBezTo>
                    <a:cubicBezTo>
                      <a:pt x="202" y="705"/>
                      <a:pt x="209" y="699"/>
                      <a:pt x="219" y="699"/>
                    </a:cubicBezTo>
                    <a:cubicBezTo>
                      <a:pt x="247" y="699"/>
                      <a:pt x="247" y="699"/>
                      <a:pt x="247" y="699"/>
                    </a:cubicBezTo>
                    <a:cubicBezTo>
                      <a:pt x="255" y="699"/>
                      <a:pt x="263" y="705"/>
                      <a:pt x="263" y="716"/>
                    </a:cubicBezTo>
                    <a:cubicBezTo>
                      <a:pt x="263" y="724"/>
                      <a:pt x="263" y="724"/>
                      <a:pt x="263" y="724"/>
                    </a:cubicBezTo>
                    <a:close/>
                    <a:moveTo>
                      <a:pt x="366" y="730"/>
                    </a:moveTo>
                    <a:cubicBezTo>
                      <a:pt x="366" y="737"/>
                      <a:pt x="360" y="743"/>
                      <a:pt x="354" y="743"/>
                    </a:cubicBezTo>
                    <a:cubicBezTo>
                      <a:pt x="326" y="743"/>
                      <a:pt x="326" y="743"/>
                      <a:pt x="326" y="743"/>
                    </a:cubicBezTo>
                    <a:cubicBezTo>
                      <a:pt x="320" y="743"/>
                      <a:pt x="314" y="737"/>
                      <a:pt x="314" y="730"/>
                    </a:cubicBezTo>
                    <a:cubicBezTo>
                      <a:pt x="314" y="722"/>
                      <a:pt x="314" y="722"/>
                      <a:pt x="314" y="722"/>
                    </a:cubicBezTo>
                    <a:cubicBezTo>
                      <a:pt x="314" y="714"/>
                      <a:pt x="320" y="709"/>
                      <a:pt x="326" y="709"/>
                    </a:cubicBezTo>
                    <a:cubicBezTo>
                      <a:pt x="354" y="709"/>
                      <a:pt x="354" y="709"/>
                      <a:pt x="354" y="709"/>
                    </a:cubicBezTo>
                    <a:cubicBezTo>
                      <a:pt x="360" y="709"/>
                      <a:pt x="366" y="714"/>
                      <a:pt x="366" y="722"/>
                    </a:cubicBezTo>
                    <a:cubicBezTo>
                      <a:pt x="366" y="730"/>
                      <a:pt x="366" y="730"/>
                      <a:pt x="366" y="730"/>
                    </a:cubicBezTo>
                    <a:close/>
                    <a:moveTo>
                      <a:pt x="417" y="644"/>
                    </a:moveTo>
                    <a:cubicBezTo>
                      <a:pt x="417" y="657"/>
                      <a:pt x="409" y="671"/>
                      <a:pt x="394" y="671"/>
                    </a:cubicBezTo>
                    <a:cubicBezTo>
                      <a:pt x="74" y="671"/>
                      <a:pt x="74" y="671"/>
                      <a:pt x="74" y="671"/>
                    </a:cubicBezTo>
                    <a:cubicBezTo>
                      <a:pt x="59" y="671"/>
                      <a:pt x="49" y="659"/>
                      <a:pt x="49" y="644"/>
                    </a:cubicBezTo>
                    <a:cubicBezTo>
                      <a:pt x="49" y="67"/>
                      <a:pt x="49" y="67"/>
                      <a:pt x="49" y="67"/>
                    </a:cubicBezTo>
                    <a:cubicBezTo>
                      <a:pt x="49" y="50"/>
                      <a:pt x="61" y="46"/>
                      <a:pt x="74" y="46"/>
                    </a:cubicBezTo>
                    <a:cubicBezTo>
                      <a:pt x="394" y="46"/>
                      <a:pt x="394" y="46"/>
                      <a:pt x="394" y="46"/>
                    </a:cubicBezTo>
                    <a:cubicBezTo>
                      <a:pt x="404" y="46"/>
                      <a:pt x="417" y="48"/>
                      <a:pt x="417" y="67"/>
                    </a:cubicBezTo>
                    <a:cubicBezTo>
                      <a:pt x="417" y="644"/>
                      <a:pt x="417" y="644"/>
                      <a:pt x="417" y="644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txBody>
              <a:bodyPr lIns="69942" tIns="34970" rIns="69942" bIns="34970"/>
              <a:lstStyle/>
              <a:p>
                <a:pPr>
                  <a:defRPr/>
                </a:pPr>
                <a:endParaRPr lang="en-US" sz="1350" kern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3" name="文本框 132"/>
              <p:cNvSpPr txBox="1"/>
              <p:nvPr/>
            </p:nvSpPr>
            <p:spPr>
              <a:xfrm>
                <a:off x="2616394" y="5309535"/>
                <a:ext cx="53767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dirty="0" smtClean="0">
                    <a:solidFill>
                      <a:schemeClr val="tx1"/>
                    </a:solidFill>
                  </a:rPr>
                  <a:t>STA1</a:t>
                </a:r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4" name="组合 133"/>
            <p:cNvGrpSpPr/>
            <p:nvPr/>
          </p:nvGrpSpPr>
          <p:grpSpPr>
            <a:xfrm>
              <a:off x="3614109" y="5013176"/>
              <a:ext cx="537675" cy="661842"/>
              <a:chOff x="2616394" y="5046473"/>
              <a:chExt cx="537675" cy="661842"/>
            </a:xfrm>
          </p:grpSpPr>
          <p:sp>
            <p:nvSpPr>
              <p:cNvPr id="135" name="Freeform 45"/>
              <p:cNvSpPr>
                <a:spLocks noEditPoints="1"/>
              </p:cNvSpPr>
              <p:nvPr/>
            </p:nvSpPr>
            <p:spPr bwMode="auto">
              <a:xfrm>
                <a:off x="2747711" y="5046473"/>
                <a:ext cx="171717" cy="263062"/>
              </a:xfrm>
              <a:custGeom>
                <a:avLst/>
                <a:gdLst>
                  <a:gd name="T0" fmla="*/ 427 w 463"/>
                  <a:gd name="T1" fmla="*/ 0 h 773"/>
                  <a:gd name="T2" fmla="*/ 42 w 463"/>
                  <a:gd name="T3" fmla="*/ 0 h 773"/>
                  <a:gd name="T4" fmla="*/ 0 w 463"/>
                  <a:gd name="T5" fmla="*/ 35 h 773"/>
                  <a:gd name="T6" fmla="*/ 0 w 463"/>
                  <a:gd name="T7" fmla="*/ 733 h 773"/>
                  <a:gd name="T8" fmla="*/ 42 w 463"/>
                  <a:gd name="T9" fmla="*/ 773 h 773"/>
                  <a:gd name="T10" fmla="*/ 427 w 463"/>
                  <a:gd name="T11" fmla="*/ 773 h 773"/>
                  <a:gd name="T12" fmla="*/ 463 w 463"/>
                  <a:gd name="T13" fmla="*/ 733 h 773"/>
                  <a:gd name="T14" fmla="*/ 463 w 463"/>
                  <a:gd name="T15" fmla="*/ 35 h 773"/>
                  <a:gd name="T16" fmla="*/ 427 w 463"/>
                  <a:gd name="T17" fmla="*/ 0 h 773"/>
                  <a:gd name="T18" fmla="*/ 152 w 463"/>
                  <a:gd name="T19" fmla="*/ 730 h 773"/>
                  <a:gd name="T20" fmla="*/ 139 w 463"/>
                  <a:gd name="T21" fmla="*/ 743 h 773"/>
                  <a:gd name="T22" fmla="*/ 112 w 463"/>
                  <a:gd name="T23" fmla="*/ 743 h 773"/>
                  <a:gd name="T24" fmla="*/ 99 w 463"/>
                  <a:gd name="T25" fmla="*/ 730 h 773"/>
                  <a:gd name="T26" fmla="*/ 99 w 463"/>
                  <a:gd name="T27" fmla="*/ 722 h 773"/>
                  <a:gd name="T28" fmla="*/ 112 w 463"/>
                  <a:gd name="T29" fmla="*/ 709 h 773"/>
                  <a:gd name="T30" fmla="*/ 139 w 463"/>
                  <a:gd name="T31" fmla="*/ 709 h 773"/>
                  <a:gd name="T32" fmla="*/ 152 w 463"/>
                  <a:gd name="T33" fmla="*/ 722 h 773"/>
                  <a:gd name="T34" fmla="*/ 152 w 463"/>
                  <a:gd name="T35" fmla="*/ 730 h 773"/>
                  <a:gd name="T36" fmla="*/ 263 w 463"/>
                  <a:gd name="T37" fmla="*/ 724 h 773"/>
                  <a:gd name="T38" fmla="*/ 247 w 463"/>
                  <a:gd name="T39" fmla="*/ 743 h 773"/>
                  <a:gd name="T40" fmla="*/ 219 w 463"/>
                  <a:gd name="T41" fmla="*/ 743 h 773"/>
                  <a:gd name="T42" fmla="*/ 202 w 463"/>
                  <a:gd name="T43" fmla="*/ 724 h 773"/>
                  <a:gd name="T44" fmla="*/ 202 w 463"/>
                  <a:gd name="T45" fmla="*/ 716 h 773"/>
                  <a:gd name="T46" fmla="*/ 219 w 463"/>
                  <a:gd name="T47" fmla="*/ 699 h 773"/>
                  <a:gd name="T48" fmla="*/ 247 w 463"/>
                  <a:gd name="T49" fmla="*/ 699 h 773"/>
                  <a:gd name="T50" fmla="*/ 263 w 463"/>
                  <a:gd name="T51" fmla="*/ 716 h 773"/>
                  <a:gd name="T52" fmla="*/ 263 w 463"/>
                  <a:gd name="T53" fmla="*/ 724 h 773"/>
                  <a:gd name="T54" fmla="*/ 366 w 463"/>
                  <a:gd name="T55" fmla="*/ 730 h 773"/>
                  <a:gd name="T56" fmla="*/ 354 w 463"/>
                  <a:gd name="T57" fmla="*/ 743 h 773"/>
                  <a:gd name="T58" fmla="*/ 326 w 463"/>
                  <a:gd name="T59" fmla="*/ 743 h 773"/>
                  <a:gd name="T60" fmla="*/ 314 w 463"/>
                  <a:gd name="T61" fmla="*/ 730 h 773"/>
                  <a:gd name="T62" fmla="*/ 314 w 463"/>
                  <a:gd name="T63" fmla="*/ 722 h 773"/>
                  <a:gd name="T64" fmla="*/ 326 w 463"/>
                  <a:gd name="T65" fmla="*/ 709 h 773"/>
                  <a:gd name="T66" fmla="*/ 354 w 463"/>
                  <a:gd name="T67" fmla="*/ 709 h 773"/>
                  <a:gd name="T68" fmla="*/ 366 w 463"/>
                  <a:gd name="T69" fmla="*/ 722 h 773"/>
                  <a:gd name="T70" fmla="*/ 366 w 463"/>
                  <a:gd name="T71" fmla="*/ 730 h 773"/>
                  <a:gd name="T72" fmla="*/ 417 w 463"/>
                  <a:gd name="T73" fmla="*/ 644 h 773"/>
                  <a:gd name="T74" fmla="*/ 394 w 463"/>
                  <a:gd name="T75" fmla="*/ 671 h 773"/>
                  <a:gd name="T76" fmla="*/ 74 w 463"/>
                  <a:gd name="T77" fmla="*/ 671 h 773"/>
                  <a:gd name="T78" fmla="*/ 49 w 463"/>
                  <a:gd name="T79" fmla="*/ 644 h 773"/>
                  <a:gd name="T80" fmla="*/ 49 w 463"/>
                  <a:gd name="T81" fmla="*/ 67 h 773"/>
                  <a:gd name="T82" fmla="*/ 74 w 463"/>
                  <a:gd name="T83" fmla="*/ 46 h 773"/>
                  <a:gd name="T84" fmla="*/ 394 w 463"/>
                  <a:gd name="T85" fmla="*/ 46 h 773"/>
                  <a:gd name="T86" fmla="*/ 417 w 463"/>
                  <a:gd name="T87" fmla="*/ 67 h 773"/>
                  <a:gd name="T88" fmla="*/ 417 w 463"/>
                  <a:gd name="T89" fmla="*/ 644 h 7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63" h="773">
                    <a:moveTo>
                      <a:pt x="427" y="0"/>
                    </a:moveTo>
                    <a:cubicBezTo>
                      <a:pt x="42" y="0"/>
                      <a:pt x="42" y="0"/>
                      <a:pt x="42" y="0"/>
                    </a:cubicBezTo>
                    <a:cubicBezTo>
                      <a:pt x="19" y="0"/>
                      <a:pt x="0" y="17"/>
                      <a:pt x="0" y="35"/>
                    </a:cubicBezTo>
                    <a:cubicBezTo>
                      <a:pt x="0" y="733"/>
                      <a:pt x="0" y="733"/>
                      <a:pt x="0" y="733"/>
                    </a:cubicBezTo>
                    <a:cubicBezTo>
                      <a:pt x="0" y="756"/>
                      <a:pt x="17" y="773"/>
                      <a:pt x="42" y="773"/>
                    </a:cubicBezTo>
                    <a:cubicBezTo>
                      <a:pt x="427" y="773"/>
                      <a:pt x="427" y="773"/>
                      <a:pt x="427" y="773"/>
                    </a:cubicBezTo>
                    <a:cubicBezTo>
                      <a:pt x="448" y="773"/>
                      <a:pt x="463" y="756"/>
                      <a:pt x="463" y="733"/>
                    </a:cubicBezTo>
                    <a:cubicBezTo>
                      <a:pt x="463" y="35"/>
                      <a:pt x="463" y="35"/>
                      <a:pt x="463" y="35"/>
                    </a:cubicBezTo>
                    <a:cubicBezTo>
                      <a:pt x="463" y="19"/>
                      <a:pt x="451" y="0"/>
                      <a:pt x="427" y="0"/>
                    </a:cubicBezTo>
                    <a:close/>
                    <a:moveTo>
                      <a:pt x="152" y="730"/>
                    </a:moveTo>
                    <a:cubicBezTo>
                      <a:pt x="152" y="737"/>
                      <a:pt x="146" y="743"/>
                      <a:pt x="139" y="743"/>
                    </a:cubicBezTo>
                    <a:cubicBezTo>
                      <a:pt x="112" y="743"/>
                      <a:pt x="112" y="743"/>
                      <a:pt x="112" y="743"/>
                    </a:cubicBezTo>
                    <a:cubicBezTo>
                      <a:pt x="106" y="743"/>
                      <a:pt x="99" y="737"/>
                      <a:pt x="99" y="730"/>
                    </a:cubicBezTo>
                    <a:cubicBezTo>
                      <a:pt x="99" y="722"/>
                      <a:pt x="99" y="722"/>
                      <a:pt x="99" y="722"/>
                    </a:cubicBezTo>
                    <a:cubicBezTo>
                      <a:pt x="99" y="714"/>
                      <a:pt x="106" y="709"/>
                      <a:pt x="112" y="709"/>
                    </a:cubicBezTo>
                    <a:cubicBezTo>
                      <a:pt x="139" y="709"/>
                      <a:pt x="139" y="709"/>
                      <a:pt x="139" y="709"/>
                    </a:cubicBezTo>
                    <a:cubicBezTo>
                      <a:pt x="146" y="709"/>
                      <a:pt x="152" y="714"/>
                      <a:pt x="152" y="722"/>
                    </a:cubicBezTo>
                    <a:cubicBezTo>
                      <a:pt x="152" y="730"/>
                      <a:pt x="152" y="730"/>
                      <a:pt x="152" y="730"/>
                    </a:cubicBezTo>
                    <a:close/>
                    <a:moveTo>
                      <a:pt x="263" y="724"/>
                    </a:moveTo>
                    <a:cubicBezTo>
                      <a:pt x="263" y="735"/>
                      <a:pt x="255" y="743"/>
                      <a:pt x="247" y="743"/>
                    </a:cubicBezTo>
                    <a:cubicBezTo>
                      <a:pt x="219" y="743"/>
                      <a:pt x="219" y="743"/>
                      <a:pt x="219" y="743"/>
                    </a:cubicBezTo>
                    <a:cubicBezTo>
                      <a:pt x="211" y="743"/>
                      <a:pt x="202" y="735"/>
                      <a:pt x="202" y="724"/>
                    </a:cubicBezTo>
                    <a:cubicBezTo>
                      <a:pt x="202" y="716"/>
                      <a:pt x="202" y="716"/>
                      <a:pt x="202" y="716"/>
                    </a:cubicBezTo>
                    <a:cubicBezTo>
                      <a:pt x="202" y="705"/>
                      <a:pt x="209" y="699"/>
                      <a:pt x="219" y="699"/>
                    </a:cubicBezTo>
                    <a:cubicBezTo>
                      <a:pt x="247" y="699"/>
                      <a:pt x="247" y="699"/>
                      <a:pt x="247" y="699"/>
                    </a:cubicBezTo>
                    <a:cubicBezTo>
                      <a:pt x="255" y="699"/>
                      <a:pt x="263" y="705"/>
                      <a:pt x="263" y="716"/>
                    </a:cubicBezTo>
                    <a:cubicBezTo>
                      <a:pt x="263" y="724"/>
                      <a:pt x="263" y="724"/>
                      <a:pt x="263" y="724"/>
                    </a:cubicBezTo>
                    <a:close/>
                    <a:moveTo>
                      <a:pt x="366" y="730"/>
                    </a:moveTo>
                    <a:cubicBezTo>
                      <a:pt x="366" y="737"/>
                      <a:pt x="360" y="743"/>
                      <a:pt x="354" y="743"/>
                    </a:cubicBezTo>
                    <a:cubicBezTo>
                      <a:pt x="326" y="743"/>
                      <a:pt x="326" y="743"/>
                      <a:pt x="326" y="743"/>
                    </a:cubicBezTo>
                    <a:cubicBezTo>
                      <a:pt x="320" y="743"/>
                      <a:pt x="314" y="737"/>
                      <a:pt x="314" y="730"/>
                    </a:cubicBezTo>
                    <a:cubicBezTo>
                      <a:pt x="314" y="722"/>
                      <a:pt x="314" y="722"/>
                      <a:pt x="314" y="722"/>
                    </a:cubicBezTo>
                    <a:cubicBezTo>
                      <a:pt x="314" y="714"/>
                      <a:pt x="320" y="709"/>
                      <a:pt x="326" y="709"/>
                    </a:cubicBezTo>
                    <a:cubicBezTo>
                      <a:pt x="354" y="709"/>
                      <a:pt x="354" y="709"/>
                      <a:pt x="354" y="709"/>
                    </a:cubicBezTo>
                    <a:cubicBezTo>
                      <a:pt x="360" y="709"/>
                      <a:pt x="366" y="714"/>
                      <a:pt x="366" y="722"/>
                    </a:cubicBezTo>
                    <a:cubicBezTo>
                      <a:pt x="366" y="730"/>
                      <a:pt x="366" y="730"/>
                      <a:pt x="366" y="730"/>
                    </a:cubicBezTo>
                    <a:close/>
                    <a:moveTo>
                      <a:pt x="417" y="644"/>
                    </a:moveTo>
                    <a:cubicBezTo>
                      <a:pt x="417" y="657"/>
                      <a:pt x="409" y="671"/>
                      <a:pt x="394" y="671"/>
                    </a:cubicBezTo>
                    <a:cubicBezTo>
                      <a:pt x="74" y="671"/>
                      <a:pt x="74" y="671"/>
                      <a:pt x="74" y="671"/>
                    </a:cubicBezTo>
                    <a:cubicBezTo>
                      <a:pt x="59" y="671"/>
                      <a:pt x="49" y="659"/>
                      <a:pt x="49" y="644"/>
                    </a:cubicBezTo>
                    <a:cubicBezTo>
                      <a:pt x="49" y="67"/>
                      <a:pt x="49" y="67"/>
                      <a:pt x="49" y="67"/>
                    </a:cubicBezTo>
                    <a:cubicBezTo>
                      <a:pt x="49" y="50"/>
                      <a:pt x="61" y="46"/>
                      <a:pt x="74" y="46"/>
                    </a:cubicBezTo>
                    <a:cubicBezTo>
                      <a:pt x="394" y="46"/>
                      <a:pt x="394" y="46"/>
                      <a:pt x="394" y="46"/>
                    </a:cubicBezTo>
                    <a:cubicBezTo>
                      <a:pt x="404" y="46"/>
                      <a:pt x="417" y="48"/>
                      <a:pt x="417" y="67"/>
                    </a:cubicBezTo>
                    <a:cubicBezTo>
                      <a:pt x="417" y="644"/>
                      <a:pt x="417" y="644"/>
                      <a:pt x="417" y="644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69942" tIns="34970" rIns="69942" bIns="34970"/>
              <a:lstStyle/>
              <a:p>
                <a:pPr>
                  <a:defRPr/>
                </a:pPr>
                <a:endParaRPr lang="en-US" sz="1350" kern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6" name="文本框 135"/>
              <p:cNvSpPr txBox="1"/>
              <p:nvPr/>
            </p:nvSpPr>
            <p:spPr>
              <a:xfrm>
                <a:off x="2616394" y="5309535"/>
                <a:ext cx="537675" cy="398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dirty="0" smtClean="0">
                    <a:solidFill>
                      <a:schemeClr val="tx1"/>
                    </a:solidFill>
                  </a:rPr>
                  <a:t>STA2</a:t>
                </a:r>
                <a:endParaRPr lang="en-US" altLang="zh-CN" sz="1000" dirty="0" smtClean="0">
                  <a:solidFill>
                    <a:schemeClr val="tx1"/>
                  </a:solidFill>
                </a:endParaRPr>
              </a:p>
              <a:p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38" name="直接箭头连接符 37"/>
            <p:cNvCxnSpPr/>
            <p:nvPr/>
          </p:nvCxnSpPr>
          <p:spPr bwMode="auto">
            <a:xfrm flipH="1">
              <a:off x="3935760" y="4940066"/>
              <a:ext cx="234857" cy="21712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</p:spPr>
        </p:cxnSp>
        <p:cxnSp>
          <p:nvCxnSpPr>
            <p:cNvPr id="140" name="直接箭头连接符 139"/>
            <p:cNvCxnSpPr>
              <a:stCxn id="30" idx="2"/>
            </p:cNvCxnSpPr>
            <p:nvPr/>
          </p:nvCxnSpPr>
          <p:spPr bwMode="auto">
            <a:xfrm>
              <a:off x="2753468" y="4887453"/>
              <a:ext cx="127862" cy="2981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</p:spPr>
        </p:cxnSp>
        <p:sp>
          <p:nvSpPr>
            <p:cNvPr id="10" name="椭圆 9"/>
            <p:cNvSpPr/>
            <p:nvPr/>
          </p:nvSpPr>
          <p:spPr bwMode="auto">
            <a:xfrm>
              <a:off x="3227026" y="3821656"/>
              <a:ext cx="2017047" cy="1929130"/>
            </a:xfrm>
            <a:prstGeom prst="ellipse">
              <a:avLst/>
            </a:prstGeom>
            <a:noFill/>
            <a:ln w="9525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000">
                      <a:alpha val="10000"/>
                    </a:srgbClr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</p:grpSp>
      <p:grpSp>
        <p:nvGrpSpPr>
          <p:cNvPr id="144" name="组合 143"/>
          <p:cNvGrpSpPr/>
          <p:nvPr/>
        </p:nvGrpSpPr>
        <p:grpSpPr>
          <a:xfrm>
            <a:off x="6456040" y="4130602"/>
            <a:ext cx="3595512" cy="2185670"/>
            <a:chOff x="1534546" y="3688816"/>
            <a:chExt cx="3595512" cy="2185670"/>
          </a:xfrm>
        </p:grpSpPr>
        <p:sp>
          <p:nvSpPr>
            <p:cNvPr id="145" name="椭圆 144"/>
            <p:cNvSpPr/>
            <p:nvPr/>
          </p:nvSpPr>
          <p:spPr bwMode="auto">
            <a:xfrm>
              <a:off x="3108902" y="3830421"/>
              <a:ext cx="2021156" cy="1947341"/>
            </a:xfrm>
            <a:prstGeom prst="ellipse">
              <a:avLst/>
            </a:prstGeom>
            <a:solidFill>
              <a:srgbClr val="FFC000">
                <a:alpha val="1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146" name="椭圆 145"/>
            <p:cNvSpPr/>
            <p:nvPr/>
          </p:nvSpPr>
          <p:spPr bwMode="auto">
            <a:xfrm>
              <a:off x="1830173" y="3923318"/>
              <a:ext cx="1792605" cy="1771650"/>
            </a:xfrm>
            <a:prstGeom prst="ellipse">
              <a:avLst/>
            </a:prstGeom>
            <a:solidFill>
              <a:schemeClr val="accent1">
                <a:lumMod val="50000"/>
                <a:alpha val="1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grpSp>
          <p:nvGrpSpPr>
            <p:cNvPr id="147" name="组合 146"/>
            <p:cNvGrpSpPr/>
            <p:nvPr/>
          </p:nvGrpSpPr>
          <p:grpSpPr>
            <a:xfrm>
              <a:off x="2371972" y="4408322"/>
              <a:ext cx="467584" cy="594357"/>
              <a:chOff x="2310361" y="4327218"/>
              <a:chExt cx="467584" cy="594357"/>
            </a:xfrm>
          </p:grpSpPr>
          <p:sp>
            <p:nvSpPr>
              <p:cNvPr id="159" name="Freeform 243"/>
              <p:cNvSpPr>
                <a:spLocks noEditPoints="1"/>
              </p:cNvSpPr>
              <p:nvPr/>
            </p:nvSpPr>
            <p:spPr bwMode="auto">
              <a:xfrm>
                <a:off x="2310361" y="4327218"/>
                <a:ext cx="433387" cy="392112"/>
              </a:xfrm>
              <a:custGeom>
                <a:avLst/>
                <a:gdLst>
                  <a:gd name="T0" fmla="*/ 53 w 67"/>
                  <a:gd name="T1" fmla="*/ 24 h 61"/>
                  <a:gd name="T2" fmla="*/ 56 w 67"/>
                  <a:gd name="T3" fmla="*/ 26 h 61"/>
                  <a:gd name="T4" fmla="*/ 56 w 67"/>
                  <a:gd name="T5" fmla="*/ 26 h 61"/>
                  <a:gd name="T6" fmla="*/ 56 w 67"/>
                  <a:gd name="T7" fmla="*/ 11 h 61"/>
                  <a:gd name="T8" fmla="*/ 41 w 67"/>
                  <a:gd name="T9" fmla="*/ 11 h 61"/>
                  <a:gd name="T10" fmla="*/ 41 w 67"/>
                  <a:gd name="T11" fmla="*/ 26 h 61"/>
                  <a:gd name="T12" fmla="*/ 43 w 67"/>
                  <a:gd name="T13" fmla="*/ 24 h 61"/>
                  <a:gd name="T14" fmla="*/ 43 w 67"/>
                  <a:gd name="T15" fmla="*/ 14 h 61"/>
                  <a:gd name="T16" fmla="*/ 53 w 67"/>
                  <a:gd name="T17" fmla="*/ 14 h 61"/>
                  <a:gd name="T18" fmla="*/ 53 w 67"/>
                  <a:gd name="T19" fmla="*/ 24 h 61"/>
                  <a:gd name="T20" fmla="*/ 53 w 67"/>
                  <a:gd name="T21" fmla="*/ 24 h 61"/>
                  <a:gd name="T22" fmla="*/ 39 w 67"/>
                  <a:gd name="T23" fmla="*/ 28 h 61"/>
                  <a:gd name="T24" fmla="*/ 39 w 67"/>
                  <a:gd name="T25" fmla="*/ 9 h 61"/>
                  <a:gd name="T26" fmla="*/ 58 w 67"/>
                  <a:gd name="T27" fmla="*/ 9 h 61"/>
                  <a:gd name="T28" fmla="*/ 58 w 67"/>
                  <a:gd name="T29" fmla="*/ 28 h 61"/>
                  <a:gd name="T30" fmla="*/ 58 w 67"/>
                  <a:gd name="T31" fmla="*/ 29 h 61"/>
                  <a:gd name="T32" fmla="*/ 60 w 67"/>
                  <a:gd name="T33" fmla="*/ 31 h 61"/>
                  <a:gd name="T34" fmla="*/ 60 w 67"/>
                  <a:gd name="T35" fmla="*/ 31 h 61"/>
                  <a:gd name="T36" fmla="*/ 60 w 67"/>
                  <a:gd name="T37" fmla="*/ 7 h 61"/>
                  <a:gd name="T38" fmla="*/ 36 w 67"/>
                  <a:gd name="T39" fmla="*/ 7 h 61"/>
                  <a:gd name="T40" fmla="*/ 36 w 67"/>
                  <a:gd name="T41" fmla="*/ 31 h 61"/>
                  <a:gd name="T42" fmla="*/ 39 w 67"/>
                  <a:gd name="T43" fmla="*/ 28 h 61"/>
                  <a:gd name="T44" fmla="*/ 56 w 67"/>
                  <a:gd name="T45" fmla="*/ 38 h 61"/>
                  <a:gd name="T46" fmla="*/ 50 w 67"/>
                  <a:gd name="T47" fmla="*/ 38 h 61"/>
                  <a:gd name="T48" fmla="*/ 50 w 67"/>
                  <a:gd name="T49" fmla="*/ 24 h 61"/>
                  <a:gd name="T50" fmla="*/ 53 w 67"/>
                  <a:gd name="T51" fmla="*/ 19 h 61"/>
                  <a:gd name="T52" fmla="*/ 48 w 67"/>
                  <a:gd name="T53" fmla="*/ 14 h 61"/>
                  <a:gd name="T54" fmla="*/ 43 w 67"/>
                  <a:gd name="T55" fmla="*/ 19 h 61"/>
                  <a:gd name="T56" fmla="*/ 47 w 67"/>
                  <a:gd name="T57" fmla="*/ 24 h 61"/>
                  <a:gd name="T58" fmla="*/ 47 w 67"/>
                  <a:gd name="T59" fmla="*/ 38 h 61"/>
                  <a:gd name="T60" fmla="*/ 11 w 67"/>
                  <a:gd name="T61" fmla="*/ 38 h 61"/>
                  <a:gd name="T62" fmla="*/ 0 w 67"/>
                  <a:gd name="T63" fmla="*/ 48 h 61"/>
                  <a:gd name="T64" fmla="*/ 0 w 67"/>
                  <a:gd name="T65" fmla="*/ 50 h 61"/>
                  <a:gd name="T66" fmla="*/ 11 w 67"/>
                  <a:gd name="T67" fmla="*/ 61 h 61"/>
                  <a:gd name="T68" fmla="*/ 56 w 67"/>
                  <a:gd name="T69" fmla="*/ 61 h 61"/>
                  <a:gd name="T70" fmla="*/ 67 w 67"/>
                  <a:gd name="T71" fmla="*/ 50 h 61"/>
                  <a:gd name="T72" fmla="*/ 67 w 67"/>
                  <a:gd name="T73" fmla="*/ 48 h 61"/>
                  <a:gd name="T74" fmla="*/ 56 w 67"/>
                  <a:gd name="T75" fmla="*/ 38 h 61"/>
                  <a:gd name="T76" fmla="*/ 11 w 67"/>
                  <a:gd name="T77" fmla="*/ 54 h 61"/>
                  <a:gd name="T78" fmla="*/ 7 w 67"/>
                  <a:gd name="T79" fmla="*/ 49 h 61"/>
                  <a:gd name="T80" fmla="*/ 11 w 67"/>
                  <a:gd name="T81" fmla="*/ 45 h 61"/>
                  <a:gd name="T82" fmla="*/ 16 w 67"/>
                  <a:gd name="T83" fmla="*/ 49 h 61"/>
                  <a:gd name="T84" fmla="*/ 11 w 67"/>
                  <a:gd name="T85" fmla="*/ 54 h 61"/>
                  <a:gd name="T86" fmla="*/ 40 w 67"/>
                  <a:gd name="T87" fmla="*/ 52 h 61"/>
                  <a:gd name="T88" fmla="*/ 37 w 67"/>
                  <a:gd name="T89" fmla="*/ 49 h 61"/>
                  <a:gd name="T90" fmla="*/ 40 w 67"/>
                  <a:gd name="T91" fmla="*/ 46 h 61"/>
                  <a:gd name="T92" fmla="*/ 43 w 67"/>
                  <a:gd name="T93" fmla="*/ 49 h 61"/>
                  <a:gd name="T94" fmla="*/ 40 w 67"/>
                  <a:gd name="T95" fmla="*/ 52 h 61"/>
                  <a:gd name="T96" fmla="*/ 48 w 67"/>
                  <a:gd name="T97" fmla="*/ 52 h 61"/>
                  <a:gd name="T98" fmla="*/ 45 w 67"/>
                  <a:gd name="T99" fmla="*/ 49 h 61"/>
                  <a:gd name="T100" fmla="*/ 48 w 67"/>
                  <a:gd name="T101" fmla="*/ 46 h 61"/>
                  <a:gd name="T102" fmla="*/ 52 w 67"/>
                  <a:gd name="T103" fmla="*/ 49 h 61"/>
                  <a:gd name="T104" fmla="*/ 48 w 67"/>
                  <a:gd name="T105" fmla="*/ 52 h 61"/>
                  <a:gd name="T106" fmla="*/ 57 w 67"/>
                  <a:gd name="T107" fmla="*/ 52 h 61"/>
                  <a:gd name="T108" fmla="*/ 54 w 67"/>
                  <a:gd name="T109" fmla="*/ 49 h 61"/>
                  <a:gd name="T110" fmla="*/ 57 w 67"/>
                  <a:gd name="T111" fmla="*/ 46 h 61"/>
                  <a:gd name="T112" fmla="*/ 60 w 67"/>
                  <a:gd name="T113" fmla="*/ 49 h 61"/>
                  <a:gd name="T114" fmla="*/ 57 w 67"/>
                  <a:gd name="T115" fmla="*/ 52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7" h="61">
                    <a:moveTo>
                      <a:pt x="53" y="24"/>
                    </a:moveTo>
                    <a:cubicBezTo>
                      <a:pt x="56" y="26"/>
                      <a:pt x="56" y="26"/>
                      <a:pt x="56" y="26"/>
                    </a:cubicBezTo>
                    <a:cubicBezTo>
                      <a:pt x="56" y="26"/>
                      <a:pt x="56" y="26"/>
                      <a:pt x="56" y="26"/>
                    </a:cubicBezTo>
                    <a:cubicBezTo>
                      <a:pt x="60" y="22"/>
                      <a:pt x="60" y="16"/>
                      <a:pt x="56" y="11"/>
                    </a:cubicBezTo>
                    <a:cubicBezTo>
                      <a:pt x="52" y="7"/>
                      <a:pt x="45" y="7"/>
                      <a:pt x="41" y="11"/>
                    </a:cubicBezTo>
                    <a:cubicBezTo>
                      <a:pt x="37" y="16"/>
                      <a:pt x="37" y="22"/>
                      <a:pt x="41" y="26"/>
                    </a:cubicBezTo>
                    <a:cubicBezTo>
                      <a:pt x="43" y="24"/>
                      <a:pt x="43" y="24"/>
                      <a:pt x="43" y="24"/>
                    </a:cubicBezTo>
                    <a:cubicBezTo>
                      <a:pt x="41" y="21"/>
                      <a:pt x="41" y="17"/>
                      <a:pt x="43" y="14"/>
                    </a:cubicBezTo>
                    <a:cubicBezTo>
                      <a:pt x="46" y="11"/>
                      <a:pt x="50" y="11"/>
                      <a:pt x="53" y="14"/>
                    </a:cubicBezTo>
                    <a:cubicBezTo>
                      <a:pt x="56" y="17"/>
                      <a:pt x="56" y="21"/>
                      <a:pt x="53" y="24"/>
                    </a:cubicBezTo>
                    <a:cubicBezTo>
                      <a:pt x="53" y="24"/>
                      <a:pt x="53" y="24"/>
                      <a:pt x="53" y="24"/>
                    </a:cubicBezTo>
                    <a:close/>
                    <a:moveTo>
                      <a:pt x="39" y="28"/>
                    </a:moveTo>
                    <a:cubicBezTo>
                      <a:pt x="34" y="23"/>
                      <a:pt x="34" y="15"/>
                      <a:pt x="39" y="9"/>
                    </a:cubicBezTo>
                    <a:cubicBezTo>
                      <a:pt x="44" y="4"/>
                      <a:pt x="52" y="4"/>
                      <a:pt x="58" y="9"/>
                    </a:cubicBezTo>
                    <a:cubicBezTo>
                      <a:pt x="63" y="15"/>
                      <a:pt x="63" y="23"/>
                      <a:pt x="58" y="28"/>
                    </a:cubicBezTo>
                    <a:cubicBezTo>
                      <a:pt x="58" y="28"/>
                      <a:pt x="58" y="28"/>
                      <a:pt x="58" y="29"/>
                    </a:cubicBezTo>
                    <a:cubicBezTo>
                      <a:pt x="60" y="31"/>
                      <a:pt x="60" y="31"/>
                      <a:pt x="60" y="31"/>
                    </a:cubicBezTo>
                    <a:cubicBezTo>
                      <a:pt x="60" y="31"/>
                      <a:pt x="60" y="31"/>
                      <a:pt x="60" y="31"/>
                    </a:cubicBezTo>
                    <a:cubicBezTo>
                      <a:pt x="67" y="24"/>
                      <a:pt x="67" y="14"/>
                      <a:pt x="60" y="7"/>
                    </a:cubicBezTo>
                    <a:cubicBezTo>
                      <a:pt x="54" y="0"/>
                      <a:pt x="43" y="0"/>
                      <a:pt x="36" y="7"/>
                    </a:cubicBezTo>
                    <a:cubicBezTo>
                      <a:pt x="30" y="14"/>
                      <a:pt x="30" y="24"/>
                      <a:pt x="36" y="31"/>
                    </a:cubicBezTo>
                    <a:lnTo>
                      <a:pt x="39" y="28"/>
                    </a:lnTo>
                    <a:close/>
                    <a:moveTo>
                      <a:pt x="56" y="38"/>
                    </a:moveTo>
                    <a:cubicBezTo>
                      <a:pt x="50" y="38"/>
                      <a:pt x="50" y="38"/>
                      <a:pt x="50" y="38"/>
                    </a:cubicBezTo>
                    <a:cubicBezTo>
                      <a:pt x="50" y="24"/>
                      <a:pt x="50" y="24"/>
                      <a:pt x="50" y="24"/>
                    </a:cubicBezTo>
                    <a:cubicBezTo>
                      <a:pt x="52" y="23"/>
                      <a:pt x="53" y="21"/>
                      <a:pt x="53" y="19"/>
                    </a:cubicBezTo>
                    <a:cubicBezTo>
                      <a:pt x="53" y="16"/>
                      <a:pt x="51" y="14"/>
                      <a:pt x="48" y="14"/>
                    </a:cubicBezTo>
                    <a:cubicBezTo>
                      <a:pt x="46" y="14"/>
                      <a:pt x="43" y="16"/>
                      <a:pt x="43" y="19"/>
                    </a:cubicBezTo>
                    <a:cubicBezTo>
                      <a:pt x="43" y="21"/>
                      <a:pt x="45" y="23"/>
                      <a:pt x="47" y="24"/>
                    </a:cubicBezTo>
                    <a:cubicBezTo>
                      <a:pt x="47" y="38"/>
                      <a:pt x="47" y="38"/>
                      <a:pt x="47" y="38"/>
                    </a:cubicBezTo>
                    <a:cubicBezTo>
                      <a:pt x="11" y="38"/>
                      <a:pt x="11" y="38"/>
                      <a:pt x="11" y="38"/>
                    </a:cubicBezTo>
                    <a:cubicBezTo>
                      <a:pt x="5" y="38"/>
                      <a:pt x="0" y="42"/>
                      <a:pt x="0" y="48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5" y="61"/>
                      <a:pt x="11" y="61"/>
                    </a:cubicBezTo>
                    <a:cubicBezTo>
                      <a:pt x="56" y="61"/>
                      <a:pt x="56" y="61"/>
                      <a:pt x="56" y="61"/>
                    </a:cubicBezTo>
                    <a:cubicBezTo>
                      <a:pt x="62" y="61"/>
                      <a:pt x="67" y="56"/>
                      <a:pt x="67" y="50"/>
                    </a:cubicBezTo>
                    <a:cubicBezTo>
                      <a:pt x="67" y="48"/>
                      <a:pt x="67" y="48"/>
                      <a:pt x="67" y="48"/>
                    </a:cubicBezTo>
                    <a:cubicBezTo>
                      <a:pt x="67" y="42"/>
                      <a:pt x="62" y="38"/>
                      <a:pt x="56" y="38"/>
                    </a:cubicBezTo>
                    <a:close/>
                    <a:moveTo>
                      <a:pt x="11" y="54"/>
                    </a:moveTo>
                    <a:cubicBezTo>
                      <a:pt x="9" y="54"/>
                      <a:pt x="7" y="52"/>
                      <a:pt x="7" y="49"/>
                    </a:cubicBezTo>
                    <a:cubicBezTo>
                      <a:pt x="7" y="47"/>
                      <a:pt x="9" y="45"/>
                      <a:pt x="11" y="45"/>
                    </a:cubicBezTo>
                    <a:cubicBezTo>
                      <a:pt x="14" y="45"/>
                      <a:pt x="16" y="47"/>
                      <a:pt x="16" y="49"/>
                    </a:cubicBezTo>
                    <a:cubicBezTo>
                      <a:pt x="16" y="52"/>
                      <a:pt x="14" y="54"/>
                      <a:pt x="11" y="54"/>
                    </a:cubicBezTo>
                    <a:close/>
                    <a:moveTo>
                      <a:pt x="40" y="52"/>
                    </a:moveTo>
                    <a:cubicBezTo>
                      <a:pt x="39" y="52"/>
                      <a:pt x="37" y="51"/>
                      <a:pt x="37" y="49"/>
                    </a:cubicBezTo>
                    <a:cubicBezTo>
                      <a:pt x="37" y="48"/>
                      <a:pt x="39" y="46"/>
                      <a:pt x="40" y="46"/>
                    </a:cubicBezTo>
                    <a:cubicBezTo>
                      <a:pt x="42" y="46"/>
                      <a:pt x="43" y="48"/>
                      <a:pt x="43" y="49"/>
                    </a:cubicBezTo>
                    <a:cubicBezTo>
                      <a:pt x="43" y="51"/>
                      <a:pt x="42" y="52"/>
                      <a:pt x="40" y="52"/>
                    </a:cubicBezTo>
                    <a:close/>
                    <a:moveTo>
                      <a:pt x="48" y="52"/>
                    </a:moveTo>
                    <a:cubicBezTo>
                      <a:pt x="47" y="52"/>
                      <a:pt x="45" y="51"/>
                      <a:pt x="45" y="49"/>
                    </a:cubicBezTo>
                    <a:cubicBezTo>
                      <a:pt x="45" y="48"/>
                      <a:pt x="47" y="46"/>
                      <a:pt x="48" y="46"/>
                    </a:cubicBezTo>
                    <a:cubicBezTo>
                      <a:pt x="50" y="46"/>
                      <a:pt x="52" y="48"/>
                      <a:pt x="52" y="49"/>
                    </a:cubicBezTo>
                    <a:cubicBezTo>
                      <a:pt x="52" y="51"/>
                      <a:pt x="50" y="52"/>
                      <a:pt x="48" y="52"/>
                    </a:cubicBezTo>
                    <a:close/>
                    <a:moveTo>
                      <a:pt x="57" y="52"/>
                    </a:moveTo>
                    <a:cubicBezTo>
                      <a:pt x="55" y="52"/>
                      <a:pt x="54" y="51"/>
                      <a:pt x="54" y="49"/>
                    </a:cubicBezTo>
                    <a:cubicBezTo>
                      <a:pt x="54" y="48"/>
                      <a:pt x="55" y="46"/>
                      <a:pt x="57" y="46"/>
                    </a:cubicBezTo>
                    <a:cubicBezTo>
                      <a:pt x="58" y="46"/>
                      <a:pt x="60" y="48"/>
                      <a:pt x="60" y="49"/>
                    </a:cubicBezTo>
                    <a:cubicBezTo>
                      <a:pt x="60" y="51"/>
                      <a:pt x="58" y="52"/>
                      <a:pt x="57" y="52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zh-CN" altLang="en-US" sz="1350"/>
              </a:p>
            </p:txBody>
          </p:sp>
          <p:sp>
            <p:nvSpPr>
              <p:cNvPr id="160" name="文本框 159"/>
              <p:cNvSpPr txBox="1"/>
              <p:nvPr/>
            </p:nvSpPr>
            <p:spPr>
              <a:xfrm>
                <a:off x="2322801" y="4675354"/>
                <a:ext cx="45514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dirty="0" smtClean="0">
                    <a:solidFill>
                      <a:schemeClr val="tx1"/>
                    </a:solidFill>
                  </a:rPr>
                  <a:t>AP1</a:t>
                </a:r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8" name="组合 147"/>
            <p:cNvGrpSpPr/>
            <p:nvPr/>
          </p:nvGrpSpPr>
          <p:grpSpPr>
            <a:xfrm>
              <a:off x="4017634" y="4386820"/>
              <a:ext cx="718820" cy="838712"/>
              <a:chOff x="4151784" y="4211992"/>
              <a:chExt cx="718820" cy="838712"/>
            </a:xfrm>
          </p:grpSpPr>
          <p:sp>
            <p:nvSpPr>
              <p:cNvPr id="157" name="Freeform 243"/>
              <p:cNvSpPr>
                <a:spLocks noEditPoints="1"/>
              </p:cNvSpPr>
              <p:nvPr/>
            </p:nvSpPr>
            <p:spPr bwMode="auto">
              <a:xfrm>
                <a:off x="4151784" y="4211992"/>
                <a:ext cx="433387" cy="392112"/>
              </a:xfrm>
              <a:custGeom>
                <a:avLst/>
                <a:gdLst>
                  <a:gd name="T0" fmla="*/ 53 w 67"/>
                  <a:gd name="T1" fmla="*/ 24 h 61"/>
                  <a:gd name="T2" fmla="*/ 56 w 67"/>
                  <a:gd name="T3" fmla="*/ 26 h 61"/>
                  <a:gd name="T4" fmla="*/ 56 w 67"/>
                  <a:gd name="T5" fmla="*/ 26 h 61"/>
                  <a:gd name="T6" fmla="*/ 56 w 67"/>
                  <a:gd name="T7" fmla="*/ 11 h 61"/>
                  <a:gd name="T8" fmla="*/ 41 w 67"/>
                  <a:gd name="T9" fmla="*/ 11 h 61"/>
                  <a:gd name="T10" fmla="*/ 41 w 67"/>
                  <a:gd name="T11" fmla="*/ 26 h 61"/>
                  <a:gd name="T12" fmla="*/ 43 w 67"/>
                  <a:gd name="T13" fmla="*/ 24 h 61"/>
                  <a:gd name="T14" fmla="*/ 43 w 67"/>
                  <a:gd name="T15" fmla="*/ 14 h 61"/>
                  <a:gd name="T16" fmla="*/ 53 w 67"/>
                  <a:gd name="T17" fmla="*/ 14 h 61"/>
                  <a:gd name="T18" fmla="*/ 53 w 67"/>
                  <a:gd name="T19" fmla="*/ 24 h 61"/>
                  <a:gd name="T20" fmla="*/ 53 w 67"/>
                  <a:gd name="T21" fmla="*/ 24 h 61"/>
                  <a:gd name="T22" fmla="*/ 39 w 67"/>
                  <a:gd name="T23" fmla="*/ 28 h 61"/>
                  <a:gd name="T24" fmla="*/ 39 w 67"/>
                  <a:gd name="T25" fmla="*/ 9 h 61"/>
                  <a:gd name="T26" fmla="*/ 58 w 67"/>
                  <a:gd name="T27" fmla="*/ 9 h 61"/>
                  <a:gd name="T28" fmla="*/ 58 w 67"/>
                  <a:gd name="T29" fmla="*/ 28 h 61"/>
                  <a:gd name="T30" fmla="*/ 58 w 67"/>
                  <a:gd name="T31" fmla="*/ 29 h 61"/>
                  <a:gd name="T32" fmla="*/ 60 w 67"/>
                  <a:gd name="T33" fmla="*/ 31 h 61"/>
                  <a:gd name="T34" fmla="*/ 60 w 67"/>
                  <a:gd name="T35" fmla="*/ 31 h 61"/>
                  <a:gd name="T36" fmla="*/ 60 w 67"/>
                  <a:gd name="T37" fmla="*/ 7 h 61"/>
                  <a:gd name="T38" fmla="*/ 36 w 67"/>
                  <a:gd name="T39" fmla="*/ 7 h 61"/>
                  <a:gd name="T40" fmla="*/ 36 w 67"/>
                  <a:gd name="T41" fmla="*/ 31 h 61"/>
                  <a:gd name="T42" fmla="*/ 39 w 67"/>
                  <a:gd name="T43" fmla="*/ 28 h 61"/>
                  <a:gd name="T44" fmla="*/ 56 w 67"/>
                  <a:gd name="T45" fmla="*/ 38 h 61"/>
                  <a:gd name="T46" fmla="*/ 50 w 67"/>
                  <a:gd name="T47" fmla="*/ 38 h 61"/>
                  <a:gd name="T48" fmla="*/ 50 w 67"/>
                  <a:gd name="T49" fmla="*/ 24 h 61"/>
                  <a:gd name="T50" fmla="*/ 53 w 67"/>
                  <a:gd name="T51" fmla="*/ 19 h 61"/>
                  <a:gd name="T52" fmla="*/ 48 w 67"/>
                  <a:gd name="T53" fmla="*/ 14 h 61"/>
                  <a:gd name="T54" fmla="*/ 43 w 67"/>
                  <a:gd name="T55" fmla="*/ 19 h 61"/>
                  <a:gd name="T56" fmla="*/ 47 w 67"/>
                  <a:gd name="T57" fmla="*/ 24 h 61"/>
                  <a:gd name="T58" fmla="*/ 47 w 67"/>
                  <a:gd name="T59" fmla="*/ 38 h 61"/>
                  <a:gd name="T60" fmla="*/ 11 w 67"/>
                  <a:gd name="T61" fmla="*/ 38 h 61"/>
                  <a:gd name="T62" fmla="*/ 0 w 67"/>
                  <a:gd name="T63" fmla="*/ 48 h 61"/>
                  <a:gd name="T64" fmla="*/ 0 w 67"/>
                  <a:gd name="T65" fmla="*/ 50 h 61"/>
                  <a:gd name="T66" fmla="*/ 11 w 67"/>
                  <a:gd name="T67" fmla="*/ 61 h 61"/>
                  <a:gd name="T68" fmla="*/ 56 w 67"/>
                  <a:gd name="T69" fmla="*/ 61 h 61"/>
                  <a:gd name="T70" fmla="*/ 67 w 67"/>
                  <a:gd name="T71" fmla="*/ 50 h 61"/>
                  <a:gd name="T72" fmla="*/ 67 w 67"/>
                  <a:gd name="T73" fmla="*/ 48 h 61"/>
                  <a:gd name="T74" fmla="*/ 56 w 67"/>
                  <a:gd name="T75" fmla="*/ 38 h 61"/>
                  <a:gd name="T76" fmla="*/ 11 w 67"/>
                  <a:gd name="T77" fmla="*/ 54 h 61"/>
                  <a:gd name="T78" fmla="*/ 7 w 67"/>
                  <a:gd name="T79" fmla="*/ 49 h 61"/>
                  <a:gd name="T80" fmla="*/ 11 w 67"/>
                  <a:gd name="T81" fmla="*/ 45 h 61"/>
                  <a:gd name="T82" fmla="*/ 16 w 67"/>
                  <a:gd name="T83" fmla="*/ 49 h 61"/>
                  <a:gd name="T84" fmla="*/ 11 w 67"/>
                  <a:gd name="T85" fmla="*/ 54 h 61"/>
                  <a:gd name="T86" fmla="*/ 40 w 67"/>
                  <a:gd name="T87" fmla="*/ 52 h 61"/>
                  <a:gd name="T88" fmla="*/ 37 w 67"/>
                  <a:gd name="T89" fmla="*/ 49 h 61"/>
                  <a:gd name="T90" fmla="*/ 40 w 67"/>
                  <a:gd name="T91" fmla="*/ 46 h 61"/>
                  <a:gd name="T92" fmla="*/ 43 w 67"/>
                  <a:gd name="T93" fmla="*/ 49 h 61"/>
                  <a:gd name="T94" fmla="*/ 40 w 67"/>
                  <a:gd name="T95" fmla="*/ 52 h 61"/>
                  <a:gd name="T96" fmla="*/ 48 w 67"/>
                  <a:gd name="T97" fmla="*/ 52 h 61"/>
                  <a:gd name="T98" fmla="*/ 45 w 67"/>
                  <a:gd name="T99" fmla="*/ 49 h 61"/>
                  <a:gd name="T100" fmla="*/ 48 w 67"/>
                  <a:gd name="T101" fmla="*/ 46 h 61"/>
                  <a:gd name="T102" fmla="*/ 52 w 67"/>
                  <a:gd name="T103" fmla="*/ 49 h 61"/>
                  <a:gd name="T104" fmla="*/ 48 w 67"/>
                  <a:gd name="T105" fmla="*/ 52 h 61"/>
                  <a:gd name="T106" fmla="*/ 57 w 67"/>
                  <a:gd name="T107" fmla="*/ 52 h 61"/>
                  <a:gd name="T108" fmla="*/ 54 w 67"/>
                  <a:gd name="T109" fmla="*/ 49 h 61"/>
                  <a:gd name="T110" fmla="*/ 57 w 67"/>
                  <a:gd name="T111" fmla="*/ 46 h 61"/>
                  <a:gd name="T112" fmla="*/ 60 w 67"/>
                  <a:gd name="T113" fmla="*/ 49 h 61"/>
                  <a:gd name="T114" fmla="*/ 57 w 67"/>
                  <a:gd name="T115" fmla="*/ 52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7" h="61">
                    <a:moveTo>
                      <a:pt x="53" y="24"/>
                    </a:moveTo>
                    <a:cubicBezTo>
                      <a:pt x="56" y="26"/>
                      <a:pt x="56" y="26"/>
                      <a:pt x="56" y="26"/>
                    </a:cubicBezTo>
                    <a:cubicBezTo>
                      <a:pt x="56" y="26"/>
                      <a:pt x="56" y="26"/>
                      <a:pt x="56" y="26"/>
                    </a:cubicBezTo>
                    <a:cubicBezTo>
                      <a:pt x="60" y="22"/>
                      <a:pt x="60" y="16"/>
                      <a:pt x="56" y="11"/>
                    </a:cubicBezTo>
                    <a:cubicBezTo>
                      <a:pt x="52" y="7"/>
                      <a:pt x="45" y="7"/>
                      <a:pt x="41" y="11"/>
                    </a:cubicBezTo>
                    <a:cubicBezTo>
                      <a:pt x="37" y="16"/>
                      <a:pt x="37" y="22"/>
                      <a:pt x="41" y="26"/>
                    </a:cubicBezTo>
                    <a:cubicBezTo>
                      <a:pt x="43" y="24"/>
                      <a:pt x="43" y="24"/>
                      <a:pt x="43" y="24"/>
                    </a:cubicBezTo>
                    <a:cubicBezTo>
                      <a:pt x="41" y="21"/>
                      <a:pt x="41" y="17"/>
                      <a:pt x="43" y="14"/>
                    </a:cubicBezTo>
                    <a:cubicBezTo>
                      <a:pt x="46" y="11"/>
                      <a:pt x="50" y="11"/>
                      <a:pt x="53" y="14"/>
                    </a:cubicBezTo>
                    <a:cubicBezTo>
                      <a:pt x="56" y="17"/>
                      <a:pt x="56" y="21"/>
                      <a:pt x="53" y="24"/>
                    </a:cubicBezTo>
                    <a:cubicBezTo>
                      <a:pt x="53" y="24"/>
                      <a:pt x="53" y="24"/>
                      <a:pt x="53" y="24"/>
                    </a:cubicBezTo>
                    <a:close/>
                    <a:moveTo>
                      <a:pt x="39" y="28"/>
                    </a:moveTo>
                    <a:cubicBezTo>
                      <a:pt x="34" y="23"/>
                      <a:pt x="34" y="15"/>
                      <a:pt x="39" y="9"/>
                    </a:cubicBezTo>
                    <a:cubicBezTo>
                      <a:pt x="44" y="4"/>
                      <a:pt x="52" y="4"/>
                      <a:pt x="58" y="9"/>
                    </a:cubicBezTo>
                    <a:cubicBezTo>
                      <a:pt x="63" y="15"/>
                      <a:pt x="63" y="23"/>
                      <a:pt x="58" y="28"/>
                    </a:cubicBezTo>
                    <a:cubicBezTo>
                      <a:pt x="58" y="28"/>
                      <a:pt x="58" y="28"/>
                      <a:pt x="58" y="29"/>
                    </a:cubicBezTo>
                    <a:cubicBezTo>
                      <a:pt x="60" y="31"/>
                      <a:pt x="60" y="31"/>
                      <a:pt x="60" y="31"/>
                    </a:cubicBezTo>
                    <a:cubicBezTo>
                      <a:pt x="60" y="31"/>
                      <a:pt x="60" y="31"/>
                      <a:pt x="60" y="31"/>
                    </a:cubicBezTo>
                    <a:cubicBezTo>
                      <a:pt x="67" y="24"/>
                      <a:pt x="67" y="14"/>
                      <a:pt x="60" y="7"/>
                    </a:cubicBezTo>
                    <a:cubicBezTo>
                      <a:pt x="54" y="0"/>
                      <a:pt x="43" y="0"/>
                      <a:pt x="36" y="7"/>
                    </a:cubicBezTo>
                    <a:cubicBezTo>
                      <a:pt x="30" y="14"/>
                      <a:pt x="30" y="24"/>
                      <a:pt x="36" y="31"/>
                    </a:cubicBezTo>
                    <a:lnTo>
                      <a:pt x="39" y="28"/>
                    </a:lnTo>
                    <a:close/>
                    <a:moveTo>
                      <a:pt x="56" y="38"/>
                    </a:moveTo>
                    <a:cubicBezTo>
                      <a:pt x="50" y="38"/>
                      <a:pt x="50" y="38"/>
                      <a:pt x="50" y="38"/>
                    </a:cubicBezTo>
                    <a:cubicBezTo>
                      <a:pt x="50" y="24"/>
                      <a:pt x="50" y="24"/>
                      <a:pt x="50" y="24"/>
                    </a:cubicBezTo>
                    <a:cubicBezTo>
                      <a:pt x="52" y="23"/>
                      <a:pt x="53" y="21"/>
                      <a:pt x="53" y="19"/>
                    </a:cubicBezTo>
                    <a:cubicBezTo>
                      <a:pt x="53" y="16"/>
                      <a:pt x="51" y="14"/>
                      <a:pt x="48" y="14"/>
                    </a:cubicBezTo>
                    <a:cubicBezTo>
                      <a:pt x="46" y="14"/>
                      <a:pt x="43" y="16"/>
                      <a:pt x="43" y="19"/>
                    </a:cubicBezTo>
                    <a:cubicBezTo>
                      <a:pt x="43" y="21"/>
                      <a:pt x="45" y="23"/>
                      <a:pt x="47" y="24"/>
                    </a:cubicBezTo>
                    <a:cubicBezTo>
                      <a:pt x="47" y="38"/>
                      <a:pt x="47" y="38"/>
                      <a:pt x="47" y="38"/>
                    </a:cubicBezTo>
                    <a:cubicBezTo>
                      <a:pt x="11" y="38"/>
                      <a:pt x="11" y="38"/>
                      <a:pt x="11" y="38"/>
                    </a:cubicBezTo>
                    <a:cubicBezTo>
                      <a:pt x="5" y="38"/>
                      <a:pt x="0" y="42"/>
                      <a:pt x="0" y="48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5" y="61"/>
                      <a:pt x="11" y="61"/>
                    </a:cubicBezTo>
                    <a:cubicBezTo>
                      <a:pt x="56" y="61"/>
                      <a:pt x="56" y="61"/>
                      <a:pt x="56" y="61"/>
                    </a:cubicBezTo>
                    <a:cubicBezTo>
                      <a:pt x="62" y="61"/>
                      <a:pt x="67" y="56"/>
                      <a:pt x="67" y="50"/>
                    </a:cubicBezTo>
                    <a:cubicBezTo>
                      <a:pt x="67" y="48"/>
                      <a:pt x="67" y="48"/>
                      <a:pt x="67" y="48"/>
                    </a:cubicBezTo>
                    <a:cubicBezTo>
                      <a:pt x="67" y="42"/>
                      <a:pt x="62" y="38"/>
                      <a:pt x="56" y="38"/>
                    </a:cubicBezTo>
                    <a:close/>
                    <a:moveTo>
                      <a:pt x="11" y="54"/>
                    </a:moveTo>
                    <a:cubicBezTo>
                      <a:pt x="9" y="54"/>
                      <a:pt x="7" y="52"/>
                      <a:pt x="7" y="49"/>
                    </a:cubicBezTo>
                    <a:cubicBezTo>
                      <a:pt x="7" y="47"/>
                      <a:pt x="9" y="45"/>
                      <a:pt x="11" y="45"/>
                    </a:cubicBezTo>
                    <a:cubicBezTo>
                      <a:pt x="14" y="45"/>
                      <a:pt x="16" y="47"/>
                      <a:pt x="16" y="49"/>
                    </a:cubicBezTo>
                    <a:cubicBezTo>
                      <a:pt x="16" y="52"/>
                      <a:pt x="14" y="54"/>
                      <a:pt x="11" y="54"/>
                    </a:cubicBezTo>
                    <a:close/>
                    <a:moveTo>
                      <a:pt x="40" y="52"/>
                    </a:moveTo>
                    <a:cubicBezTo>
                      <a:pt x="39" y="52"/>
                      <a:pt x="37" y="51"/>
                      <a:pt x="37" y="49"/>
                    </a:cubicBezTo>
                    <a:cubicBezTo>
                      <a:pt x="37" y="48"/>
                      <a:pt x="39" y="46"/>
                      <a:pt x="40" y="46"/>
                    </a:cubicBezTo>
                    <a:cubicBezTo>
                      <a:pt x="42" y="46"/>
                      <a:pt x="43" y="48"/>
                      <a:pt x="43" y="49"/>
                    </a:cubicBezTo>
                    <a:cubicBezTo>
                      <a:pt x="43" y="51"/>
                      <a:pt x="42" y="52"/>
                      <a:pt x="40" y="52"/>
                    </a:cubicBezTo>
                    <a:close/>
                    <a:moveTo>
                      <a:pt x="48" y="52"/>
                    </a:moveTo>
                    <a:cubicBezTo>
                      <a:pt x="47" y="52"/>
                      <a:pt x="45" y="51"/>
                      <a:pt x="45" y="49"/>
                    </a:cubicBezTo>
                    <a:cubicBezTo>
                      <a:pt x="45" y="48"/>
                      <a:pt x="47" y="46"/>
                      <a:pt x="48" y="46"/>
                    </a:cubicBezTo>
                    <a:cubicBezTo>
                      <a:pt x="50" y="46"/>
                      <a:pt x="52" y="48"/>
                      <a:pt x="52" y="49"/>
                    </a:cubicBezTo>
                    <a:cubicBezTo>
                      <a:pt x="52" y="51"/>
                      <a:pt x="50" y="52"/>
                      <a:pt x="48" y="52"/>
                    </a:cubicBezTo>
                    <a:close/>
                    <a:moveTo>
                      <a:pt x="57" y="52"/>
                    </a:moveTo>
                    <a:cubicBezTo>
                      <a:pt x="55" y="52"/>
                      <a:pt x="54" y="51"/>
                      <a:pt x="54" y="49"/>
                    </a:cubicBezTo>
                    <a:cubicBezTo>
                      <a:pt x="54" y="48"/>
                      <a:pt x="55" y="46"/>
                      <a:pt x="57" y="46"/>
                    </a:cubicBezTo>
                    <a:cubicBezTo>
                      <a:pt x="58" y="46"/>
                      <a:pt x="60" y="48"/>
                      <a:pt x="60" y="49"/>
                    </a:cubicBezTo>
                    <a:cubicBezTo>
                      <a:pt x="60" y="51"/>
                      <a:pt x="58" y="52"/>
                      <a:pt x="57" y="52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solidFill>
                  <a:schemeClr val="bg1"/>
                </a:solidFill>
              </a:ln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zh-CN" altLang="en-US" sz="1350"/>
              </a:p>
            </p:txBody>
          </p:sp>
          <p:sp>
            <p:nvSpPr>
              <p:cNvPr id="158" name="文本框 157"/>
              <p:cNvSpPr txBox="1"/>
              <p:nvPr/>
            </p:nvSpPr>
            <p:spPr>
              <a:xfrm>
                <a:off x="4236239" y="4559972"/>
                <a:ext cx="634365" cy="490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dirty="0" smtClean="0">
                    <a:solidFill>
                      <a:schemeClr val="tx1"/>
                    </a:solidFill>
                  </a:rPr>
                  <a:t>AP2</a:t>
                </a:r>
                <a:endParaRPr lang="en-US" altLang="zh-CN" sz="1000" dirty="0" smtClean="0">
                  <a:solidFill>
                    <a:schemeClr val="tx1"/>
                  </a:solidFill>
                </a:endParaRPr>
              </a:p>
              <a:p>
                <a:r>
                  <a:rPr lang="en-US" altLang="zh-CN" sz="1000" dirty="0" smtClean="0">
                    <a:solidFill>
                      <a:schemeClr val="tx1"/>
                    </a:solidFill>
                    <a:sym typeface="+mn-ea"/>
                  </a:rPr>
                  <a:t>(LL)</a:t>
                </a:r>
                <a:endParaRPr lang="zh-CN" altLang="en-US" sz="1000" dirty="0">
                  <a:solidFill>
                    <a:schemeClr val="tx1"/>
                  </a:solidFill>
                </a:endParaRPr>
              </a:p>
              <a:p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9" name="组合 148"/>
            <p:cNvGrpSpPr/>
            <p:nvPr/>
          </p:nvGrpSpPr>
          <p:grpSpPr>
            <a:xfrm>
              <a:off x="2680537" y="5223973"/>
              <a:ext cx="537675" cy="509283"/>
              <a:chOff x="2546918" y="5046473"/>
              <a:chExt cx="537675" cy="509283"/>
            </a:xfrm>
          </p:grpSpPr>
          <p:sp>
            <p:nvSpPr>
              <p:cNvPr id="155" name="Freeform 45"/>
              <p:cNvSpPr>
                <a:spLocks noEditPoints="1"/>
              </p:cNvSpPr>
              <p:nvPr/>
            </p:nvSpPr>
            <p:spPr bwMode="auto">
              <a:xfrm>
                <a:off x="2678235" y="5046473"/>
                <a:ext cx="171717" cy="263062"/>
              </a:xfrm>
              <a:custGeom>
                <a:avLst/>
                <a:gdLst>
                  <a:gd name="T0" fmla="*/ 427 w 463"/>
                  <a:gd name="T1" fmla="*/ 0 h 773"/>
                  <a:gd name="T2" fmla="*/ 42 w 463"/>
                  <a:gd name="T3" fmla="*/ 0 h 773"/>
                  <a:gd name="T4" fmla="*/ 0 w 463"/>
                  <a:gd name="T5" fmla="*/ 35 h 773"/>
                  <a:gd name="T6" fmla="*/ 0 w 463"/>
                  <a:gd name="T7" fmla="*/ 733 h 773"/>
                  <a:gd name="T8" fmla="*/ 42 w 463"/>
                  <a:gd name="T9" fmla="*/ 773 h 773"/>
                  <a:gd name="T10" fmla="*/ 427 w 463"/>
                  <a:gd name="T11" fmla="*/ 773 h 773"/>
                  <a:gd name="T12" fmla="*/ 463 w 463"/>
                  <a:gd name="T13" fmla="*/ 733 h 773"/>
                  <a:gd name="T14" fmla="*/ 463 w 463"/>
                  <a:gd name="T15" fmla="*/ 35 h 773"/>
                  <a:gd name="T16" fmla="*/ 427 w 463"/>
                  <a:gd name="T17" fmla="*/ 0 h 773"/>
                  <a:gd name="T18" fmla="*/ 152 w 463"/>
                  <a:gd name="T19" fmla="*/ 730 h 773"/>
                  <a:gd name="T20" fmla="*/ 139 w 463"/>
                  <a:gd name="T21" fmla="*/ 743 h 773"/>
                  <a:gd name="T22" fmla="*/ 112 w 463"/>
                  <a:gd name="T23" fmla="*/ 743 h 773"/>
                  <a:gd name="T24" fmla="*/ 99 w 463"/>
                  <a:gd name="T25" fmla="*/ 730 h 773"/>
                  <a:gd name="T26" fmla="*/ 99 w 463"/>
                  <a:gd name="T27" fmla="*/ 722 h 773"/>
                  <a:gd name="T28" fmla="*/ 112 w 463"/>
                  <a:gd name="T29" fmla="*/ 709 h 773"/>
                  <a:gd name="T30" fmla="*/ 139 w 463"/>
                  <a:gd name="T31" fmla="*/ 709 h 773"/>
                  <a:gd name="T32" fmla="*/ 152 w 463"/>
                  <a:gd name="T33" fmla="*/ 722 h 773"/>
                  <a:gd name="T34" fmla="*/ 152 w 463"/>
                  <a:gd name="T35" fmla="*/ 730 h 773"/>
                  <a:gd name="T36" fmla="*/ 263 w 463"/>
                  <a:gd name="T37" fmla="*/ 724 h 773"/>
                  <a:gd name="T38" fmla="*/ 247 w 463"/>
                  <a:gd name="T39" fmla="*/ 743 h 773"/>
                  <a:gd name="T40" fmla="*/ 219 w 463"/>
                  <a:gd name="T41" fmla="*/ 743 h 773"/>
                  <a:gd name="T42" fmla="*/ 202 w 463"/>
                  <a:gd name="T43" fmla="*/ 724 h 773"/>
                  <a:gd name="T44" fmla="*/ 202 w 463"/>
                  <a:gd name="T45" fmla="*/ 716 h 773"/>
                  <a:gd name="T46" fmla="*/ 219 w 463"/>
                  <a:gd name="T47" fmla="*/ 699 h 773"/>
                  <a:gd name="T48" fmla="*/ 247 w 463"/>
                  <a:gd name="T49" fmla="*/ 699 h 773"/>
                  <a:gd name="T50" fmla="*/ 263 w 463"/>
                  <a:gd name="T51" fmla="*/ 716 h 773"/>
                  <a:gd name="T52" fmla="*/ 263 w 463"/>
                  <a:gd name="T53" fmla="*/ 724 h 773"/>
                  <a:gd name="T54" fmla="*/ 366 w 463"/>
                  <a:gd name="T55" fmla="*/ 730 h 773"/>
                  <a:gd name="T56" fmla="*/ 354 w 463"/>
                  <a:gd name="T57" fmla="*/ 743 h 773"/>
                  <a:gd name="T58" fmla="*/ 326 w 463"/>
                  <a:gd name="T59" fmla="*/ 743 h 773"/>
                  <a:gd name="T60" fmla="*/ 314 w 463"/>
                  <a:gd name="T61" fmla="*/ 730 h 773"/>
                  <a:gd name="T62" fmla="*/ 314 w 463"/>
                  <a:gd name="T63" fmla="*/ 722 h 773"/>
                  <a:gd name="T64" fmla="*/ 326 w 463"/>
                  <a:gd name="T65" fmla="*/ 709 h 773"/>
                  <a:gd name="T66" fmla="*/ 354 w 463"/>
                  <a:gd name="T67" fmla="*/ 709 h 773"/>
                  <a:gd name="T68" fmla="*/ 366 w 463"/>
                  <a:gd name="T69" fmla="*/ 722 h 773"/>
                  <a:gd name="T70" fmla="*/ 366 w 463"/>
                  <a:gd name="T71" fmla="*/ 730 h 773"/>
                  <a:gd name="T72" fmla="*/ 417 w 463"/>
                  <a:gd name="T73" fmla="*/ 644 h 773"/>
                  <a:gd name="T74" fmla="*/ 394 w 463"/>
                  <a:gd name="T75" fmla="*/ 671 h 773"/>
                  <a:gd name="T76" fmla="*/ 74 w 463"/>
                  <a:gd name="T77" fmla="*/ 671 h 773"/>
                  <a:gd name="T78" fmla="*/ 49 w 463"/>
                  <a:gd name="T79" fmla="*/ 644 h 773"/>
                  <a:gd name="T80" fmla="*/ 49 w 463"/>
                  <a:gd name="T81" fmla="*/ 67 h 773"/>
                  <a:gd name="T82" fmla="*/ 74 w 463"/>
                  <a:gd name="T83" fmla="*/ 46 h 773"/>
                  <a:gd name="T84" fmla="*/ 394 w 463"/>
                  <a:gd name="T85" fmla="*/ 46 h 773"/>
                  <a:gd name="T86" fmla="*/ 417 w 463"/>
                  <a:gd name="T87" fmla="*/ 67 h 773"/>
                  <a:gd name="T88" fmla="*/ 417 w 463"/>
                  <a:gd name="T89" fmla="*/ 644 h 7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63" h="773">
                    <a:moveTo>
                      <a:pt x="427" y="0"/>
                    </a:moveTo>
                    <a:cubicBezTo>
                      <a:pt x="42" y="0"/>
                      <a:pt x="42" y="0"/>
                      <a:pt x="42" y="0"/>
                    </a:cubicBezTo>
                    <a:cubicBezTo>
                      <a:pt x="19" y="0"/>
                      <a:pt x="0" y="17"/>
                      <a:pt x="0" y="35"/>
                    </a:cubicBezTo>
                    <a:cubicBezTo>
                      <a:pt x="0" y="733"/>
                      <a:pt x="0" y="733"/>
                      <a:pt x="0" y="733"/>
                    </a:cubicBezTo>
                    <a:cubicBezTo>
                      <a:pt x="0" y="756"/>
                      <a:pt x="17" y="773"/>
                      <a:pt x="42" y="773"/>
                    </a:cubicBezTo>
                    <a:cubicBezTo>
                      <a:pt x="427" y="773"/>
                      <a:pt x="427" y="773"/>
                      <a:pt x="427" y="773"/>
                    </a:cubicBezTo>
                    <a:cubicBezTo>
                      <a:pt x="448" y="773"/>
                      <a:pt x="463" y="756"/>
                      <a:pt x="463" y="733"/>
                    </a:cubicBezTo>
                    <a:cubicBezTo>
                      <a:pt x="463" y="35"/>
                      <a:pt x="463" y="35"/>
                      <a:pt x="463" y="35"/>
                    </a:cubicBezTo>
                    <a:cubicBezTo>
                      <a:pt x="463" y="19"/>
                      <a:pt x="451" y="0"/>
                      <a:pt x="427" y="0"/>
                    </a:cubicBezTo>
                    <a:close/>
                    <a:moveTo>
                      <a:pt x="152" y="730"/>
                    </a:moveTo>
                    <a:cubicBezTo>
                      <a:pt x="152" y="737"/>
                      <a:pt x="146" y="743"/>
                      <a:pt x="139" y="743"/>
                    </a:cubicBezTo>
                    <a:cubicBezTo>
                      <a:pt x="112" y="743"/>
                      <a:pt x="112" y="743"/>
                      <a:pt x="112" y="743"/>
                    </a:cubicBezTo>
                    <a:cubicBezTo>
                      <a:pt x="106" y="743"/>
                      <a:pt x="99" y="737"/>
                      <a:pt x="99" y="730"/>
                    </a:cubicBezTo>
                    <a:cubicBezTo>
                      <a:pt x="99" y="722"/>
                      <a:pt x="99" y="722"/>
                      <a:pt x="99" y="722"/>
                    </a:cubicBezTo>
                    <a:cubicBezTo>
                      <a:pt x="99" y="714"/>
                      <a:pt x="106" y="709"/>
                      <a:pt x="112" y="709"/>
                    </a:cubicBezTo>
                    <a:cubicBezTo>
                      <a:pt x="139" y="709"/>
                      <a:pt x="139" y="709"/>
                      <a:pt x="139" y="709"/>
                    </a:cubicBezTo>
                    <a:cubicBezTo>
                      <a:pt x="146" y="709"/>
                      <a:pt x="152" y="714"/>
                      <a:pt x="152" y="722"/>
                    </a:cubicBezTo>
                    <a:cubicBezTo>
                      <a:pt x="152" y="730"/>
                      <a:pt x="152" y="730"/>
                      <a:pt x="152" y="730"/>
                    </a:cubicBezTo>
                    <a:close/>
                    <a:moveTo>
                      <a:pt x="263" y="724"/>
                    </a:moveTo>
                    <a:cubicBezTo>
                      <a:pt x="263" y="735"/>
                      <a:pt x="255" y="743"/>
                      <a:pt x="247" y="743"/>
                    </a:cubicBezTo>
                    <a:cubicBezTo>
                      <a:pt x="219" y="743"/>
                      <a:pt x="219" y="743"/>
                      <a:pt x="219" y="743"/>
                    </a:cubicBezTo>
                    <a:cubicBezTo>
                      <a:pt x="211" y="743"/>
                      <a:pt x="202" y="735"/>
                      <a:pt x="202" y="724"/>
                    </a:cubicBezTo>
                    <a:cubicBezTo>
                      <a:pt x="202" y="716"/>
                      <a:pt x="202" y="716"/>
                      <a:pt x="202" y="716"/>
                    </a:cubicBezTo>
                    <a:cubicBezTo>
                      <a:pt x="202" y="705"/>
                      <a:pt x="209" y="699"/>
                      <a:pt x="219" y="699"/>
                    </a:cubicBezTo>
                    <a:cubicBezTo>
                      <a:pt x="247" y="699"/>
                      <a:pt x="247" y="699"/>
                      <a:pt x="247" y="699"/>
                    </a:cubicBezTo>
                    <a:cubicBezTo>
                      <a:pt x="255" y="699"/>
                      <a:pt x="263" y="705"/>
                      <a:pt x="263" y="716"/>
                    </a:cubicBezTo>
                    <a:cubicBezTo>
                      <a:pt x="263" y="724"/>
                      <a:pt x="263" y="724"/>
                      <a:pt x="263" y="724"/>
                    </a:cubicBezTo>
                    <a:close/>
                    <a:moveTo>
                      <a:pt x="366" y="730"/>
                    </a:moveTo>
                    <a:cubicBezTo>
                      <a:pt x="366" y="737"/>
                      <a:pt x="360" y="743"/>
                      <a:pt x="354" y="743"/>
                    </a:cubicBezTo>
                    <a:cubicBezTo>
                      <a:pt x="326" y="743"/>
                      <a:pt x="326" y="743"/>
                      <a:pt x="326" y="743"/>
                    </a:cubicBezTo>
                    <a:cubicBezTo>
                      <a:pt x="320" y="743"/>
                      <a:pt x="314" y="737"/>
                      <a:pt x="314" y="730"/>
                    </a:cubicBezTo>
                    <a:cubicBezTo>
                      <a:pt x="314" y="722"/>
                      <a:pt x="314" y="722"/>
                      <a:pt x="314" y="722"/>
                    </a:cubicBezTo>
                    <a:cubicBezTo>
                      <a:pt x="314" y="714"/>
                      <a:pt x="320" y="709"/>
                      <a:pt x="326" y="709"/>
                    </a:cubicBezTo>
                    <a:cubicBezTo>
                      <a:pt x="354" y="709"/>
                      <a:pt x="354" y="709"/>
                      <a:pt x="354" y="709"/>
                    </a:cubicBezTo>
                    <a:cubicBezTo>
                      <a:pt x="360" y="709"/>
                      <a:pt x="366" y="714"/>
                      <a:pt x="366" y="722"/>
                    </a:cubicBezTo>
                    <a:cubicBezTo>
                      <a:pt x="366" y="730"/>
                      <a:pt x="366" y="730"/>
                      <a:pt x="366" y="730"/>
                    </a:cubicBezTo>
                    <a:close/>
                    <a:moveTo>
                      <a:pt x="417" y="644"/>
                    </a:moveTo>
                    <a:cubicBezTo>
                      <a:pt x="417" y="657"/>
                      <a:pt x="409" y="671"/>
                      <a:pt x="394" y="671"/>
                    </a:cubicBezTo>
                    <a:cubicBezTo>
                      <a:pt x="74" y="671"/>
                      <a:pt x="74" y="671"/>
                      <a:pt x="74" y="671"/>
                    </a:cubicBezTo>
                    <a:cubicBezTo>
                      <a:pt x="59" y="671"/>
                      <a:pt x="49" y="659"/>
                      <a:pt x="49" y="644"/>
                    </a:cubicBezTo>
                    <a:cubicBezTo>
                      <a:pt x="49" y="67"/>
                      <a:pt x="49" y="67"/>
                      <a:pt x="49" y="67"/>
                    </a:cubicBezTo>
                    <a:cubicBezTo>
                      <a:pt x="49" y="50"/>
                      <a:pt x="61" y="46"/>
                      <a:pt x="74" y="46"/>
                    </a:cubicBezTo>
                    <a:cubicBezTo>
                      <a:pt x="394" y="46"/>
                      <a:pt x="394" y="46"/>
                      <a:pt x="394" y="46"/>
                    </a:cubicBezTo>
                    <a:cubicBezTo>
                      <a:pt x="404" y="46"/>
                      <a:pt x="417" y="48"/>
                      <a:pt x="417" y="67"/>
                    </a:cubicBezTo>
                    <a:cubicBezTo>
                      <a:pt x="417" y="644"/>
                      <a:pt x="417" y="644"/>
                      <a:pt x="417" y="644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txBody>
              <a:bodyPr lIns="69942" tIns="34970" rIns="69942" bIns="34970"/>
              <a:lstStyle/>
              <a:p>
                <a:pPr>
                  <a:defRPr/>
                </a:pPr>
                <a:endParaRPr lang="en-US" sz="1350" kern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6" name="文本框 155"/>
              <p:cNvSpPr txBox="1"/>
              <p:nvPr/>
            </p:nvSpPr>
            <p:spPr>
              <a:xfrm>
                <a:off x="2546918" y="5309535"/>
                <a:ext cx="53767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dirty="0" smtClean="0">
                    <a:solidFill>
                      <a:schemeClr val="tx1"/>
                    </a:solidFill>
                  </a:rPr>
                  <a:t>STA1</a:t>
                </a:r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0" name="组合 149"/>
            <p:cNvGrpSpPr/>
            <p:nvPr/>
          </p:nvGrpSpPr>
          <p:grpSpPr>
            <a:xfrm>
              <a:off x="3614109" y="5013176"/>
              <a:ext cx="537675" cy="508172"/>
              <a:chOff x="2616394" y="5046473"/>
              <a:chExt cx="537675" cy="508172"/>
            </a:xfrm>
          </p:grpSpPr>
          <p:sp>
            <p:nvSpPr>
              <p:cNvPr id="153" name="Freeform 45"/>
              <p:cNvSpPr>
                <a:spLocks noEditPoints="1"/>
              </p:cNvSpPr>
              <p:nvPr/>
            </p:nvSpPr>
            <p:spPr bwMode="auto">
              <a:xfrm>
                <a:off x="2747711" y="5046473"/>
                <a:ext cx="171717" cy="263062"/>
              </a:xfrm>
              <a:custGeom>
                <a:avLst/>
                <a:gdLst>
                  <a:gd name="T0" fmla="*/ 427 w 463"/>
                  <a:gd name="T1" fmla="*/ 0 h 773"/>
                  <a:gd name="T2" fmla="*/ 42 w 463"/>
                  <a:gd name="T3" fmla="*/ 0 h 773"/>
                  <a:gd name="T4" fmla="*/ 0 w 463"/>
                  <a:gd name="T5" fmla="*/ 35 h 773"/>
                  <a:gd name="T6" fmla="*/ 0 w 463"/>
                  <a:gd name="T7" fmla="*/ 733 h 773"/>
                  <a:gd name="T8" fmla="*/ 42 w 463"/>
                  <a:gd name="T9" fmla="*/ 773 h 773"/>
                  <a:gd name="T10" fmla="*/ 427 w 463"/>
                  <a:gd name="T11" fmla="*/ 773 h 773"/>
                  <a:gd name="T12" fmla="*/ 463 w 463"/>
                  <a:gd name="T13" fmla="*/ 733 h 773"/>
                  <a:gd name="T14" fmla="*/ 463 w 463"/>
                  <a:gd name="T15" fmla="*/ 35 h 773"/>
                  <a:gd name="T16" fmla="*/ 427 w 463"/>
                  <a:gd name="T17" fmla="*/ 0 h 773"/>
                  <a:gd name="T18" fmla="*/ 152 w 463"/>
                  <a:gd name="T19" fmla="*/ 730 h 773"/>
                  <a:gd name="T20" fmla="*/ 139 w 463"/>
                  <a:gd name="T21" fmla="*/ 743 h 773"/>
                  <a:gd name="T22" fmla="*/ 112 w 463"/>
                  <a:gd name="T23" fmla="*/ 743 h 773"/>
                  <a:gd name="T24" fmla="*/ 99 w 463"/>
                  <a:gd name="T25" fmla="*/ 730 h 773"/>
                  <a:gd name="T26" fmla="*/ 99 w 463"/>
                  <a:gd name="T27" fmla="*/ 722 h 773"/>
                  <a:gd name="T28" fmla="*/ 112 w 463"/>
                  <a:gd name="T29" fmla="*/ 709 h 773"/>
                  <a:gd name="T30" fmla="*/ 139 w 463"/>
                  <a:gd name="T31" fmla="*/ 709 h 773"/>
                  <a:gd name="T32" fmla="*/ 152 w 463"/>
                  <a:gd name="T33" fmla="*/ 722 h 773"/>
                  <a:gd name="T34" fmla="*/ 152 w 463"/>
                  <a:gd name="T35" fmla="*/ 730 h 773"/>
                  <a:gd name="T36" fmla="*/ 263 w 463"/>
                  <a:gd name="T37" fmla="*/ 724 h 773"/>
                  <a:gd name="T38" fmla="*/ 247 w 463"/>
                  <a:gd name="T39" fmla="*/ 743 h 773"/>
                  <a:gd name="T40" fmla="*/ 219 w 463"/>
                  <a:gd name="T41" fmla="*/ 743 h 773"/>
                  <a:gd name="T42" fmla="*/ 202 w 463"/>
                  <a:gd name="T43" fmla="*/ 724 h 773"/>
                  <a:gd name="T44" fmla="*/ 202 w 463"/>
                  <a:gd name="T45" fmla="*/ 716 h 773"/>
                  <a:gd name="T46" fmla="*/ 219 w 463"/>
                  <a:gd name="T47" fmla="*/ 699 h 773"/>
                  <a:gd name="T48" fmla="*/ 247 w 463"/>
                  <a:gd name="T49" fmla="*/ 699 h 773"/>
                  <a:gd name="T50" fmla="*/ 263 w 463"/>
                  <a:gd name="T51" fmla="*/ 716 h 773"/>
                  <a:gd name="T52" fmla="*/ 263 w 463"/>
                  <a:gd name="T53" fmla="*/ 724 h 773"/>
                  <a:gd name="T54" fmla="*/ 366 w 463"/>
                  <a:gd name="T55" fmla="*/ 730 h 773"/>
                  <a:gd name="T56" fmla="*/ 354 w 463"/>
                  <a:gd name="T57" fmla="*/ 743 h 773"/>
                  <a:gd name="T58" fmla="*/ 326 w 463"/>
                  <a:gd name="T59" fmla="*/ 743 h 773"/>
                  <a:gd name="T60" fmla="*/ 314 w 463"/>
                  <a:gd name="T61" fmla="*/ 730 h 773"/>
                  <a:gd name="T62" fmla="*/ 314 w 463"/>
                  <a:gd name="T63" fmla="*/ 722 h 773"/>
                  <a:gd name="T64" fmla="*/ 326 w 463"/>
                  <a:gd name="T65" fmla="*/ 709 h 773"/>
                  <a:gd name="T66" fmla="*/ 354 w 463"/>
                  <a:gd name="T67" fmla="*/ 709 h 773"/>
                  <a:gd name="T68" fmla="*/ 366 w 463"/>
                  <a:gd name="T69" fmla="*/ 722 h 773"/>
                  <a:gd name="T70" fmla="*/ 366 w 463"/>
                  <a:gd name="T71" fmla="*/ 730 h 773"/>
                  <a:gd name="T72" fmla="*/ 417 w 463"/>
                  <a:gd name="T73" fmla="*/ 644 h 773"/>
                  <a:gd name="T74" fmla="*/ 394 w 463"/>
                  <a:gd name="T75" fmla="*/ 671 h 773"/>
                  <a:gd name="T76" fmla="*/ 74 w 463"/>
                  <a:gd name="T77" fmla="*/ 671 h 773"/>
                  <a:gd name="T78" fmla="*/ 49 w 463"/>
                  <a:gd name="T79" fmla="*/ 644 h 773"/>
                  <a:gd name="T80" fmla="*/ 49 w 463"/>
                  <a:gd name="T81" fmla="*/ 67 h 773"/>
                  <a:gd name="T82" fmla="*/ 74 w 463"/>
                  <a:gd name="T83" fmla="*/ 46 h 773"/>
                  <a:gd name="T84" fmla="*/ 394 w 463"/>
                  <a:gd name="T85" fmla="*/ 46 h 773"/>
                  <a:gd name="T86" fmla="*/ 417 w 463"/>
                  <a:gd name="T87" fmla="*/ 67 h 773"/>
                  <a:gd name="T88" fmla="*/ 417 w 463"/>
                  <a:gd name="T89" fmla="*/ 644 h 7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63" h="773">
                    <a:moveTo>
                      <a:pt x="427" y="0"/>
                    </a:moveTo>
                    <a:cubicBezTo>
                      <a:pt x="42" y="0"/>
                      <a:pt x="42" y="0"/>
                      <a:pt x="42" y="0"/>
                    </a:cubicBezTo>
                    <a:cubicBezTo>
                      <a:pt x="19" y="0"/>
                      <a:pt x="0" y="17"/>
                      <a:pt x="0" y="35"/>
                    </a:cubicBezTo>
                    <a:cubicBezTo>
                      <a:pt x="0" y="733"/>
                      <a:pt x="0" y="733"/>
                      <a:pt x="0" y="733"/>
                    </a:cubicBezTo>
                    <a:cubicBezTo>
                      <a:pt x="0" y="756"/>
                      <a:pt x="17" y="773"/>
                      <a:pt x="42" y="773"/>
                    </a:cubicBezTo>
                    <a:cubicBezTo>
                      <a:pt x="427" y="773"/>
                      <a:pt x="427" y="773"/>
                      <a:pt x="427" y="773"/>
                    </a:cubicBezTo>
                    <a:cubicBezTo>
                      <a:pt x="448" y="773"/>
                      <a:pt x="463" y="756"/>
                      <a:pt x="463" y="733"/>
                    </a:cubicBezTo>
                    <a:cubicBezTo>
                      <a:pt x="463" y="35"/>
                      <a:pt x="463" y="35"/>
                      <a:pt x="463" y="35"/>
                    </a:cubicBezTo>
                    <a:cubicBezTo>
                      <a:pt x="463" y="19"/>
                      <a:pt x="451" y="0"/>
                      <a:pt x="427" y="0"/>
                    </a:cubicBezTo>
                    <a:close/>
                    <a:moveTo>
                      <a:pt x="152" y="730"/>
                    </a:moveTo>
                    <a:cubicBezTo>
                      <a:pt x="152" y="737"/>
                      <a:pt x="146" y="743"/>
                      <a:pt x="139" y="743"/>
                    </a:cubicBezTo>
                    <a:cubicBezTo>
                      <a:pt x="112" y="743"/>
                      <a:pt x="112" y="743"/>
                      <a:pt x="112" y="743"/>
                    </a:cubicBezTo>
                    <a:cubicBezTo>
                      <a:pt x="106" y="743"/>
                      <a:pt x="99" y="737"/>
                      <a:pt x="99" y="730"/>
                    </a:cubicBezTo>
                    <a:cubicBezTo>
                      <a:pt x="99" y="722"/>
                      <a:pt x="99" y="722"/>
                      <a:pt x="99" y="722"/>
                    </a:cubicBezTo>
                    <a:cubicBezTo>
                      <a:pt x="99" y="714"/>
                      <a:pt x="106" y="709"/>
                      <a:pt x="112" y="709"/>
                    </a:cubicBezTo>
                    <a:cubicBezTo>
                      <a:pt x="139" y="709"/>
                      <a:pt x="139" y="709"/>
                      <a:pt x="139" y="709"/>
                    </a:cubicBezTo>
                    <a:cubicBezTo>
                      <a:pt x="146" y="709"/>
                      <a:pt x="152" y="714"/>
                      <a:pt x="152" y="722"/>
                    </a:cubicBezTo>
                    <a:cubicBezTo>
                      <a:pt x="152" y="730"/>
                      <a:pt x="152" y="730"/>
                      <a:pt x="152" y="730"/>
                    </a:cubicBezTo>
                    <a:close/>
                    <a:moveTo>
                      <a:pt x="263" y="724"/>
                    </a:moveTo>
                    <a:cubicBezTo>
                      <a:pt x="263" y="735"/>
                      <a:pt x="255" y="743"/>
                      <a:pt x="247" y="743"/>
                    </a:cubicBezTo>
                    <a:cubicBezTo>
                      <a:pt x="219" y="743"/>
                      <a:pt x="219" y="743"/>
                      <a:pt x="219" y="743"/>
                    </a:cubicBezTo>
                    <a:cubicBezTo>
                      <a:pt x="211" y="743"/>
                      <a:pt x="202" y="735"/>
                      <a:pt x="202" y="724"/>
                    </a:cubicBezTo>
                    <a:cubicBezTo>
                      <a:pt x="202" y="716"/>
                      <a:pt x="202" y="716"/>
                      <a:pt x="202" y="716"/>
                    </a:cubicBezTo>
                    <a:cubicBezTo>
                      <a:pt x="202" y="705"/>
                      <a:pt x="209" y="699"/>
                      <a:pt x="219" y="699"/>
                    </a:cubicBezTo>
                    <a:cubicBezTo>
                      <a:pt x="247" y="699"/>
                      <a:pt x="247" y="699"/>
                      <a:pt x="247" y="699"/>
                    </a:cubicBezTo>
                    <a:cubicBezTo>
                      <a:pt x="255" y="699"/>
                      <a:pt x="263" y="705"/>
                      <a:pt x="263" y="716"/>
                    </a:cubicBezTo>
                    <a:cubicBezTo>
                      <a:pt x="263" y="724"/>
                      <a:pt x="263" y="724"/>
                      <a:pt x="263" y="724"/>
                    </a:cubicBezTo>
                    <a:close/>
                    <a:moveTo>
                      <a:pt x="366" y="730"/>
                    </a:moveTo>
                    <a:cubicBezTo>
                      <a:pt x="366" y="737"/>
                      <a:pt x="360" y="743"/>
                      <a:pt x="354" y="743"/>
                    </a:cubicBezTo>
                    <a:cubicBezTo>
                      <a:pt x="326" y="743"/>
                      <a:pt x="326" y="743"/>
                      <a:pt x="326" y="743"/>
                    </a:cubicBezTo>
                    <a:cubicBezTo>
                      <a:pt x="320" y="743"/>
                      <a:pt x="314" y="737"/>
                      <a:pt x="314" y="730"/>
                    </a:cubicBezTo>
                    <a:cubicBezTo>
                      <a:pt x="314" y="722"/>
                      <a:pt x="314" y="722"/>
                      <a:pt x="314" y="722"/>
                    </a:cubicBezTo>
                    <a:cubicBezTo>
                      <a:pt x="314" y="714"/>
                      <a:pt x="320" y="709"/>
                      <a:pt x="326" y="709"/>
                    </a:cubicBezTo>
                    <a:cubicBezTo>
                      <a:pt x="354" y="709"/>
                      <a:pt x="354" y="709"/>
                      <a:pt x="354" y="709"/>
                    </a:cubicBezTo>
                    <a:cubicBezTo>
                      <a:pt x="360" y="709"/>
                      <a:pt x="366" y="714"/>
                      <a:pt x="366" y="722"/>
                    </a:cubicBezTo>
                    <a:cubicBezTo>
                      <a:pt x="366" y="730"/>
                      <a:pt x="366" y="730"/>
                      <a:pt x="366" y="730"/>
                    </a:cubicBezTo>
                    <a:close/>
                    <a:moveTo>
                      <a:pt x="417" y="644"/>
                    </a:moveTo>
                    <a:cubicBezTo>
                      <a:pt x="417" y="657"/>
                      <a:pt x="409" y="671"/>
                      <a:pt x="394" y="671"/>
                    </a:cubicBezTo>
                    <a:cubicBezTo>
                      <a:pt x="74" y="671"/>
                      <a:pt x="74" y="671"/>
                      <a:pt x="74" y="671"/>
                    </a:cubicBezTo>
                    <a:cubicBezTo>
                      <a:pt x="59" y="671"/>
                      <a:pt x="49" y="659"/>
                      <a:pt x="49" y="644"/>
                    </a:cubicBezTo>
                    <a:cubicBezTo>
                      <a:pt x="49" y="67"/>
                      <a:pt x="49" y="67"/>
                      <a:pt x="49" y="67"/>
                    </a:cubicBezTo>
                    <a:cubicBezTo>
                      <a:pt x="49" y="50"/>
                      <a:pt x="61" y="46"/>
                      <a:pt x="74" y="46"/>
                    </a:cubicBezTo>
                    <a:cubicBezTo>
                      <a:pt x="394" y="46"/>
                      <a:pt x="394" y="46"/>
                      <a:pt x="394" y="46"/>
                    </a:cubicBezTo>
                    <a:cubicBezTo>
                      <a:pt x="404" y="46"/>
                      <a:pt x="417" y="48"/>
                      <a:pt x="417" y="67"/>
                    </a:cubicBezTo>
                    <a:cubicBezTo>
                      <a:pt x="417" y="644"/>
                      <a:pt x="417" y="644"/>
                      <a:pt x="417" y="644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69942" tIns="34970" rIns="69942" bIns="34970"/>
              <a:lstStyle/>
              <a:p>
                <a:pPr>
                  <a:defRPr/>
                </a:pPr>
                <a:endParaRPr lang="en-US" sz="1350" kern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4" name="文本框 153"/>
              <p:cNvSpPr txBox="1"/>
              <p:nvPr/>
            </p:nvSpPr>
            <p:spPr>
              <a:xfrm>
                <a:off x="2616394" y="5309535"/>
                <a:ext cx="537675" cy="245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dirty="0" smtClean="0">
                    <a:solidFill>
                      <a:schemeClr val="tx1"/>
                    </a:solidFill>
                  </a:rPr>
                  <a:t>STA2</a:t>
                </a:r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51" name="直接箭头连接符 150"/>
            <p:cNvCxnSpPr/>
            <p:nvPr/>
          </p:nvCxnSpPr>
          <p:spPr bwMode="auto">
            <a:xfrm flipH="1">
              <a:off x="3935760" y="4940066"/>
              <a:ext cx="234857" cy="21712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</p:spPr>
        </p:cxnSp>
        <p:cxnSp>
          <p:nvCxnSpPr>
            <p:cNvPr id="152" name="直接箭头连接符 151"/>
            <p:cNvCxnSpPr/>
            <p:nvPr/>
          </p:nvCxnSpPr>
          <p:spPr bwMode="auto">
            <a:xfrm>
              <a:off x="2611984" y="4930671"/>
              <a:ext cx="227572" cy="2933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</p:spPr>
        </p:cxnSp>
        <p:sp>
          <p:nvSpPr>
            <p:cNvPr id="11" name="椭圆 10"/>
            <p:cNvSpPr/>
            <p:nvPr/>
          </p:nvSpPr>
          <p:spPr bwMode="auto">
            <a:xfrm>
              <a:off x="1534546" y="3688816"/>
              <a:ext cx="2310765" cy="2185670"/>
            </a:xfrm>
            <a:prstGeom prst="ellipse">
              <a:avLst/>
            </a:prstGeom>
            <a:noFill/>
            <a:ln w="9525" cap="flat" cmpd="sng" algn="ctr">
              <a:solidFill>
                <a:schemeClr val="accent6">
                  <a:lumMod val="20000"/>
                  <a:lumOff val="8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lumMod val="50000"/>
                      <a:alpha val="10000"/>
                    </a:schemeClr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</p:grpSp>
      <p:sp>
        <p:nvSpPr>
          <p:cNvPr id="46" name="内容占位符 2"/>
          <p:cNvSpPr txBox="1"/>
          <p:nvPr/>
        </p:nvSpPr>
        <p:spPr bwMode="auto">
          <a:xfrm>
            <a:off x="914400" y="1617980"/>
            <a:ext cx="10361295" cy="286829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-342900">
              <a:spcBef>
                <a:spcPts val="600"/>
              </a:spcBef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kern="0" dirty="0">
                <a:solidFill>
                  <a:schemeClr val="tx1"/>
                </a:solidFill>
                <a:sym typeface="+mn-ea"/>
              </a:rPr>
              <a:t>ICF/ICR frame could be adopted for C-SR.</a:t>
            </a:r>
            <a:endParaRPr lang="en-US" altLang="zh-CN" sz="1800" kern="0" dirty="0">
              <a:solidFill>
                <a:schemeClr val="tx1"/>
              </a:solidFill>
              <a:sym typeface="+mn-ea"/>
            </a:endParaRPr>
          </a:p>
          <a:p>
            <a:pPr lvl="1" algn="l">
              <a:spcBef>
                <a:spcPts val="500"/>
              </a:spcBef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kern="0" dirty="0" smtClean="0">
                <a:solidFill>
                  <a:schemeClr val="tx1"/>
                </a:solidFill>
                <a:sym typeface="+mn-ea"/>
              </a:rPr>
              <a:t>One simple option, introduce one bit for LL traffic notification in ICF/ICR</a:t>
            </a:r>
            <a:r>
              <a:rPr lang="en-US" altLang="zh-CN" sz="1800" kern="0" dirty="0" smtClean="0">
                <a:solidFill>
                  <a:schemeClr val="tx1"/>
                </a:solidFill>
                <a:sym typeface="+mn-ea"/>
              </a:rPr>
              <a:t>.</a:t>
            </a:r>
            <a:endParaRPr lang="en-US" altLang="zh-CN" sz="1800" kern="0" dirty="0" smtClean="0">
              <a:solidFill>
                <a:schemeClr val="tx1"/>
              </a:solidFill>
              <a:sym typeface="+mn-ea"/>
            </a:endParaRPr>
          </a:p>
          <a:p>
            <a:pPr marL="342900" lvl="1" indent="-342900" algn="l">
              <a:spcBef>
                <a:spcPts val="600"/>
              </a:spcBef>
              <a:buSzTx/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kern="0" dirty="0" smtClean="0">
                <a:solidFill>
                  <a:schemeClr val="tx1"/>
                </a:solidFill>
                <a:sym typeface="+mn-ea"/>
              </a:rPr>
              <a:t>Decide the C-SR policy according to LL traffic </a:t>
            </a:r>
            <a:r>
              <a:rPr lang="en-US" altLang="zh-CN" sz="1800" kern="0" dirty="0" smtClean="0">
                <a:solidFill>
                  <a:schemeClr val="tx1"/>
                </a:solidFill>
                <a:sym typeface="+mn-ea"/>
              </a:rPr>
              <a:t>indication</a:t>
            </a:r>
            <a:endParaRPr lang="en-US" altLang="zh-CN" sz="1800" kern="0" dirty="0" smtClean="0">
              <a:solidFill>
                <a:schemeClr val="tx1"/>
              </a:solidFill>
              <a:sym typeface="+mn-ea"/>
            </a:endParaRPr>
          </a:p>
          <a:p>
            <a:pPr lvl="1" algn="l">
              <a:spcBef>
                <a:spcPts val="500"/>
              </a:spcBef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kern="0" dirty="0" smtClean="0">
                <a:solidFill>
                  <a:schemeClr val="tx1"/>
                </a:solidFill>
                <a:sym typeface="+mn-ea"/>
              </a:rPr>
              <a:t>When there is no LL traffic indicated in each related AP, the ordinary co-ordination is applied, e.g., one AP reduces its transmission power to an acceptable level. </a:t>
            </a:r>
            <a:endParaRPr lang="en-US" altLang="zh-CN" sz="1800" kern="0" dirty="0" smtClean="0">
              <a:solidFill>
                <a:schemeClr val="tx1"/>
              </a:solidFill>
              <a:sym typeface="+mn-ea"/>
            </a:endParaRPr>
          </a:p>
          <a:p>
            <a:pPr lvl="1" algn="l">
              <a:spcBef>
                <a:spcPts val="500"/>
              </a:spcBef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kern="0" dirty="0" smtClean="0">
                <a:solidFill>
                  <a:schemeClr val="tx1"/>
                </a:solidFill>
                <a:sym typeface="+mn-ea"/>
              </a:rPr>
              <a:t>When there is LL traffic indicated in one of the related APs, the AP with LL traffic get</a:t>
            </a:r>
            <a:r>
              <a:rPr lang="en-US" altLang="zh-CN" sz="1800" kern="0" dirty="0" smtClean="0">
                <a:solidFill>
                  <a:srgbClr val="7030A0"/>
                </a:solidFill>
                <a:sym typeface="+mn-ea"/>
              </a:rPr>
              <a:t>s</a:t>
            </a:r>
            <a:r>
              <a:rPr lang="en-US" altLang="zh-CN" sz="1800" kern="0" dirty="0" smtClean="0">
                <a:solidFill>
                  <a:schemeClr val="tx1"/>
                </a:solidFill>
                <a:sym typeface="+mn-ea"/>
              </a:rPr>
              <a:t> sufficient power(also a proper MCS) in order to transmit LL traffic in time and reliably.</a:t>
            </a:r>
            <a:endParaRPr lang="en-US" altLang="zh-CN" sz="1800" kern="0" dirty="0" smtClean="0">
              <a:solidFill>
                <a:schemeClr val="tx1"/>
              </a:solidFill>
              <a:sym typeface="+mn-ea"/>
            </a:endParaRPr>
          </a:p>
          <a:p>
            <a:pPr lvl="1" algn="l">
              <a:spcBef>
                <a:spcPts val="500"/>
              </a:spcBef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kern="0" dirty="0" smtClean="0">
                <a:solidFill>
                  <a:schemeClr val="tx1"/>
                </a:solidFill>
                <a:sym typeface="+mn-ea"/>
              </a:rPr>
              <a:t>When both related AP</a:t>
            </a:r>
            <a:r>
              <a:rPr lang="en-US" altLang="zh-CN" sz="1800" kern="0" dirty="0" smtClean="0">
                <a:solidFill>
                  <a:srgbClr val="7030A0"/>
                </a:solidFill>
                <a:sym typeface="+mn-ea"/>
              </a:rPr>
              <a:t>s</a:t>
            </a:r>
            <a:r>
              <a:rPr lang="en-US" altLang="zh-CN" sz="1800" kern="0" dirty="0" smtClean="0">
                <a:solidFill>
                  <a:schemeClr val="tx1"/>
                </a:solidFill>
                <a:sym typeface="+mn-ea"/>
              </a:rPr>
              <a:t> are with LL traffic, decide the C-SR policy according to </a:t>
            </a:r>
            <a:r>
              <a:rPr lang="en-US" altLang="zh-CN" sz="1800" kern="0" dirty="0" smtClean="0">
                <a:solidFill>
                  <a:schemeClr val="tx1"/>
                </a:solidFill>
                <a:sym typeface="+mn-ea"/>
              </a:rPr>
              <a:t>the priority </a:t>
            </a:r>
            <a:r>
              <a:rPr lang="en-US" altLang="zh-CN" sz="1800" kern="0" dirty="0" smtClean="0">
                <a:solidFill>
                  <a:schemeClr val="tx1"/>
                </a:solidFill>
                <a:sym typeface="+mn-ea"/>
              </a:rPr>
              <a:t>of LL traffic.</a:t>
            </a:r>
            <a:endParaRPr lang="en-US" altLang="zh-CN" sz="1800" kern="0" dirty="0" smtClean="0">
              <a:solidFill>
                <a:schemeClr val="tx1"/>
              </a:solidFill>
              <a:sym typeface="+mn-ea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kern="0" dirty="0">
              <a:solidFill>
                <a:srgbClr val="7030A0"/>
              </a:soli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071495" y="6210300"/>
            <a:ext cx="249174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buSzTx/>
            </a:pPr>
            <a:r>
              <a:rPr lang="en-US" altLang="zh-CN" sz="1400">
                <a:solidFill>
                  <a:schemeClr val="tx1"/>
                </a:solidFill>
              </a:rPr>
              <a:t>AP2 performs power backoff</a:t>
            </a:r>
            <a:endParaRPr lang="en-US" altLang="zh-CN" sz="140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750810" y="6220460"/>
            <a:ext cx="249174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buSzTx/>
            </a:pPr>
            <a:r>
              <a:rPr lang="en-US" altLang="zh-CN" sz="1400">
                <a:solidFill>
                  <a:schemeClr val="tx1"/>
                </a:solidFill>
              </a:rPr>
              <a:t>AP1 performs power backoff</a:t>
            </a:r>
            <a:endParaRPr lang="en-US" altLang="zh-CN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dirty="0">
                <a:sym typeface="+mn-ea"/>
              </a:rPr>
              <a:t>Support LL Traffic in C-BF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 altLang="zh-CN" smtClean="0"/>
              <a:t>May 2024</a:t>
            </a:r>
            <a:endParaRPr lang="en-GB" altLang="zh-CN" dirty="0"/>
          </a:p>
        </p:txBody>
      </p:sp>
      <p:sp>
        <p:nvSpPr>
          <p:cNvPr id="46" name="内容占位符 2"/>
          <p:cNvSpPr txBox="1"/>
          <p:nvPr/>
        </p:nvSpPr>
        <p:spPr bwMode="auto">
          <a:xfrm>
            <a:off x="914400" y="1617980"/>
            <a:ext cx="10361295" cy="4826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-342900">
              <a:spcBef>
                <a:spcPts val="600"/>
              </a:spcBef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kern="0" dirty="0">
                <a:solidFill>
                  <a:schemeClr val="tx1"/>
                </a:solidFill>
                <a:sym typeface="+mn-ea"/>
              </a:rPr>
              <a:t>C-BF: An AP beamnulling to protect a neighbor AP’ transmission, while completing its beamformed transmission. </a:t>
            </a:r>
            <a:endParaRPr lang="en-US" altLang="zh-CN" sz="1800" kern="0" dirty="0">
              <a:solidFill>
                <a:schemeClr val="tx1"/>
              </a:solidFill>
              <a:sym typeface="+mn-ea"/>
            </a:endParaRPr>
          </a:p>
          <a:p>
            <a:pPr marL="0" lvl="1" indent="-342900">
              <a:spcBef>
                <a:spcPts val="600"/>
              </a:spcBef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kern="0" dirty="0">
                <a:solidFill>
                  <a:schemeClr val="tx1"/>
                </a:solidFill>
                <a:sym typeface="+mn-ea"/>
              </a:rPr>
              <a:t>Nulling protects neighbor AP’s STA, also brings shrunk coverage.</a:t>
            </a:r>
            <a:endParaRPr lang="en-US" altLang="zh-CN" sz="1800" kern="0" dirty="0">
              <a:solidFill>
                <a:schemeClr val="tx1"/>
              </a:solidFill>
              <a:sym typeface="+mn-ea"/>
            </a:endParaRPr>
          </a:p>
          <a:p>
            <a:pPr lvl="1" algn="l">
              <a:spcBef>
                <a:spcPts val="500"/>
              </a:spcBef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kern="0" dirty="0" smtClean="0">
                <a:solidFill>
                  <a:schemeClr val="tx1"/>
                </a:solidFill>
                <a:sym typeface="+mn-ea"/>
              </a:rPr>
              <a:t>Decide which AP performs C-BF.</a:t>
            </a:r>
            <a:endParaRPr lang="en-US" altLang="zh-CN" sz="1800" kern="0" dirty="0" smtClean="0">
              <a:solidFill>
                <a:schemeClr val="tx1"/>
              </a:solidFill>
              <a:sym typeface="+mn-ea"/>
            </a:endParaRPr>
          </a:p>
          <a:p>
            <a:pPr lvl="1" algn="l">
              <a:spcBef>
                <a:spcPts val="500"/>
              </a:spcBef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kern="0" dirty="0" smtClean="0">
                <a:solidFill>
                  <a:schemeClr val="tx1"/>
                </a:solidFill>
                <a:sym typeface="+mn-ea"/>
              </a:rPr>
              <a:t>When there are multiple STAs,</a:t>
            </a:r>
            <a:endParaRPr lang="en-US" altLang="zh-CN" sz="1800" kern="0" dirty="0" smtClean="0">
              <a:solidFill>
                <a:schemeClr val="tx1"/>
              </a:solidFill>
              <a:sym typeface="+mn-ea"/>
            </a:endParaRPr>
          </a:p>
          <a:p>
            <a:pPr lvl="2" algn="l">
              <a:spcBef>
                <a:spcPts val="500"/>
              </a:spcBef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kern="0" dirty="0" smtClean="0">
                <a:solidFill>
                  <a:schemeClr val="tx1"/>
                </a:solidFill>
                <a:sym typeface="+mn-ea"/>
              </a:rPr>
              <a:t>Decide which STA(s) to be covered by beamforming.</a:t>
            </a:r>
            <a:endParaRPr lang="en-US" altLang="zh-CN" sz="1600" kern="0" dirty="0" smtClean="0">
              <a:solidFill>
                <a:schemeClr val="tx1"/>
              </a:solidFill>
              <a:sym typeface="+mn-ea"/>
            </a:endParaRPr>
          </a:p>
          <a:p>
            <a:pPr lvl="2" algn="l">
              <a:spcBef>
                <a:spcPts val="500"/>
              </a:spcBef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kern="0" dirty="0" smtClean="0">
                <a:solidFill>
                  <a:schemeClr val="tx1"/>
                </a:solidFill>
                <a:sym typeface="+mn-ea"/>
              </a:rPr>
              <a:t>Decide which STA(s) to be nulled (for protection or interference reduction).</a:t>
            </a:r>
            <a:endParaRPr lang="en-US" altLang="zh-CN" sz="1600" kern="0" dirty="0" smtClean="0">
              <a:solidFill>
                <a:schemeClr val="tx1"/>
              </a:solidFill>
              <a:sym typeface="+mn-ea"/>
            </a:endParaRPr>
          </a:p>
          <a:p>
            <a:pPr marL="0" lvl="1" indent="-342900">
              <a:spcBef>
                <a:spcPts val="600"/>
              </a:spcBef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kern="0" dirty="0">
              <a:solidFill>
                <a:schemeClr val="tx1"/>
              </a:solidFill>
              <a:sym typeface="+mn-ea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kern="0" dirty="0">
              <a:solidFill>
                <a:srgbClr val="7030A0"/>
              </a:solidFill>
              <a:sym typeface="+mn-ea"/>
            </a:endParaRPr>
          </a:p>
        </p:txBody>
      </p:sp>
      <p:pic>
        <p:nvPicPr>
          <p:cNvPr id="16" name="图片 1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55370" y="3901440"/>
            <a:ext cx="4308475" cy="25425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6000" y="3716655"/>
            <a:ext cx="4547235" cy="28003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Support LL Traffic in C-OFDMA </a:t>
            </a:r>
            <a:endParaRPr lang="zh-CN" altLang="en-US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2024</a:t>
            </a:r>
            <a:endParaRPr lang="en-GB" altLang="zh-CN" dirty="0"/>
          </a:p>
        </p:txBody>
      </p:sp>
      <p:sp>
        <p:nvSpPr>
          <p:cNvPr id="61" name="内容占位符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1295" cy="1784985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>
                <a:solidFill>
                  <a:schemeClr val="tx1"/>
                </a:solidFill>
                <a:sym typeface="+mn-ea"/>
              </a:rPr>
              <a:t>MU-RTS/CTS </a:t>
            </a:r>
            <a:r>
              <a:rPr lang="en-US" altLang="zh-CN" sz="1800" dirty="0">
                <a:solidFill>
                  <a:schemeClr val="tx1"/>
                </a:solidFill>
                <a:sym typeface="+mn-ea"/>
              </a:rPr>
              <a:t>frame exchange for LL traffic notification</a:t>
            </a:r>
            <a:endParaRPr lang="en-US" altLang="zh-CN" sz="1800" dirty="0">
              <a:solidFill>
                <a:schemeClr val="tx1"/>
              </a:solidFill>
              <a:sym typeface="+mn-ea"/>
            </a:endParaRPr>
          </a:p>
          <a:p>
            <a:pPr marL="800100" lvl="2" indent="-342900">
              <a:spcBef>
                <a:spcPts val="600"/>
              </a:spcBef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20" dirty="0">
                <a:solidFill>
                  <a:schemeClr val="tx1"/>
                </a:solidFill>
              </a:rPr>
              <a:t>The MU-RTS/CTS frame exchange can be applied to </a:t>
            </a:r>
            <a:r>
              <a:rPr lang="en-US" altLang="zh-CN" sz="1620" dirty="0" smtClean="0">
                <a:solidFill>
                  <a:schemeClr val="tx1"/>
                </a:solidFill>
              </a:rPr>
              <a:t>multi-AP coordination </a:t>
            </a:r>
            <a:r>
              <a:rPr lang="en-US" altLang="zh-CN" sz="1620" dirty="0" smtClean="0">
                <a:solidFill>
                  <a:schemeClr val="tx1"/>
                </a:solidFill>
              </a:rPr>
              <a:t>[9]. Similarly, one bit can be introduced for LL traffic notification.</a:t>
            </a:r>
            <a:endParaRPr lang="en-US" altLang="zh-CN" sz="1620" dirty="0" smtClean="0">
              <a:solidFill>
                <a:schemeClr val="tx1"/>
              </a:solidFill>
            </a:endParaRPr>
          </a:p>
          <a:p>
            <a:pPr marL="800100" lvl="2" indent="-342900">
              <a:spcBef>
                <a:spcPts val="600"/>
              </a:spcBef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20" dirty="0" smtClean="0">
                <a:solidFill>
                  <a:schemeClr val="tx1"/>
                </a:solidFill>
              </a:rPr>
              <a:t>Sharing AP transmitting an MU-RTS frame to </a:t>
            </a:r>
            <a:r>
              <a:rPr lang="en-US" altLang="zh-CN" sz="1620" dirty="0" smtClean="0">
                <a:solidFill>
                  <a:schemeClr val="tx1"/>
                </a:solidFill>
              </a:rPr>
              <a:t>poll LL notification from Shared AP.</a:t>
            </a:r>
            <a:endParaRPr lang="en-US" altLang="zh-CN" sz="1620" dirty="0" smtClean="0">
              <a:solidFill>
                <a:schemeClr val="tx1"/>
              </a:solidFill>
            </a:endParaRPr>
          </a:p>
          <a:p>
            <a:pPr marL="800100" lvl="2" indent="-342900">
              <a:spcBef>
                <a:spcPts val="600"/>
              </a:spcBef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20" dirty="0" smtClean="0">
                <a:solidFill>
                  <a:schemeClr val="tx1"/>
                </a:solidFill>
              </a:rPr>
              <a:t>CTS frames could be s</a:t>
            </a:r>
            <a:r>
              <a:rPr lang="en-US" altLang="zh-CN" sz="1620" dirty="0" smtClean="0">
                <a:solidFill>
                  <a:schemeClr val="tx1"/>
                </a:solidFill>
                <a:sym typeface="+mn-ea"/>
              </a:rPr>
              <a:t>imultaneously </a:t>
            </a:r>
            <a:r>
              <a:rPr lang="en-US" altLang="zh-CN" sz="1620" dirty="0" smtClean="0">
                <a:solidFill>
                  <a:schemeClr val="tx1"/>
                </a:solidFill>
              </a:rPr>
              <a:t>transmitted by Shared APs, to indicate whether there is LL traffic in queue and LL traffic related information could be transmitted either.</a:t>
            </a:r>
            <a:endParaRPr lang="en-US" altLang="zh-CN" sz="1620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dirty="0" smtClean="0"/>
          </a:p>
        </p:txBody>
      </p:sp>
      <p:grpSp>
        <p:nvGrpSpPr>
          <p:cNvPr id="12" name="组合 11"/>
          <p:cNvGrpSpPr/>
          <p:nvPr/>
        </p:nvGrpSpPr>
        <p:grpSpPr>
          <a:xfrm>
            <a:off x="1590173" y="3690104"/>
            <a:ext cx="7764850" cy="2857965"/>
            <a:chOff x="1645418" y="3511287"/>
            <a:chExt cx="7764850" cy="2857965"/>
          </a:xfrm>
        </p:grpSpPr>
        <p:grpSp>
          <p:nvGrpSpPr>
            <p:cNvPr id="41" name="组合 40"/>
            <p:cNvGrpSpPr/>
            <p:nvPr/>
          </p:nvGrpSpPr>
          <p:grpSpPr>
            <a:xfrm>
              <a:off x="1645418" y="3511287"/>
              <a:ext cx="7764850" cy="2857965"/>
              <a:chOff x="3172" y="5666"/>
              <a:chExt cx="12228" cy="4501"/>
            </a:xfrm>
          </p:grpSpPr>
          <p:grpSp>
            <p:nvGrpSpPr>
              <p:cNvPr id="42" name="组合 41"/>
              <p:cNvGrpSpPr/>
              <p:nvPr/>
            </p:nvGrpSpPr>
            <p:grpSpPr>
              <a:xfrm>
                <a:off x="3172" y="5666"/>
                <a:ext cx="12228" cy="4501"/>
                <a:chOff x="1631504" y="3458469"/>
                <a:chExt cx="7764850" cy="2857965"/>
              </a:xfrm>
            </p:grpSpPr>
            <p:grpSp>
              <p:nvGrpSpPr>
                <p:cNvPr id="47" name="组合 46"/>
                <p:cNvGrpSpPr/>
                <p:nvPr/>
              </p:nvGrpSpPr>
              <p:grpSpPr>
                <a:xfrm>
                  <a:off x="1631504" y="3458469"/>
                  <a:ext cx="7764850" cy="2857965"/>
                  <a:chOff x="1643518" y="3465061"/>
                  <a:chExt cx="7764850" cy="2857965"/>
                </a:xfrm>
              </p:grpSpPr>
              <p:cxnSp>
                <p:nvCxnSpPr>
                  <p:cNvPr id="49" name="直接连接符 48"/>
                  <p:cNvCxnSpPr/>
                  <p:nvPr/>
                </p:nvCxnSpPr>
                <p:spPr>
                  <a:xfrm flipV="1">
                    <a:off x="2565380" y="4480148"/>
                    <a:ext cx="6842988" cy="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0" name="文本框 49"/>
                  <p:cNvSpPr txBox="1"/>
                  <p:nvPr/>
                </p:nvSpPr>
                <p:spPr>
                  <a:xfrm>
                    <a:off x="1643518" y="4249314"/>
                    <a:ext cx="1001485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200" dirty="0" smtClean="0">
                        <a:solidFill>
                          <a:schemeClr val="tx1"/>
                        </a:solidFill>
                      </a:rPr>
                      <a:t>       AP1</a:t>
                    </a:r>
                    <a:endParaRPr lang="en-US" altLang="zh-CN" sz="1200" dirty="0" smtClean="0">
                      <a:solidFill>
                        <a:schemeClr val="tx1"/>
                      </a:solidFill>
                    </a:endParaRPr>
                  </a:p>
                  <a:p>
                    <a:r>
                      <a:rPr lang="en-US" altLang="zh-CN" sz="1200" dirty="0" smtClean="0">
                        <a:solidFill>
                          <a:schemeClr val="tx1"/>
                        </a:solidFill>
                      </a:rPr>
                      <a:t>(Sharing AP)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60" name="直接连接符 59"/>
                  <p:cNvCxnSpPr/>
                  <p:nvPr/>
                </p:nvCxnSpPr>
                <p:spPr>
                  <a:xfrm>
                    <a:off x="2565380" y="5131980"/>
                    <a:ext cx="6842988" cy="2385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文本框 61"/>
                  <p:cNvSpPr txBox="1"/>
                  <p:nvPr/>
                </p:nvSpPr>
                <p:spPr>
                  <a:xfrm>
                    <a:off x="1666137" y="4896634"/>
                    <a:ext cx="1001485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200" dirty="0" smtClean="0">
                        <a:solidFill>
                          <a:schemeClr val="tx1"/>
                        </a:solidFill>
                      </a:rPr>
                      <a:t>       AP2</a:t>
                    </a:r>
                    <a:endParaRPr lang="en-US" altLang="zh-CN" sz="1200" dirty="0" smtClean="0">
                      <a:solidFill>
                        <a:schemeClr val="tx1"/>
                      </a:solidFill>
                    </a:endParaRPr>
                  </a:p>
                  <a:p>
                    <a:r>
                      <a:rPr lang="en-US" altLang="zh-CN" sz="1200" dirty="0" smtClean="0">
                        <a:solidFill>
                          <a:schemeClr val="tx1"/>
                        </a:solidFill>
                      </a:rPr>
                      <a:t>(Shared AP)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64" name="直接连接符 63"/>
                  <p:cNvCxnSpPr/>
                  <p:nvPr/>
                </p:nvCxnSpPr>
                <p:spPr>
                  <a:xfrm>
                    <a:off x="2565380" y="5794664"/>
                    <a:ext cx="6842988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5" name="文本框 64"/>
                  <p:cNvSpPr txBox="1"/>
                  <p:nvPr/>
                </p:nvSpPr>
                <p:spPr>
                  <a:xfrm>
                    <a:off x="1679749" y="5566088"/>
                    <a:ext cx="1001485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200" dirty="0" smtClean="0">
                        <a:solidFill>
                          <a:schemeClr val="tx1"/>
                        </a:solidFill>
                      </a:rPr>
                      <a:t>       AP3</a:t>
                    </a:r>
                    <a:endParaRPr lang="en-US" altLang="zh-CN" sz="1200" dirty="0" smtClean="0">
                      <a:solidFill>
                        <a:schemeClr val="tx1"/>
                      </a:solidFill>
                    </a:endParaRPr>
                  </a:p>
                  <a:p>
                    <a:r>
                      <a:rPr lang="en-US" altLang="zh-CN" sz="1200" dirty="0" smtClean="0">
                        <a:solidFill>
                          <a:schemeClr val="tx1"/>
                        </a:solidFill>
                      </a:rPr>
                      <a:t>(Shared AP)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66" name="直接连接符 65"/>
                  <p:cNvCxnSpPr/>
                  <p:nvPr/>
                </p:nvCxnSpPr>
                <p:spPr>
                  <a:xfrm>
                    <a:off x="2681234" y="3524070"/>
                    <a:ext cx="0" cy="279895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直接连接符 66"/>
                  <p:cNvCxnSpPr/>
                  <p:nvPr/>
                </p:nvCxnSpPr>
                <p:spPr>
                  <a:xfrm>
                    <a:off x="9264352" y="3590459"/>
                    <a:ext cx="0" cy="262164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8" name="矩形 67"/>
                  <p:cNvSpPr/>
                  <p:nvPr/>
                </p:nvSpPr>
                <p:spPr>
                  <a:xfrm>
                    <a:off x="3369647" y="4126673"/>
                    <a:ext cx="774777" cy="3534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sz="1200" dirty="0" smtClean="0">
                        <a:solidFill>
                          <a:schemeClr val="tx1"/>
                        </a:solidFill>
                      </a:rPr>
                      <a:t>MU-RTS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9" name="文本框 68"/>
                  <p:cNvSpPr txBox="1"/>
                  <p:nvPr/>
                </p:nvSpPr>
                <p:spPr>
                  <a:xfrm>
                    <a:off x="5447043" y="3465061"/>
                    <a:ext cx="1295799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400" dirty="0" smtClean="0">
                        <a:solidFill>
                          <a:schemeClr val="tx1"/>
                        </a:solidFill>
                      </a:rPr>
                      <a:t>AP1’s TXOP</a:t>
                    </a:r>
                    <a:endParaRPr lang="zh-CN" altLang="en-US" sz="14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0" name="下箭头 69"/>
                  <p:cNvSpPr/>
                  <p:nvPr/>
                </p:nvSpPr>
                <p:spPr>
                  <a:xfrm rot="10800000">
                    <a:off x="3141920" y="5796063"/>
                    <a:ext cx="195587" cy="307150"/>
                  </a:xfrm>
                  <a:prstGeom prst="downArrow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71" name="文本框 70"/>
                  <p:cNvSpPr txBox="1"/>
                  <p:nvPr/>
                </p:nvSpPr>
                <p:spPr>
                  <a:xfrm>
                    <a:off x="2860775" y="6032574"/>
                    <a:ext cx="93206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200" dirty="0" smtClean="0">
                        <a:solidFill>
                          <a:schemeClr val="tx1"/>
                        </a:solidFill>
                      </a:rPr>
                      <a:t>LL arrives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2" name="矩形 71"/>
                  <p:cNvSpPr/>
                  <p:nvPr/>
                </p:nvSpPr>
                <p:spPr>
                  <a:xfrm>
                    <a:off x="5099573" y="4133058"/>
                    <a:ext cx="704381" cy="348343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sz="1200" dirty="0">
                        <a:solidFill>
                          <a:schemeClr val="tx1"/>
                        </a:solidFill>
                      </a:rPr>
                      <a:t>Trigger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3" name="矩形 72"/>
                  <p:cNvSpPr/>
                  <p:nvPr/>
                </p:nvSpPr>
                <p:spPr>
                  <a:xfrm>
                    <a:off x="5816033" y="5446702"/>
                    <a:ext cx="1532519" cy="348615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sz="1000" dirty="0" smtClean="0">
                        <a:solidFill>
                          <a:schemeClr val="tx1"/>
                        </a:solidFill>
                      </a:rPr>
                      <a:t>AP3 uses TXOP for LL Transmission at first.</a:t>
                    </a:r>
                    <a:endParaRPr lang="zh-CN" altLang="en-US" sz="10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4" name="矩形 73"/>
                  <p:cNvSpPr/>
                  <p:nvPr/>
                </p:nvSpPr>
                <p:spPr>
                  <a:xfrm>
                    <a:off x="7408048" y="5518651"/>
                    <a:ext cx="518795" cy="273685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sz="1200" dirty="0" smtClean="0">
                        <a:solidFill>
                          <a:schemeClr val="tx1"/>
                        </a:solidFill>
                      </a:rPr>
                      <a:t>BA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5" name="文本框 74"/>
                  <p:cNvSpPr txBox="1"/>
                  <p:nvPr/>
                </p:nvSpPr>
                <p:spPr>
                  <a:xfrm>
                    <a:off x="2821852" y="4053986"/>
                    <a:ext cx="511564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600" dirty="0" smtClean="0">
                        <a:solidFill>
                          <a:schemeClr val="tx1"/>
                        </a:solidFill>
                      </a:rPr>
                      <a:t>......</a:t>
                    </a:r>
                    <a:endParaRPr lang="zh-CN" altLang="en-US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6" name="文本框 75"/>
                  <p:cNvSpPr txBox="1"/>
                  <p:nvPr/>
                </p:nvSpPr>
                <p:spPr>
                  <a:xfrm>
                    <a:off x="8688288" y="4052221"/>
                    <a:ext cx="555639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600" dirty="0" smtClean="0">
                        <a:solidFill>
                          <a:schemeClr val="tx1"/>
                        </a:solidFill>
                      </a:rPr>
                      <a:t>......</a:t>
                    </a:r>
                    <a:endParaRPr lang="zh-CN" altLang="en-US" sz="1600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77" name="直接箭头连接符 76"/>
                  <p:cNvCxnSpPr>
                    <a:stCxn id="72" idx="2"/>
                  </p:cNvCxnSpPr>
                  <p:nvPr/>
                </p:nvCxnSpPr>
                <p:spPr bwMode="auto">
                  <a:xfrm flipH="1">
                    <a:off x="5452398" y="4482036"/>
                    <a:ext cx="1" cy="1319648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</p:spPr>
              </p:cxnSp>
              <p:cxnSp>
                <p:nvCxnSpPr>
                  <p:cNvPr id="78" name="直接箭头连接符 77"/>
                  <p:cNvCxnSpPr>
                    <a:stCxn id="74" idx="0"/>
                  </p:cNvCxnSpPr>
                  <p:nvPr/>
                </p:nvCxnSpPr>
                <p:spPr bwMode="auto">
                  <a:xfrm flipH="1" flipV="1">
                    <a:off x="7661915" y="4457194"/>
                    <a:ext cx="5715" cy="1061720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</p:spPr>
              </p:cxnSp>
              <p:sp>
                <p:nvSpPr>
                  <p:cNvPr id="79" name="矩形 78"/>
                  <p:cNvSpPr/>
                  <p:nvPr/>
                </p:nvSpPr>
                <p:spPr>
                  <a:xfrm>
                    <a:off x="4476278" y="5523577"/>
                    <a:ext cx="547942" cy="271087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sz="1200" dirty="0" smtClean="0">
                        <a:solidFill>
                          <a:schemeClr val="tx1"/>
                        </a:solidFill>
                      </a:rPr>
                      <a:t>CTS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83" name="直接箭头连接符 82"/>
                  <p:cNvCxnSpPr/>
                  <p:nvPr/>
                </p:nvCxnSpPr>
                <p:spPr bwMode="auto">
                  <a:xfrm flipH="1">
                    <a:off x="3746529" y="4486984"/>
                    <a:ext cx="1" cy="1319648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</p:spPr>
              </p:cxnSp>
              <p:cxnSp>
                <p:nvCxnSpPr>
                  <p:cNvPr id="84" name="直接箭头连接符 83"/>
                  <p:cNvCxnSpPr/>
                  <p:nvPr/>
                </p:nvCxnSpPr>
                <p:spPr bwMode="auto">
                  <a:xfrm flipH="1">
                    <a:off x="3742244" y="4475016"/>
                    <a:ext cx="6218" cy="659349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</p:spPr>
              </p:cxnSp>
              <p:cxnSp>
                <p:nvCxnSpPr>
                  <p:cNvPr id="85" name="直接箭头连接符 84"/>
                  <p:cNvCxnSpPr>
                    <a:stCxn id="87" idx="0"/>
                  </p:cNvCxnSpPr>
                  <p:nvPr/>
                </p:nvCxnSpPr>
                <p:spPr bwMode="auto">
                  <a:xfrm flipV="1">
                    <a:off x="4741909" y="4465685"/>
                    <a:ext cx="0" cy="388262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</p:spPr>
              </p:cxnSp>
              <p:cxnSp>
                <p:nvCxnSpPr>
                  <p:cNvPr id="86" name="直接箭头连接符 85"/>
                  <p:cNvCxnSpPr/>
                  <p:nvPr/>
                </p:nvCxnSpPr>
                <p:spPr bwMode="auto">
                  <a:xfrm flipV="1">
                    <a:off x="4739010" y="4481401"/>
                    <a:ext cx="2899" cy="1045768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</p:spPr>
              </p:cxnSp>
              <p:sp>
                <p:nvSpPr>
                  <p:cNvPr id="87" name="矩形 86"/>
                  <p:cNvSpPr/>
                  <p:nvPr/>
                </p:nvSpPr>
                <p:spPr>
                  <a:xfrm>
                    <a:off x="4467938" y="4853947"/>
                    <a:ext cx="547942" cy="271087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sz="1200" dirty="0" smtClean="0">
                        <a:solidFill>
                          <a:schemeClr val="tx1"/>
                        </a:solidFill>
                      </a:rPr>
                      <a:t>CTS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0" name="矩形 89"/>
                  <p:cNvSpPr/>
                  <p:nvPr/>
                </p:nvSpPr>
                <p:spPr>
                  <a:xfrm>
                    <a:off x="8038316" y="4785610"/>
                    <a:ext cx="1204881" cy="348615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sz="1000" dirty="0" smtClean="0">
                        <a:solidFill>
                          <a:schemeClr val="tx1"/>
                        </a:solidFill>
                      </a:rPr>
                      <a:t>AP2 uses the TXOP later</a:t>
                    </a:r>
                    <a:endParaRPr lang="zh-CN" altLang="en-US" sz="1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cxnSp>
              <p:nvCxnSpPr>
                <p:cNvPr id="48" name="直接箭头连接符 47"/>
                <p:cNvCxnSpPr/>
                <p:nvPr/>
              </p:nvCxnSpPr>
              <p:spPr bwMode="auto">
                <a:xfrm>
                  <a:off x="2681234" y="3772838"/>
                  <a:ext cx="6583118" cy="16202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stealth"/>
                  <a:tail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5" name="矩形 44"/>
              <p:cNvSpPr/>
              <p:nvPr/>
            </p:nvSpPr>
            <p:spPr>
              <a:xfrm>
                <a:off x="6987" y="6717"/>
                <a:ext cx="72" cy="531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4958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buNone/>
                </a:pPr>
                <a:endParaRPr kumimoji="0" lang="en-GB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endParaRPr>
              </a:p>
            </p:txBody>
          </p:sp>
          <p:sp>
            <p:nvSpPr>
              <p:cNvPr id="46" name="矩形 45"/>
              <p:cNvSpPr/>
              <p:nvPr/>
            </p:nvSpPr>
            <p:spPr>
              <a:xfrm>
                <a:off x="8408" y="8908"/>
                <a:ext cx="72" cy="428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4958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buNone/>
                </a:pPr>
                <a:endParaRPr kumimoji="0" lang="en-GB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endParaRPr>
              </a:p>
            </p:txBody>
          </p:sp>
        </p:grpSp>
        <p:cxnSp>
          <p:nvCxnSpPr>
            <p:cNvPr id="91" name="直接箭头连接符 90"/>
            <p:cNvCxnSpPr/>
            <p:nvPr/>
          </p:nvCxnSpPr>
          <p:spPr bwMode="auto">
            <a:xfrm flipH="1">
              <a:off x="4100147" y="4283669"/>
              <a:ext cx="194981" cy="187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</p:spPr>
        </p:cxnSp>
        <p:sp>
          <p:nvSpPr>
            <p:cNvPr id="94" name="文本框 93"/>
            <p:cNvSpPr txBox="1"/>
            <p:nvPr/>
          </p:nvSpPr>
          <p:spPr>
            <a:xfrm>
              <a:off x="4230924" y="4114392"/>
              <a:ext cx="4952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 smtClean="0">
                  <a:solidFill>
                    <a:schemeClr val="tx1"/>
                  </a:solidFill>
                </a:rPr>
                <a:t>LL</a:t>
              </a:r>
              <a:endParaRPr lang="en-US" altLang="zh-CN" sz="800" dirty="0" smtClean="0">
                <a:solidFill>
                  <a:schemeClr val="tx1"/>
                </a:solidFill>
              </a:endParaRPr>
            </a:p>
            <a:p>
              <a:r>
                <a:rPr lang="en-US" altLang="zh-CN" sz="800" dirty="0" smtClean="0">
                  <a:solidFill>
                    <a:schemeClr val="tx1"/>
                  </a:solidFill>
                </a:rPr>
                <a:t>poll 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95" name="直接箭头连接符 94"/>
            <p:cNvCxnSpPr>
              <a:stCxn id="96" idx="1"/>
            </p:cNvCxnSpPr>
            <p:nvPr/>
          </p:nvCxnSpPr>
          <p:spPr bwMode="auto">
            <a:xfrm flipH="1" flipV="1">
              <a:off x="5004382" y="5851232"/>
              <a:ext cx="103878" cy="23781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</p:spPr>
        </p:cxnSp>
        <p:sp>
          <p:nvSpPr>
            <p:cNvPr id="96" name="文本框 95"/>
            <p:cNvSpPr txBox="1"/>
            <p:nvPr/>
          </p:nvSpPr>
          <p:spPr>
            <a:xfrm>
              <a:off x="5108260" y="5919772"/>
              <a:ext cx="70967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 smtClean="0">
                  <a:solidFill>
                    <a:schemeClr val="tx1"/>
                  </a:solidFill>
                </a:rPr>
                <a:t>LL</a:t>
              </a:r>
              <a:endParaRPr lang="en-US" altLang="zh-CN" sz="800" dirty="0" smtClean="0">
                <a:solidFill>
                  <a:schemeClr val="tx1"/>
                </a:solidFill>
              </a:endParaRPr>
            </a:p>
            <a:p>
              <a:r>
                <a:rPr lang="en-US" altLang="zh-CN" sz="800" dirty="0" smtClean="0">
                  <a:solidFill>
                    <a:schemeClr val="tx1"/>
                  </a:solidFill>
                </a:rPr>
                <a:t>Notification 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marL="342900" lvl="1" indent="-342900" algn="l">
              <a:spcBef>
                <a:spcPts val="600"/>
              </a:spcBef>
              <a:buSzTx/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b="1" dirty="0" smtClean="0"/>
              <a:t>A</a:t>
            </a:r>
            <a:r>
              <a:rPr lang="en-US" altLang="zh-CN" b="1" dirty="0"/>
              <a:t>fter LL </a:t>
            </a:r>
            <a:r>
              <a:rPr lang="en-US" altLang="zh-CN" b="1" dirty="0" smtClean="0"/>
              <a:t>notificati</a:t>
            </a:r>
            <a:r>
              <a:rPr lang="en-US" altLang="zh-CN" b="1" dirty="0" smtClean="0">
                <a:cs typeface="+mn-ea"/>
              </a:rPr>
              <a:t>on: </a:t>
            </a:r>
            <a:endParaRPr lang="en-US" altLang="zh-CN" b="1" dirty="0" smtClean="0">
              <a:cs typeface="+mn-ea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 smtClean="0"/>
              <a:t>Detailed design</a:t>
            </a:r>
            <a:endParaRPr lang="en-US" altLang="zh-CN" dirty="0" smtClean="0"/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 smtClean="0"/>
              <a:t>TXOP sharing for the AP with LL traffic is prioritized.</a:t>
            </a:r>
            <a:endParaRPr lang="en-US" altLang="zh-CN" dirty="0" smtClean="0"/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 smtClean="0"/>
              <a:t>Decide the C-SR policy. Biased to the AP with LL traffic. </a:t>
            </a:r>
            <a:endParaRPr lang="en-US" altLang="zh-CN" dirty="0" smtClean="0"/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 smtClean="0"/>
              <a:t>Decide the C-BF policy to cover a non-AP STA and null a non-AP STA.</a:t>
            </a:r>
            <a:endParaRPr lang="en-US" altLang="zh-CN" dirty="0" smtClean="0"/>
          </a:p>
          <a:p>
            <a:pPr marL="742950" lvl="2" indent="-342900" algn="l">
              <a:spcBef>
                <a:spcPts val="600"/>
              </a:spcBef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>
                <a:cs typeface="+mn-ea"/>
                <a:sym typeface="+mn-ea"/>
              </a:rPr>
              <a:t>How to enjoy more benefits from Multi-AP coordination? </a:t>
            </a:r>
            <a:endParaRPr lang="en-US" altLang="zh-CN" sz="1800" dirty="0" smtClean="0">
              <a:cs typeface="+mn-ea"/>
              <a:sym typeface="+mn-ea"/>
            </a:endParaRPr>
          </a:p>
          <a:p>
            <a:pPr marL="1200150" lvl="3" indent="-342900" algn="l">
              <a:spcBef>
                <a:spcPts val="600"/>
              </a:spcBef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>
                <a:cs typeface="+mn-ea"/>
                <a:sym typeface="+mn-ea"/>
              </a:rPr>
              <a:t>Interference reduction.</a:t>
            </a:r>
            <a:endParaRPr lang="en-US" altLang="zh-CN" sz="1600" dirty="0" smtClean="0">
              <a:cs typeface="+mn-ea"/>
              <a:sym typeface="+mn-ea"/>
            </a:endParaRPr>
          </a:p>
          <a:p>
            <a:pPr marL="1200150" lvl="3" indent="-342900" algn="l">
              <a:spcBef>
                <a:spcPts val="600"/>
              </a:spcBef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>
                <a:cs typeface="+mn-ea"/>
                <a:sym typeface="+mn-ea"/>
              </a:rPr>
              <a:t>Make sure accurate and efficient LL transmission.</a:t>
            </a:r>
            <a:endParaRPr lang="en-US" altLang="zh-CN" sz="1600" dirty="0" smtClean="0">
              <a:cs typeface="+mn-ea"/>
            </a:endParaRPr>
          </a:p>
          <a:p>
            <a:pPr marL="342900" lvl="1" indent="-342900" algn="l">
              <a:spcBef>
                <a:spcPts val="600"/>
              </a:spcBef>
              <a:buSzTx/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b="1" dirty="0" smtClean="0">
                <a:cs typeface="+mn-ea"/>
              </a:rPr>
              <a:t>Complexity</a:t>
            </a:r>
            <a:endParaRPr lang="en-US" altLang="zh-CN" sz="2000" b="1" dirty="0" smtClean="0">
              <a:cs typeface="+mn-ea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>
                <a:solidFill>
                  <a:schemeClr val="tx1"/>
                </a:solidFill>
              </a:rPr>
              <a:t>Support </a:t>
            </a:r>
            <a:r>
              <a:rPr lang="en-US" altLang="zh-CN" dirty="0" smtClean="0">
                <a:solidFill>
                  <a:schemeClr val="tx1"/>
                </a:solidFill>
              </a:rPr>
              <a:t>LL in </a:t>
            </a:r>
            <a:r>
              <a:rPr lang="en-US" altLang="zh-CN" dirty="0">
                <a:solidFill>
                  <a:schemeClr val="tx1"/>
                </a:solidFill>
              </a:rPr>
              <a:t>Multi-AP </a:t>
            </a:r>
            <a:r>
              <a:rPr lang="en-US" altLang="zh-CN" dirty="0" smtClean="0">
                <a:solidFill>
                  <a:schemeClr val="tx1"/>
                </a:solidFill>
              </a:rPr>
              <a:t>Coordination has </a:t>
            </a:r>
            <a:r>
              <a:rPr lang="en-US" altLang="zh-CN" dirty="0">
                <a:solidFill>
                  <a:schemeClr val="tx1"/>
                </a:solidFill>
              </a:rPr>
              <a:t>a manageable complexity. Keep it low at current stage.</a:t>
            </a:r>
            <a:endParaRPr lang="en-US" altLang="zh-CN" dirty="0">
              <a:solidFill>
                <a:schemeClr val="tx1"/>
              </a:solidFill>
            </a:endParaRPr>
          </a:p>
          <a:p>
            <a:pPr marL="342900" lvl="1" indent="-342900" algn="l">
              <a:spcBef>
                <a:spcPts val="600"/>
              </a:spcBef>
              <a:buSzTx/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b="1" dirty="0" smtClean="0">
                <a:cs typeface="+mn-ea"/>
                <a:sym typeface="+mn-ea"/>
              </a:rPr>
              <a:t>More LL traffic supports?</a:t>
            </a:r>
            <a:endParaRPr lang="en-US" altLang="zh-CN" sz="2000" b="1" dirty="0" smtClean="0">
              <a:cs typeface="+mn-ea"/>
            </a:endParaRPr>
          </a:p>
          <a:p>
            <a:pPr marL="742950" lvl="2" indent="-342900" algn="l">
              <a:spcBef>
                <a:spcPts val="600"/>
              </a:spcBef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>
                <a:cs typeface="+mn-ea"/>
                <a:sym typeface="+mn-ea"/>
              </a:rPr>
              <a:t>Pre-emption in </a:t>
            </a:r>
            <a:r>
              <a:rPr lang="en-US" altLang="zh-CN" sz="1800" dirty="0" smtClean="0">
                <a:cs typeface="+mn-ea"/>
              </a:rPr>
              <a:t>Multi-AP coordination leads to more complexity. Work on it, if time allows.</a:t>
            </a:r>
            <a:endParaRPr lang="en-US" altLang="zh-CN" sz="1800" dirty="0" smtClean="0">
              <a:cs typeface="+mn-ea"/>
            </a:endParaRPr>
          </a:p>
          <a:p>
            <a:pPr marL="742950" lvl="2" indent="-342900" algn="l">
              <a:spcBef>
                <a:spcPts val="600"/>
              </a:spcBef>
              <a:buSz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>
                <a:cs typeface="+mn-ea"/>
              </a:rPr>
              <a:t>Study the joint transmission scenario, follow this methodology.</a:t>
            </a:r>
            <a:endParaRPr lang="en-US" altLang="zh-CN" sz="1800" dirty="0" smtClean="0">
              <a:cs typeface="+mn-ea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CN" sz="1665" dirty="0" smtClean="0">
              <a:solidFill>
                <a:schemeClr val="tx1"/>
              </a:solidFill>
            </a:endParaRPr>
          </a:p>
          <a:p>
            <a:pPr marL="457200" lvl="1" indent="0"/>
            <a:endParaRPr lang="en-US" altLang="zh-CN" sz="1660" dirty="0" smtClean="0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Shirley Yin, Clourney Semi</a:t>
            </a:r>
            <a:r>
              <a:rPr lang="en-US" altLang="zh-CN" smtClean="0"/>
              <a:t>conductor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2024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zh-CN" dirty="0" smtClean="0"/>
              <a:t>Multi-AP coordination benefits the timely delivery of low latency traffic.</a:t>
            </a:r>
            <a:endParaRPr lang="en-US" altLang="zh-CN" dirty="0" smtClean="0"/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zh-CN" dirty="0" smtClean="0">
                <a:sym typeface="+mn-ea"/>
              </a:rPr>
              <a:t>Low latency </a:t>
            </a:r>
            <a:r>
              <a:rPr lang="en-US" altLang="zh-CN" dirty="0">
                <a:sym typeface="+mn-ea"/>
              </a:rPr>
              <a:t>traffic indication is with low complexity. </a:t>
            </a:r>
            <a:r>
              <a:rPr lang="en-US" altLang="zh-CN" dirty="0" smtClean="0"/>
              <a:t>I</a:t>
            </a:r>
            <a:r>
              <a:rPr lang="en-US" altLang="zh-CN" dirty="0">
                <a:solidFill>
                  <a:schemeClr val="tx1"/>
                </a:solidFill>
              </a:rPr>
              <a:t>t is necessary to indicate </a:t>
            </a:r>
            <a:r>
              <a:rPr lang="en-US" altLang="zh-CN" dirty="0" smtClean="0">
                <a:solidFill>
                  <a:schemeClr val="tx1"/>
                </a:solidFill>
              </a:rPr>
              <a:t>the presence of </a:t>
            </a:r>
            <a:r>
              <a:rPr lang="en-US" altLang="zh-CN" dirty="0" smtClean="0"/>
              <a:t>low latency </a:t>
            </a:r>
            <a:r>
              <a:rPr lang="en-US" altLang="zh-CN" dirty="0"/>
              <a:t>traffic in </a:t>
            </a:r>
            <a:r>
              <a:rPr lang="en-US" altLang="zh-CN" dirty="0" smtClean="0">
                <a:sym typeface="+mn-ea"/>
              </a:rPr>
              <a:t>multi-AP </a:t>
            </a:r>
            <a:r>
              <a:rPr lang="en-US" altLang="zh-CN" dirty="0" smtClean="0">
                <a:sym typeface="+mn-ea"/>
              </a:rPr>
              <a:t>coordination</a:t>
            </a:r>
            <a:r>
              <a:rPr lang="en-US" altLang="zh-CN" dirty="0" smtClean="0">
                <a:solidFill>
                  <a:schemeClr val="tx1"/>
                </a:solidFill>
              </a:rPr>
              <a:t>.  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>
              <a:buFont typeface="Times New Roman" panose="02020603050405020304" pitchFamily="16" charset="0"/>
              <a:buChar char="•"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Shirley Yin, Clourney Semi</a:t>
            </a:r>
            <a:r>
              <a:rPr lang="en-US" altLang="zh-CN" smtClean="0"/>
              <a:t>conductor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2024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altLang="zh-CN" dirty="0" smtClean="0"/>
              <a:t>eferences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defTabSz="91440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[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1] 23/0480r3, UHR Proposed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PAR</a:t>
            </a:r>
            <a:endParaRPr lang="en-US" altLang="ko-KR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defTabSz="91440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  <a:sym typeface="+mn-ea"/>
              </a:rPr>
              <a:t>[2] 24/0171r12,TGbn </a:t>
            </a:r>
            <a:r>
              <a:rPr lang="en-US" altLang="zh-CN" dirty="0">
                <a:solidFill>
                  <a:schemeClr val="tx1"/>
                </a:solidFill>
                <a:ea typeface="굴림" panose="020B0600000101010101" pitchFamily="50" charset="-127"/>
                <a:sym typeface="+mn-ea"/>
              </a:rPr>
              <a:t>Motions </a:t>
            </a: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  <a:sym typeface="+mn-ea"/>
              </a:rPr>
              <a:t>List</a:t>
            </a:r>
            <a:endParaRPr lang="en-US" altLang="ko-KR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</a:rPr>
              <a:t>[</a:t>
            </a:r>
            <a:r>
              <a:rPr lang="en-US" altLang="zh-CN" dirty="0">
                <a:solidFill>
                  <a:schemeClr val="tx1"/>
                </a:solidFill>
                <a:ea typeface="굴림" panose="020B0600000101010101" pitchFamily="50" charset="-127"/>
              </a:rPr>
              <a:t>3</a:t>
            </a: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</a:rPr>
              <a:t>] 24/0390r0</a:t>
            </a:r>
            <a:r>
              <a:rPr lang="en-US" altLang="zh-CN" dirty="0">
                <a:solidFill>
                  <a:schemeClr val="tx1"/>
                </a:solidFill>
                <a:ea typeface="굴림" panose="020B0600000101010101" pitchFamily="50" charset="-127"/>
              </a:rPr>
              <a:t>, A Uniform Procedure for Preemption</a:t>
            </a:r>
            <a:endParaRPr lang="en-US" altLang="zh-CN" dirty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</a:rPr>
              <a:t>[4] </a:t>
            </a:r>
            <a:r>
              <a:rPr lang="en-US" altLang="zh-CN" dirty="0">
                <a:solidFill>
                  <a:schemeClr val="tx1"/>
                </a:solidFill>
                <a:ea typeface="굴림" panose="020B0600000101010101" pitchFamily="50" charset="-127"/>
              </a:rPr>
              <a:t>24/0389r0, Preemption for Low Latency</a:t>
            </a:r>
            <a:endParaRPr lang="en-US" altLang="zh-CN" dirty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</a:rPr>
              <a:t>[5] </a:t>
            </a:r>
            <a:r>
              <a:rPr lang="en-US" altLang="zh-CN" dirty="0">
                <a:solidFill>
                  <a:schemeClr val="tx1"/>
                </a:solidFill>
                <a:ea typeface="굴림" panose="020B0600000101010101" pitchFamily="50" charset="-127"/>
              </a:rPr>
              <a:t>24/0168r0, TXOP preemption in </a:t>
            </a: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</a:rPr>
              <a:t>11bn</a:t>
            </a:r>
            <a:endParaRPr lang="en-US" altLang="zh-CN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</a:rPr>
              <a:t>[6] 24/0625r0, Thoughts </a:t>
            </a:r>
            <a:r>
              <a:rPr lang="en-US" altLang="zh-CN" dirty="0">
                <a:solidFill>
                  <a:schemeClr val="tx1"/>
                </a:solidFill>
                <a:ea typeface="굴림" panose="020B0600000101010101" pitchFamily="50" charset="-127"/>
              </a:rPr>
              <a:t>on Low Latency traffic </a:t>
            </a: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</a:rPr>
              <a:t>transmission</a:t>
            </a:r>
            <a:endParaRPr lang="en-US" altLang="zh-CN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</a:rPr>
              <a:t>[</a:t>
            </a:r>
            <a:r>
              <a:rPr lang="en-US" altLang="zh-CN" dirty="0">
                <a:solidFill>
                  <a:schemeClr val="tx1"/>
                </a:solidFill>
                <a:ea typeface="굴림" panose="020B0600000101010101" pitchFamily="50" charset="-127"/>
              </a:rPr>
              <a:t>7</a:t>
            </a: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</a:rPr>
              <a:t>] 24/0811r0, Overlapped indication for aperiodic low latency traffic</a:t>
            </a:r>
            <a:endParaRPr lang="en-US" altLang="zh-CN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굴림" panose="020B0600000101010101" pitchFamily="50" charset="-127"/>
                <a:sym typeface="+mn-ea"/>
              </a:rPr>
              <a:t>[8] 24/0636r0, Multi-AP Preemption for Low-Latency Traffic</a:t>
            </a:r>
            <a:endParaRPr lang="en-US" altLang="zh-CN" dirty="0" smtClean="0">
              <a:solidFill>
                <a:schemeClr val="tx1">
                  <a:lumMod val="95000"/>
                  <a:lumOff val="5000"/>
                </a:schemeClr>
              </a:solidFill>
              <a:ea typeface="굴림" panose="020B0600000101010101" pitchFamily="50" charset="-127"/>
              <a:sym typeface="+mn-ea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굴림" panose="020B0600000101010101" pitchFamily="50" charset="-127"/>
                <a:sym typeface="+mn-ea"/>
              </a:rPr>
              <a:t>[9] 24/0941r0 TXOP Sharing Group - Shared AP Selection 					</a:t>
            </a:r>
            <a:endParaRPr lang="en-US" altLang="zh-CN" dirty="0" smtClean="0">
              <a:solidFill>
                <a:schemeClr val="tx1">
                  <a:lumMod val="95000"/>
                  <a:lumOff val="5000"/>
                </a:schemeClr>
              </a:solidFill>
              <a:ea typeface="굴림" panose="020B0600000101010101" pitchFamily="50" charset="-127"/>
              <a:sym typeface="+mn-ea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endParaRPr lang="en-US" altLang="zh-CN" dirty="0" smtClean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Shirley Yin, </a:t>
            </a:r>
            <a:r>
              <a:rPr lang="en-GB" altLang="zh-CN" dirty="0" err="1"/>
              <a:t>Clourney</a:t>
            </a:r>
            <a:r>
              <a:rPr lang="en-GB" altLang="zh-CN" dirty="0"/>
              <a:t> Semi</a:t>
            </a:r>
            <a:r>
              <a:rPr lang="en-US" altLang="zh-CN" dirty="0"/>
              <a:t>conductor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c44a2049-6517-4a4e-bbb0-8d34b19d528f}"/>
</p:tagLst>
</file>

<file path=ppt/tags/tag2.xml><?xml version="1.0" encoding="utf-8"?>
<p:tagLst xmlns:p="http://schemas.openxmlformats.org/presentationml/2006/main">
  <p:tag name="KSO_WM_UNIT_PLACING_PICTURE_USER_VIEWPORT" val="{&quot;height&quot;:4004,&quot;width&quot;:6785}"/>
</p:tagLst>
</file>

<file path=ppt/tags/tag3.xml><?xml version="1.0" encoding="utf-8"?>
<p:tagLst xmlns:p="http://schemas.openxmlformats.org/presentationml/2006/main">
  <p:tag name="KSO_WM_UNIT_PLACING_PICTURE_USER_VIEWPORT" val="{&quot;height&quot;:3990,&quot;width&quot;:6480}"/>
</p:tagLst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5541</Words>
  <Application>WPS 演示</Application>
  <PresentationFormat>宽屏</PresentationFormat>
  <Paragraphs>242</Paragraphs>
  <Slides>9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MS Gothic</vt:lpstr>
      <vt:lpstr>Arial Unicode MS</vt:lpstr>
      <vt:lpstr>굴림</vt:lpstr>
      <vt:lpstr>Malgun Gothic</vt:lpstr>
      <vt:lpstr>微软雅黑</vt:lpstr>
      <vt:lpstr>Arial Unicode MS</vt:lpstr>
      <vt:lpstr>Calibri</vt:lpstr>
      <vt:lpstr>Office 主题</vt:lpstr>
      <vt:lpstr>Multi-AP Coordination for Low Latency Traffic Transmission</vt:lpstr>
      <vt:lpstr>Introduction</vt:lpstr>
      <vt:lpstr>How The Multi-AP Coordination Works with LL traffic?</vt:lpstr>
      <vt:lpstr>Support LL Traffic in C-SR</vt:lpstr>
      <vt:lpstr>Support LL Traffic in C-BF</vt:lpstr>
      <vt:lpstr>Support LL Traffic in C-OFDMA </vt:lpstr>
      <vt:lpstr>Discussions</vt:lpstr>
      <vt:lpstr>Summary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Microsoft 帐户</dc:creator>
  <cp:category>Shirley Yin, ClourneySemi</cp:category>
  <cp:lastModifiedBy>user</cp:lastModifiedBy>
  <cp:revision>549</cp:revision>
  <cp:lastPrinted>2024-05-10T14:16:00Z</cp:lastPrinted>
  <dcterms:created xsi:type="dcterms:W3CDTF">2024-05-10T14:16:00Z</dcterms:created>
  <dcterms:modified xsi:type="dcterms:W3CDTF">2024-08-16T09:25:45Z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7CB2C77F2E524857BF98F58E56C7FE62</vt:lpwstr>
  </property>
  <property fmtid="{D5CDD505-2E9C-101B-9397-08002B2CF9AE}" pid="3" name="KSOProductBuildVer">
    <vt:lpwstr>2052-11.1.0.11294</vt:lpwstr>
  </property>
</Properties>
</file>