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478" r:id="rId3"/>
    <p:sldId id="2383" r:id="rId4"/>
    <p:sldId id="2518" r:id="rId5"/>
    <p:sldId id="2517" r:id="rId6"/>
    <p:sldId id="2520" r:id="rId7"/>
    <p:sldId id="2524" r:id="rId8"/>
    <p:sldId id="2409" r:id="rId9"/>
    <p:sldId id="2396" r:id="rId10"/>
    <p:sldId id="2505" r:id="rId11"/>
    <p:sldId id="2521" r:id="rId12"/>
    <p:sldId id="2522" r:id="rId13"/>
    <p:sldId id="2523" r:id="rId14"/>
    <p:sldId id="2509" r:id="rId15"/>
    <p:sldId id="2510" r:id="rId16"/>
    <p:sldId id="238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7F7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9958D-1EEA-40B6-A79C-507DF99E0292}" v="14" dt="2024-09-04T17:10:10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7457" autoAdjust="0"/>
  </p:normalViewPr>
  <p:slideViewPr>
    <p:cSldViewPr>
      <p:cViewPr varScale="1">
        <p:scale>
          <a:sx n="161" d="100"/>
          <a:sy n="161" d="100"/>
        </p:scale>
        <p:origin x="1700" y="1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120" d="100"/>
          <a:sy n="120" d="100"/>
        </p:scale>
        <p:origin x="41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Dmitry Akhmetov et. al.,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Low latency channel access follow up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59995"/>
              </p:ext>
            </p:extLst>
          </p:nvPr>
        </p:nvGraphicFramePr>
        <p:xfrm>
          <a:off x="463550" y="2968625"/>
          <a:ext cx="8294688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9266" imgH="2537535" progId="Word.Document.8">
                  <p:embed/>
                </p:oleObj>
              </mc:Choice>
              <mc:Fallback>
                <p:oleObj name="Document" r:id="rId3" imgW="8569266" imgH="2537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968625"/>
                        <a:ext cx="8294688" cy="245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 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1B08-4FFC-5CA8-0CBF-5C212195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 transmission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AC01F-723D-B631-0DC9-7DC129B9C9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B2BCF-1DD1-97E1-4431-9985579A04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34E8EB-1BB6-9B36-8454-E3FE4C423B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618931-6125-A07A-B580-26D75264E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boundary is randomized?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DS boundary randomly selected between 2 and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DS boundary randomly selected between 2 and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What if DS transmitted after 2nd retry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vs. DS transmitted after first retry and at AIFSN=2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1760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1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53E5AFE-64AC-654C-2211-2DF91062F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8086163" cy="490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62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2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73F22D-FA4B-7E01-C7AF-76228C3F7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95" y="1570831"/>
            <a:ext cx="80010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1BAFA-E8D8-3FE2-D8DF-46A71C030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79F-00C1-F3DD-C4C7-23C61280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4 BSS case, LL packet size =1600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5C1CE-323E-F2D8-D41C-725DB4408E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904A-9D39-6A67-1AB2-250BBDD170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E9B084-DB9F-F7E2-E73F-A3CBB8294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7E762D-F29E-19D5-CBC6-995AC27E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43" y="1524000"/>
            <a:ext cx="8077200" cy="490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36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AC82-6178-DEE9-DA3A-ABDE055D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A8266-CD11-2769-E76F-92574D26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Delaying DS transmission reduce overall HiP EDCA performance improvements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still observe improvements in comparison vs legacy EDCA mode of operation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97C0-EB86-3ED4-B859-9DF9702E94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A26DD-0884-2E60-87C2-A7554FC5AB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B90306-F01A-BB11-BB4D-A77BC4D4E8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46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06084-1393-96C2-A85C-A62CFBD2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40FA-722C-80DA-7C82-611B8E8B3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B5AB6-75BE-463A-DA04-326FACF6E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F7FA2-6B91-06B1-17FD-931993798D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D11104-D4DA-8B05-160C-56C0E309E3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50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FC4C4C8-7C22-6F4E-84B1-9C65C2854D09}"/>
              </a:ext>
            </a:extLst>
          </p:cNvPr>
          <p:cNvSpPr/>
          <p:nvPr/>
        </p:nvSpPr>
        <p:spPr bwMode="auto">
          <a:xfrm>
            <a:off x="2286000" y="1601787"/>
            <a:ext cx="2438400" cy="4341813"/>
          </a:xfrm>
          <a:prstGeom prst="rect">
            <a:avLst/>
          </a:prstGeom>
          <a:solidFill>
            <a:srgbClr val="F7F7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B1F15F-DDE1-559B-1F60-9611EF295CE1}"/>
              </a:ext>
            </a:extLst>
          </p:cNvPr>
          <p:cNvSpPr/>
          <p:nvPr/>
        </p:nvSpPr>
        <p:spPr bwMode="auto">
          <a:xfrm>
            <a:off x="4725550" y="1601787"/>
            <a:ext cx="380885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E1E5B-6E00-8079-1B77-27A3769A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BAA63-D0EE-4866-78D1-9D81D2ED7A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D19AB-0F0B-652B-D24E-4556950D1D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D8D57B-A399-3F30-73F6-4F7978784D91}"/>
              </a:ext>
            </a:extLst>
          </p:cNvPr>
          <p:cNvSpPr/>
          <p:nvPr/>
        </p:nvSpPr>
        <p:spPr bwMode="auto">
          <a:xfrm>
            <a:off x="1447800" y="1601787"/>
            <a:ext cx="838200" cy="43418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75C116-35C9-CC69-D58E-C8A451DB2662}"/>
              </a:ext>
            </a:extLst>
          </p:cNvPr>
          <p:cNvSpPr txBox="1"/>
          <p:nvPr/>
        </p:nvSpPr>
        <p:spPr>
          <a:xfrm>
            <a:off x="2561351" y="1566446"/>
            <a:ext cx="1970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EDCA contention period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DECEAC-7DB7-19BA-0596-EFC3B9FA48A8}"/>
              </a:ext>
            </a:extLst>
          </p:cNvPr>
          <p:cNvSpPr txBox="1"/>
          <p:nvPr/>
        </p:nvSpPr>
        <p:spPr>
          <a:xfrm>
            <a:off x="1455965" y="1594722"/>
            <a:ext cx="84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Previous TXOP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B8EEAA-E221-9EFF-DA81-8BE5E02E29B5}"/>
              </a:ext>
            </a:extLst>
          </p:cNvPr>
          <p:cNvSpPr txBox="1"/>
          <p:nvPr/>
        </p:nvSpPr>
        <p:spPr>
          <a:xfrm>
            <a:off x="4942638" y="1597223"/>
            <a:ext cx="1915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TxOP</a:t>
            </a:r>
            <a:r>
              <a:rPr lang="en-US" sz="1400" dirty="0">
                <a:solidFill>
                  <a:schemeClr val="tx1"/>
                </a:solidFill>
              </a:rPr>
              <a:t> gained by STA3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A73747-B141-17DA-43E0-FF71798D64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5" name="Line 5">
            <a:extLst>
              <a:ext uri="{FF2B5EF4-FFF2-40B4-BE49-F238E27FC236}">
                <a16:creationId xmlns:a16="http://schemas.microsoft.com/office/drawing/2014/main" id="{1E1E5EE0-7EB6-01B1-25D6-2BA65783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9725" y="3014663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BEEBDA92-1BE2-F98B-A9F0-E9B84E50F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377983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F8B77C3-B393-31B4-C69A-969DF47A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4325" y="4621212"/>
            <a:ext cx="6889750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866CDF9E-CF50-B56F-8D28-174411352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8925" y="5386387"/>
            <a:ext cx="6926262" cy="0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ECAF046-C70D-C4B2-5480-8D8776E7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5237162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79FC7F1F-1146-5531-AE84-ABF458B6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44338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ECA34C6-DE4A-D955-2A02-90949CE94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3494087"/>
            <a:ext cx="520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583DA20-C7A8-FF80-5573-22DDE738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3746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3AB3D901-51B1-20B4-A560-35FEB120C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0" y="2728913"/>
            <a:ext cx="55086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63D904F8-BB9A-4B6A-D57D-C965DEA52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7" y="2984500"/>
            <a:ext cx="45878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672C4"/>
                </a:solidFill>
                <a:effectLst/>
                <a:latin typeface="Calibri" panose="020F0502020204030204" pitchFamily="34" charset="0"/>
              </a:rPr>
              <a:t>Legacy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9E06C61E-ADC2-6926-EA54-8E778FA17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62" y="2404755"/>
            <a:ext cx="744537" cy="458787"/>
          </a:xfrm>
          <a:prstGeom prst="rect">
            <a:avLst/>
          </a:prstGeom>
          <a:solidFill>
            <a:srgbClr val="46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dirty="0"/>
              <a:t>Last frame of TXOP</a:t>
            </a:r>
          </a:p>
        </p:txBody>
      </p:sp>
      <p:sp>
        <p:nvSpPr>
          <p:cNvPr id="28" name="Freeform 18">
            <a:extLst>
              <a:ext uri="{FF2B5EF4-FFF2-40B4-BE49-F238E27FC236}">
                <a16:creationId xmlns:a16="http://schemas.microsoft.com/office/drawing/2014/main" id="{703CBD8B-341F-910F-B7DB-63E1DFD4A589}"/>
              </a:ext>
            </a:extLst>
          </p:cNvPr>
          <p:cNvSpPr>
            <a:spLocks noEditPoints="1"/>
          </p:cNvSpPr>
          <p:nvPr/>
        </p:nvSpPr>
        <p:spPr bwMode="auto">
          <a:xfrm>
            <a:off x="27733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9">
            <a:extLst>
              <a:ext uri="{FF2B5EF4-FFF2-40B4-BE49-F238E27FC236}">
                <a16:creationId xmlns:a16="http://schemas.microsoft.com/office/drawing/2014/main" id="{B2EC99F3-6F7E-CD05-54BC-7D2091227B5D}"/>
              </a:ext>
            </a:extLst>
          </p:cNvPr>
          <p:cNvSpPr>
            <a:spLocks noEditPoints="1"/>
          </p:cNvSpPr>
          <p:nvPr/>
        </p:nvSpPr>
        <p:spPr bwMode="auto">
          <a:xfrm>
            <a:off x="3001962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0">
            <a:extLst>
              <a:ext uri="{FF2B5EF4-FFF2-40B4-BE49-F238E27FC236}">
                <a16:creationId xmlns:a16="http://schemas.microsoft.com/office/drawing/2014/main" id="{134C9126-A9E6-37CD-BE6D-F2A8A97F3AC1}"/>
              </a:ext>
            </a:extLst>
          </p:cNvPr>
          <p:cNvSpPr>
            <a:spLocks noEditPoints="1"/>
          </p:cNvSpPr>
          <p:nvPr/>
        </p:nvSpPr>
        <p:spPr bwMode="auto">
          <a:xfrm>
            <a:off x="3230562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1">
            <a:extLst>
              <a:ext uri="{FF2B5EF4-FFF2-40B4-BE49-F238E27FC236}">
                <a16:creationId xmlns:a16="http://schemas.microsoft.com/office/drawing/2014/main" id="{C2766101-5F6E-B95B-209F-C3C9C2758769}"/>
              </a:ext>
            </a:extLst>
          </p:cNvPr>
          <p:cNvSpPr>
            <a:spLocks noEditPoints="1"/>
          </p:cNvSpPr>
          <p:nvPr/>
        </p:nvSpPr>
        <p:spPr bwMode="auto">
          <a:xfrm>
            <a:off x="3460750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FD51E7EA-CD86-0F0D-2A6F-A4CA410DB557}"/>
              </a:ext>
            </a:extLst>
          </p:cNvPr>
          <p:cNvSpPr>
            <a:spLocks noEditPoints="1"/>
          </p:cNvSpPr>
          <p:nvPr/>
        </p:nvSpPr>
        <p:spPr bwMode="auto">
          <a:xfrm>
            <a:off x="3798887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15FEB90-5CC7-1D2D-8713-7C6AB135B044}"/>
              </a:ext>
            </a:extLst>
          </p:cNvPr>
          <p:cNvSpPr>
            <a:spLocks noEditPoints="1"/>
          </p:cNvSpPr>
          <p:nvPr/>
        </p:nvSpPr>
        <p:spPr bwMode="auto">
          <a:xfrm>
            <a:off x="4027487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0DE5E6FC-634C-7936-ADAB-EA22A103F731}"/>
              </a:ext>
            </a:extLst>
          </p:cNvPr>
          <p:cNvSpPr>
            <a:spLocks noEditPoints="1"/>
          </p:cNvSpPr>
          <p:nvPr/>
        </p:nvSpPr>
        <p:spPr bwMode="auto">
          <a:xfrm>
            <a:off x="42576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C2E157F3-BA4F-CF28-527E-80CFC3452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86" y="1941513"/>
            <a:ext cx="0" cy="917575"/>
          </a:xfrm>
          <a:prstGeom prst="line">
            <a:avLst/>
          </a:prstGeom>
          <a:noFill/>
          <a:ln w="17463" cap="rnd">
            <a:solidFill>
              <a:srgbClr val="46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6">
            <a:extLst>
              <a:ext uri="{FF2B5EF4-FFF2-40B4-BE49-F238E27FC236}">
                <a16:creationId xmlns:a16="http://schemas.microsoft.com/office/drawing/2014/main" id="{1B0B5805-0645-6119-40A4-8DF9FFCA4D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1773" y="2211388"/>
            <a:ext cx="469839" cy="4762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27">
            <a:extLst>
              <a:ext uri="{FF2B5EF4-FFF2-40B4-BE49-F238E27FC236}">
                <a16:creationId xmlns:a16="http://schemas.microsoft.com/office/drawing/2014/main" id="{A0D19299-84F7-DF22-DF8A-09377A127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366" y="2170330"/>
            <a:ext cx="88900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28">
            <a:extLst>
              <a:ext uri="{FF2B5EF4-FFF2-40B4-BE49-F238E27FC236}">
                <a16:creationId xmlns:a16="http://schemas.microsoft.com/office/drawing/2014/main" id="{0C9A6111-65AE-4491-1935-D0D13FB6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21669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359952C7-2865-2FF8-D778-63AEEA07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151063"/>
            <a:ext cx="1666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5A6011F2-1267-7FDA-66FD-86A77D80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2" y="2157413"/>
            <a:ext cx="21431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Line 31">
            <a:extLst>
              <a:ext uri="{FF2B5EF4-FFF2-40B4-BE49-F238E27FC236}">
                <a16:creationId xmlns:a16="http://schemas.microsoft.com/office/drawing/2014/main" id="{EA4DE3B8-4A30-3D59-9F6D-B4BEAC926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1" y="2095500"/>
            <a:ext cx="952500" cy="1588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CA4473A3-7A9E-A190-37F8-2F7346AE4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675" y="2041526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33">
            <a:extLst>
              <a:ext uri="{FF2B5EF4-FFF2-40B4-BE49-F238E27FC236}">
                <a16:creationId xmlns:a16="http://schemas.microsoft.com/office/drawing/2014/main" id="{0507218F-BE07-2770-7634-0B107BCE0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0" y="205263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4">
            <a:extLst>
              <a:ext uri="{FF2B5EF4-FFF2-40B4-BE49-F238E27FC236}">
                <a16:creationId xmlns:a16="http://schemas.microsoft.com/office/drawing/2014/main" id="{105EA2A1-A942-6D33-83AA-1F1EDCEBE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2036763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3461EBD1-1DA7-B060-AE5F-249B9086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2030415"/>
            <a:ext cx="25400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DIFS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6">
            <a:extLst>
              <a:ext uri="{FF2B5EF4-FFF2-40B4-BE49-F238E27FC236}">
                <a16:creationId xmlns:a16="http://schemas.microsoft.com/office/drawing/2014/main" id="{A71A7CF4-A940-ACCF-EB3F-A2F802044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AB619A9A-0394-1DCB-D806-D1B6B5FDF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62425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DCE190B1-48ED-C9EA-4622-771055B9D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2" y="4169092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pic>
        <p:nvPicPr>
          <p:cNvPr id="1066" name="Picture 42">
            <a:extLst>
              <a:ext uri="{FF2B5EF4-FFF2-40B4-BE49-F238E27FC236}">
                <a16:creationId xmlns:a16="http://schemas.microsoft.com/office/drawing/2014/main" id="{FFC6586C-C5E2-014C-6F09-69E28E3BD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2836862"/>
            <a:ext cx="793749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3">
            <a:extLst>
              <a:ext uri="{FF2B5EF4-FFF2-40B4-BE49-F238E27FC236}">
                <a16:creationId xmlns:a16="http://schemas.microsoft.com/office/drawing/2014/main" id="{5F99761E-59B4-FE00-B0B7-43CF8CC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2836863"/>
            <a:ext cx="793750" cy="1778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4">
            <a:extLst>
              <a:ext uri="{FF2B5EF4-FFF2-40B4-BE49-F238E27FC236}">
                <a16:creationId xmlns:a16="http://schemas.microsoft.com/office/drawing/2014/main" id="{3C802FB3-FC47-9CCB-DDCA-FA77CD92E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2881313"/>
            <a:ext cx="2952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69" name="Picture 45">
            <a:extLst>
              <a:ext uri="{FF2B5EF4-FFF2-40B4-BE49-F238E27FC236}">
                <a16:creationId xmlns:a16="http://schemas.microsoft.com/office/drawing/2014/main" id="{4B9440F9-6D8E-0B4C-59DD-C2BAD6190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950" y="3609974"/>
            <a:ext cx="793749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46">
            <a:extLst>
              <a:ext uri="{FF2B5EF4-FFF2-40B4-BE49-F238E27FC236}">
                <a16:creationId xmlns:a16="http://schemas.microsoft.com/office/drawing/2014/main" id="{B48F7040-F11E-10DA-9849-A0F1DBFAF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301" y="3616325"/>
            <a:ext cx="787400" cy="163512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47">
            <a:extLst>
              <a:ext uri="{FF2B5EF4-FFF2-40B4-BE49-F238E27FC236}">
                <a16:creationId xmlns:a16="http://schemas.microsoft.com/office/drawing/2014/main" id="{A1E9DD69-1DCD-B498-8FAF-B35135A4C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612" y="3646487"/>
            <a:ext cx="2952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AIFSN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48">
            <a:extLst>
              <a:ext uri="{FF2B5EF4-FFF2-40B4-BE49-F238E27FC236}">
                <a16:creationId xmlns:a16="http://schemas.microsoft.com/office/drawing/2014/main" id="{531C4D23-3E0D-664C-8760-F8FC9FE56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49">
            <a:extLst>
              <a:ext uri="{FF2B5EF4-FFF2-40B4-BE49-F238E27FC236}">
                <a16:creationId xmlns:a16="http://schemas.microsoft.com/office/drawing/2014/main" id="{FDA38D18-CD75-D235-35A8-EA251999F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27599"/>
            <a:ext cx="57308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6FF6D807-CB09-6930-E6C3-1EABB0D8E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3090863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5">
            <a:extLst>
              <a:ext uri="{FF2B5EF4-FFF2-40B4-BE49-F238E27FC236}">
                <a16:creationId xmlns:a16="http://schemas.microsoft.com/office/drawing/2014/main" id="{3CF79DEF-AC21-7D3C-5EBA-CA70C585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3030538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" name="Rectangle 56">
            <a:extLst>
              <a:ext uri="{FF2B5EF4-FFF2-40B4-BE49-F238E27FC236}">
                <a16:creationId xmlns:a16="http://schemas.microsoft.com/office/drawing/2014/main" id="{6828599D-2A77-461E-65F6-1ABF58FA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3036888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5" name="Line 57">
            <a:extLst>
              <a:ext uri="{FF2B5EF4-FFF2-40B4-BE49-F238E27FC236}">
                <a16:creationId xmlns:a16="http://schemas.microsoft.com/office/drawing/2014/main" id="{52574965-F0A5-6652-2D23-FC019630A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0" y="3090863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58">
            <a:extLst>
              <a:ext uri="{FF2B5EF4-FFF2-40B4-BE49-F238E27FC236}">
                <a16:creationId xmlns:a16="http://schemas.microsoft.com/office/drawing/2014/main" id="{9E121B66-95E4-F7B3-120D-FA892C976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3030538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59">
            <a:extLst>
              <a:ext uri="{FF2B5EF4-FFF2-40B4-BE49-F238E27FC236}">
                <a16:creationId xmlns:a16="http://schemas.microsoft.com/office/drawing/2014/main" id="{1BFC3D1E-317A-8010-E5DE-BDCB54F9B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8" name="Line 60">
            <a:extLst>
              <a:ext uri="{FF2B5EF4-FFF2-40B4-BE49-F238E27FC236}">
                <a16:creationId xmlns:a16="http://schemas.microsoft.com/office/drawing/2014/main" id="{5260BED8-0702-6A07-A9CE-231127404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487" y="3090863"/>
            <a:ext cx="944562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61">
            <a:extLst>
              <a:ext uri="{FF2B5EF4-FFF2-40B4-BE49-F238E27FC236}">
                <a16:creationId xmlns:a16="http://schemas.microsoft.com/office/drawing/2014/main" id="{A4C969B0-2FC5-FF1C-D04C-17115910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2" y="3030538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2">
            <a:extLst>
              <a:ext uri="{FF2B5EF4-FFF2-40B4-BE49-F238E27FC236}">
                <a16:creationId xmlns:a16="http://schemas.microsoft.com/office/drawing/2014/main" id="{B3DD08DD-DF79-3689-2610-921EC097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299" y="3029887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31" name="Line 63">
            <a:extLst>
              <a:ext uri="{FF2B5EF4-FFF2-40B4-BE49-F238E27FC236}">
                <a16:creationId xmlns:a16="http://schemas.microsoft.com/office/drawing/2014/main" id="{4034C5E3-A5C8-EBDD-BD9D-8DA6D6103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2987" y="3856037"/>
            <a:ext cx="935037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64">
            <a:extLst>
              <a:ext uri="{FF2B5EF4-FFF2-40B4-BE49-F238E27FC236}">
                <a16:creationId xmlns:a16="http://schemas.microsoft.com/office/drawing/2014/main" id="{CA1460FB-2BA1-47C1-82AD-9AA9D8C6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795712"/>
            <a:ext cx="1524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65">
            <a:extLst>
              <a:ext uri="{FF2B5EF4-FFF2-40B4-BE49-F238E27FC236}">
                <a16:creationId xmlns:a16="http://schemas.microsoft.com/office/drawing/2014/main" id="{2091A7BF-9978-4BE0-D91B-25AE49AC6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3798887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Line 66">
            <a:extLst>
              <a:ext uri="{FF2B5EF4-FFF2-40B4-BE49-F238E27FC236}">
                <a16:creationId xmlns:a16="http://schemas.microsoft.com/office/drawing/2014/main" id="{BF3510B3-E448-8D48-6FC0-1D954B5D9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8025" y="385603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67">
            <a:extLst>
              <a:ext uri="{FF2B5EF4-FFF2-40B4-BE49-F238E27FC236}">
                <a16:creationId xmlns:a16="http://schemas.microsoft.com/office/drawing/2014/main" id="{C904724A-B5EA-DCE2-5D72-66194E75C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7" y="3795712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68">
            <a:extLst>
              <a:ext uri="{FF2B5EF4-FFF2-40B4-BE49-F238E27FC236}">
                <a16:creationId xmlns:a16="http://schemas.microsoft.com/office/drawing/2014/main" id="{57731DA1-22CF-2BA7-6D19-8A9F8202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7" name="Line 69">
            <a:extLst>
              <a:ext uri="{FF2B5EF4-FFF2-40B4-BE49-F238E27FC236}">
                <a16:creationId xmlns:a16="http://schemas.microsoft.com/office/drawing/2014/main" id="{219D0BB6-D05A-557E-4301-490B2C4BB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3012" y="3856037"/>
            <a:ext cx="955675" cy="0"/>
          </a:xfrm>
          <a:prstGeom prst="line">
            <a:avLst/>
          </a:prstGeom>
          <a:noFill/>
          <a:ln w="34925" cap="rnd">
            <a:solidFill>
              <a:srgbClr val="FEC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70">
            <a:extLst>
              <a:ext uri="{FF2B5EF4-FFF2-40B4-BE49-F238E27FC236}">
                <a16:creationId xmlns:a16="http://schemas.microsoft.com/office/drawing/2014/main" id="{D0C767C3-481D-29E1-6680-B3BBF6DCC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795712"/>
            <a:ext cx="431800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Line 72">
            <a:extLst>
              <a:ext uri="{FF2B5EF4-FFF2-40B4-BE49-F238E27FC236}">
                <a16:creationId xmlns:a16="http://schemas.microsoft.com/office/drawing/2014/main" id="{D376437E-8E29-20EF-41FB-E8D003177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4697412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Rectangle 73">
            <a:extLst>
              <a:ext uri="{FF2B5EF4-FFF2-40B4-BE49-F238E27FC236}">
                <a16:creationId xmlns:a16="http://schemas.microsoft.com/office/drawing/2014/main" id="{7686FDFA-0CCC-CAD7-962A-EC362BF70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74">
            <a:extLst>
              <a:ext uri="{FF2B5EF4-FFF2-40B4-BE49-F238E27FC236}">
                <a16:creationId xmlns:a16="http://schemas.microsoft.com/office/drawing/2014/main" id="{4F3CC793-0061-A732-DB89-D14979F82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3" name="Line 75">
            <a:extLst>
              <a:ext uri="{FF2B5EF4-FFF2-40B4-BE49-F238E27FC236}">
                <a16:creationId xmlns:a16="http://schemas.microsoft.com/office/drawing/2014/main" id="{1E41F8F6-4297-0BFD-19C0-B5FBC31DA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5462587"/>
            <a:ext cx="9334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Rectangle 76">
            <a:extLst>
              <a:ext uri="{FF2B5EF4-FFF2-40B4-BE49-F238E27FC236}">
                <a16:creationId xmlns:a16="http://schemas.microsoft.com/office/drawing/2014/main" id="{F46FF9B8-6D2C-6741-F05B-37053523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77">
            <a:extLst>
              <a:ext uri="{FF2B5EF4-FFF2-40B4-BE49-F238E27FC236}">
                <a16:creationId xmlns:a16="http://schemas.microsoft.com/office/drawing/2014/main" id="{BA3A7F9A-45FE-74CB-0DDA-396481A9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7" y="5405437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2" name="Picture 78">
            <a:extLst>
              <a:ext uri="{FF2B5EF4-FFF2-40B4-BE49-F238E27FC236}">
                <a16:creationId xmlns:a16="http://schemas.microsoft.com/office/drawing/2014/main" id="{7BB452AF-BAC3-9E55-BC5D-E60C01979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4460875"/>
            <a:ext cx="917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79">
            <a:extLst>
              <a:ext uri="{FF2B5EF4-FFF2-40B4-BE49-F238E27FC236}">
                <a16:creationId xmlns:a16="http://schemas.microsoft.com/office/drawing/2014/main" id="{60CC609E-6667-48FC-3A99-37AC6EB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4468812"/>
            <a:ext cx="917575" cy="152400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Rectangle 80">
            <a:extLst>
              <a:ext uri="{FF2B5EF4-FFF2-40B4-BE49-F238E27FC236}">
                <a16:creationId xmlns:a16="http://schemas.microsoft.com/office/drawing/2014/main" id="{FF2786DD-0F20-EB6C-921C-E6D1D617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487862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Freeform 81">
            <a:extLst>
              <a:ext uri="{FF2B5EF4-FFF2-40B4-BE49-F238E27FC236}">
                <a16:creationId xmlns:a16="http://schemas.microsoft.com/office/drawing/2014/main" id="{D48E9480-C03F-6148-E8CA-47E50EB1F4C2}"/>
              </a:ext>
            </a:extLst>
          </p:cNvPr>
          <p:cNvSpPr>
            <a:spLocks noEditPoints="1"/>
          </p:cNvSpPr>
          <p:nvPr/>
        </p:nvSpPr>
        <p:spPr bwMode="auto">
          <a:xfrm>
            <a:off x="4486274" y="2241550"/>
            <a:ext cx="15875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82">
            <a:extLst>
              <a:ext uri="{FF2B5EF4-FFF2-40B4-BE49-F238E27FC236}">
                <a16:creationId xmlns:a16="http://schemas.microsoft.com/office/drawing/2014/main" id="{3514DE27-F370-BF8F-5B4D-18A7E278AF3E}"/>
              </a:ext>
            </a:extLst>
          </p:cNvPr>
          <p:cNvSpPr>
            <a:spLocks noEditPoints="1"/>
          </p:cNvSpPr>
          <p:nvPr/>
        </p:nvSpPr>
        <p:spPr bwMode="auto">
          <a:xfrm>
            <a:off x="4714874" y="2241550"/>
            <a:ext cx="17462" cy="3603624"/>
          </a:xfrm>
          <a:custGeom>
            <a:avLst/>
            <a:gdLst>
              <a:gd name="T0" fmla="*/ 26 w 26"/>
              <a:gd name="T1" fmla="*/ 200 h 5654"/>
              <a:gd name="T2" fmla="*/ 0 w 26"/>
              <a:gd name="T3" fmla="*/ 200 h 5654"/>
              <a:gd name="T4" fmla="*/ 13 w 26"/>
              <a:gd name="T5" fmla="*/ 0 h 5654"/>
              <a:gd name="T6" fmla="*/ 26 w 26"/>
              <a:gd name="T7" fmla="*/ 334 h 5654"/>
              <a:gd name="T8" fmla="*/ 13 w 26"/>
              <a:gd name="T9" fmla="*/ 534 h 5654"/>
              <a:gd name="T10" fmla="*/ 0 w 26"/>
              <a:gd name="T11" fmla="*/ 334 h 5654"/>
              <a:gd name="T12" fmla="*/ 26 w 26"/>
              <a:gd name="T13" fmla="*/ 334 h 5654"/>
              <a:gd name="T14" fmla="*/ 26 w 26"/>
              <a:gd name="T15" fmla="*/ 840 h 5654"/>
              <a:gd name="T16" fmla="*/ 0 w 26"/>
              <a:gd name="T17" fmla="*/ 840 h 5654"/>
              <a:gd name="T18" fmla="*/ 13 w 26"/>
              <a:gd name="T19" fmla="*/ 640 h 5654"/>
              <a:gd name="T20" fmla="*/ 26 w 26"/>
              <a:gd name="T21" fmla="*/ 974 h 5654"/>
              <a:gd name="T22" fmla="*/ 13 w 26"/>
              <a:gd name="T23" fmla="*/ 1174 h 5654"/>
              <a:gd name="T24" fmla="*/ 0 w 26"/>
              <a:gd name="T25" fmla="*/ 974 h 5654"/>
              <a:gd name="T26" fmla="*/ 26 w 26"/>
              <a:gd name="T27" fmla="*/ 974 h 5654"/>
              <a:gd name="T28" fmla="*/ 26 w 26"/>
              <a:gd name="T29" fmla="*/ 1480 h 5654"/>
              <a:gd name="T30" fmla="*/ 0 w 26"/>
              <a:gd name="T31" fmla="*/ 1480 h 5654"/>
              <a:gd name="T32" fmla="*/ 13 w 26"/>
              <a:gd name="T33" fmla="*/ 1280 h 5654"/>
              <a:gd name="T34" fmla="*/ 26 w 26"/>
              <a:gd name="T35" fmla="*/ 1614 h 5654"/>
              <a:gd name="T36" fmla="*/ 13 w 26"/>
              <a:gd name="T37" fmla="*/ 1814 h 5654"/>
              <a:gd name="T38" fmla="*/ 0 w 26"/>
              <a:gd name="T39" fmla="*/ 1614 h 5654"/>
              <a:gd name="T40" fmla="*/ 26 w 26"/>
              <a:gd name="T41" fmla="*/ 1614 h 5654"/>
              <a:gd name="T42" fmla="*/ 26 w 26"/>
              <a:gd name="T43" fmla="*/ 2120 h 5654"/>
              <a:gd name="T44" fmla="*/ 0 w 26"/>
              <a:gd name="T45" fmla="*/ 2120 h 5654"/>
              <a:gd name="T46" fmla="*/ 13 w 26"/>
              <a:gd name="T47" fmla="*/ 1920 h 5654"/>
              <a:gd name="T48" fmla="*/ 26 w 26"/>
              <a:gd name="T49" fmla="*/ 2254 h 5654"/>
              <a:gd name="T50" fmla="*/ 13 w 26"/>
              <a:gd name="T51" fmla="*/ 2454 h 5654"/>
              <a:gd name="T52" fmla="*/ 0 w 26"/>
              <a:gd name="T53" fmla="*/ 2254 h 5654"/>
              <a:gd name="T54" fmla="*/ 26 w 26"/>
              <a:gd name="T55" fmla="*/ 2254 h 5654"/>
              <a:gd name="T56" fmla="*/ 26 w 26"/>
              <a:gd name="T57" fmla="*/ 2760 h 5654"/>
              <a:gd name="T58" fmla="*/ 0 w 26"/>
              <a:gd name="T59" fmla="*/ 2760 h 5654"/>
              <a:gd name="T60" fmla="*/ 13 w 26"/>
              <a:gd name="T61" fmla="*/ 2560 h 5654"/>
              <a:gd name="T62" fmla="*/ 26 w 26"/>
              <a:gd name="T63" fmla="*/ 2894 h 5654"/>
              <a:gd name="T64" fmla="*/ 13 w 26"/>
              <a:gd name="T65" fmla="*/ 3094 h 5654"/>
              <a:gd name="T66" fmla="*/ 0 w 26"/>
              <a:gd name="T67" fmla="*/ 2894 h 5654"/>
              <a:gd name="T68" fmla="*/ 26 w 26"/>
              <a:gd name="T69" fmla="*/ 2894 h 5654"/>
              <a:gd name="T70" fmla="*/ 26 w 26"/>
              <a:gd name="T71" fmla="*/ 3400 h 5654"/>
              <a:gd name="T72" fmla="*/ 0 w 26"/>
              <a:gd name="T73" fmla="*/ 3400 h 5654"/>
              <a:gd name="T74" fmla="*/ 13 w 26"/>
              <a:gd name="T75" fmla="*/ 3200 h 5654"/>
              <a:gd name="T76" fmla="*/ 26 w 26"/>
              <a:gd name="T77" fmla="*/ 3534 h 5654"/>
              <a:gd name="T78" fmla="*/ 13 w 26"/>
              <a:gd name="T79" fmla="*/ 3734 h 5654"/>
              <a:gd name="T80" fmla="*/ 0 w 26"/>
              <a:gd name="T81" fmla="*/ 3534 h 5654"/>
              <a:gd name="T82" fmla="*/ 26 w 26"/>
              <a:gd name="T83" fmla="*/ 3534 h 5654"/>
              <a:gd name="T84" fmla="*/ 26 w 26"/>
              <a:gd name="T85" fmla="*/ 4040 h 5654"/>
              <a:gd name="T86" fmla="*/ 0 w 26"/>
              <a:gd name="T87" fmla="*/ 4040 h 5654"/>
              <a:gd name="T88" fmla="*/ 13 w 26"/>
              <a:gd name="T89" fmla="*/ 3840 h 5654"/>
              <a:gd name="T90" fmla="*/ 26 w 26"/>
              <a:gd name="T91" fmla="*/ 4174 h 5654"/>
              <a:gd name="T92" fmla="*/ 13 w 26"/>
              <a:gd name="T93" fmla="*/ 4374 h 5654"/>
              <a:gd name="T94" fmla="*/ 0 w 26"/>
              <a:gd name="T95" fmla="*/ 4174 h 5654"/>
              <a:gd name="T96" fmla="*/ 26 w 26"/>
              <a:gd name="T97" fmla="*/ 4174 h 5654"/>
              <a:gd name="T98" fmla="*/ 26 w 26"/>
              <a:gd name="T99" fmla="*/ 4680 h 5654"/>
              <a:gd name="T100" fmla="*/ 0 w 26"/>
              <a:gd name="T101" fmla="*/ 4680 h 5654"/>
              <a:gd name="T102" fmla="*/ 13 w 26"/>
              <a:gd name="T103" fmla="*/ 4480 h 5654"/>
              <a:gd name="T104" fmla="*/ 26 w 26"/>
              <a:gd name="T105" fmla="*/ 4814 h 5654"/>
              <a:gd name="T106" fmla="*/ 13 w 26"/>
              <a:gd name="T107" fmla="*/ 5014 h 5654"/>
              <a:gd name="T108" fmla="*/ 0 w 26"/>
              <a:gd name="T109" fmla="*/ 4814 h 5654"/>
              <a:gd name="T110" fmla="*/ 26 w 26"/>
              <a:gd name="T111" fmla="*/ 4814 h 5654"/>
              <a:gd name="T112" fmla="*/ 26 w 26"/>
              <a:gd name="T113" fmla="*/ 5320 h 5654"/>
              <a:gd name="T114" fmla="*/ 0 w 26"/>
              <a:gd name="T115" fmla="*/ 5320 h 5654"/>
              <a:gd name="T116" fmla="*/ 13 w 26"/>
              <a:gd name="T117" fmla="*/ 5120 h 5654"/>
              <a:gd name="T118" fmla="*/ 26 w 26"/>
              <a:gd name="T119" fmla="*/ 5454 h 5654"/>
              <a:gd name="T120" fmla="*/ 13 w 26"/>
              <a:gd name="T121" fmla="*/ 5654 h 5654"/>
              <a:gd name="T122" fmla="*/ 0 w 26"/>
              <a:gd name="T123" fmla="*/ 5454 h 5654"/>
              <a:gd name="T124" fmla="*/ 26 w 26"/>
              <a:gd name="T125" fmla="*/ 5454 h 5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" h="5654">
                <a:moveTo>
                  <a:pt x="26" y="14"/>
                </a:moveTo>
                <a:lnTo>
                  <a:pt x="26" y="200"/>
                </a:lnTo>
                <a:cubicBezTo>
                  <a:pt x="26" y="208"/>
                  <a:pt x="20" y="214"/>
                  <a:pt x="13" y="214"/>
                </a:cubicBezTo>
                <a:cubicBezTo>
                  <a:pt x="6" y="214"/>
                  <a:pt x="0" y="208"/>
                  <a:pt x="0" y="200"/>
                </a:cubicBezTo>
                <a:lnTo>
                  <a:pt x="0" y="14"/>
                </a:lnTo>
                <a:cubicBezTo>
                  <a:pt x="0" y="6"/>
                  <a:pt x="6" y="0"/>
                  <a:pt x="13" y="0"/>
                </a:cubicBezTo>
                <a:cubicBezTo>
                  <a:pt x="20" y="0"/>
                  <a:pt x="26" y="6"/>
                  <a:pt x="26" y="14"/>
                </a:cubicBezTo>
                <a:close/>
                <a:moveTo>
                  <a:pt x="26" y="334"/>
                </a:moveTo>
                <a:lnTo>
                  <a:pt x="26" y="520"/>
                </a:lnTo>
                <a:cubicBezTo>
                  <a:pt x="26" y="528"/>
                  <a:pt x="20" y="534"/>
                  <a:pt x="13" y="534"/>
                </a:cubicBezTo>
                <a:cubicBezTo>
                  <a:pt x="6" y="534"/>
                  <a:pt x="0" y="528"/>
                  <a:pt x="0" y="520"/>
                </a:cubicBezTo>
                <a:lnTo>
                  <a:pt x="0" y="334"/>
                </a:lnTo>
                <a:cubicBezTo>
                  <a:pt x="0" y="326"/>
                  <a:pt x="6" y="320"/>
                  <a:pt x="13" y="320"/>
                </a:cubicBezTo>
                <a:cubicBezTo>
                  <a:pt x="20" y="320"/>
                  <a:pt x="26" y="326"/>
                  <a:pt x="26" y="334"/>
                </a:cubicBezTo>
                <a:close/>
                <a:moveTo>
                  <a:pt x="26" y="654"/>
                </a:moveTo>
                <a:lnTo>
                  <a:pt x="26" y="840"/>
                </a:lnTo>
                <a:cubicBezTo>
                  <a:pt x="26" y="848"/>
                  <a:pt x="20" y="854"/>
                  <a:pt x="13" y="854"/>
                </a:cubicBezTo>
                <a:cubicBezTo>
                  <a:pt x="6" y="854"/>
                  <a:pt x="0" y="848"/>
                  <a:pt x="0" y="840"/>
                </a:cubicBezTo>
                <a:lnTo>
                  <a:pt x="0" y="654"/>
                </a:lnTo>
                <a:cubicBezTo>
                  <a:pt x="0" y="646"/>
                  <a:pt x="6" y="640"/>
                  <a:pt x="13" y="640"/>
                </a:cubicBezTo>
                <a:cubicBezTo>
                  <a:pt x="20" y="640"/>
                  <a:pt x="26" y="646"/>
                  <a:pt x="26" y="654"/>
                </a:cubicBezTo>
                <a:close/>
                <a:moveTo>
                  <a:pt x="26" y="974"/>
                </a:moveTo>
                <a:lnTo>
                  <a:pt x="26" y="1160"/>
                </a:lnTo>
                <a:cubicBezTo>
                  <a:pt x="26" y="1168"/>
                  <a:pt x="20" y="1174"/>
                  <a:pt x="13" y="1174"/>
                </a:cubicBezTo>
                <a:cubicBezTo>
                  <a:pt x="6" y="1174"/>
                  <a:pt x="0" y="1168"/>
                  <a:pt x="0" y="1160"/>
                </a:cubicBezTo>
                <a:lnTo>
                  <a:pt x="0" y="974"/>
                </a:lnTo>
                <a:cubicBezTo>
                  <a:pt x="0" y="966"/>
                  <a:pt x="6" y="960"/>
                  <a:pt x="13" y="960"/>
                </a:cubicBezTo>
                <a:cubicBezTo>
                  <a:pt x="20" y="960"/>
                  <a:pt x="26" y="966"/>
                  <a:pt x="26" y="974"/>
                </a:cubicBezTo>
                <a:close/>
                <a:moveTo>
                  <a:pt x="26" y="1294"/>
                </a:moveTo>
                <a:lnTo>
                  <a:pt x="26" y="1480"/>
                </a:lnTo>
                <a:cubicBezTo>
                  <a:pt x="26" y="1488"/>
                  <a:pt x="20" y="1494"/>
                  <a:pt x="13" y="1494"/>
                </a:cubicBezTo>
                <a:cubicBezTo>
                  <a:pt x="6" y="1494"/>
                  <a:pt x="0" y="1488"/>
                  <a:pt x="0" y="1480"/>
                </a:cubicBezTo>
                <a:lnTo>
                  <a:pt x="0" y="1294"/>
                </a:lnTo>
                <a:cubicBezTo>
                  <a:pt x="0" y="1286"/>
                  <a:pt x="6" y="1280"/>
                  <a:pt x="13" y="1280"/>
                </a:cubicBezTo>
                <a:cubicBezTo>
                  <a:pt x="20" y="1280"/>
                  <a:pt x="26" y="1286"/>
                  <a:pt x="26" y="1294"/>
                </a:cubicBezTo>
                <a:close/>
                <a:moveTo>
                  <a:pt x="26" y="1614"/>
                </a:moveTo>
                <a:lnTo>
                  <a:pt x="26" y="1800"/>
                </a:lnTo>
                <a:cubicBezTo>
                  <a:pt x="26" y="1808"/>
                  <a:pt x="20" y="1814"/>
                  <a:pt x="13" y="1814"/>
                </a:cubicBezTo>
                <a:cubicBezTo>
                  <a:pt x="6" y="1814"/>
                  <a:pt x="0" y="1808"/>
                  <a:pt x="0" y="1800"/>
                </a:cubicBezTo>
                <a:lnTo>
                  <a:pt x="0" y="1614"/>
                </a:lnTo>
                <a:cubicBezTo>
                  <a:pt x="0" y="1606"/>
                  <a:pt x="6" y="1600"/>
                  <a:pt x="13" y="1600"/>
                </a:cubicBezTo>
                <a:cubicBezTo>
                  <a:pt x="20" y="1600"/>
                  <a:pt x="26" y="1606"/>
                  <a:pt x="26" y="1614"/>
                </a:cubicBezTo>
                <a:close/>
                <a:moveTo>
                  <a:pt x="26" y="1934"/>
                </a:moveTo>
                <a:lnTo>
                  <a:pt x="26" y="2120"/>
                </a:lnTo>
                <a:cubicBezTo>
                  <a:pt x="26" y="2128"/>
                  <a:pt x="20" y="2134"/>
                  <a:pt x="13" y="2134"/>
                </a:cubicBezTo>
                <a:cubicBezTo>
                  <a:pt x="6" y="2134"/>
                  <a:pt x="0" y="2128"/>
                  <a:pt x="0" y="2120"/>
                </a:cubicBezTo>
                <a:lnTo>
                  <a:pt x="0" y="1934"/>
                </a:lnTo>
                <a:cubicBezTo>
                  <a:pt x="0" y="1926"/>
                  <a:pt x="6" y="1920"/>
                  <a:pt x="13" y="1920"/>
                </a:cubicBezTo>
                <a:cubicBezTo>
                  <a:pt x="20" y="1920"/>
                  <a:pt x="26" y="1926"/>
                  <a:pt x="26" y="1934"/>
                </a:cubicBezTo>
                <a:close/>
                <a:moveTo>
                  <a:pt x="26" y="2254"/>
                </a:moveTo>
                <a:lnTo>
                  <a:pt x="26" y="2440"/>
                </a:lnTo>
                <a:cubicBezTo>
                  <a:pt x="26" y="2448"/>
                  <a:pt x="20" y="2454"/>
                  <a:pt x="13" y="2454"/>
                </a:cubicBezTo>
                <a:cubicBezTo>
                  <a:pt x="6" y="2454"/>
                  <a:pt x="0" y="2448"/>
                  <a:pt x="0" y="2440"/>
                </a:cubicBezTo>
                <a:lnTo>
                  <a:pt x="0" y="2254"/>
                </a:lnTo>
                <a:cubicBezTo>
                  <a:pt x="0" y="2246"/>
                  <a:pt x="6" y="2240"/>
                  <a:pt x="13" y="2240"/>
                </a:cubicBezTo>
                <a:cubicBezTo>
                  <a:pt x="20" y="2240"/>
                  <a:pt x="26" y="2246"/>
                  <a:pt x="26" y="2254"/>
                </a:cubicBezTo>
                <a:close/>
                <a:moveTo>
                  <a:pt x="26" y="2574"/>
                </a:moveTo>
                <a:lnTo>
                  <a:pt x="26" y="2760"/>
                </a:lnTo>
                <a:cubicBezTo>
                  <a:pt x="26" y="2768"/>
                  <a:pt x="20" y="2774"/>
                  <a:pt x="13" y="2774"/>
                </a:cubicBezTo>
                <a:cubicBezTo>
                  <a:pt x="6" y="2774"/>
                  <a:pt x="0" y="2768"/>
                  <a:pt x="0" y="2760"/>
                </a:cubicBezTo>
                <a:lnTo>
                  <a:pt x="0" y="2574"/>
                </a:lnTo>
                <a:cubicBezTo>
                  <a:pt x="0" y="2566"/>
                  <a:pt x="6" y="2560"/>
                  <a:pt x="13" y="2560"/>
                </a:cubicBezTo>
                <a:cubicBezTo>
                  <a:pt x="20" y="2560"/>
                  <a:pt x="26" y="2566"/>
                  <a:pt x="26" y="2574"/>
                </a:cubicBezTo>
                <a:close/>
                <a:moveTo>
                  <a:pt x="26" y="2894"/>
                </a:moveTo>
                <a:lnTo>
                  <a:pt x="26" y="3080"/>
                </a:lnTo>
                <a:cubicBezTo>
                  <a:pt x="26" y="3088"/>
                  <a:pt x="20" y="3094"/>
                  <a:pt x="13" y="3094"/>
                </a:cubicBezTo>
                <a:cubicBezTo>
                  <a:pt x="6" y="3094"/>
                  <a:pt x="0" y="3088"/>
                  <a:pt x="0" y="3080"/>
                </a:cubicBezTo>
                <a:lnTo>
                  <a:pt x="0" y="2894"/>
                </a:lnTo>
                <a:cubicBezTo>
                  <a:pt x="0" y="2886"/>
                  <a:pt x="6" y="2880"/>
                  <a:pt x="13" y="2880"/>
                </a:cubicBezTo>
                <a:cubicBezTo>
                  <a:pt x="20" y="2880"/>
                  <a:pt x="26" y="2886"/>
                  <a:pt x="26" y="2894"/>
                </a:cubicBezTo>
                <a:close/>
                <a:moveTo>
                  <a:pt x="26" y="3214"/>
                </a:moveTo>
                <a:lnTo>
                  <a:pt x="26" y="3400"/>
                </a:lnTo>
                <a:cubicBezTo>
                  <a:pt x="26" y="3408"/>
                  <a:pt x="20" y="3414"/>
                  <a:pt x="13" y="3414"/>
                </a:cubicBezTo>
                <a:cubicBezTo>
                  <a:pt x="6" y="3414"/>
                  <a:pt x="0" y="3408"/>
                  <a:pt x="0" y="3400"/>
                </a:cubicBezTo>
                <a:lnTo>
                  <a:pt x="0" y="3214"/>
                </a:lnTo>
                <a:cubicBezTo>
                  <a:pt x="0" y="3206"/>
                  <a:pt x="6" y="3200"/>
                  <a:pt x="13" y="3200"/>
                </a:cubicBezTo>
                <a:cubicBezTo>
                  <a:pt x="20" y="3200"/>
                  <a:pt x="26" y="3206"/>
                  <a:pt x="26" y="3214"/>
                </a:cubicBezTo>
                <a:close/>
                <a:moveTo>
                  <a:pt x="26" y="3534"/>
                </a:moveTo>
                <a:lnTo>
                  <a:pt x="26" y="3720"/>
                </a:lnTo>
                <a:cubicBezTo>
                  <a:pt x="26" y="3728"/>
                  <a:pt x="20" y="3734"/>
                  <a:pt x="13" y="3734"/>
                </a:cubicBezTo>
                <a:cubicBezTo>
                  <a:pt x="6" y="3734"/>
                  <a:pt x="0" y="3728"/>
                  <a:pt x="0" y="3720"/>
                </a:cubicBezTo>
                <a:lnTo>
                  <a:pt x="0" y="3534"/>
                </a:lnTo>
                <a:cubicBezTo>
                  <a:pt x="0" y="3526"/>
                  <a:pt x="6" y="3520"/>
                  <a:pt x="13" y="3520"/>
                </a:cubicBezTo>
                <a:cubicBezTo>
                  <a:pt x="20" y="3520"/>
                  <a:pt x="26" y="3526"/>
                  <a:pt x="26" y="3534"/>
                </a:cubicBezTo>
                <a:close/>
                <a:moveTo>
                  <a:pt x="26" y="3854"/>
                </a:moveTo>
                <a:lnTo>
                  <a:pt x="26" y="4040"/>
                </a:lnTo>
                <a:cubicBezTo>
                  <a:pt x="26" y="4048"/>
                  <a:pt x="20" y="4054"/>
                  <a:pt x="13" y="4054"/>
                </a:cubicBezTo>
                <a:cubicBezTo>
                  <a:pt x="6" y="4054"/>
                  <a:pt x="0" y="4048"/>
                  <a:pt x="0" y="4040"/>
                </a:cubicBezTo>
                <a:lnTo>
                  <a:pt x="0" y="3854"/>
                </a:lnTo>
                <a:cubicBezTo>
                  <a:pt x="0" y="3846"/>
                  <a:pt x="6" y="3840"/>
                  <a:pt x="13" y="3840"/>
                </a:cubicBezTo>
                <a:cubicBezTo>
                  <a:pt x="20" y="3840"/>
                  <a:pt x="26" y="3846"/>
                  <a:pt x="26" y="3854"/>
                </a:cubicBezTo>
                <a:close/>
                <a:moveTo>
                  <a:pt x="26" y="4174"/>
                </a:moveTo>
                <a:lnTo>
                  <a:pt x="26" y="4360"/>
                </a:lnTo>
                <a:cubicBezTo>
                  <a:pt x="26" y="4368"/>
                  <a:pt x="20" y="4374"/>
                  <a:pt x="13" y="4374"/>
                </a:cubicBezTo>
                <a:cubicBezTo>
                  <a:pt x="6" y="4374"/>
                  <a:pt x="0" y="4368"/>
                  <a:pt x="0" y="4360"/>
                </a:cubicBezTo>
                <a:lnTo>
                  <a:pt x="0" y="4174"/>
                </a:lnTo>
                <a:cubicBezTo>
                  <a:pt x="0" y="4166"/>
                  <a:pt x="6" y="4160"/>
                  <a:pt x="13" y="4160"/>
                </a:cubicBezTo>
                <a:cubicBezTo>
                  <a:pt x="20" y="4160"/>
                  <a:pt x="26" y="4166"/>
                  <a:pt x="26" y="4174"/>
                </a:cubicBezTo>
                <a:close/>
                <a:moveTo>
                  <a:pt x="26" y="4494"/>
                </a:moveTo>
                <a:lnTo>
                  <a:pt x="26" y="4680"/>
                </a:lnTo>
                <a:cubicBezTo>
                  <a:pt x="26" y="4688"/>
                  <a:pt x="20" y="4694"/>
                  <a:pt x="13" y="4694"/>
                </a:cubicBezTo>
                <a:cubicBezTo>
                  <a:pt x="6" y="4694"/>
                  <a:pt x="0" y="4688"/>
                  <a:pt x="0" y="4680"/>
                </a:cubicBezTo>
                <a:lnTo>
                  <a:pt x="0" y="4494"/>
                </a:lnTo>
                <a:cubicBezTo>
                  <a:pt x="0" y="4486"/>
                  <a:pt x="6" y="4480"/>
                  <a:pt x="13" y="4480"/>
                </a:cubicBezTo>
                <a:cubicBezTo>
                  <a:pt x="20" y="4480"/>
                  <a:pt x="26" y="4486"/>
                  <a:pt x="26" y="4494"/>
                </a:cubicBezTo>
                <a:close/>
                <a:moveTo>
                  <a:pt x="26" y="4814"/>
                </a:moveTo>
                <a:lnTo>
                  <a:pt x="26" y="5000"/>
                </a:lnTo>
                <a:cubicBezTo>
                  <a:pt x="26" y="5008"/>
                  <a:pt x="20" y="5014"/>
                  <a:pt x="13" y="5014"/>
                </a:cubicBezTo>
                <a:cubicBezTo>
                  <a:pt x="6" y="5014"/>
                  <a:pt x="0" y="5008"/>
                  <a:pt x="0" y="5000"/>
                </a:cubicBezTo>
                <a:lnTo>
                  <a:pt x="0" y="4814"/>
                </a:lnTo>
                <a:cubicBezTo>
                  <a:pt x="0" y="4806"/>
                  <a:pt x="6" y="4800"/>
                  <a:pt x="13" y="4800"/>
                </a:cubicBezTo>
                <a:cubicBezTo>
                  <a:pt x="20" y="4800"/>
                  <a:pt x="26" y="4806"/>
                  <a:pt x="26" y="4814"/>
                </a:cubicBezTo>
                <a:close/>
                <a:moveTo>
                  <a:pt x="26" y="5134"/>
                </a:moveTo>
                <a:lnTo>
                  <a:pt x="26" y="5320"/>
                </a:lnTo>
                <a:cubicBezTo>
                  <a:pt x="26" y="5328"/>
                  <a:pt x="20" y="5334"/>
                  <a:pt x="13" y="5334"/>
                </a:cubicBezTo>
                <a:cubicBezTo>
                  <a:pt x="6" y="5334"/>
                  <a:pt x="0" y="5328"/>
                  <a:pt x="0" y="5320"/>
                </a:cubicBezTo>
                <a:lnTo>
                  <a:pt x="0" y="5134"/>
                </a:lnTo>
                <a:cubicBezTo>
                  <a:pt x="0" y="5126"/>
                  <a:pt x="6" y="5120"/>
                  <a:pt x="13" y="5120"/>
                </a:cubicBezTo>
                <a:cubicBezTo>
                  <a:pt x="20" y="5120"/>
                  <a:pt x="26" y="5126"/>
                  <a:pt x="26" y="5134"/>
                </a:cubicBezTo>
                <a:close/>
                <a:moveTo>
                  <a:pt x="26" y="5454"/>
                </a:moveTo>
                <a:lnTo>
                  <a:pt x="26" y="5640"/>
                </a:lnTo>
                <a:cubicBezTo>
                  <a:pt x="26" y="5648"/>
                  <a:pt x="20" y="5654"/>
                  <a:pt x="13" y="5654"/>
                </a:cubicBezTo>
                <a:cubicBezTo>
                  <a:pt x="6" y="5654"/>
                  <a:pt x="0" y="5648"/>
                  <a:pt x="0" y="5640"/>
                </a:cubicBezTo>
                <a:lnTo>
                  <a:pt x="0" y="5454"/>
                </a:lnTo>
                <a:cubicBezTo>
                  <a:pt x="0" y="5446"/>
                  <a:pt x="6" y="5440"/>
                  <a:pt x="13" y="5440"/>
                </a:cubicBezTo>
                <a:cubicBezTo>
                  <a:pt x="20" y="5440"/>
                  <a:pt x="26" y="5446"/>
                  <a:pt x="26" y="5454"/>
                </a:cubicBezTo>
                <a:close/>
              </a:path>
            </a:pathLst>
          </a:custGeom>
          <a:solidFill>
            <a:srgbClr val="7F7F7F"/>
          </a:solidFill>
          <a:ln w="1588" cap="flat">
            <a:solidFill>
              <a:srgbClr val="7F7F7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09" name="Picture 85">
            <a:extLst>
              <a:ext uri="{FF2B5EF4-FFF2-40B4-BE49-F238E27FC236}">
                <a16:creationId xmlns:a16="http://schemas.microsoft.com/office/drawing/2014/main" id="{227D2F10-9D3B-58C0-8387-D9C3ACF09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224462"/>
            <a:ext cx="1150937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Rectangle 86">
            <a:extLst>
              <a:ext uri="{FF2B5EF4-FFF2-40B4-BE49-F238E27FC236}">
                <a16:creationId xmlns:a16="http://schemas.microsoft.com/office/drawing/2014/main" id="{7781A6C2-CB25-298A-B875-1985622CE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7" y="5232399"/>
            <a:ext cx="1146175" cy="153987"/>
          </a:xfrm>
          <a:prstGeom prst="rect">
            <a:avLst/>
          </a:prstGeom>
          <a:noFill/>
          <a:ln w="12700" cap="sq">
            <a:solidFill>
              <a:srgbClr val="62983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Rectangle 87">
            <a:extLst>
              <a:ext uri="{FF2B5EF4-FFF2-40B4-BE49-F238E27FC236}">
                <a16:creationId xmlns:a16="http://schemas.microsoft.com/office/drawing/2014/main" id="{5AEFB7B1-7E5B-9807-F9E5-B039D54A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825" y="5253037"/>
            <a:ext cx="712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BO: rand(0,7)=5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4" name="Rectangle 88">
            <a:extLst>
              <a:ext uri="{FF2B5EF4-FFF2-40B4-BE49-F238E27FC236}">
                <a16:creationId xmlns:a16="http://schemas.microsoft.com/office/drawing/2014/main" id="{97625D10-949C-D1CC-6DF2-7842EE247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89">
            <a:extLst>
              <a:ext uri="{FF2B5EF4-FFF2-40B4-BE49-F238E27FC236}">
                <a16:creationId xmlns:a16="http://schemas.microsoft.com/office/drawing/2014/main" id="{D26AA3F6-35EC-A0B7-BAC3-2B3842CFF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2" y="4162425"/>
            <a:ext cx="3551237" cy="458787"/>
          </a:xfrm>
          <a:prstGeom prst="rect">
            <a:avLst/>
          </a:prstGeom>
          <a:noFill/>
          <a:ln w="4763" cap="sq">
            <a:solidFill>
              <a:srgbClr val="C8C8C8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90">
            <a:extLst>
              <a:ext uri="{FF2B5EF4-FFF2-40B4-BE49-F238E27FC236}">
                <a16:creationId xmlns:a16="http://schemas.microsoft.com/office/drawing/2014/main" id="{9F968197-A88D-AB45-C78E-4B22C147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50" y="4314825"/>
            <a:ext cx="11604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EFFFF"/>
                </a:solidFill>
                <a:effectLst/>
                <a:latin typeface="Calibri" panose="020F0502020204030204" pitchFamily="34" charset="0"/>
              </a:rPr>
              <a:t>PPDU transmission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7" name="Line 91">
            <a:extLst>
              <a:ext uri="{FF2B5EF4-FFF2-40B4-BE49-F238E27FC236}">
                <a16:creationId xmlns:a16="http://schemas.microsoft.com/office/drawing/2014/main" id="{999DFFEF-4AE2-1CD9-914E-6452357D1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4697412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92">
            <a:extLst>
              <a:ext uri="{FF2B5EF4-FFF2-40B4-BE49-F238E27FC236}">
                <a16:creationId xmlns:a16="http://schemas.microsoft.com/office/drawing/2014/main" id="{5E677AC7-626A-BE1C-AB46-660B56DAA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4637087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Rectangle 93">
            <a:extLst>
              <a:ext uri="{FF2B5EF4-FFF2-40B4-BE49-F238E27FC236}">
                <a16:creationId xmlns:a16="http://schemas.microsoft.com/office/drawing/2014/main" id="{14166D69-93F7-C889-1876-09053BC3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4640262"/>
            <a:ext cx="234950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0" name="Line 94">
            <a:extLst>
              <a:ext uri="{FF2B5EF4-FFF2-40B4-BE49-F238E27FC236}">
                <a16:creationId xmlns:a16="http://schemas.microsoft.com/office/drawing/2014/main" id="{F195C83F-48F6-BF65-8B5C-EFEDEF21B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3812" y="5462587"/>
            <a:ext cx="857250" cy="0"/>
          </a:xfrm>
          <a:prstGeom prst="line">
            <a:avLst/>
          </a:prstGeom>
          <a:noFill/>
          <a:ln w="34925" cap="rnd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95">
            <a:extLst>
              <a:ext uri="{FF2B5EF4-FFF2-40B4-BE49-F238E27FC236}">
                <a16:creationId xmlns:a16="http://schemas.microsoft.com/office/drawing/2014/main" id="{B8EBDBEC-A2FF-C61A-65BE-E544FFCDA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4650" y="5400674"/>
            <a:ext cx="153987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96">
            <a:extLst>
              <a:ext uri="{FF2B5EF4-FFF2-40B4-BE49-F238E27FC236}">
                <a16:creationId xmlns:a16="http://schemas.microsoft.com/office/drawing/2014/main" id="{A015BA3F-45B2-18C0-582D-14A0671EA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412" y="5405437"/>
            <a:ext cx="2047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62983D"/>
                </a:solidFill>
                <a:effectLst/>
                <a:latin typeface="Calibri" panose="020F0502020204030204" pitchFamily="34" charset="0"/>
              </a:rPr>
              <a:t>Idle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3" name="Line 97">
            <a:extLst>
              <a:ext uri="{FF2B5EF4-FFF2-40B4-BE49-F238E27FC236}">
                <a16:creationId xmlns:a16="http://schemas.microsoft.com/office/drawing/2014/main" id="{24F93B46-EAB9-BCFC-9748-8B985DC44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062" y="5462587"/>
            <a:ext cx="357505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98">
            <a:extLst>
              <a:ext uri="{FF2B5EF4-FFF2-40B4-BE49-F238E27FC236}">
                <a16:creationId xmlns:a16="http://schemas.microsoft.com/office/drawing/2014/main" id="{72F83291-F269-9E2C-9FB3-1B1BCF9C0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2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99">
            <a:extLst>
              <a:ext uri="{FF2B5EF4-FFF2-40B4-BE49-F238E27FC236}">
                <a16:creationId xmlns:a16="http://schemas.microsoft.com/office/drawing/2014/main" id="{5F435279-667E-1F74-6844-93F552D8F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4925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7" name="Line 100">
            <a:extLst>
              <a:ext uri="{FF2B5EF4-FFF2-40B4-BE49-F238E27FC236}">
                <a16:creationId xmlns:a16="http://schemas.microsoft.com/office/drawing/2014/main" id="{A1448986-F569-167E-63F4-9D3273EF0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9162" y="3090863"/>
            <a:ext cx="355123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8" name="Rectangle 101">
            <a:extLst>
              <a:ext uri="{FF2B5EF4-FFF2-40B4-BE49-F238E27FC236}">
                <a16:creationId xmlns:a16="http://schemas.microsoft.com/office/drawing/2014/main" id="{A3A6DBEE-4597-E231-1892-9125F0CF0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3030538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0" name="Rectangle 102">
            <a:extLst>
              <a:ext uri="{FF2B5EF4-FFF2-40B4-BE49-F238E27FC236}">
                <a16:creationId xmlns:a16="http://schemas.microsoft.com/office/drawing/2014/main" id="{96C64AF9-252F-A2BA-3445-474B33F1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1912" y="3036888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1" name="Line 103">
            <a:extLst>
              <a:ext uri="{FF2B5EF4-FFF2-40B4-BE49-F238E27FC236}">
                <a16:creationId xmlns:a16="http://schemas.microsoft.com/office/drawing/2014/main" id="{61164A06-C009-60E2-E154-6CAF33888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8687" y="3856037"/>
            <a:ext cx="3552825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2" name="Rectangle 104">
            <a:extLst>
              <a:ext uri="{FF2B5EF4-FFF2-40B4-BE49-F238E27FC236}">
                <a16:creationId xmlns:a16="http://schemas.microsoft.com/office/drawing/2014/main" id="{14773C91-6968-5CAE-6940-AAA4F4871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2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105">
            <a:extLst>
              <a:ext uri="{FF2B5EF4-FFF2-40B4-BE49-F238E27FC236}">
                <a16:creationId xmlns:a16="http://schemas.microsoft.com/office/drawing/2014/main" id="{7B63C160-8DDA-6B33-93CD-0C20FB26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4" name="Line 106">
            <a:extLst>
              <a:ext uri="{FF2B5EF4-FFF2-40B4-BE49-F238E27FC236}">
                <a16:creationId xmlns:a16="http://schemas.microsoft.com/office/drawing/2014/main" id="{5890B4EE-8DD1-6CB7-BABF-16343C458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9587" y="3856037"/>
            <a:ext cx="533400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" name="Rectangle 107">
            <a:extLst>
              <a:ext uri="{FF2B5EF4-FFF2-40B4-BE49-F238E27FC236}">
                <a16:creationId xmlns:a16="http://schemas.microsoft.com/office/drawing/2014/main" id="{60A2B77D-4D86-3B5C-C171-55367662E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3795712"/>
            <a:ext cx="1936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108">
            <a:extLst>
              <a:ext uri="{FF2B5EF4-FFF2-40B4-BE49-F238E27FC236}">
                <a16:creationId xmlns:a16="http://schemas.microsoft.com/office/drawing/2014/main" id="{F4B48D17-5AFE-DB57-48C7-3DA46756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2" y="3798887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7" name="Line 109">
            <a:extLst>
              <a:ext uri="{FF2B5EF4-FFF2-40B4-BE49-F238E27FC236}">
                <a16:creationId xmlns:a16="http://schemas.microsoft.com/office/drawing/2014/main" id="{95229B68-3308-B387-C4FA-1AEC41C38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4697412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8" name="Rectangle 110">
            <a:extLst>
              <a:ext uri="{FF2B5EF4-FFF2-40B4-BE49-F238E27FC236}">
                <a16:creationId xmlns:a16="http://schemas.microsoft.com/office/drawing/2014/main" id="{B42EDD95-4728-0945-0ED5-0C392102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4637087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111">
            <a:extLst>
              <a:ext uri="{FF2B5EF4-FFF2-40B4-BE49-F238E27FC236}">
                <a16:creationId xmlns:a16="http://schemas.microsoft.com/office/drawing/2014/main" id="{C49B8847-1300-F5A4-C80A-E6298DFD8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4640262"/>
            <a:ext cx="2746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0" name="Line 112">
            <a:extLst>
              <a:ext uri="{FF2B5EF4-FFF2-40B4-BE49-F238E27FC236}">
                <a16:creationId xmlns:a16="http://schemas.microsoft.com/office/drawing/2014/main" id="{E4A21350-A667-B0E5-9C8E-9E622C098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5462587"/>
            <a:ext cx="534987" cy="0"/>
          </a:xfrm>
          <a:prstGeom prst="line">
            <a:avLst/>
          </a:pr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1" name="Rectangle 113">
            <a:extLst>
              <a:ext uri="{FF2B5EF4-FFF2-40B4-BE49-F238E27FC236}">
                <a16:creationId xmlns:a16="http://schemas.microsoft.com/office/drawing/2014/main" id="{7E1ECFDC-6BFE-AC35-15B7-205BC9FA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7" y="5400674"/>
            <a:ext cx="195262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114">
            <a:extLst>
              <a:ext uri="{FF2B5EF4-FFF2-40B4-BE49-F238E27FC236}">
                <a16:creationId xmlns:a16="http://schemas.microsoft.com/office/drawing/2014/main" id="{FD824A4B-72CA-47CF-09EC-E951035D5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5405437"/>
            <a:ext cx="2444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D16D2A"/>
                </a:solidFill>
                <a:effectLst/>
                <a:latin typeface="Calibri" panose="020F0502020204030204" pitchFamily="34" charset="0"/>
              </a:rPr>
              <a:t>Busy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2">
            <a:extLst>
              <a:ext uri="{FF2B5EF4-FFF2-40B4-BE49-F238E27FC236}">
                <a16:creationId xmlns:a16="http://schemas.microsoft.com/office/drawing/2014/main" id="{49293808-3ED3-BAB7-00CD-19AD1036F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69" y="3786235"/>
            <a:ext cx="76142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EIFS mode/NAV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0EDCDB66-5A04-A54A-20AB-00353B370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537" y="4923134"/>
            <a:ext cx="458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DS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alibri" panose="020F0502020204030204" pitchFamily="34" charset="0"/>
              </a:rPr>
              <a:t>or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frame</a:t>
            </a:r>
          </a:p>
        </p:txBody>
      </p:sp>
      <p:sp>
        <p:nvSpPr>
          <p:cNvPr id="14" name="Line 31">
            <a:extLst>
              <a:ext uri="{FF2B5EF4-FFF2-40B4-BE49-F238E27FC236}">
                <a16:creationId xmlns:a16="http://schemas.microsoft.com/office/drawing/2014/main" id="{B57E2791-3E45-60C5-3905-368A24569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742" y="1960565"/>
            <a:ext cx="726333" cy="616"/>
          </a:xfrm>
          <a:prstGeom prst="line">
            <a:avLst/>
          </a:prstGeom>
          <a:noFill/>
          <a:ln w="17463" cap="rnd">
            <a:solidFill>
              <a:srgbClr val="7F7F7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2">
            <a:extLst>
              <a:ext uri="{FF2B5EF4-FFF2-40B4-BE49-F238E27FC236}">
                <a16:creationId xmlns:a16="http://schemas.microsoft.com/office/drawing/2014/main" id="{12ACA3A9-5A42-75E8-8BD9-D305DBE7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6416" y="1907207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15BAF04C-3561-1BEF-8171-3EB9BFC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439" y="1921668"/>
            <a:ext cx="90487" cy="88900"/>
          </a:xfrm>
          <a:prstGeom prst="ellipse">
            <a:avLst/>
          </a:prstGeom>
          <a:solidFill>
            <a:srgbClr val="7F7F7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" name="Rectangle 34">
            <a:extLst>
              <a:ext uri="{FF2B5EF4-FFF2-40B4-BE49-F238E27FC236}">
                <a16:creationId xmlns:a16="http://schemas.microsoft.com/office/drawing/2014/main" id="{9C2E8C79-D9B9-B64B-1DB5-7AD92B925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001" y="1890097"/>
            <a:ext cx="180975" cy="12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4" name="Rectangle 35">
            <a:extLst>
              <a:ext uri="{FF2B5EF4-FFF2-40B4-BE49-F238E27FC236}">
                <a16:creationId xmlns:a16="http://schemas.microsoft.com/office/drawing/2014/main" id="{D1D9948B-33ED-2198-48D3-78693EA2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578" y="1891427"/>
            <a:ext cx="17152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3D64AC"/>
                </a:solidFill>
                <a:effectLst/>
                <a:latin typeface="Calibri" panose="020F0502020204030204" pitchFamily="34" charset="0"/>
              </a:rPr>
              <a:t>PIFS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97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/>
              <a:t>Problem statement and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1"/>
            <a:ext cx="7932739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EDCA is the main channel access mechanism of today (and future) WiFi standards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Provide channel access opportunities to any traffic type, which defines its weakness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Cannot guarantee channel access. Even high priority access category may have difficulty obtaining TXOP in a competition among EDCAFs of a lower priority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Existing EDCA parameters may not provide sufficient traffic separation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AC_VO by design does scale to support sufficient number of LL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 the above is a reason for the latency spikes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Idea: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Separate STA(s) with traffic streams that require bounded latency/stringent ETE bounds from the rest of the contention crowd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 such STA(s) to send special signal or MAC frame to announce (Hi)</a:t>
            </a:r>
            <a:r>
              <a:rPr lang="en-US" sz="1400" dirty="0" err="1"/>
              <a:t>gh</a:t>
            </a:r>
            <a:r>
              <a:rPr lang="en-US" sz="1400" dirty="0"/>
              <a:t> (P)</a:t>
            </a:r>
            <a:r>
              <a:rPr lang="en-US" sz="1400" dirty="0" err="1"/>
              <a:t>riority</a:t>
            </a:r>
            <a:r>
              <a:rPr lang="en-US" sz="1400" dirty="0"/>
              <a:t> EDCA contention PRIOR to regular contention start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 such STA(s) to contend only among themselves during the immediately following HiP EDCA period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78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Recap from previous contributions*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8469312" cy="47212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HiP EDCA contention allow to improve tail latency in both isolated and multi-BSS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2x-4x latency improvements for LL traffic vs legacy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better traffic separation for LL traffic vs BE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Provide necessary scalability to serve larger number of LL clients vs legacy EDCA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Naturally integrates into channel access state machine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Key findings from previous extensive simulations/experiments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Better to exclude AC_BE/lower priority EDCAFs and focus of AC_VO\LL streams only: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When applied to AC_VO, HiP EDCA has limited impact on legacy devices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Scales better than legacy EDCA AC_VO allowing to support for a larger LL clients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simplicity it is better to have DS signal it in a form of short MAC frame with duration field and TA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Potential DS/CTS misalignment and potential inability of 3</a:t>
            </a:r>
            <a:r>
              <a:rPr lang="en-US" sz="1400" baseline="30000" dirty="0"/>
              <a:t>rd</a:t>
            </a:r>
            <a:r>
              <a:rPr lang="en-US" sz="1400" dirty="0"/>
              <a:t> party device to set NAV or EIFS have insignificant impact to  Hip EDCA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We observe no major impact on DL performance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1515DD-E02C-0486-35A5-425C459FE091}"/>
              </a:ext>
            </a:extLst>
          </p:cNvPr>
          <p:cNvSpPr txBox="1"/>
          <p:nvPr/>
        </p:nvSpPr>
        <p:spPr>
          <a:xfrm>
            <a:off x="304800" y="6221497"/>
            <a:ext cx="4191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*11-23/2126r0, 11-23/1065r0, 11-24/0467r1 and 11-24/0840r0</a:t>
            </a:r>
          </a:p>
        </p:txBody>
      </p:sp>
    </p:spTree>
    <p:extLst>
      <p:ext uri="{BB962C8B-B14F-4D97-AF65-F5344CB8AC3E}">
        <p14:creationId xmlns:p14="http://schemas.microsoft.com/office/powerpoint/2010/main" val="15013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826F-8818-6EA2-257C-A539C5DD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Current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278E7-6C8D-FC51-3C79-ADF76FDA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872036"/>
          </a:xfrm>
        </p:spPr>
        <p:txBody>
          <a:bodyPr/>
          <a:lstStyle/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Focus only on using HIP EDCA on AC_VO and possibly extend it to AC_VI for some SCS-negotiated traffic (that get authorization to use HIP EDCA if requested in SCS request and accepted by AP)</a:t>
            </a:r>
            <a:endParaRPr lang="en-US" sz="1200" b="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AC_VO with </a:t>
            </a:r>
            <a:r>
              <a:rPr lang="en-US" sz="1400" dirty="0"/>
              <a:t>its bounded </a:t>
            </a:r>
            <a:r>
              <a:rPr lang="en-US" sz="1400" dirty="0" err="1"/>
              <a:t>Cw</a:t>
            </a:r>
            <a:r>
              <a:rPr lang="en-US" sz="1400" dirty="0"/>
              <a:t> values may/will saturate quickly in a presence of multiple LL clients 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AC_VO may struggle to obtain the medium in contention with multiple BE contenders. We observe from multiple simulations that a </a:t>
            </a:r>
            <a:r>
              <a:rPr lang="en-US" sz="1400" dirty="0">
                <a:solidFill>
                  <a:srgbClr val="FF0000"/>
                </a:solidFill>
              </a:rPr>
              <a:t>single failure for AC_VO leads to increased chance of consecutive second failure</a:t>
            </a:r>
            <a:r>
              <a:rPr lang="en-US" sz="1400" dirty="0"/>
              <a:t>. HiP EDCA help to control that as well as withstand saturation for longer</a:t>
            </a:r>
            <a:endParaRPr lang="en-US" sz="1400" b="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Focusing on only AC_VO/LL streams will help to control number of eligible clients to use HiP EDCA</a:t>
            </a:r>
            <a:endParaRPr lang="en-US" sz="1200" b="0" dirty="0"/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STA always use regular EDCA and can only send DS for the first retransmission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0" dirty="0"/>
              <a:t>we can also make it 2 retransmissions if we see that the gains are still good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Make DS a generic CTS frame that sets NAV for just to protect HiP EDCA contention </a:t>
            </a:r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if necessary, we may add rules for further regulation, such as a minimum delay to wait before being allowed to send DS again, once a STA gains a </a:t>
            </a:r>
            <a:r>
              <a:rPr lang="en-US" sz="1400" b="0" dirty="0" err="1"/>
              <a:t>TxOP</a:t>
            </a:r>
            <a:r>
              <a:rPr lang="en-US" sz="1400" b="0" dirty="0"/>
              <a:t> with HIP EDCA or limit a number of attempts to announce HiP EDCA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If we see that we need to compensate AP access (currently we see not such need with AC_VO restrictions)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0" dirty="0"/>
              <a:t>a range of solutions exist, for example - reverse direction in </a:t>
            </a:r>
            <a:r>
              <a:rPr lang="en-US" sz="1400" b="0" dirty="0" err="1"/>
              <a:t>TxOP</a:t>
            </a:r>
            <a:r>
              <a:rPr lang="en-US" sz="1400" b="0" dirty="0"/>
              <a:t> gained by DS can be one of them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If we see that we need to ensure sync on overlapping DS, we can impose that DS is sent only when the STA detected the last PPDU from the previous </a:t>
            </a:r>
            <a:r>
              <a:rPr lang="en-US" sz="1600" b="0" dirty="0" err="1"/>
              <a:t>TxOP</a:t>
            </a:r>
            <a:endParaRPr lang="en-US" sz="1600" b="0" dirty="0"/>
          </a:p>
          <a:p>
            <a:pPr marL="114300" indent="0">
              <a:spcBef>
                <a:spcPts val="0"/>
              </a:spcBef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83B4C-69D1-A460-E8D2-4FD532B9E0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8E9A0-480A-BA12-A839-E8162B9503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83607A-7EF2-C29B-284C-FEBB8FFB6C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42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AB76-CF04-4740-656F-3D6FC7707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7A14A-47B3-E664-D58E-3AB010E2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improve EDCA to reduce tail access delay of Low Latency traffic in multi-BSS dense scenarios in presence of best effort traffic?</a:t>
            </a:r>
          </a:p>
          <a:p>
            <a:pPr lvl="1"/>
            <a:r>
              <a:rPr lang="en-US" sz="1400" b="0" dirty="0"/>
              <a:t>•	The solution to improve EDCA is distributed</a:t>
            </a:r>
          </a:p>
          <a:p>
            <a:pPr lvl="1"/>
            <a:r>
              <a:rPr lang="en-US" sz="1400" b="0" dirty="0"/>
              <a:t>•	The impact on legacy device has to be balanced</a:t>
            </a:r>
          </a:p>
          <a:p>
            <a:pPr lvl="1"/>
            <a:r>
              <a:rPr lang="en-US" sz="1400" b="0" dirty="0"/>
              <a:t>•	Low Latency traffic is treated as AC_VO traffic. Other cases are TBD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1D42-E5C9-1656-0A9B-21D869946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74342-C604-F418-AA3C-27FFDF77D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CB0056-D323-B38A-F018-9232F1DAD4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57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0552-780E-DE1D-6100-A8B5686AF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Proposal major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20C9F-E256-F502-A145-2CDBF115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8578"/>
            <a:ext cx="7923213" cy="47958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Eligibility – who/when can initiate/use HiP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with LL traffic after experiencing 1</a:t>
            </a:r>
            <a:r>
              <a:rPr lang="en-US" sz="1400" baseline="30000" dirty="0"/>
              <a:t>st</a:t>
            </a:r>
            <a:r>
              <a:rPr lang="en-US" sz="1400" dirty="0"/>
              <a:t> failure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Why: </a:t>
            </a:r>
            <a:r>
              <a:rPr lang="en-US" sz="1200" dirty="0" err="1"/>
              <a:t>Cw</a:t>
            </a:r>
            <a:r>
              <a:rPr lang="en-US" sz="1200" dirty="0"/>
              <a:t> increase from CwMin=3 to CwMax=7 make AC_VO traffic even more vulnerable to contention with any other traffic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Increasing # of failures does not seem to be feasible as second attempt will be already with CW will be set to a max value which diminish a value of HiP EDCA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Time to send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AIFSN=2=DIFS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Why: AIFSN=2 provides best opportunity to cut vast majority of STAs from initiating transmission or initiating contention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Contention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Duration field set to the value that is not less than EIFS 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EIFS is a really big value, depending on parameters (Ack)28-68+(sifs)16+(</a:t>
            </a:r>
            <a:r>
              <a:rPr lang="en-US" sz="1200" dirty="0" err="1"/>
              <a:t>difs</a:t>
            </a:r>
            <a:r>
              <a:rPr lang="en-US" sz="1200" dirty="0"/>
              <a:t>)34 =78-118us which can protect a range of 9-20 slots easily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that failed to win the medium through HiP EDCA announce another round of HiP EDCA at a next contention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86FC1-163B-8A65-D3A0-681CD2E5BF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8333A-6B38-123D-D2E6-0D57D9BE09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67A7BC-0B8B-58E7-6D46-9B6DD32AAD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7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69D5-1F98-1881-3A19-E46AA99B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1B1C3-D03C-DC29-527F-367F9CB8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4385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1800" dirty="0"/>
              <a:t>Do you agree to define HIP EDCA in UHR where a STA with Low Latency traffic may be allowed, based on TBD conditions, to send a Defer Signal (e.g. CTS frame or RTS) to start a protected short contention for pending LL data</a:t>
            </a:r>
          </a:p>
          <a:p>
            <a:pPr marL="0" marR="0">
              <a:spcBef>
                <a:spcPts val="0"/>
              </a:spcBef>
            </a:pPr>
            <a:endParaRPr lang="en-US" sz="1800" dirty="0"/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Conditions to be allowed to send a Defer Signal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STA in HiP EDCA always use RTS/CTS as initial frame exchange and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Duration of protected short contention is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Access parameters (AIFSN, CW and the expansion rules) used to transmit the Defer Signal are TBD. The retry count where the Defer Signal is allowed to be sent is TBD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Contention parameters for the protected short contention are TBD. The STAs that transmitted a Defer Signal but did not win the protected short contention will initiate a new retry.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Low Latency traffic is treated as AC_VO traffic. Other cases are TBD.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The solution would provide control on the degree of collisions that may occur while using it and, allows for autonomous randomness or/and controlled by the AP      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No new synchronization requirement on STA side</a:t>
            </a:r>
          </a:p>
          <a:p>
            <a:pPr marR="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344D2-6896-A95A-59C6-ACDEEC9017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26E0C-D6F7-FC55-BC6B-9D633F01E5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 et. al.,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C18A1-9BCC-EA46-9200-654A516360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24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AD45-5343-1796-93DC-641423B1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40282"/>
            <a:ext cx="7770813" cy="759918"/>
          </a:xfrm>
        </p:spPr>
        <p:txBody>
          <a:bodyPr/>
          <a:lstStyle/>
          <a:p>
            <a:r>
              <a:rPr lang="en-US" dirty="0"/>
              <a:t>Simulation configuration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A11B-36CA-BA13-9A13-F4132E64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467873"/>
            <a:ext cx="8229599" cy="48445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Enterprise-like layout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1, 2 or 4 BSSes with variable number of STAs: 4, 8, 12 and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Out of which  1, 2,  3 or 4 are ULL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STA has bidirectional full buffer BE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RTS/CTS </a:t>
            </a:r>
            <a:r>
              <a:rPr lang="en-US" sz="1400" b="1">
                <a:solidFill>
                  <a:srgbClr val="FF0000"/>
                </a:solidFill>
              </a:rPr>
              <a:t>is ON</a:t>
            </a:r>
            <a:endParaRPr lang="en-US" sz="1000" dirty="0"/>
          </a:p>
          <a:p>
            <a:pPr marL="457200" lvl="1" indent="0"/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2x2x20Mhz @ MCS7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TXOP limit = uniform (1.5ms; 5ms)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New TXOP limit is selected each time when STA/AP won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Randomization is only to introduce “burstiness” and extra randomness into channel occupancy 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</a:t>
            </a:r>
            <a:r>
              <a:rPr lang="en-US" sz="1400" dirty="0" err="1"/>
              <a:t>Cw</a:t>
            </a:r>
            <a:r>
              <a:rPr lang="en-US" sz="1400" dirty="0"/>
              <a:t> = </a:t>
            </a:r>
            <a:r>
              <a:rPr lang="en-US" sz="1400" b="1" dirty="0"/>
              <a:t>15/1023</a:t>
            </a:r>
            <a:r>
              <a:rPr lang="en-US" sz="1400" dirty="0"/>
              <a:t>; AP </a:t>
            </a:r>
            <a:r>
              <a:rPr lang="en-US" sz="1400" dirty="0" err="1"/>
              <a:t>Cw</a:t>
            </a:r>
            <a:r>
              <a:rPr lang="en-US" sz="1400" dirty="0"/>
              <a:t>=</a:t>
            </a:r>
            <a:r>
              <a:rPr lang="en-US" sz="1400" b="1" dirty="0"/>
              <a:t>15/63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TxPower: STA = 17dBm; AP=23dBm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STAs assigned on a grid across four 4x4 cube islands, AP in the middle of the island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Overall area size is 80x80meters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B047C-8ABF-0BA3-19E4-555F34B66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BA0A-C9F3-D1D2-9CB3-6E54AD57E7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B767AD42-4260-1C82-99D7-E6BC837B8C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13F51C-CCBE-6CA8-2D3C-F60AD4492233}"/>
              </a:ext>
            </a:extLst>
          </p:cNvPr>
          <p:cNvGrpSpPr/>
          <p:nvPr/>
        </p:nvGrpSpPr>
        <p:grpSpPr>
          <a:xfrm>
            <a:off x="5943600" y="1057858"/>
            <a:ext cx="2966441" cy="2819400"/>
            <a:chOff x="6203642" y="1173195"/>
            <a:chExt cx="2101039" cy="202640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170E36-72BC-5FC4-598D-01E146372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9400" y="1534529"/>
              <a:ext cx="1675281" cy="1665072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51F6178-E825-2B38-08D8-07265EAA67A0}"/>
                </a:ext>
              </a:extLst>
            </p:cNvPr>
            <p:cNvCxnSpPr/>
            <p:nvPr/>
          </p:nvCxnSpPr>
          <p:spPr bwMode="auto">
            <a:xfrm>
              <a:off x="6509562" y="1533730"/>
              <a:ext cx="0" cy="16658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690FC57-F2C6-8A54-9EE5-E78A1311C4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629399" y="1459040"/>
              <a:ext cx="16752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D33700-4D74-C74F-6C39-018EBF2E3EA3}"/>
                </a:ext>
              </a:extLst>
            </p:cNvPr>
            <p:cNvSpPr txBox="1"/>
            <p:nvPr/>
          </p:nvSpPr>
          <p:spPr>
            <a:xfrm>
              <a:off x="7162799" y="117319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ECC146-D172-7F83-F841-7A96B3DA066B}"/>
                </a:ext>
              </a:extLst>
            </p:cNvPr>
            <p:cNvSpPr txBox="1"/>
            <p:nvPr/>
          </p:nvSpPr>
          <p:spPr>
            <a:xfrm rot="16200000">
              <a:off x="5923042" y="2168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C5A1952-91C7-F67A-A9E8-8FF00373E4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76400"/>
              <a:ext cx="426202" cy="400471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72EEFB-DC24-E952-18F4-A33F698D689D}"/>
                </a:ext>
              </a:extLst>
            </p:cNvPr>
            <p:cNvSpPr txBox="1"/>
            <p:nvPr/>
          </p:nvSpPr>
          <p:spPr>
            <a:xfrm rot="2668993">
              <a:off x="6873663" y="1738429"/>
              <a:ext cx="379874" cy="20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28m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2578CDE-08B8-974A-1FDE-1F502674F1A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25899" y="2133600"/>
              <a:ext cx="213101" cy="543580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C7C1F0-8F94-210F-F479-A2D5FCF0B509}"/>
                </a:ext>
              </a:extLst>
            </p:cNvPr>
            <p:cNvSpPr txBox="1"/>
            <p:nvPr/>
          </p:nvSpPr>
          <p:spPr>
            <a:xfrm rot="17709233">
              <a:off x="6866675" y="229089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31m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BBB05B-7DA4-B2B4-9236-19EDCB72E0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61175"/>
              <a:ext cx="197602" cy="1016005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A3D189-1A50-0919-3732-EC57FB855EC7}"/>
                </a:ext>
              </a:extLst>
            </p:cNvPr>
            <p:cNvSpPr txBox="1"/>
            <p:nvPr/>
          </p:nvSpPr>
          <p:spPr>
            <a:xfrm rot="4434752">
              <a:off x="6776044" y="201158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50m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BE79AC6-87E8-1662-EF3E-0EF3F64CDC28}"/>
                </a:ext>
              </a:extLst>
            </p:cNvPr>
            <p:cNvSpPr/>
            <p:nvPr/>
          </p:nvSpPr>
          <p:spPr bwMode="auto">
            <a:xfrm>
              <a:off x="7740277" y="1763936"/>
              <a:ext cx="187403" cy="20528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FC8B0F-20FD-9C86-40C7-F4CFD9E38FE8}"/>
                </a:ext>
              </a:extLst>
            </p:cNvPr>
            <p:cNvCxnSpPr>
              <a:cxnSpLocks/>
              <a:stCxn id="34" idx="3"/>
              <a:endCxn id="34" idx="7"/>
            </p:cNvCxnSpPr>
            <p:nvPr/>
          </p:nvCxnSpPr>
          <p:spPr bwMode="auto">
            <a:xfrm flipV="1">
              <a:off x="7767722" y="1794000"/>
              <a:ext cx="132513" cy="1451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4580131-0521-3A77-B727-55376BC49750}"/>
                </a:ext>
              </a:extLst>
            </p:cNvPr>
            <p:cNvSpPr txBox="1"/>
            <p:nvPr/>
          </p:nvSpPr>
          <p:spPr>
            <a:xfrm rot="18134930">
              <a:off x="7550229" y="1672783"/>
              <a:ext cx="379874" cy="20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D=9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0622B2-F47A-442E-D8D2-EF6A104017BA}"/>
                </a:ext>
              </a:extLst>
            </p:cNvPr>
            <p:cNvSpPr txBox="1"/>
            <p:nvPr/>
          </p:nvSpPr>
          <p:spPr>
            <a:xfrm>
              <a:off x="7376456" y="2917594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9FC1BA-6AD0-9AAB-9D97-2ACEA69DB5C0}"/>
                </a:ext>
              </a:extLst>
            </p:cNvPr>
            <p:cNvSpPr txBox="1"/>
            <p:nvPr/>
          </p:nvSpPr>
          <p:spPr>
            <a:xfrm>
              <a:off x="7937021" y="2681980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B6E2BF-7835-E3F8-DC73-9242C87163BE}"/>
                </a:ext>
              </a:extLst>
            </p:cNvPr>
            <p:cNvSpPr txBox="1"/>
            <p:nvPr/>
          </p:nvSpPr>
          <p:spPr>
            <a:xfrm>
              <a:off x="6965981" y="2477159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DDAB79-FBD4-21BD-2317-1BC5EC501ABD}"/>
                </a:ext>
              </a:extLst>
            </p:cNvPr>
            <p:cNvSpPr txBox="1"/>
            <p:nvPr/>
          </p:nvSpPr>
          <p:spPr>
            <a:xfrm>
              <a:off x="7537109" y="2269701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5356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B9AF-0175-0029-B276-6D8C6A27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8762999" cy="762000"/>
          </a:xfrm>
        </p:spPr>
        <p:txBody>
          <a:bodyPr/>
          <a:lstStyle/>
          <a:p>
            <a:r>
              <a:rPr lang="en-US" sz="2800" dirty="0"/>
              <a:t>HiP EDCA for AC VO, Multi-BSS setup in 80x80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D207-F042-CBBE-9D3A-7E5681AA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600"/>
            <a:ext cx="7845426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Traffic: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VO traffic (LL) is in UL direction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160 bytes every average 16ms =uniform (10ms, 22ms)		~ 96Kbps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>
                <a:highlight>
                  <a:srgbClr val="FFFF00"/>
                </a:highlight>
              </a:rPr>
              <a:t>1600 bytes every average 16ms =uniform (10ms, 22ms)		~ 768Kbps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16000 bytes every average 16ms =uniform (10ms, 22ms)		~ 7.6Mbps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32000 bytes every average 16ms =uniform (10ms, 22ms)		~ 15.3Mbps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BE  traffic (legacy) is bi-directional full buffer traffic, TXOP = uniform (1.5ms, 5ms)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DS usage policy: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LL STA use regular AC_VO to deliver buffered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is eligible to use DS if it experience 1 failure after obtaining EDCA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switches back to normal EDCA operation after it successfully obtained TXOP using HiP EDCA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C4E68-CDBA-F765-1000-FC49EB991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0324E-73B8-2A73-D20B-D26F74648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23B263-51B7-DCD5-2E4B-14341A5239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243034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184735</TotalTime>
  <Words>1762</Words>
  <Application>Microsoft Office PowerPoint</Application>
  <PresentationFormat>On-screen Show (4:3)</PresentationFormat>
  <Paragraphs>218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Office Theme</vt:lpstr>
      <vt:lpstr>Document</vt:lpstr>
      <vt:lpstr>Low latency channel access follow up </vt:lpstr>
      <vt:lpstr>Problem statement and solution</vt:lpstr>
      <vt:lpstr>Recap from previous contributions*</vt:lpstr>
      <vt:lpstr>Current proposal</vt:lpstr>
      <vt:lpstr>Straw poll 1</vt:lpstr>
      <vt:lpstr>Proposal major details</vt:lpstr>
      <vt:lpstr>Straw poll 2’</vt:lpstr>
      <vt:lpstr>Simulation configuration </vt:lpstr>
      <vt:lpstr>HiP EDCA for AC VO, Multi-BSS setup in 80x80 area</vt:lpstr>
      <vt:lpstr>DS transmission times</vt:lpstr>
      <vt:lpstr>1 BSS case, LL packet size =1600</vt:lpstr>
      <vt:lpstr>2 BSS case, LL packet size =1600</vt:lpstr>
      <vt:lpstr>4 BSS case, LL packet size =1600</vt:lpstr>
      <vt:lpstr>Observations</vt:lpstr>
      <vt:lpstr>backup</vt:lpstr>
      <vt:lpstr>Illustration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Akhmetov, Dmitry</cp:lastModifiedBy>
  <cp:revision>1460</cp:revision>
  <cp:lastPrinted>1601-01-01T00:00:00Z</cp:lastPrinted>
  <dcterms:created xsi:type="dcterms:W3CDTF">2017-01-26T15:28:16Z</dcterms:created>
  <dcterms:modified xsi:type="dcterms:W3CDTF">2024-09-06T18:56:27Z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