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4" r:id="rId2"/>
    <p:sldId id="258" r:id="rId3"/>
    <p:sldId id="320" r:id="rId4"/>
    <p:sldId id="321" r:id="rId5"/>
    <p:sldId id="322" r:id="rId6"/>
    <p:sldId id="325" r:id="rId7"/>
    <p:sldId id="323" r:id="rId8"/>
    <p:sldId id="326" r:id="rId9"/>
    <p:sldId id="327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8"/>
    <p:restoredTop sz="90570"/>
  </p:normalViewPr>
  <p:slideViewPr>
    <p:cSldViewPr snapToGrid="0">
      <p:cViewPr varScale="1">
        <p:scale>
          <a:sx n="91" d="100"/>
          <a:sy n="91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テキスト"/>
          <p:cNvSpPr txBox="1">
            <a:spLocks noGrp="1"/>
          </p:cNvSpPr>
          <p:nvPr>
            <p:ph type="title"/>
          </p:nvPr>
        </p:nvSpPr>
        <p:spPr>
          <a:xfrm>
            <a:off x="914400" y="685801"/>
            <a:ext cx="10361085" cy="777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914400" y="1463040"/>
            <a:ext cx="10895798" cy="4631374"/>
          </a:xfrm>
          <a:prstGeom prst="rect">
            <a:avLst/>
          </a:prstGeom>
        </p:spPr>
        <p:txBody>
          <a:bodyPr>
            <a:noAutofit/>
          </a:bodyPr>
          <a:lstStyle>
            <a:lvl4pPr>
              <a:defRPr b="0"/>
            </a:lvl4pPr>
          </a:lstStyle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dirty="0"/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07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/>
          <p:nvPr/>
        </p:nvSpPr>
        <p:spPr>
          <a:xfrm>
            <a:off x="914399" y="609599"/>
            <a:ext cx="103632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Line 8"/>
          <p:cNvSpPr/>
          <p:nvPr/>
        </p:nvSpPr>
        <p:spPr>
          <a:xfrm>
            <a:off x="914399" y="6476999"/>
            <a:ext cx="104648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Date Placeholder 3"/>
          <p:cNvSpPr txBox="1"/>
          <p:nvPr/>
        </p:nvSpPr>
        <p:spPr>
          <a:xfrm>
            <a:off x="6667503" y="353217"/>
            <a:ext cx="46672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rPr dirty="0"/>
              <a:t>doc.: IEEE 802.1</a:t>
            </a:r>
            <a:r>
              <a:rPr lang="en-US" dirty="0"/>
              <a:t>1-24/1134r0</a:t>
            </a:r>
            <a:endParaRPr dirty="0"/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063192" y="6475414"/>
            <a:ext cx="165101" cy="1840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タイトルテキスト"/>
          <p:cNvSpPr txBox="1">
            <a:spLocks noGrp="1"/>
          </p:cNvSpPr>
          <p:nvPr>
            <p:ph type="title"/>
          </p:nvPr>
        </p:nvSpPr>
        <p:spPr>
          <a:xfrm>
            <a:off x="609600" y="609598"/>
            <a:ext cx="10972800" cy="69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 anchor="ctr"/>
          <a:lstStyle/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7" name="本文レベル1…"/>
          <p:cNvSpPr txBox="1">
            <a:spLocks noGrp="1"/>
          </p:cNvSpPr>
          <p:nvPr>
            <p:ph type="body" idx="1"/>
          </p:nvPr>
        </p:nvSpPr>
        <p:spPr>
          <a:xfrm>
            <a:off x="609600" y="1318263"/>
            <a:ext cx="10972800" cy="514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/>
          <a:lstStyle/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  <a:endParaRPr lang="en-US" dirty="0"/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5ADA56-BBEA-8178-F529-E12E8C977028}"/>
              </a:ext>
            </a:extLst>
          </p:cNvPr>
          <p:cNvSpPr txBox="1"/>
          <p:nvPr userDrawn="1"/>
        </p:nvSpPr>
        <p:spPr>
          <a:xfrm>
            <a:off x="914399" y="327689"/>
            <a:ext cx="11464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pPr algn="l"/>
            <a:r>
              <a:rPr lang="en-US" dirty="0"/>
              <a:t>July 2024</a:t>
            </a:r>
            <a:endParaRPr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741683A-8A20-5F36-8400-FC00E3870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9469" y="6491304"/>
            <a:ext cx="224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Jing Ma (Toyota)</a:t>
            </a:r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p:transition spd="med"/>
  <p:hf hdr="0" ftr="0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60000"/>
        <a:buFont typeface="Wingdings" pitchFamily="2" charset="2"/>
        <a:buChar char="l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613800" marR="0" indent="-2880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720000" marR="0" indent="-21375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システムフォント（レギュラー）"/>
        <a:buChar char="-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342900" marR="0" indent="5544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342900" marR="0" indent="14859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342900" marR="0" indent="19431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42900" marR="0" indent="24003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42900" marR="0" indent="28575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342900" marR="0" indent="33147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83543" y="1014075"/>
            <a:ext cx="10363200" cy="1470025"/>
          </a:xfrm>
          <a:ln/>
        </p:spPr>
        <p:txBody>
          <a:bodyPr/>
          <a:lstStyle/>
          <a:p>
            <a:r>
              <a:rPr lang="en-US" dirty="0"/>
              <a:t>Proposal on Data offload using WLAN in connected vehicle case</a:t>
            </a:r>
            <a:endParaRPr lang="en-GB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7016" y="237063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44FE3218-64FA-F760-A7D8-A2D5D2895AB2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F808EA98-DE75-3AC8-C80E-9EBAF0EEE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993650"/>
              </p:ext>
            </p:extLst>
          </p:nvPr>
        </p:nvGraphicFramePr>
        <p:xfrm>
          <a:off x="1240277" y="2790316"/>
          <a:ext cx="10009187" cy="263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2" imgW="10439400" imgH="2755900" progId="Word.Document.8">
                  <p:embed/>
                </p:oleObj>
              </mc:Choice>
              <mc:Fallback>
                <p:oleObj name="文書" r:id="rId2" imgW="10439400" imgH="2755900" progId="Word.Documen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53C6B91E-46E6-14E9-D03D-86F2422E96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277" y="2790316"/>
                        <a:ext cx="10009187" cy="2633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03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フッター プレースホルダー 4"/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sp>
        <p:nvSpPr>
          <p:cNvPr id="71" name="タイトル 1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Abstract</a:t>
            </a:r>
            <a:r>
              <a:rPr dirty="0"/>
              <a:t> </a:t>
            </a:r>
          </a:p>
        </p:txBody>
      </p:sp>
      <p:sp>
        <p:nvSpPr>
          <p:cNvPr id="72" name="コンテンツ プレースホルダー 2"/>
          <p:cNvSpPr txBox="1">
            <a:spLocks noGrp="1"/>
          </p:cNvSpPr>
          <p:nvPr>
            <p:ph type="body" idx="1"/>
          </p:nvPr>
        </p:nvSpPr>
        <p:spPr>
          <a:xfrm>
            <a:off x="857250" y="1628585"/>
            <a:ext cx="10576983" cy="41132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kumimoji="1" lang="en-US" altLang="ja-JP" b="1" dirty="0"/>
          </a:p>
          <a:p>
            <a:pPr>
              <a:lnSpc>
                <a:spcPct val="90000"/>
              </a:lnSpc>
            </a:pPr>
            <a:r>
              <a:rPr lang="en-US" altLang="ja-JP" b="1" dirty="0"/>
              <a:t>Needs, example use cases, potential gaps between current IEEE specification and the requirements of WLAN data offload for automotive have been introduced in several contributions[1~3]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ja-JP" b="1" dirty="0"/>
          </a:p>
          <a:p>
            <a:pPr>
              <a:lnSpc>
                <a:spcPct val="90000"/>
              </a:lnSpc>
            </a:pPr>
            <a:r>
              <a:rPr kumimoji="1" lang="en-US" altLang="ja-JP" b="1" dirty="0"/>
              <a:t>We propose to form a Topic Interest Group (TIG) to discuss use cases, requirements and technical concepts and 802.11 standard gaps related to WLAN Data Offload for Automotive (WDOA)</a:t>
            </a:r>
          </a:p>
        </p:txBody>
      </p:sp>
      <p:sp>
        <p:nvSpPr>
          <p:cNvPr id="73" name="スライド番号プレースホルダー 3"/>
          <p:cNvSpPr txBox="1">
            <a:spLocks noGrp="1"/>
          </p:cNvSpPr>
          <p:nvPr>
            <p:ph type="sldNum" sz="quarter" idx="2"/>
          </p:nvPr>
        </p:nvSpPr>
        <p:spPr>
          <a:xfrm>
            <a:off x="6082242" y="6475414"/>
            <a:ext cx="127001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Background</a:t>
            </a:r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BA53178-3667-568F-2B38-CC2279350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947" y="1353709"/>
            <a:ext cx="11548692" cy="4818490"/>
          </a:xfrm>
        </p:spPr>
        <p:txBody>
          <a:bodyPr/>
          <a:lstStyle/>
          <a:p>
            <a:r>
              <a:rPr lang="en-US" altLang="ja-JP"/>
              <a:t>Connected vehicles have become large procurers and consumers of data</a:t>
            </a:r>
          </a:p>
          <a:p>
            <a:endParaRPr lang="en-US" altLang="ja-JP">
              <a:solidFill>
                <a:schemeClr val="accent3">
                  <a:lumOff val="44000"/>
                </a:schemeClr>
              </a:solidFill>
            </a:endParaRPr>
          </a:p>
          <a:p>
            <a:endParaRPr lang="en-US" altLang="ja-JP">
              <a:solidFill>
                <a:schemeClr val="accent3">
                  <a:lumOff val="44000"/>
                </a:schemeClr>
              </a:solidFill>
            </a:endParaRPr>
          </a:p>
          <a:p>
            <a:endParaRPr lang="en-US" altLang="ja-JP">
              <a:solidFill>
                <a:schemeClr val="accent3">
                  <a:lumOff val="44000"/>
                </a:schemeClr>
              </a:solidFill>
            </a:endParaRPr>
          </a:p>
          <a:p>
            <a:r>
              <a:rPr lang="en-US" altLang="ja-JP"/>
              <a:t>Offloading data from cellular to WLAN</a:t>
            </a:r>
          </a:p>
          <a:p>
            <a:pPr marL="0" indent="0">
              <a:buNone/>
            </a:pPr>
            <a:r>
              <a:rPr lang="en-US" altLang="ja-JP"/>
              <a:t> may offer a faster and more cost-effective</a:t>
            </a:r>
          </a:p>
          <a:p>
            <a:pPr marL="0" indent="0">
              <a:buNone/>
            </a:pPr>
            <a:r>
              <a:rPr lang="en-US" altLang="ja-JP"/>
              <a:t>solution for connected vehicles</a:t>
            </a:r>
          </a:p>
          <a:p>
            <a:pPr marL="0" indent="0">
              <a:buNone/>
            </a:pPr>
            <a:endParaRPr lang="en-US" altLang="ja-JP"/>
          </a:p>
          <a:p>
            <a:r>
              <a:rPr lang="en-US" altLang="ja-JP"/>
              <a:t>Requirements such as fast association &amp; authentication, seamless AP handover, optimized roaming algorithm, etc., are essential for WLAN data offload for automotive</a:t>
            </a:r>
          </a:p>
          <a:p>
            <a:r>
              <a:rPr lang="en-US" altLang="ja-JP"/>
              <a:t>However, current IEEE standards still has gaps to satisfy the WLAN data offload for automotive 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3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280F55-9E33-1D11-80BB-C3C495A0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136" y="2518874"/>
            <a:ext cx="5367486" cy="239138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A4BCC8-B9FD-DD55-922F-285F07A0D2DE}"/>
              </a:ext>
            </a:extLst>
          </p:cNvPr>
          <p:cNvSpPr txBox="1"/>
          <p:nvPr/>
        </p:nvSpPr>
        <p:spPr>
          <a:xfrm>
            <a:off x="6927702" y="1891218"/>
            <a:ext cx="4099840" cy="7017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b="1" u="sng" dirty="0"/>
              <a:t>100 petabytes </a:t>
            </a:r>
            <a:r>
              <a:rPr kumimoji="1" lang="en-US" altLang="ja-JP" sz="2000" b="0" dirty="0"/>
              <a:t>of data</a:t>
            </a:r>
            <a:r>
              <a:rPr kumimoji="1" lang="en-US" altLang="ja-JP" sz="2000" dirty="0"/>
              <a:t> is transferred</a:t>
            </a:r>
            <a:r>
              <a:rPr kumimoji="1" lang="en-US" altLang="ja-JP" sz="2000" b="0" dirty="0"/>
              <a:t> to the cloud monthly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D60B8DD-AC1A-8AD7-73C3-5EF3B0D71DE9}"/>
              </a:ext>
            </a:extLst>
          </p:cNvPr>
          <p:cNvSpPr txBox="1"/>
          <p:nvPr/>
        </p:nvSpPr>
        <p:spPr>
          <a:xfrm>
            <a:off x="704138" y="2090695"/>
            <a:ext cx="5367486" cy="8563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36000" tIns="36000" rIns="36000" bIns="36000">
            <a:noAutofit/>
          </a:bodyPr>
          <a:lstStyle/>
          <a:p>
            <a:pPr lvl="3" indent="0"/>
            <a:r>
              <a:rPr lang="en-US" altLang="ja-JP" sz="2000" dirty="0"/>
              <a:t>Camera generates data (500~3500) Mbit/s/camera</a:t>
            </a:r>
          </a:p>
          <a:p>
            <a:pPr lvl="3" indent="0"/>
            <a:r>
              <a:rPr lang="en-US" altLang="ja-JP" sz="2000" b="0" dirty="0"/>
              <a:t>RADAR</a:t>
            </a:r>
            <a:r>
              <a:rPr lang="en-US" altLang="ja-JP" sz="2000" dirty="0"/>
              <a:t> </a:t>
            </a:r>
            <a:r>
              <a:rPr lang="en-US" altLang="ja-JP" sz="2000" b="0" dirty="0"/>
              <a:t>generates data (0.1~15) Mbit/s/RADAR</a:t>
            </a:r>
            <a:endParaRPr lang="en-US" altLang="ja-JP" sz="2000" dirty="0"/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C4790F50-3BD4-6C5D-D99D-8F91EF256586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34473749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Applications 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4</a:t>
            </a:fld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3040"/>
            <a:ext cx="10895798" cy="591047"/>
          </a:xfrm>
        </p:spPr>
        <p:txBody>
          <a:bodyPr/>
          <a:lstStyle/>
          <a:p>
            <a:r>
              <a:rPr lang="en-US" altLang="ja-JP" dirty="0"/>
              <a:t>WLAN can provide efficient local connectivity for transferring large amounts of data between vehicles and the cloud for automotive applications such as Reginal HD Maps and remote diagnostics.</a:t>
            </a:r>
            <a:endParaRPr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A176938-4019-6BA5-2068-E7964887EF43}"/>
              </a:ext>
            </a:extLst>
          </p:cNvPr>
          <p:cNvGrpSpPr/>
          <p:nvPr/>
        </p:nvGrpSpPr>
        <p:grpSpPr>
          <a:xfrm>
            <a:off x="1324351" y="2803395"/>
            <a:ext cx="9807883" cy="3340702"/>
            <a:chOff x="-1432492" y="1582774"/>
            <a:chExt cx="9807883" cy="3340702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5D0CF8F-2A48-2373-C9B8-7DF72DF8F93F}"/>
                </a:ext>
              </a:extLst>
            </p:cNvPr>
            <p:cNvGrpSpPr/>
            <p:nvPr/>
          </p:nvGrpSpPr>
          <p:grpSpPr>
            <a:xfrm>
              <a:off x="1262217" y="1582774"/>
              <a:ext cx="7113174" cy="3340702"/>
              <a:chOff x="1262217" y="1582774"/>
              <a:chExt cx="7113174" cy="3340702"/>
            </a:xfrm>
          </p:grpSpPr>
          <p:grpSp>
            <p:nvGrpSpPr>
              <p:cNvPr id="10" name="グループ化 11">
                <a:extLst>
                  <a:ext uri="{FF2B5EF4-FFF2-40B4-BE49-F238E27FC236}">
                    <a16:creationId xmlns:a16="http://schemas.microsoft.com/office/drawing/2014/main" id="{5D3BFDE6-BDB1-0615-F783-EFB510B2A3B8}"/>
                  </a:ext>
                </a:extLst>
              </p:cNvPr>
              <p:cNvGrpSpPr/>
              <p:nvPr/>
            </p:nvGrpSpPr>
            <p:grpSpPr>
              <a:xfrm>
                <a:off x="1262217" y="1938057"/>
                <a:ext cx="2978721" cy="2286004"/>
                <a:chOff x="0" y="0"/>
                <a:chExt cx="2978719" cy="2286002"/>
              </a:xfrm>
            </p:grpSpPr>
            <p:grpSp>
              <p:nvGrpSpPr>
                <p:cNvPr id="45" name="グループ化 12">
                  <a:extLst>
                    <a:ext uri="{FF2B5EF4-FFF2-40B4-BE49-F238E27FC236}">
                      <a16:creationId xmlns:a16="http://schemas.microsoft.com/office/drawing/2014/main" id="{9B09C59C-F5D1-B8CF-F20C-111591FCF0F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978719" cy="2286002"/>
                  <a:chOff x="0" y="0"/>
                  <a:chExt cx="2978718" cy="2286001"/>
                </a:xfrm>
              </p:grpSpPr>
              <p:grpSp>
                <p:nvGrpSpPr>
                  <p:cNvPr id="47" name="グループ化 16">
                    <a:extLst>
                      <a:ext uri="{FF2B5EF4-FFF2-40B4-BE49-F238E27FC236}">
                        <a16:creationId xmlns:a16="http://schemas.microsoft.com/office/drawing/2014/main" id="{442B3DC6-858A-89C1-0680-7C2FD335DBF3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978718" cy="2286001"/>
                    <a:chOff x="0" y="0"/>
                    <a:chExt cx="2978717" cy="2286000"/>
                  </a:xfrm>
                </p:grpSpPr>
                <p:grpSp>
                  <p:nvGrpSpPr>
                    <p:cNvPr id="49" name="グループ化 18">
                      <a:extLst>
                        <a:ext uri="{FF2B5EF4-FFF2-40B4-BE49-F238E27FC236}">
                          <a16:creationId xmlns:a16="http://schemas.microsoft.com/office/drawing/2014/main" id="{7DEA5EAC-3C2A-FDCD-7E6C-7FEBE5362B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78718" cy="2286001"/>
                      <a:chOff x="0" y="0"/>
                      <a:chExt cx="2978717" cy="2286000"/>
                    </a:xfrm>
                  </p:grpSpPr>
                  <p:pic>
                    <p:nvPicPr>
                      <p:cNvPr id="51" name="Picture 8" descr="Picture 8">
                        <a:extLst>
                          <a:ext uri="{FF2B5EF4-FFF2-40B4-BE49-F238E27FC236}">
                            <a16:creationId xmlns:a16="http://schemas.microsoft.com/office/drawing/2014/main" id="{02AD9BF9-C42D-D45A-F832-EB5399D700E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978718" cy="2286001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pic>
                    <p:nvPicPr>
                      <p:cNvPr id="52" name="図 21" descr="図 21">
                        <a:extLst>
                          <a:ext uri="{FF2B5EF4-FFF2-40B4-BE49-F238E27FC236}">
                            <a16:creationId xmlns:a16="http://schemas.microsoft.com/office/drawing/2014/main" id="{18829241-5651-47E0-EBFB-9C938A4F157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69462" y="468988"/>
                        <a:ext cx="324091" cy="159245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</p:grpSp>
                <p:sp>
                  <p:nvSpPr>
                    <p:cNvPr id="50" name="正方形/長方形 19">
                      <a:extLst>
                        <a:ext uri="{FF2B5EF4-FFF2-40B4-BE49-F238E27FC236}">
                          <a16:creationId xmlns:a16="http://schemas.microsoft.com/office/drawing/2014/main" id="{D51C8BCA-D40E-2EFA-F862-50A46D347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477" y="1437339"/>
                      <a:ext cx="541422" cy="469232"/>
                    </a:xfrm>
                    <a:prstGeom prst="rect">
                      <a:avLst/>
                    </a:prstGeom>
                    <a:solidFill>
                      <a:schemeClr val="accent3">
                        <a:lumOff val="44000"/>
                      </a:schemeClr>
                    </a:solidFill>
                    <a:ln w="25400" cap="flat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>
                        <a:defRPr>
                          <a:solidFill>
                            <a:schemeClr val="accent3">
                              <a:lumOff val="44000"/>
                            </a:schemeClr>
                          </a:solidFill>
                        </a:defRPr>
                      </a:pPr>
                      <a:endParaRPr/>
                    </a:p>
                  </p:txBody>
                </p:sp>
              </p:grpSp>
              <p:pic>
                <p:nvPicPr>
                  <p:cNvPr id="48" name="Picture 6" descr="Picture 6">
                    <a:extLst>
                      <a:ext uri="{FF2B5EF4-FFF2-40B4-BE49-F238E27FC236}">
                        <a16:creationId xmlns:a16="http://schemas.microsoft.com/office/drawing/2014/main" id="{B26FC380-EEAC-18A8-FBCE-3F06786869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65212" y="1343162"/>
                    <a:ext cx="708687" cy="70868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46" name="Picture 4" descr="Picture 4">
                  <a:extLst>
                    <a:ext uri="{FF2B5EF4-FFF2-40B4-BE49-F238E27FC236}">
                      <a16:creationId xmlns:a16="http://schemas.microsoft.com/office/drawing/2014/main" id="{CEB651B0-37F1-13F5-64B7-A19172EA4B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4208" y="689853"/>
                  <a:ext cx="347968" cy="44005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20375FE-2164-6812-07B4-C22CC2A6CEDC}"/>
                  </a:ext>
                </a:extLst>
              </p:cNvPr>
              <p:cNvSpPr/>
              <p:nvPr/>
            </p:nvSpPr>
            <p:spPr bwMode="auto">
              <a:xfrm>
                <a:off x="1270867" y="4026232"/>
                <a:ext cx="6912009" cy="699413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FC9CD62A-F782-3A98-4C8C-332DDE9BF67D}"/>
                  </a:ext>
                </a:extLst>
              </p:cNvPr>
              <p:cNvCxnSpPr>
                <a:cxnSpLocks/>
                <a:stCxn id="11" idx="1"/>
                <a:endCxn id="11" idx="3"/>
              </p:cNvCxnSpPr>
              <p:nvPr/>
            </p:nvCxnSpPr>
            <p:spPr bwMode="auto">
              <a:xfrm>
                <a:off x="1270867" y="4375939"/>
                <a:ext cx="691200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8A8E1C11-A507-CC34-2677-47149A61B26F}"/>
                  </a:ext>
                </a:extLst>
              </p:cNvPr>
              <p:cNvGrpSpPr/>
              <p:nvPr/>
            </p:nvGrpSpPr>
            <p:grpSpPr>
              <a:xfrm rot="16200000">
                <a:off x="3777373" y="2866931"/>
                <a:ext cx="1619189" cy="699413"/>
                <a:chOff x="4600966" y="4178632"/>
                <a:chExt cx="3734313" cy="699413"/>
              </a:xfrm>
            </p:grpSpPr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E87100FE-6C95-795A-DE28-6649381738BA}"/>
                    </a:ext>
                  </a:extLst>
                </p:cNvPr>
                <p:cNvSpPr/>
                <p:nvPr/>
              </p:nvSpPr>
              <p:spPr bwMode="auto">
                <a:xfrm>
                  <a:off x="4600967" y="4178632"/>
                  <a:ext cx="3734312" cy="699413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cxnSp>
              <p:nvCxnSpPr>
                <p:cNvPr id="44" name="直線コネクタ 43">
                  <a:extLst>
                    <a:ext uri="{FF2B5EF4-FFF2-40B4-BE49-F238E27FC236}">
                      <a16:creationId xmlns:a16="http://schemas.microsoft.com/office/drawing/2014/main" id="{27BA7062-3BD6-284E-C692-8BA0CFEE126B}"/>
                    </a:ext>
                  </a:extLst>
                </p:cNvPr>
                <p:cNvCxnSpPr>
                  <a:cxnSpLocks/>
                  <a:endCxn id="43" idx="3"/>
                </p:cNvCxnSpPr>
                <p:nvPr/>
              </p:nvCxnSpPr>
              <p:spPr bwMode="auto">
                <a:xfrm rot="5400000" flipH="1" flipV="1">
                  <a:off x="6463965" y="2665341"/>
                  <a:ext cx="8316" cy="373431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2759D2CB-9741-86D5-EE62-6B060EDC15F7}"/>
                  </a:ext>
                </a:extLst>
              </p:cNvPr>
              <p:cNvGrpSpPr/>
              <p:nvPr/>
            </p:nvGrpSpPr>
            <p:grpSpPr>
              <a:xfrm flipH="1">
                <a:off x="5204455" y="4056615"/>
                <a:ext cx="742100" cy="722928"/>
                <a:chOff x="1248827" y="2884676"/>
                <a:chExt cx="1165626" cy="1128792"/>
              </a:xfrm>
            </p:grpSpPr>
            <p:pic>
              <p:nvPicPr>
                <p:cNvPr id="41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B5385FF8-89D4-E5C6-10DA-117796BA42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827" y="2975138"/>
                  <a:ext cx="1165626" cy="1038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0" descr="無料のWi-Fiアイコン | アイコン素材ダウンロードサイト「icooon-mono」 | 商用利用可能なアイコン 素材が無料(フリー)ダウンロードできるサイト">
                  <a:extLst>
                    <a:ext uri="{FF2B5EF4-FFF2-40B4-BE49-F238E27FC236}">
                      <a16:creationId xmlns:a16="http://schemas.microsoft.com/office/drawing/2014/main" id="{0BBE0E9F-D6F4-06F5-4B87-C1D2DF8332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8045" y="2884676"/>
                  <a:ext cx="442825" cy="4081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2" descr="青、黄色、赤！ピカっ！信号機のイラスト | 商用フリー(無料)のイラスト素材なら「イラストマンション」">
                <a:extLst>
                  <a:ext uri="{FF2B5EF4-FFF2-40B4-BE49-F238E27FC236}">
                    <a16:creationId xmlns:a16="http://schemas.microsoft.com/office/drawing/2014/main" id="{13215C6C-7F87-3FF6-A9FD-D5DF9797B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4494" y="3303304"/>
                <a:ext cx="699413" cy="699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青、黄色、赤！ピカっ！信号機のイラスト | 商用フリー(無料)のイラスト素材なら「イラストマンション」">
                <a:extLst>
                  <a:ext uri="{FF2B5EF4-FFF2-40B4-BE49-F238E27FC236}">
                    <a16:creationId xmlns:a16="http://schemas.microsoft.com/office/drawing/2014/main" id="{F25AC363-29CA-1DD8-47E0-C2E80564E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593634" y="4224063"/>
                <a:ext cx="699413" cy="699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54399CCD-FE17-1960-470C-85E3064C1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005224" y="3091548"/>
                <a:ext cx="322714" cy="294652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06CF6E99-C645-EF59-EEC3-5BC2114D6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4070945" y="4131845"/>
                <a:ext cx="322714" cy="294652"/>
              </a:xfrm>
              <a:prstGeom prst="rect">
                <a:avLst/>
              </a:prstGeom>
            </p:spPr>
          </p:pic>
          <p:cxnSp>
            <p:nvCxnSpPr>
              <p:cNvPr id="19" name="曲線コネクタ 18">
                <a:extLst>
                  <a:ext uri="{FF2B5EF4-FFF2-40B4-BE49-F238E27FC236}">
                    <a16:creationId xmlns:a16="http://schemas.microsoft.com/office/drawing/2014/main" id="{115417DA-44E7-64B5-4F24-7E7FA629C6C5}"/>
                  </a:ext>
                </a:extLst>
              </p:cNvPr>
              <p:cNvCxnSpPr>
                <a:stCxn id="46" idx="1"/>
                <a:endCxn id="48" idx="0"/>
              </p:cNvCxnSpPr>
              <p:nvPr/>
            </p:nvCxnSpPr>
            <p:spPr>
              <a:xfrm rot="10800000" flipV="1">
                <a:off x="2281774" y="2847937"/>
                <a:ext cx="464652" cy="433283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曲線コネクタ 19">
                <a:extLst>
                  <a:ext uri="{FF2B5EF4-FFF2-40B4-BE49-F238E27FC236}">
                    <a16:creationId xmlns:a16="http://schemas.microsoft.com/office/drawing/2014/main" id="{8714C93A-7E50-8D70-D3B4-07B110398498}"/>
                  </a:ext>
                </a:extLst>
              </p:cNvPr>
              <p:cNvCxnSpPr>
                <a:stCxn id="17" idx="1"/>
              </p:cNvCxnSpPr>
              <p:nvPr/>
            </p:nvCxnSpPr>
            <p:spPr>
              <a:xfrm>
                <a:off x="5327938" y="3238874"/>
                <a:ext cx="330740" cy="845294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1" name="Picture 4" descr="データセンターのイラスト | フリー、無料で使えるイラストカット.com">
                <a:extLst>
                  <a:ext uri="{FF2B5EF4-FFF2-40B4-BE49-F238E27FC236}">
                    <a16:creationId xmlns:a16="http://schemas.microsoft.com/office/drawing/2014/main" id="{B56CC3F1-FC2C-C673-C1CC-771453382C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703" y="2930031"/>
                <a:ext cx="1081983" cy="705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事務所のイラスト - いらすと本舗">
                <a:extLst>
                  <a:ext uri="{FF2B5EF4-FFF2-40B4-BE49-F238E27FC236}">
                    <a16:creationId xmlns:a16="http://schemas.microsoft.com/office/drawing/2014/main" id="{8C13F79D-C20F-AE83-3EBE-FB87FE4B9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87224" y="3425803"/>
                <a:ext cx="1048617" cy="506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Picture 4">
                <a:extLst>
                  <a:ext uri="{FF2B5EF4-FFF2-40B4-BE49-F238E27FC236}">
                    <a16:creationId xmlns:a16="http://schemas.microsoft.com/office/drawing/2014/main" id="{6B5704BD-F6D7-A663-2941-9EC7BF37C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3368" y="3179651"/>
                <a:ext cx="347968" cy="4400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id="{0496051C-7F6E-A0F8-14EA-FD32B09A130D}"/>
                  </a:ext>
                </a:extLst>
              </p:cNvPr>
              <p:cNvGrpSpPr/>
              <p:nvPr/>
            </p:nvGrpSpPr>
            <p:grpSpPr>
              <a:xfrm flipH="1">
                <a:off x="7360052" y="4061458"/>
                <a:ext cx="742100" cy="722928"/>
                <a:chOff x="1248827" y="2884676"/>
                <a:chExt cx="1165626" cy="1128792"/>
              </a:xfrm>
            </p:grpSpPr>
            <p:pic>
              <p:nvPicPr>
                <p:cNvPr id="39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B176BF66-D072-68B9-1A2E-039B9687C7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827" y="2975138"/>
                  <a:ext cx="1165626" cy="1038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20" descr="無料のWi-Fiアイコン | アイコン素材ダウンロードサイト「icooon-mono」 | 商用利用可能なアイコン 素材が無料(フリー)ダウンロードできるサイト">
                  <a:extLst>
                    <a:ext uri="{FF2B5EF4-FFF2-40B4-BE49-F238E27FC236}">
                      <a16:creationId xmlns:a16="http://schemas.microsoft.com/office/drawing/2014/main" id="{5F8F5BD6-A70D-13D8-2DBA-488B4B9BED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8045" y="2884676"/>
                  <a:ext cx="442825" cy="4081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25" name="曲線コネクタ 24">
                <a:extLst>
                  <a:ext uri="{FF2B5EF4-FFF2-40B4-BE49-F238E27FC236}">
                    <a16:creationId xmlns:a16="http://schemas.microsoft.com/office/drawing/2014/main" id="{103BD5EF-6E08-31FF-2794-8ADCDB78C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4744" y="3469462"/>
                <a:ext cx="330740" cy="845294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C21E7A8-0E70-E2B5-2077-7DDA64CEAC5E}"/>
                  </a:ext>
                </a:extLst>
              </p:cNvPr>
              <p:cNvSpPr txBox="1"/>
              <p:nvPr/>
            </p:nvSpPr>
            <p:spPr>
              <a:xfrm>
                <a:off x="6787224" y="2558452"/>
                <a:ext cx="1588167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dirty="0"/>
                  <a:t>Data center </a:t>
                </a:r>
                <a:endParaRPr lang="ja-JP" altLang="en-US"/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3384AE57-E072-36C8-9C61-F019BD5C1879}"/>
                  </a:ext>
                </a:extLst>
              </p:cNvPr>
              <p:cNvGrpSpPr/>
              <p:nvPr/>
            </p:nvGrpSpPr>
            <p:grpSpPr>
              <a:xfrm flipH="1">
                <a:off x="2788412" y="4116394"/>
                <a:ext cx="742100" cy="722928"/>
                <a:chOff x="1248827" y="2884676"/>
                <a:chExt cx="1165626" cy="1128792"/>
              </a:xfrm>
            </p:grpSpPr>
            <p:pic>
              <p:nvPicPr>
                <p:cNvPr id="37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F1F8A785-F6C3-B185-164B-E4F1D70354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827" y="2975138"/>
                  <a:ext cx="1165626" cy="1038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20" descr="無料のWi-Fiアイコン | アイコン素材ダウンロードサイト「icooon-mono」 | 商用利用可能なアイコン 素材が無料(フリー)ダウンロードできるサイト">
                  <a:extLst>
                    <a:ext uri="{FF2B5EF4-FFF2-40B4-BE49-F238E27FC236}">
                      <a16:creationId xmlns:a16="http://schemas.microsoft.com/office/drawing/2014/main" id="{423FEA4A-0A15-780B-DB61-1E01F89A5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8045" y="2884676"/>
                  <a:ext cx="442825" cy="4081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29" name="曲線コネクタ 28">
                <a:extLst>
                  <a:ext uri="{FF2B5EF4-FFF2-40B4-BE49-F238E27FC236}">
                    <a16:creationId xmlns:a16="http://schemas.microsoft.com/office/drawing/2014/main" id="{8D9A9CAF-0979-CC53-14A8-FD8989FD32AB}"/>
                  </a:ext>
                </a:extLst>
              </p:cNvPr>
              <p:cNvCxnSpPr>
                <a:cxnSpLocks/>
                <a:stCxn id="38" idx="1"/>
              </p:cNvCxnSpPr>
              <p:nvPr/>
            </p:nvCxnSpPr>
            <p:spPr>
              <a:xfrm flipV="1">
                <a:off x="3301814" y="4184414"/>
                <a:ext cx="851849" cy="62669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0" name="Picture 6" descr="Router Icon Clip Art Image - ClipSafari">
                <a:extLst>
                  <a:ext uri="{FF2B5EF4-FFF2-40B4-BE49-F238E27FC236}">
                    <a16:creationId xmlns:a16="http://schemas.microsoft.com/office/drawing/2014/main" id="{5015071F-7089-5BB9-BEE2-E7C760D6BC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3401" y="2032817"/>
                <a:ext cx="319791" cy="208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クラウドのアイコン | フリーのアイコンイラスト素材 icon-pit">
                <a:extLst>
                  <a:ext uri="{FF2B5EF4-FFF2-40B4-BE49-F238E27FC236}">
                    <a16:creationId xmlns:a16="http://schemas.microsoft.com/office/drawing/2014/main" id="{D210E552-7FB3-441C-9C1E-374682CF7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3806" y="1654274"/>
                <a:ext cx="2350938" cy="965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Server Icons &amp; Symbols">
                <a:extLst>
                  <a:ext uri="{FF2B5EF4-FFF2-40B4-BE49-F238E27FC236}">
                    <a16:creationId xmlns:a16="http://schemas.microsoft.com/office/drawing/2014/main" id="{E8949955-5618-7669-3144-FB34A4EDD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6322" y="2157737"/>
                <a:ext cx="319862" cy="319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Router Icon Clip Art Image - ClipSafari">
                <a:extLst>
                  <a:ext uri="{FF2B5EF4-FFF2-40B4-BE49-F238E27FC236}">
                    <a16:creationId xmlns:a16="http://schemas.microsoft.com/office/drawing/2014/main" id="{C1E55900-27CA-7D9F-A79D-8AAC6633E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7003" y="2081188"/>
                <a:ext cx="319791" cy="208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曲線コネクタ 33">
                <a:extLst>
                  <a:ext uri="{FF2B5EF4-FFF2-40B4-BE49-F238E27FC236}">
                    <a16:creationId xmlns:a16="http://schemas.microsoft.com/office/drawing/2014/main" id="{2DECFEAC-762D-2305-BB5A-16860221F011}"/>
                  </a:ext>
                </a:extLst>
              </p:cNvPr>
              <p:cNvCxnSpPr/>
              <p:nvPr/>
            </p:nvCxnSpPr>
            <p:spPr>
              <a:xfrm flipV="1">
                <a:off x="3019888" y="2065949"/>
                <a:ext cx="2638790" cy="492503"/>
              </a:xfrm>
              <a:prstGeom prst="curvedConnector3">
                <a:avLst>
                  <a:gd name="adj1" fmla="val 51507"/>
                </a:avLst>
              </a:prstGeom>
              <a:ln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曲線コネクタ 34">
                <a:extLst>
                  <a:ext uri="{FF2B5EF4-FFF2-40B4-BE49-F238E27FC236}">
                    <a16:creationId xmlns:a16="http://schemas.microsoft.com/office/drawing/2014/main" id="{33045ABF-3ECB-CCCC-510B-A25A803605A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137136" y="2456044"/>
                <a:ext cx="900196" cy="287733"/>
              </a:xfrm>
              <a:prstGeom prst="curvedConnector3">
                <a:avLst>
                  <a:gd name="adj1" fmla="val -20663"/>
                </a:avLst>
              </a:prstGeom>
              <a:ln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AC1010B-ABDD-6AF3-1089-FA71970EB441}"/>
                  </a:ext>
                </a:extLst>
              </p:cNvPr>
              <p:cNvSpPr txBox="1"/>
              <p:nvPr/>
            </p:nvSpPr>
            <p:spPr>
              <a:xfrm>
                <a:off x="5743401" y="1582774"/>
                <a:ext cx="2396723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Core &amp; network</a:t>
                </a:r>
                <a:endParaRPr lang="ja-JP" altLang="en-US" sz="2000"/>
              </a:p>
            </p:txBody>
          </p:sp>
        </p:grp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E05B058F-87B3-92DA-2EB0-4514F353913D}"/>
                </a:ext>
              </a:extLst>
            </p:cNvPr>
            <p:cNvCxnSpPr/>
            <p:nvPr/>
          </p:nvCxnSpPr>
          <p:spPr>
            <a:xfrm>
              <a:off x="-625733" y="2862866"/>
              <a:ext cx="62285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5E7C0A2-517D-A5AD-52B2-AD5938DC7EC4}"/>
                </a:ext>
              </a:extLst>
            </p:cNvPr>
            <p:cNvSpPr txBox="1"/>
            <p:nvPr/>
          </p:nvSpPr>
          <p:spPr>
            <a:xfrm>
              <a:off x="-1432492" y="2216535"/>
              <a:ext cx="3204487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altLang="ja-JP" sz="1800" dirty="0"/>
                <a:t>Local data exchange between vehicle and WLAN AP</a:t>
              </a:r>
              <a:endParaRPr lang="ja-JP" altLang="en-US" sz="1800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6530D53-2921-927E-C589-BAED49170FD2}"/>
              </a:ext>
            </a:extLst>
          </p:cNvPr>
          <p:cNvGrpSpPr/>
          <p:nvPr/>
        </p:nvGrpSpPr>
        <p:grpSpPr>
          <a:xfrm>
            <a:off x="1998031" y="4575713"/>
            <a:ext cx="2117583" cy="1424450"/>
            <a:chOff x="2476439" y="4119360"/>
            <a:chExt cx="2117583" cy="1424450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28890DF4-2064-2FB4-90E6-FA6A7788D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62933" y="4510674"/>
              <a:ext cx="1677261" cy="938684"/>
            </a:xfrm>
            <a:prstGeom prst="rect">
              <a:avLst/>
            </a:prstGeom>
          </p:spPr>
        </p:pic>
        <p:sp>
          <p:nvSpPr>
            <p:cNvPr id="59" name="角丸四角形吹き出し 58">
              <a:extLst>
                <a:ext uri="{FF2B5EF4-FFF2-40B4-BE49-F238E27FC236}">
                  <a16:creationId xmlns:a16="http://schemas.microsoft.com/office/drawing/2014/main" id="{60E09297-8F5B-045B-E49F-484A0A5A2E5A}"/>
                </a:ext>
              </a:extLst>
            </p:cNvPr>
            <p:cNvSpPr/>
            <p:nvPr/>
          </p:nvSpPr>
          <p:spPr>
            <a:xfrm>
              <a:off x="2476439" y="4383971"/>
              <a:ext cx="2117583" cy="1159839"/>
            </a:xfrm>
            <a:prstGeom prst="wedgeRoundRectCallout">
              <a:avLst>
                <a:gd name="adj1" fmla="val 126234"/>
                <a:gd name="adj2" fmla="val 19729"/>
                <a:gd name="adj3" fmla="val 16667"/>
              </a:avLst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A1A607A0-8495-8BAF-E7C0-BACCAEC265E3}"/>
                </a:ext>
              </a:extLst>
            </p:cNvPr>
            <p:cNvSpPr txBox="1"/>
            <p:nvPr/>
          </p:nvSpPr>
          <p:spPr>
            <a:xfrm>
              <a:off x="2574065" y="4119360"/>
              <a:ext cx="1871296" cy="33855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600" b="1" i="0" u="sng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rPr>
                <a:t>Reginal HD MAP</a:t>
              </a:r>
              <a:endParaRPr kumimoji="0" lang="ja-JP" altLang="en-US" sz="16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</p:grpSp>
      <p:pic>
        <p:nvPicPr>
          <p:cNvPr id="2050" name="Picture 2" descr="remote diagnostics Icon - Free PNG &amp; SVG 5652658 - Noun Project">
            <a:extLst>
              <a:ext uri="{FF2B5EF4-FFF2-40B4-BE49-F238E27FC236}">
                <a16:creationId xmlns:a16="http://schemas.microsoft.com/office/drawing/2014/main" id="{BE4414D2-9A80-4861-3CF7-2EA0C6A2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64" y="4189508"/>
            <a:ext cx="913831" cy="9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角丸四角形吹き出し 61">
            <a:extLst>
              <a:ext uri="{FF2B5EF4-FFF2-40B4-BE49-F238E27FC236}">
                <a16:creationId xmlns:a16="http://schemas.microsoft.com/office/drawing/2014/main" id="{92590054-9B09-03FB-5688-039218C8E4F1}"/>
              </a:ext>
            </a:extLst>
          </p:cNvPr>
          <p:cNvSpPr/>
          <p:nvPr/>
        </p:nvSpPr>
        <p:spPr>
          <a:xfrm>
            <a:off x="8550978" y="4198026"/>
            <a:ext cx="912071" cy="769001"/>
          </a:xfrm>
          <a:prstGeom prst="wedgeRoundRectCallout">
            <a:avLst>
              <a:gd name="adj1" fmla="val -52482"/>
              <a:gd name="adj2" fmla="val 117957"/>
              <a:gd name="adj3" fmla="val 16667"/>
            </a:avLst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28F8585-71D9-FA71-30E6-90B2D8134331}"/>
              </a:ext>
            </a:extLst>
          </p:cNvPr>
          <p:cNvSpPr txBox="1"/>
          <p:nvPr/>
        </p:nvSpPr>
        <p:spPr>
          <a:xfrm>
            <a:off x="8411665" y="3786539"/>
            <a:ext cx="1202344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Remote </a:t>
            </a:r>
            <a:r>
              <a:rPr kumimoji="0" lang="en-US" altLang="ja-JP" sz="16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Diagnostics</a:t>
            </a:r>
            <a:endParaRPr kumimoji="0" lang="ja-JP" altLang="en-US" sz="16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2048" name="フッター プレースホルダー 4">
            <a:extLst>
              <a:ext uri="{FF2B5EF4-FFF2-40B4-BE49-F238E27FC236}">
                <a16:creationId xmlns:a16="http://schemas.microsoft.com/office/drawing/2014/main" id="{E5C1D188-0A14-9014-1A6F-9EEDCCF2E0B4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5001953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Previous WNG presentations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5</a:t>
            </a:fld>
            <a:endParaRPr lang="ja-JP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B84B19-E720-CF8F-B4E0-EEBE750DF5A8}"/>
              </a:ext>
            </a:extLst>
          </p:cNvPr>
          <p:cNvSpPr txBox="1">
            <a:spLocks/>
          </p:cNvSpPr>
          <p:nvPr/>
        </p:nvSpPr>
        <p:spPr>
          <a:xfrm>
            <a:off x="914401" y="1981201"/>
            <a:ext cx="10361084" cy="411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en-US" dirty="0"/>
              <a:t>Several presentations have been made to WNG on WDOA</a:t>
            </a:r>
          </a:p>
          <a:p>
            <a:pPr lvl="1" hangingPunct="1"/>
            <a:r>
              <a:rPr lang="en-US" dirty="0"/>
              <a:t>At the March session (2</a:t>
            </a:r>
            <a:r>
              <a:rPr lang="en-US"/>
              <a:t>): 24/415r1</a:t>
            </a:r>
            <a:endParaRPr lang="en-US" dirty="0"/>
          </a:p>
          <a:p>
            <a:pPr lvl="1" hangingPunct="1"/>
            <a:r>
              <a:rPr lang="en-US" dirty="0"/>
              <a:t>At the May session (1): 24/792r1</a:t>
            </a:r>
          </a:p>
          <a:p>
            <a:pPr marL="325800" lvl="1" indent="0" hangingPunct="1">
              <a:buNone/>
            </a:pPr>
            <a:endParaRPr lang="en-US" dirty="0"/>
          </a:p>
          <a:p>
            <a:pPr marL="325800" lvl="1" indent="0" hangingPunct="1">
              <a:buNone/>
            </a:pPr>
            <a:r>
              <a:rPr lang="en-US" dirty="0"/>
              <a:t>These presentations have introduced the needs, example use cases, potential gaps between current IEEE specification and the requirements of WDOA</a:t>
            </a:r>
          </a:p>
        </p:txBody>
      </p:sp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BD047C39-5829-F848-EBD5-187F1BF8F684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37316941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B153F75-0176-3936-27D6-FAEC4E80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Previous WNG presentations</a:t>
            </a:r>
            <a:endParaRPr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C3E9B2-7C54-6684-9E1A-BF8774B38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Summarize of initial analysis of current solutions &amp; gaps</a:t>
            </a:r>
            <a:endParaRPr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4F74DB4-249A-3F2E-8CBF-1447CFBC3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92689"/>
              </p:ext>
            </p:extLst>
          </p:nvPr>
        </p:nvGraphicFramePr>
        <p:xfrm>
          <a:off x="914400" y="2040904"/>
          <a:ext cx="10895800" cy="4053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3950">
                  <a:extLst>
                    <a:ext uri="{9D8B030D-6E8A-4147-A177-3AD203B41FA5}">
                      <a16:colId xmlns:a16="http://schemas.microsoft.com/office/drawing/2014/main" val="60717675"/>
                    </a:ext>
                  </a:extLst>
                </a:gridCol>
                <a:gridCol w="2723950">
                  <a:extLst>
                    <a:ext uri="{9D8B030D-6E8A-4147-A177-3AD203B41FA5}">
                      <a16:colId xmlns:a16="http://schemas.microsoft.com/office/drawing/2014/main" val="2218341049"/>
                    </a:ext>
                  </a:extLst>
                </a:gridCol>
                <a:gridCol w="2723950">
                  <a:extLst>
                    <a:ext uri="{9D8B030D-6E8A-4147-A177-3AD203B41FA5}">
                      <a16:colId xmlns:a16="http://schemas.microsoft.com/office/drawing/2014/main" val="864706034"/>
                    </a:ext>
                  </a:extLst>
                </a:gridCol>
                <a:gridCol w="2723950">
                  <a:extLst>
                    <a:ext uri="{9D8B030D-6E8A-4147-A177-3AD203B41FA5}">
                      <a16:colId xmlns:a16="http://schemas.microsoft.com/office/drawing/2014/main" val="2429674550"/>
                    </a:ext>
                  </a:extLst>
                </a:gridCol>
              </a:tblGrid>
              <a:tr h="609435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Requirements 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Relevant current IEEE802 specifications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Relevant features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Gaps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296793"/>
                  </a:ext>
                </a:extLst>
              </a:tr>
              <a:tr h="609435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Network discovery/ selection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11u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ANQP, etc.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492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1" lang="en-US" altLang="ja-JP" sz="1800" dirty="0">
                          <a:latin typeface="+mj-lt"/>
                        </a:rPr>
                        <a:t>No faster network discovery, </a:t>
                      </a:r>
                    </a:p>
                    <a:p>
                      <a:pPr marL="0" marR="0" indent="0" algn="ctr" defTabSz="4492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1" lang="en-US" altLang="ja-JP" sz="1800" dirty="0">
                          <a:latin typeface="+mj-lt"/>
                        </a:rPr>
                        <a:t>    selection 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974738"/>
                  </a:ext>
                </a:extLst>
              </a:tr>
              <a:tr h="609435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Fast association &amp; authentication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11ai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FILS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Link unstable on the move may cause delay on link setup, failure on handover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13033"/>
                  </a:ext>
                </a:extLst>
              </a:tr>
              <a:tr h="609435">
                <a:tc rowSpan="3"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Seamless handover among APs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11r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Fast BSS Transition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920031"/>
                  </a:ext>
                </a:extLst>
              </a:tr>
              <a:tr h="6094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11k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Radio Resource Measurement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44677"/>
                  </a:ext>
                </a:extLst>
              </a:tr>
              <a:tr h="6094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11bn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j-lt"/>
                        </a:rPr>
                        <a:t>Seamless roaming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63435"/>
                  </a:ext>
                </a:extLst>
              </a:tr>
            </a:tbl>
          </a:graphicData>
        </a:graphic>
      </p:graphicFrame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5B85B09E-B8E2-486F-EE46-D6DA82E24BB0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32637057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WLAN Data Offload for Automotive: scope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contributions in the areas of, but not limited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cases and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 performance indicators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Technical approaches and 802.11 standard gaps in the areas such as protocols in </a:t>
            </a:r>
            <a:r>
              <a:rPr lang="en-US" altLang="ja-JP" dirty="0"/>
              <a:t>association &amp; authentication, seamless AP handover, optimized roaming algorithm</a:t>
            </a:r>
            <a:r>
              <a:rPr lang="en-US" dirty="0"/>
              <a:t>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Alternative solutions</a:t>
            </a:r>
          </a:p>
          <a:p>
            <a:r>
              <a:rPr lang="en-US" dirty="0"/>
              <a:t>These discussions will inform the TIG on the need and timing of requesting formation of a SG at a future 802.11 meeting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ADFC8DBD-063E-406D-7170-145ECFD78069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810947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Do you agree to form a TIG of WLAN Data Offload for Automotive (WDOA) to investigate use cases, requirements, technical approaches and 802.11 standard gaps to support requirements. </a:t>
            </a:r>
          </a:p>
          <a:p>
            <a:r>
              <a:rPr lang="en-US" altLang="en-US" dirty="0"/>
              <a:t>Y</a:t>
            </a:r>
          </a:p>
          <a:p>
            <a:r>
              <a:rPr lang="en-US" altLang="en-US" dirty="0"/>
              <a:t>N</a:t>
            </a:r>
          </a:p>
          <a:p>
            <a:r>
              <a:rPr lang="en-US" altLang="en-US" dirty="0"/>
              <a:t>A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8C329931-FC7B-67EA-6692-6C07747F4DCA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9362122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00D04B4-03C5-5A83-3611-EDC5570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References</a:t>
            </a:r>
            <a:endParaRPr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D317F7C-F325-A836-76AD-1394EF406C0F}"/>
              </a:ext>
            </a:extLst>
          </p:cNvPr>
          <p:cNvSpPr txBox="1">
            <a:spLocks/>
          </p:cNvSpPr>
          <p:nvPr/>
        </p:nvSpPr>
        <p:spPr>
          <a:xfrm>
            <a:off x="914400" y="1981200"/>
            <a:ext cx="11151219" cy="411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rm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0" indent="0" hangingPunct="1">
              <a:buNone/>
              <a:defRPr sz="2000" b="0"/>
            </a:pPr>
            <a:r>
              <a:rPr lang="en-US" sz="2000" dirty="0"/>
              <a:t>[1] 11-24/415r1 Data offload using WLAN in connected vehicle case, March, 2024</a:t>
            </a:r>
          </a:p>
          <a:p>
            <a:pPr marL="0" indent="0" hangingPunct="1">
              <a:buNone/>
              <a:defRPr sz="2000" b="0"/>
            </a:pPr>
            <a:r>
              <a:rPr lang="en-US" altLang="ja-JP" sz="2000" dirty="0"/>
              <a:t>[2] 11-24/793r1 Follow-up of Data offload using WLAN in connected vehicle case, May, 2024</a:t>
            </a:r>
          </a:p>
          <a:p>
            <a:pPr marL="0" indent="0" hangingPunct="1">
              <a:buNone/>
              <a:defRPr sz="2000" b="0"/>
            </a:pPr>
            <a:endParaRPr lang="en-US" altLang="ja-JP" sz="2000" dirty="0"/>
          </a:p>
          <a:p>
            <a:pPr marL="0" indent="0" hangingPunct="1">
              <a:buNone/>
              <a:defRPr sz="2000" b="0"/>
            </a:pPr>
            <a:endParaRPr lang="en-US" sz="2000" dirty="0"/>
          </a:p>
          <a:p>
            <a:pPr marL="0" indent="0" hangingPunct="1">
              <a:buNone/>
              <a:defRPr sz="2000" b="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3091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chemeClr val="tx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ctr" anchorCtr="0">
        <a:no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tx1"/>
          </a:solidFill>
          <a:prstDash val="solid"/>
          <a:headEnd type="none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8469</TotalTime>
  <Words>550</Words>
  <Application>Microsoft Macintosh PowerPoint</Application>
  <PresentationFormat>ワイド画面</PresentationFormat>
  <Paragraphs>86</Paragraphs>
  <Slides>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システムフォント（レギュラー）</vt:lpstr>
      <vt:lpstr>Arial</vt:lpstr>
      <vt:lpstr>Times New Roman</vt:lpstr>
      <vt:lpstr>Wingdings</vt:lpstr>
      <vt:lpstr>Office Theme</vt:lpstr>
      <vt:lpstr>文書</vt:lpstr>
      <vt:lpstr>Proposal on Data offload using WLAN in connected vehicle case</vt:lpstr>
      <vt:lpstr>Abstract </vt:lpstr>
      <vt:lpstr>Background</vt:lpstr>
      <vt:lpstr>Applications </vt:lpstr>
      <vt:lpstr>Previous WNG presentations</vt:lpstr>
      <vt:lpstr>Previous WNG presentations</vt:lpstr>
      <vt:lpstr>WLAN Data Offload for Automotive: scope of work</vt:lpstr>
      <vt:lpstr>Straw poll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offload using WLAN in connected vehicle case</dc:title>
  <cp:lastModifiedBy>Jing Ma </cp:lastModifiedBy>
  <cp:revision>68</cp:revision>
  <dcterms:modified xsi:type="dcterms:W3CDTF">2024-07-12T08:50:03Z</dcterms:modified>
</cp:coreProperties>
</file>