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451" r:id="rId3"/>
    <p:sldId id="413" r:id="rId4"/>
    <p:sldId id="776" r:id="rId5"/>
    <p:sldId id="773" r:id="rId6"/>
    <p:sldId id="774" r:id="rId7"/>
    <p:sldId id="775" r:id="rId8"/>
    <p:sldId id="399" r:id="rId9"/>
    <p:sldId id="270" r:id="rId10"/>
    <p:sldId id="777" r:id="rId11"/>
    <p:sldId id="77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C2C2FE"/>
    <a:srgbClr val="FF9900"/>
    <a:srgbClr val="99A40C"/>
    <a:srgbClr val="CCFFCC"/>
    <a:srgbClr val="996600"/>
    <a:srgbClr val="996633"/>
    <a:srgbClr val="CC6600"/>
    <a:srgbClr val="FFFF99"/>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517" autoAdjust="0"/>
  </p:normalViewPr>
  <p:slideViewPr>
    <p:cSldViewPr>
      <p:cViewPr varScale="1">
        <p:scale>
          <a:sx n="110" d="100"/>
          <a:sy n="110" d="100"/>
        </p:scale>
        <p:origin x="211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74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11</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926241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3560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633563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38799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4689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599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9281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85458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32347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a:t>
            </a:r>
            <a:r>
              <a:rPr lang="en-US" altLang="zh-CN" sz="1800" b="1" dirty="0"/>
              <a:t>1132r0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a:solidFill>
                  <a:schemeClr val="tx1"/>
                </a:solidFill>
                <a:latin typeface="Times New Roman" charset="0"/>
                <a:ea typeface="+mn-ea"/>
                <a:cs typeface="+mn-cs"/>
              </a:rPr>
              <a:t>July</a:t>
            </a:r>
            <a:r>
              <a:rPr lang="en-US" sz="1800" b="1" dirty="0"/>
              <a:t> 2024</a:t>
            </a:r>
          </a:p>
        </p:txBody>
      </p:sp>
      <p:sp>
        <p:nvSpPr>
          <p:cNvPr id="12" name="Rectangle 7"/>
          <p:cNvSpPr>
            <a:spLocks noChangeArrowheads="1"/>
          </p:cNvSpPr>
          <p:nvPr userDrawn="1"/>
        </p:nvSpPr>
        <p:spPr bwMode="auto">
          <a:xfrm>
            <a:off x="6400800" y="6533880"/>
            <a:ext cx="2286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Mengshi</a:t>
            </a:r>
            <a:r>
              <a:rPr lang="en-US" sz="1200" baseline="0" dirty="0"/>
              <a:t> Hu</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package" Target="../embeddings/Microsoft_Visio___3.vsdx"/><Relationship Id="rId3" Type="http://schemas.openxmlformats.org/officeDocument/2006/relationships/notesSlide" Target="../notesSlides/notesSlide5.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Visio___2.vsdx"/><Relationship Id="rId5" Type="http://schemas.openxmlformats.org/officeDocument/2006/relationships/image" Target="../media/image2.emf"/><Relationship Id="rId4" Type="http://schemas.openxmlformats.org/officeDocument/2006/relationships/package" Target="../embeddings/Microsoft_Visio___1.vsdx"/><Relationship Id="rId9"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771674" y="846909"/>
            <a:ext cx="7991323" cy="762000"/>
          </a:xfrm>
          <a:noFill/>
          <a:ln/>
        </p:spPr>
        <p:txBody>
          <a:bodyPr/>
          <a:lstStyle/>
          <a:p>
            <a:pPr eaLnBrk="1" hangingPunct="1">
              <a:lnSpc>
                <a:spcPct val="120000"/>
              </a:lnSpc>
            </a:pPr>
            <a:r>
              <a:rPr lang="en-US" sz="2800" dirty="0">
                <a:solidFill>
                  <a:schemeClr val="tx1"/>
                </a:solidFill>
              </a:rPr>
              <a:t>Frequency Domain UEQM</a:t>
            </a:r>
          </a:p>
        </p:txBody>
      </p:sp>
      <p:sp>
        <p:nvSpPr>
          <p:cNvPr id="30726" name="Rectangle 6"/>
          <p:cNvSpPr>
            <a:spLocks noGrp="1" noChangeArrowheads="1"/>
          </p:cNvSpPr>
          <p:nvPr>
            <p:ph type="body" idx="1"/>
          </p:nvPr>
        </p:nvSpPr>
        <p:spPr>
          <a:xfrm>
            <a:off x="669292" y="1829177"/>
            <a:ext cx="7772400" cy="381000"/>
          </a:xfrm>
          <a:noFill/>
          <a:ln/>
        </p:spPr>
        <p:txBody>
          <a:bodyPr/>
          <a:lstStyle/>
          <a:p>
            <a:pPr algn="ctr">
              <a:buFontTx/>
              <a:buNone/>
            </a:pPr>
            <a:r>
              <a:rPr lang="en-US" sz="2000" dirty="0"/>
              <a:t>Date:</a:t>
            </a:r>
            <a:r>
              <a:rPr lang="en-US" sz="2000" b="0" dirty="0"/>
              <a:t> 2024-07-10</a:t>
            </a:r>
          </a:p>
        </p:txBody>
      </p:sp>
      <p:sp>
        <p:nvSpPr>
          <p:cNvPr id="30732" name="Rectangle 12"/>
          <p:cNvSpPr>
            <a:spLocks noChangeArrowheads="1"/>
          </p:cNvSpPr>
          <p:nvPr/>
        </p:nvSpPr>
        <p:spPr bwMode="auto">
          <a:xfrm>
            <a:off x="1066800" y="243915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703201216"/>
              </p:ext>
            </p:extLst>
          </p:nvPr>
        </p:nvGraphicFramePr>
        <p:xfrm>
          <a:off x="993867" y="2971800"/>
          <a:ext cx="7546939" cy="1219200"/>
        </p:xfrm>
        <a:graphic>
          <a:graphicData uri="http://schemas.openxmlformats.org/drawingml/2006/table">
            <a:tbl>
              <a:tblPr firstRow="1" bandRow="1">
                <a:tableStyleId>{5940675A-B579-460E-94D1-54222C63F5DA}</a:tableStyleId>
              </a:tblPr>
              <a:tblGrid>
                <a:gridCol w="1704526">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41813">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12271">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212271">
                <a:tc>
                  <a:txBody>
                    <a:bodyPr/>
                    <a:lstStyle/>
                    <a:p>
                      <a:pPr algn="l"/>
                      <a:r>
                        <a:rPr lang="en-US" altLang="zh-CN" sz="1400" dirty="0"/>
                        <a:t>Mengshi Hu</a:t>
                      </a:r>
                      <a:endParaRPr lang="zh-CN" altLang="en-US" sz="1400" dirty="0"/>
                    </a:p>
                  </a:txBody>
                  <a:tcPr anchor="ctr"/>
                </a:tc>
                <a:tc rowSpan="3">
                  <a:txBody>
                    <a:bodyPr/>
                    <a:lstStyle/>
                    <a:p>
                      <a:pPr marL="0" algn="l" defTabSz="457200" rtl="0" eaLnBrk="1" fontAlgn="b" latinLnBrk="0" hangingPunct="1">
                        <a:spcAft>
                          <a:spcPts val="0"/>
                        </a:spcAft>
                      </a:pPr>
                      <a:r>
                        <a:rPr lang="en-US" sz="1400" kern="1200" dirty="0">
                          <a:solidFill>
                            <a:schemeClr val="tx1"/>
                          </a:solidFill>
                          <a:latin typeface="+mn-lt"/>
                          <a:ea typeface="+mn-ea"/>
                          <a:cs typeface="+mn-cs"/>
                        </a:rPr>
                        <a:t>Huawei</a:t>
                      </a: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r>
                        <a:rPr lang="en-US" altLang="zh-CN" sz="1400" dirty="0"/>
                        <a:t>humengshi@huawei.com</a:t>
                      </a:r>
                      <a:endParaRPr lang="zh-CN" altLang="en-US" sz="1400" dirty="0"/>
                    </a:p>
                  </a:txBody>
                  <a:tcPr anchor="ctr"/>
                </a:tc>
                <a:extLst>
                  <a:ext uri="{0D108BD9-81ED-4DB2-BD59-A6C34878D82A}">
                    <a16:rowId xmlns:a16="http://schemas.microsoft.com/office/drawing/2014/main" val="10001"/>
                  </a:ext>
                </a:extLst>
              </a:tr>
              <a:tr h="212271">
                <a:tc>
                  <a:txBody>
                    <a:bodyPr/>
                    <a:lstStyle/>
                    <a:p>
                      <a:pPr algn="l"/>
                      <a:r>
                        <a:rPr lang="en-US" altLang="zh-CN" sz="1400" kern="1200" dirty="0">
                          <a:solidFill>
                            <a:schemeClr val="tx1"/>
                          </a:solidFill>
                          <a:latin typeface="+mn-lt"/>
                          <a:ea typeface="+mn-ea"/>
                          <a:cs typeface="+mn-cs"/>
                        </a:rPr>
                        <a:t>Ross Jian Yu</a:t>
                      </a:r>
                      <a:endParaRPr lang="zh-CN" altLang="en-US" sz="1400" kern="1200" dirty="0">
                        <a:solidFill>
                          <a:schemeClr val="tx1"/>
                        </a:solidFill>
                        <a:latin typeface="+mn-lt"/>
                        <a:ea typeface="+mn-ea"/>
                        <a:cs typeface="+mn-cs"/>
                      </a:endParaRPr>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dirty="0"/>
                    </a:p>
                  </a:txBody>
                  <a:tcPr anchor="ctr"/>
                </a:tc>
                <a:extLst>
                  <a:ext uri="{0D108BD9-81ED-4DB2-BD59-A6C34878D82A}">
                    <a16:rowId xmlns:a16="http://schemas.microsoft.com/office/drawing/2014/main" val="2933867186"/>
                  </a:ext>
                </a:extLst>
              </a:tr>
              <a:tr h="0">
                <a:tc>
                  <a:txBody>
                    <a:bodyPr/>
                    <a:lstStyle/>
                    <a:p>
                      <a:pPr algn="l"/>
                      <a:r>
                        <a:rPr lang="en-US" altLang="zh-CN" sz="1400" dirty="0"/>
                        <a:t>Ming Gan</a:t>
                      </a:r>
                      <a:endParaRPr lang="zh-CN" altLang="en-US" sz="1400" dirty="0"/>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79201179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8001000" cy="4495800"/>
          </a:xfrm>
        </p:spPr>
        <p:txBody>
          <a:bodyPr/>
          <a:lstStyle/>
          <a:p>
            <a:r>
              <a:rPr lang="en-US" altLang="zh-CN" sz="2000" dirty="0"/>
              <a:t>Do you agree to include the following into the 11bn SFD?</a:t>
            </a:r>
          </a:p>
          <a:p>
            <a:pPr lvl="1"/>
            <a:r>
              <a:rPr lang="en-US" altLang="zh-CN" sz="1600" dirty="0"/>
              <a:t>11bn defines frequency domain unequal modulation (UEQM).</a:t>
            </a:r>
          </a:p>
          <a:p>
            <a:pPr lvl="2"/>
            <a:r>
              <a:rPr lang="en-US" altLang="zh-CN" sz="1600" dirty="0"/>
              <a:t>Different subcarriers allocated to a user may correspond to different modulation orders.</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#1</a:t>
            </a:r>
            <a:endParaRPr lang="zh-CN" altLang="en-US" kern="0" dirty="0"/>
          </a:p>
        </p:txBody>
      </p:sp>
    </p:spTree>
    <p:extLst>
      <p:ext uri="{BB962C8B-B14F-4D97-AF65-F5344CB8AC3E}">
        <p14:creationId xmlns:p14="http://schemas.microsoft.com/office/powerpoint/2010/main" val="104284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11</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7772400" cy="4495800"/>
          </a:xfrm>
        </p:spPr>
        <p:txBody>
          <a:bodyPr/>
          <a:lstStyle/>
          <a:p>
            <a:pPr algn="just"/>
            <a:r>
              <a:rPr lang="en-US" altLang="zh-CN" sz="2000" dirty="0"/>
              <a:t>Do you agree to include the following into the 11bn SFD?</a:t>
            </a:r>
          </a:p>
          <a:p>
            <a:pPr lvl="1" algn="just"/>
            <a:r>
              <a:rPr lang="en-US" altLang="zh-CN" sz="1600" dirty="0"/>
              <a:t>11bn defines spatial domain unequal modulation (UEQM) and frequency domain UEQM.</a:t>
            </a:r>
          </a:p>
          <a:p>
            <a:pPr lvl="2" algn="just"/>
            <a:r>
              <a:rPr lang="en-US" altLang="zh-CN" sz="1600" dirty="0"/>
              <a:t>Spatial domain UEQM: Different spatial streams allocated to a user may correspond to different modulation orders.</a:t>
            </a:r>
          </a:p>
          <a:p>
            <a:pPr lvl="2" algn="just"/>
            <a:r>
              <a:rPr lang="en-US" altLang="zh-CN" sz="1600" dirty="0"/>
              <a:t>Frequency domain UEQM: Different subcarriers allocated to a user may correspond to different modulation orders.</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#2</a:t>
            </a:r>
            <a:endParaRPr lang="zh-CN" altLang="en-US" kern="0" dirty="0"/>
          </a:p>
        </p:txBody>
      </p:sp>
    </p:spTree>
    <p:extLst>
      <p:ext uri="{BB962C8B-B14F-4D97-AF65-F5344CB8AC3E}">
        <p14:creationId xmlns:p14="http://schemas.microsoft.com/office/powerpoint/2010/main" val="269165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504" y="1638300"/>
            <a:ext cx="79250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UEQM (Unequal Modulation) is a promising feature enabling different modulation orders in the resource allocated to a user. It can provide obvious gains if there exists a large SNR difference [1]. In general, there are mainly two kinds of UEQM [2]:</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Spatial domain UEQM (Different modulations are applied to different spatial streams)</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Frequency domain UEQM (Different modulations are applied to different subcarriers)</a:t>
            </a:r>
            <a:endParaRPr lang="en-US" altLang="zh-CN" sz="1600" dirty="0">
              <a:solidFill>
                <a:schemeClr val="dk1"/>
              </a:solidFill>
              <a:cs typeface="Times New Roman"/>
            </a:endParaRPr>
          </a:p>
          <a:p>
            <a:pPr marL="0" indent="0" algn="just">
              <a:spcBef>
                <a:spcPts val="0"/>
              </a:spcBef>
              <a:buSzPct val="100000"/>
              <a:buNone/>
            </a:pPr>
            <a:endParaRPr lang="en-US" altLang="zh-CN" sz="1800" dirty="0">
              <a:solidFill>
                <a:schemeClr val="dk1"/>
              </a:solidFill>
              <a:cs typeface="Times New Roman"/>
            </a:endParaRPr>
          </a:p>
          <a:p>
            <a:pPr algn="just">
              <a:spcBef>
                <a:spcPts val="0"/>
              </a:spcBef>
              <a:buSzPct val="100000"/>
            </a:pPr>
            <a:r>
              <a:rPr lang="en-US" altLang="zh-CN" sz="1800" dirty="0">
                <a:solidFill>
                  <a:schemeClr val="dk1"/>
                </a:solidFill>
                <a:cs typeface="Times New Roman"/>
              </a:rPr>
              <a:t>The spatial domain UEQM is discussed in many contributions, where the benefits, UEQM combinations, number of spatial streams, etc. are talked about [3-6].</a:t>
            </a:r>
          </a:p>
          <a:p>
            <a:pPr algn="just">
              <a:spcBef>
                <a:spcPts val="0"/>
              </a:spcBef>
              <a:buSzPct val="100000"/>
            </a:pPr>
            <a:endParaRPr lang="en-US" altLang="zh-CN" sz="1800" dirty="0">
              <a:solidFill>
                <a:schemeClr val="dk1"/>
              </a:solidFill>
              <a:cs typeface="Times New Roman"/>
            </a:endParaRPr>
          </a:p>
          <a:p>
            <a:pPr marL="342900" lvl="1" indent="-342900" algn="just">
              <a:spcBef>
                <a:spcPts val="0"/>
              </a:spcBef>
              <a:buSzPct val="100000"/>
              <a:buChar char="•"/>
            </a:pPr>
            <a:r>
              <a:rPr lang="en-US" altLang="zh-CN" sz="1800" b="1" dirty="0">
                <a:solidFill>
                  <a:schemeClr val="dk1"/>
                </a:solidFill>
                <a:ea typeface="+mn-ea"/>
                <a:cs typeface="Times New Roman"/>
              </a:rPr>
              <a:t>In this contribution, the frequency domain UEQM is further discussed.</a:t>
            </a: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600" dirty="0">
              <a:latin typeface="Times New Roman" panose="02020603050405020304" pitchFamily="18" charset="0"/>
              <a:cs typeface="Times New Roman" panose="02020603050405020304" pitchFamily="18" charset="0"/>
            </a:endParaRPr>
          </a:p>
          <a:p>
            <a:pPr lvl="0" algn="just">
              <a:spcBef>
                <a:spcPts val="0"/>
              </a:spcBef>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2334026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85505" y="1638300"/>
            <a:ext cx="7849190"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a:solidFill>
                  <a:schemeClr val="dk1"/>
                </a:solidFill>
                <a:ea typeface="+mn-ea"/>
                <a:cs typeface="Times New Roman"/>
              </a:rPr>
              <a:t>Regarding the frequency domain UEQM, some related simulation results and benefits are mentioned in [2].</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Take advantage of the channel selective gains.</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Good for the interference case where some of the subcarriers suffer from a relatively strong interference.</a:t>
            </a: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600" dirty="0">
              <a:latin typeface="Times New Roman" panose="02020603050405020304" pitchFamily="18" charset="0"/>
              <a:cs typeface="Times New Roman" panose="02020603050405020304" pitchFamily="18" charset="0"/>
            </a:endParaRPr>
          </a:p>
          <a:p>
            <a:pPr lvl="0" algn="just">
              <a:spcBef>
                <a:spcPts val="0"/>
              </a:spcBef>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Frequency UEQM</a:t>
            </a:r>
            <a:endParaRPr lang="en-US" dirty="0">
              <a:solidFill>
                <a:schemeClr val="tx1"/>
              </a:solidFill>
            </a:endParaRPr>
          </a:p>
        </p:txBody>
      </p:sp>
      <p:graphicFrame>
        <p:nvGraphicFramePr>
          <p:cNvPr id="3" name="对象 2">
            <a:extLst>
              <a:ext uri="{FF2B5EF4-FFF2-40B4-BE49-F238E27FC236}">
                <a16:creationId xmlns:a16="http://schemas.microsoft.com/office/drawing/2014/main" id="{101D9893-FB66-423A-B7E7-A75CB34C4F4A}"/>
              </a:ext>
            </a:extLst>
          </p:cNvPr>
          <p:cNvGraphicFramePr>
            <a:graphicFrameLocks noChangeAspect="1"/>
          </p:cNvGraphicFramePr>
          <p:nvPr>
            <p:extLst>
              <p:ext uri="{D42A27DB-BD31-4B8C-83A1-F6EECF244321}">
                <p14:modId xmlns:p14="http://schemas.microsoft.com/office/powerpoint/2010/main" val="3988116053"/>
              </p:ext>
            </p:extLst>
          </p:nvPr>
        </p:nvGraphicFramePr>
        <p:xfrm>
          <a:off x="1218364" y="3391096"/>
          <a:ext cx="6783470" cy="1901825"/>
        </p:xfrm>
        <a:graphic>
          <a:graphicData uri="http://schemas.openxmlformats.org/presentationml/2006/ole">
            <mc:AlternateContent xmlns:mc="http://schemas.openxmlformats.org/markup-compatibility/2006">
              <mc:Choice xmlns:v="urn:schemas-microsoft-com:vml" Requires="v">
                <p:oleObj spid="_x0000_s3130" name="Visio" r:id="rId4" imgW="4143429" imgH="1162153" progId="Visio.Drawing.15">
                  <p:embed/>
                </p:oleObj>
              </mc:Choice>
              <mc:Fallback>
                <p:oleObj name="Visio" r:id="rId4" imgW="4143429" imgH="1162153" progId="Visio.Drawing.15">
                  <p:embed/>
                  <p:pic>
                    <p:nvPicPr>
                      <p:cNvPr id="0" name=""/>
                      <p:cNvPicPr/>
                      <p:nvPr/>
                    </p:nvPicPr>
                    <p:blipFill>
                      <a:blip r:embed="rId5"/>
                      <a:stretch>
                        <a:fillRect/>
                      </a:stretch>
                    </p:blipFill>
                    <p:spPr>
                      <a:xfrm>
                        <a:off x="1218364" y="3391096"/>
                        <a:ext cx="6783470" cy="1901825"/>
                      </a:xfrm>
                      <a:prstGeom prst="rect">
                        <a:avLst/>
                      </a:prstGeom>
                    </p:spPr>
                  </p:pic>
                </p:oleObj>
              </mc:Fallback>
            </mc:AlternateContent>
          </a:graphicData>
        </a:graphic>
      </p:graphicFrame>
      <p:sp>
        <p:nvSpPr>
          <p:cNvPr id="4" name="矩形 3">
            <a:extLst>
              <a:ext uri="{FF2B5EF4-FFF2-40B4-BE49-F238E27FC236}">
                <a16:creationId xmlns:a16="http://schemas.microsoft.com/office/drawing/2014/main" id="{0B155735-0CDF-45CB-9824-3528BFFF3311}"/>
              </a:ext>
            </a:extLst>
          </p:cNvPr>
          <p:cNvSpPr/>
          <p:nvPr/>
        </p:nvSpPr>
        <p:spPr>
          <a:xfrm>
            <a:off x="3017142" y="5139033"/>
            <a:ext cx="3185915" cy="307777"/>
          </a:xfrm>
          <a:prstGeom prst="rect">
            <a:avLst/>
          </a:prstGeom>
        </p:spPr>
        <p:txBody>
          <a:bodyPr wrap="square">
            <a:spAutoFit/>
          </a:bodyPr>
          <a:lstStyle/>
          <a:p>
            <a:r>
              <a:rPr lang="en-US" altLang="zh-CN" sz="1400" dirty="0"/>
              <a:t>Fig. 1 A use case of frequency UEQM   </a:t>
            </a:r>
            <a:endParaRPr lang="zh-CN" altLang="en-US" sz="1400" dirty="0"/>
          </a:p>
        </p:txBody>
      </p:sp>
    </p:spTree>
    <p:extLst>
      <p:ext uri="{BB962C8B-B14F-4D97-AF65-F5344CB8AC3E}">
        <p14:creationId xmlns:p14="http://schemas.microsoft.com/office/powerpoint/2010/main" val="313022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45854" y="1634925"/>
            <a:ext cx="8000999"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a:solidFill>
                  <a:schemeClr val="dk1"/>
                </a:solidFill>
                <a:ea typeface="+mn-ea"/>
                <a:cs typeface="Times New Roman"/>
              </a:rPr>
              <a:t>To enable frequency domain UEQM, a </a:t>
            </a:r>
            <a:r>
              <a:rPr lang="en-US" altLang="zh-CN" sz="1800" b="1" dirty="0">
                <a:solidFill>
                  <a:schemeClr val="dk1"/>
                </a:solidFill>
                <a:cs typeface="Times New Roman"/>
              </a:rPr>
              <a:t>resource </a:t>
            </a:r>
            <a:r>
              <a:rPr lang="en-US" altLang="zh-CN" sz="1800" b="1" dirty="0">
                <a:solidFill>
                  <a:schemeClr val="dk1"/>
                </a:solidFill>
                <a:ea typeface="+mn-ea"/>
                <a:cs typeface="Times New Roman"/>
              </a:rPr>
              <a:t>division process similar to the spatial domain UEQM is needed to convey different modulation orders.</a:t>
            </a:r>
          </a:p>
          <a:p>
            <a:pPr marL="625475" lvl="1" indent="-263525" algn="just">
              <a:buSzPct val="100000"/>
              <a:buFont typeface="Arial" panose="020B0604020202020204" pitchFamily="34" charset="0"/>
              <a:buChar char="–"/>
            </a:pPr>
            <a:r>
              <a:rPr lang="en-US" altLang="zh-CN" sz="1600" dirty="0"/>
              <a:t>In spatial domain UEQM, the resource allocated to a user is divided into multiple spatial streams. </a:t>
            </a:r>
          </a:p>
          <a:p>
            <a:pPr marL="625475" lvl="1" indent="-263525" algn="just">
              <a:buSzPct val="100000"/>
              <a:buFont typeface="Arial" panose="020B0604020202020204" pitchFamily="34" charset="0"/>
              <a:buChar char="–"/>
            </a:pPr>
            <a:endParaRPr lang="en-US" altLang="zh-CN" sz="1600" dirty="0"/>
          </a:p>
          <a:p>
            <a:pPr marL="342900" lvl="1" indent="-342900" algn="just">
              <a:spcBef>
                <a:spcPts val="0"/>
              </a:spcBef>
              <a:buSzPct val="100000"/>
              <a:buFont typeface="Arial" panose="020B0604020202020204" pitchFamily="34" charset="0"/>
              <a:buChar char="•"/>
            </a:pPr>
            <a:r>
              <a:rPr lang="en-US" altLang="zh-CN" sz="1800" b="1" dirty="0">
                <a:solidFill>
                  <a:schemeClr val="dk1"/>
                </a:solidFill>
                <a:ea typeface="+mn-ea"/>
                <a:cs typeface="Times New Roman"/>
              </a:rPr>
              <a:t>Regarding the frequency domain UEQM, subcarriers can be divided into different frequency parts corresponding to different modulation orders. In the subsequent slides, two division processes are discussed:</a:t>
            </a:r>
          </a:p>
          <a:p>
            <a:pPr marL="625475" lvl="1" indent="-263525" algn="just">
              <a:buSzPct val="100000"/>
              <a:buFont typeface="Arial" panose="020B0604020202020204" pitchFamily="34" charset="0"/>
              <a:buChar char="–"/>
            </a:pPr>
            <a:r>
              <a:rPr lang="en-US" altLang="zh-CN" sz="1600" dirty="0"/>
              <a:t>Division of an MRU</a:t>
            </a:r>
          </a:p>
          <a:p>
            <a:pPr marL="625475" lvl="1" indent="-263525" algn="just">
              <a:buSzPct val="100000"/>
              <a:buFont typeface="Arial" panose="020B0604020202020204" pitchFamily="34" charset="0"/>
              <a:buChar char="–"/>
            </a:pPr>
            <a:r>
              <a:rPr lang="en-US" altLang="zh-CN" sz="1600" dirty="0"/>
              <a:t>Division of an RU</a:t>
            </a:r>
          </a:p>
          <a:p>
            <a:pPr marL="342900" lvl="1" indent="-342900" algn="just">
              <a:spcBef>
                <a:spcPts val="0"/>
              </a:spcBef>
              <a:buSzPct val="100000"/>
              <a:buFont typeface="Arial" panose="020B0604020202020204" pitchFamily="34" charset="0"/>
              <a:buChar char="•"/>
            </a:pPr>
            <a:endParaRPr lang="en-US" altLang="zh-CN" sz="1800" b="1" dirty="0">
              <a:solidFill>
                <a:schemeClr val="dk1"/>
              </a:solidFill>
              <a:ea typeface="+mn-ea"/>
              <a:cs typeface="Times New Roman"/>
            </a:endParaRP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600" dirty="0">
              <a:latin typeface="Times New Roman" panose="02020603050405020304" pitchFamily="18" charset="0"/>
              <a:cs typeface="Times New Roman" panose="02020603050405020304" pitchFamily="18" charset="0"/>
            </a:endParaRPr>
          </a:p>
          <a:p>
            <a:pPr lvl="0" algn="just">
              <a:spcBef>
                <a:spcPts val="0"/>
              </a:spcBef>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How to Divide the Frequency Resource?</a:t>
            </a:r>
            <a:endParaRPr lang="en-US" dirty="0">
              <a:solidFill>
                <a:schemeClr val="tx1"/>
              </a:solidFill>
            </a:endParaRPr>
          </a:p>
        </p:txBody>
      </p:sp>
    </p:spTree>
    <p:extLst>
      <p:ext uri="{BB962C8B-B14F-4D97-AF65-F5344CB8AC3E}">
        <p14:creationId xmlns:p14="http://schemas.microsoft.com/office/powerpoint/2010/main" val="40738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645854" y="1634925"/>
            <a:ext cx="8000999"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Font typeface="Arial" panose="020B0604020202020204" pitchFamily="34" charset="0"/>
              <a:buChar char="•"/>
            </a:pPr>
            <a:r>
              <a:rPr lang="en-US" altLang="zh-CN" sz="1800" b="1" dirty="0">
                <a:solidFill>
                  <a:schemeClr val="dk1"/>
                </a:solidFill>
                <a:ea typeface="+mn-ea"/>
                <a:cs typeface="Times New Roman"/>
              </a:rPr>
              <a:t>Regarding the frequency domain UEQM, one natural thought in the case of MRU is to divide the resource into different RUs. </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Each parts after division corresponds to an existing RU. There is no need to define new frequency resources.</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Some examples are shown below</a:t>
            </a:r>
            <a:r>
              <a:rPr lang="zh-CN" altLang="en-US" sz="1600" dirty="0">
                <a:latin typeface="Times New Roman" panose="02020603050405020304" pitchFamily="18" charset="0"/>
                <a:cs typeface="Times New Roman" panose="02020603050405020304" pitchFamily="18" charset="0"/>
              </a:rPr>
              <a:t>：</a:t>
            </a:r>
            <a:endParaRPr lang="en-US" altLang="zh-CN" sz="1600" dirty="0">
              <a:latin typeface="Times New Roman" panose="02020603050405020304" pitchFamily="18" charset="0"/>
              <a:cs typeface="Times New Roman" panose="02020603050405020304" pitchFamily="18" charset="0"/>
            </a:endParaRP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600" dirty="0">
              <a:latin typeface="Times New Roman" panose="02020603050405020304" pitchFamily="18" charset="0"/>
              <a:cs typeface="Times New Roman" panose="02020603050405020304" pitchFamily="18" charset="0"/>
            </a:endParaRPr>
          </a:p>
          <a:p>
            <a:pPr lvl="0" algn="just">
              <a:spcBef>
                <a:spcPts val="0"/>
              </a:spcBef>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Division of an MRU</a:t>
            </a:r>
            <a:endParaRPr lang="en-US" dirty="0">
              <a:solidFill>
                <a:schemeClr val="tx1"/>
              </a:solidFill>
            </a:endParaRPr>
          </a:p>
        </p:txBody>
      </p:sp>
      <p:graphicFrame>
        <p:nvGraphicFramePr>
          <p:cNvPr id="7" name="对象 6">
            <a:extLst>
              <a:ext uri="{FF2B5EF4-FFF2-40B4-BE49-F238E27FC236}">
                <a16:creationId xmlns:a16="http://schemas.microsoft.com/office/drawing/2014/main" id="{B7B505B8-92DF-406D-97E4-4D980D46BD43}"/>
              </a:ext>
            </a:extLst>
          </p:cNvPr>
          <p:cNvGraphicFramePr>
            <a:graphicFrameLocks noChangeAspect="1"/>
          </p:cNvGraphicFramePr>
          <p:nvPr>
            <p:extLst>
              <p:ext uri="{D42A27DB-BD31-4B8C-83A1-F6EECF244321}">
                <p14:modId xmlns:p14="http://schemas.microsoft.com/office/powerpoint/2010/main" val="2809408427"/>
              </p:ext>
            </p:extLst>
          </p:nvPr>
        </p:nvGraphicFramePr>
        <p:xfrm>
          <a:off x="2720505" y="3276600"/>
          <a:ext cx="3849943" cy="420189"/>
        </p:xfrm>
        <a:graphic>
          <a:graphicData uri="http://schemas.openxmlformats.org/presentationml/2006/ole">
            <mc:AlternateContent xmlns:mc="http://schemas.openxmlformats.org/markup-compatibility/2006">
              <mc:Choice xmlns:v="urn:schemas-microsoft-com:vml" Requires="v">
                <p:oleObj spid="_x0000_s4271" name="Visio" r:id="rId4" imgW="3038515" imgH="304787" progId="Visio.Drawing.15">
                  <p:embed/>
                </p:oleObj>
              </mc:Choice>
              <mc:Fallback>
                <p:oleObj name="Visio" r:id="rId4" imgW="3038515" imgH="304787" progId="Visio.Drawing.15">
                  <p:embed/>
                  <p:pic>
                    <p:nvPicPr>
                      <p:cNvPr id="0" name=""/>
                      <p:cNvPicPr/>
                      <p:nvPr/>
                    </p:nvPicPr>
                    <p:blipFill>
                      <a:blip r:embed="rId5"/>
                      <a:stretch>
                        <a:fillRect/>
                      </a:stretch>
                    </p:blipFill>
                    <p:spPr>
                      <a:xfrm>
                        <a:off x="2720505" y="3276600"/>
                        <a:ext cx="3849943" cy="420189"/>
                      </a:xfrm>
                      <a:prstGeom prst="rect">
                        <a:avLst/>
                      </a:prstGeom>
                    </p:spPr>
                  </p:pic>
                </p:oleObj>
              </mc:Fallback>
            </mc:AlternateContent>
          </a:graphicData>
        </a:graphic>
      </p:graphicFrame>
      <p:sp>
        <p:nvSpPr>
          <p:cNvPr id="9" name="矩形 8">
            <a:extLst>
              <a:ext uri="{FF2B5EF4-FFF2-40B4-BE49-F238E27FC236}">
                <a16:creationId xmlns:a16="http://schemas.microsoft.com/office/drawing/2014/main" id="{4FFFBBB8-CFD8-4811-8CAE-8ADB112BFF06}"/>
              </a:ext>
            </a:extLst>
          </p:cNvPr>
          <p:cNvSpPr/>
          <p:nvPr/>
        </p:nvSpPr>
        <p:spPr>
          <a:xfrm>
            <a:off x="2818522" y="3693833"/>
            <a:ext cx="3962400" cy="307777"/>
          </a:xfrm>
          <a:prstGeom prst="rect">
            <a:avLst/>
          </a:prstGeom>
        </p:spPr>
        <p:txBody>
          <a:bodyPr wrap="square">
            <a:spAutoFit/>
          </a:bodyPr>
          <a:lstStyle/>
          <a:p>
            <a:r>
              <a:rPr lang="en-US" altLang="zh-CN" sz="1400" dirty="0"/>
              <a:t>Fig. 2a Divide a 484+242-tone MRU into 2 parts</a:t>
            </a:r>
            <a:endParaRPr lang="zh-CN" altLang="en-US" sz="1400" dirty="0"/>
          </a:p>
        </p:txBody>
      </p:sp>
      <p:sp>
        <p:nvSpPr>
          <p:cNvPr id="10" name="矩形 9">
            <a:extLst>
              <a:ext uri="{FF2B5EF4-FFF2-40B4-BE49-F238E27FC236}">
                <a16:creationId xmlns:a16="http://schemas.microsoft.com/office/drawing/2014/main" id="{521F6C17-1B73-4E71-B7D3-8BD18EF939B6}"/>
              </a:ext>
            </a:extLst>
          </p:cNvPr>
          <p:cNvSpPr/>
          <p:nvPr/>
        </p:nvSpPr>
        <p:spPr>
          <a:xfrm>
            <a:off x="3046079" y="4705071"/>
            <a:ext cx="3962400" cy="307777"/>
          </a:xfrm>
          <a:prstGeom prst="rect">
            <a:avLst/>
          </a:prstGeom>
        </p:spPr>
        <p:txBody>
          <a:bodyPr wrap="square">
            <a:spAutoFit/>
          </a:bodyPr>
          <a:lstStyle/>
          <a:p>
            <a:r>
              <a:rPr lang="en-US" altLang="zh-CN" sz="1400" dirty="0"/>
              <a:t>Fig. 2b Divide a 3*996-tone into 3 parts</a:t>
            </a:r>
            <a:endParaRPr lang="zh-CN" altLang="en-US" sz="1400" dirty="0"/>
          </a:p>
        </p:txBody>
      </p:sp>
      <p:graphicFrame>
        <p:nvGraphicFramePr>
          <p:cNvPr id="13" name="对象 12">
            <a:extLst>
              <a:ext uri="{FF2B5EF4-FFF2-40B4-BE49-F238E27FC236}">
                <a16:creationId xmlns:a16="http://schemas.microsoft.com/office/drawing/2014/main" id="{B20F5D20-3D68-4D76-926E-CF237708DACB}"/>
              </a:ext>
            </a:extLst>
          </p:cNvPr>
          <p:cNvGraphicFramePr>
            <a:graphicFrameLocks noChangeAspect="1"/>
          </p:cNvGraphicFramePr>
          <p:nvPr>
            <p:extLst>
              <p:ext uri="{D42A27DB-BD31-4B8C-83A1-F6EECF244321}">
                <p14:modId xmlns:p14="http://schemas.microsoft.com/office/powerpoint/2010/main" val="3144215487"/>
              </p:ext>
            </p:extLst>
          </p:nvPr>
        </p:nvGraphicFramePr>
        <p:xfrm>
          <a:off x="2934954" y="4247075"/>
          <a:ext cx="3340100" cy="476848"/>
        </p:xfrm>
        <a:graphic>
          <a:graphicData uri="http://schemas.openxmlformats.org/presentationml/2006/ole">
            <mc:AlternateContent xmlns:mc="http://schemas.openxmlformats.org/markup-compatibility/2006">
              <mc:Choice xmlns:v="urn:schemas-microsoft-com:vml" Requires="v">
                <p:oleObj spid="_x0000_s4272" name="Visio" r:id="rId6" imgW="2286174" imgH="304787" progId="Visio.Drawing.15">
                  <p:embed/>
                </p:oleObj>
              </mc:Choice>
              <mc:Fallback>
                <p:oleObj name="Visio" r:id="rId6" imgW="2286174" imgH="304787" progId="Visio.Drawing.15">
                  <p:embed/>
                  <p:pic>
                    <p:nvPicPr>
                      <p:cNvPr id="0" name=""/>
                      <p:cNvPicPr/>
                      <p:nvPr/>
                    </p:nvPicPr>
                    <p:blipFill>
                      <a:blip r:embed="rId7"/>
                      <a:stretch>
                        <a:fillRect/>
                      </a:stretch>
                    </p:blipFill>
                    <p:spPr>
                      <a:xfrm>
                        <a:off x="2934954" y="4247075"/>
                        <a:ext cx="3340100" cy="476848"/>
                      </a:xfrm>
                      <a:prstGeom prst="rect">
                        <a:avLst/>
                      </a:prstGeom>
                    </p:spPr>
                  </p:pic>
                </p:oleObj>
              </mc:Fallback>
            </mc:AlternateContent>
          </a:graphicData>
        </a:graphic>
      </p:graphicFrame>
      <p:sp>
        <p:nvSpPr>
          <p:cNvPr id="14" name="矩形 13">
            <a:extLst>
              <a:ext uri="{FF2B5EF4-FFF2-40B4-BE49-F238E27FC236}">
                <a16:creationId xmlns:a16="http://schemas.microsoft.com/office/drawing/2014/main" id="{97206710-8306-40AB-BCD0-8FCE325B310D}"/>
              </a:ext>
            </a:extLst>
          </p:cNvPr>
          <p:cNvSpPr/>
          <p:nvPr/>
        </p:nvSpPr>
        <p:spPr>
          <a:xfrm>
            <a:off x="2731459" y="5674321"/>
            <a:ext cx="3962400" cy="307777"/>
          </a:xfrm>
          <a:prstGeom prst="rect">
            <a:avLst/>
          </a:prstGeom>
        </p:spPr>
        <p:txBody>
          <a:bodyPr wrap="square">
            <a:spAutoFit/>
          </a:bodyPr>
          <a:lstStyle/>
          <a:p>
            <a:r>
              <a:rPr lang="en-US" altLang="zh-CN" sz="1400" dirty="0"/>
              <a:t>Fig. 2c Divide a 3*996-tone MRU into 2 parts</a:t>
            </a:r>
            <a:endParaRPr lang="zh-CN" altLang="en-US" sz="1400" dirty="0"/>
          </a:p>
        </p:txBody>
      </p:sp>
      <p:graphicFrame>
        <p:nvGraphicFramePr>
          <p:cNvPr id="16" name="对象 15">
            <a:extLst>
              <a:ext uri="{FF2B5EF4-FFF2-40B4-BE49-F238E27FC236}">
                <a16:creationId xmlns:a16="http://schemas.microsoft.com/office/drawing/2014/main" id="{F81C48A1-62B8-44C7-81C3-2CBD6978DFA0}"/>
              </a:ext>
            </a:extLst>
          </p:cNvPr>
          <p:cNvGraphicFramePr>
            <a:graphicFrameLocks noChangeAspect="1"/>
          </p:cNvGraphicFramePr>
          <p:nvPr>
            <p:extLst>
              <p:ext uri="{D42A27DB-BD31-4B8C-83A1-F6EECF244321}">
                <p14:modId xmlns:p14="http://schemas.microsoft.com/office/powerpoint/2010/main" val="3750355797"/>
              </p:ext>
            </p:extLst>
          </p:nvPr>
        </p:nvGraphicFramePr>
        <p:xfrm>
          <a:off x="2921960" y="5216325"/>
          <a:ext cx="3353094" cy="457996"/>
        </p:xfrm>
        <a:graphic>
          <a:graphicData uri="http://schemas.openxmlformats.org/presentationml/2006/ole">
            <mc:AlternateContent xmlns:mc="http://schemas.openxmlformats.org/markup-compatibility/2006">
              <mc:Choice xmlns:v="urn:schemas-microsoft-com:vml" Requires="v">
                <p:oleObj spid="_x0000_s4273" name="Visio" r:id="rId8" imgW="2286174" imgH="304787" progId="Visio.Drawing.15">
                  <p:embed/>
                </p:oleObj>
              </mc:Choice>
              <mc:Fallback>
                <p:oleObj name="Visio" r:id="rId8" imgW="2286174" imgH="304787" progId="Visio.Drawing.15">
                  <p:embed/>
                  <p:pic>
                    <p:nvPicPr>
                      <p:cNvPr id="0" name=""/>
                      <p:cNvPicPr/>
                      <p:nvPr/>
                    </p:nvPicPr>
                    <p:blipFill>
                      <a:blip r:embed="rId9"/>
                      <a:stretch>
                        <a:fillRect/>
                      </a:stretch>
                    </p:blipFill>
                    <p:spPr>
                      <a:xfrm>
                        <a:off x="2921960" y="5216325"/>
                        <a:ext cx="3353094" cy="457996"/>
                      </a:xfrm>
                      <a:prstGeom prst="rect">
                        <a:avLst/>
                      </a:prstGeom>
                    </p:spPr>
                  </p:pic>
                </p:oleObj>
              </mc:Fallback>
            </mc:AlternateContent>
          </a:graphicData>
        </a:graphic>
      </p:graphicFrame>
    </p:spTree>
    <p:extLst>
      <p:ext uri="{BB962C8B-B14F-4D97-AF65-F5344CB8AC3E}">
        <p14:creationId xmlns:p14="http://schemas.microsoft.com/office/powerpoint/2010/main" val="182450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6</a:t>
            </a:fld>
            <a:endParaRPr lang="en-US" dirty="0"/>
          </a:p>
        </p:txBody>
      </p:sp>
      <mc:AlternateContent xmlns:mc="http://schemas.openxmlformats.org/markup-compatibility/2006" xmlns:a14="http://schemas.microsoft.com/office/drawing/2010/main">
        <mc:Choice Requires="a14">
          <p:sp>
            <p:nvSpPr>
              <p:cNvPr id="5" name="Shape 94"/>
              <p:cNvSpPr txBox="1">
                <a:spLocks noGrp="1"/>
              </p:cNvSpPr>
              <p:nvPr>
                <p:ph idx="1"/>
              </p:nvPr>
            </p:nvSpPr>
            <p:spPr>
              <a:xfrm>
                <a:off x="685505" y="1752600"/>
                <a:ext cx="7849190"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FontTx/>
                  <a:buChar char="•"/>
                </a:pPr>
                <a:r>
                  <a:rPr lang="en-US" altLang="zh-CN" sz="1800" b="1" dirty="0">
                    <a:solidFill>
                      <a:schemeClr val="dk1"/>
                    </a:solidFill>
                    <a:ea typeface="+mn-ea"/>
                    <a:cs typeface="Times New Roman"/>
                  </a:rPr>
                  <a:t>RUs are more widely used than MRU. Thus applying frequency domain UEQM to an RU should be realized. From the previous slides, it can be seen that an MRU is easy to be divided into different RUs. However, in the case of a single RU, how to divide it into different smaller frequency parts?</a:t>
                </a:r>
              </a:p>
              <a:p>
                <a:pPr marL="625475" lvl="1" indent="-263525" algn="just">
                  <a:buSzPct val="100000"/>
                  <a:buFont typeface="Arial" panose="020B0604020202020204" pitchFamily="34" charset="0"/>
                  <a:buChar char="–"/>
                </a:pPr>
                <a:r>
                  <a:rPr lang="en-US" altLang="zh-CN" sz="1600" dirty="0">
                    <a:solidFill>
                      <a:srgbClr val="1E1EFA"/>
                    </a:solidFill>
                    <a:latin typeface="Times New Roman" panose="02020603050405020304" pitchFamily="18" charset="0"/>
                    <a:cs typeface="Times New Roman" panose="02020603050405020304" pitchFamily="18" charset="0"/>
                  </a:rPr>
                  <a:t>We may simply divide the RU in half. </a:t>
                </a:r>
                <a:r>
                  <a:rPr lang="en-US" altLang="zh-CN" sz="1600" dirty="0"/>
                  <a:t>The left half may correspond to Modulation A and the right half may correspond to Modulation B.</a:t>
                </a:r>
              </a:p>
              <a:p>
                <a:pPr marL="625475" lvl="1" indent="-263525" algn="just">
                  <a:buSzPct val="100000"/>
                  <a:buFont typeface="Arial" panose="020B0604020202020204" pitchFamily="34" charset="0"/>
                  <a:buChar char="–"/>
                </a:pPr>
                <a:r>
                  <a:rPr lang="en-US" altLang="zh-CN" sz="1600" dirty="0"/>
                  <a:t>The</a:t>
                </a:r>
                <a:r>
                  <a:rPr lang="zh-CN" altLang="en-US" sz="1600" dirty="0"/>
                  <a:t> </a:t>
                </a:r>
                <a:r>
                  <a:rPr lang="en-US" altLang="zh-CN" sz="1600" dirty="0"/>
                  <a:t>size of each part after division may be the same as the </a:t>
                </a: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𝑁</m:t>
                        </m:r>
                      </m:e>
                      <m:sub>
                        <m:r>
                          <a:rPr lang="en-US" altLang="zh-CN" sz="1600" b="0" i="1" smtClean="0">
                            <a:latin typeface="Cambria Math" panose="02040503050406030204" pitchFamily="18" charset="0"/>
                          </a:rPr>
                          <m:t>𝑆𝐷</m:t>
                        </m:r>
                      </m:sub>
                    </m:sSub>
                  </m:oMath>
                </a14:m>
                <a:r>
                  <a:rPr lang="en-US" altLang="zh-CN" sz="1600" dirty="0"/>
                  <a:t> of DCM.</a:t>
                </a:r>
              </a:p>
            </p:txBody>
          </p:sp>
        </mc:Choice>
        <mc:Fallback xmlns="">
          <p:sp>
            <p:nvSpPr>
              <p:cNvPr id="5" name="Shape 94"/>
              <p:cNvSpPr txBox="1">
                <a:spLocks noGrp="1" noRot="1" noChangeAspect="1" noMove="1" noResize="1" noEditPoints="1" noAdjustHandles="1" noChangeArrowheads="1" noChangeShapeType="1" noTextEdit="1"/>
              </p:cNvSpPr>
              <p:nvPr>
                <p:ph idx="1"/>
              </p:nvPr>
            </p:nvSpPr>
            <p:spPr>
              <a:xfrm>
                <a:off x="685505" y="1752600"/>
                <a:ext cx="7849190" cy="3581400"/>
              </a:xfrm>
              <a:prstGeom prst="rect">
                <a:avLst/>
              </a:prstGeom>
              <a:blipFill>
                <a:blip r:embed="rId3"/>
                <a:stretch>
                  <a:fillRect l="-466" t="-1022" r="-621"/>
                </a:stretch>
              </a:blipFill>
              <a:ln>
                <a:noFill/>
              </a:ln>
            </p:spPr>
            <p:txBody>
              <a:bodyPr/>
              <a:lstStyle/>
              <a:p>
                <a:r>
                  <a:rPr lang="zh-CN" altLang="en-US">
                    <a:noFill/>
                  </a:rPr>
                  <a:t> </a:t>
                </a:r>
              </a:p>
            </p:txBody>
          </p:sp>
        </mc:Fallback>
      </mc:AlternateContent>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Division of a Single RU</a:t>
            </a:r>
            <a:endParaRPr lang="en-US" dirty="0">
              <a:solidFill>
                <a:schemeClr val="tx1"/>
              </a:solidFill>
            </a:endParaRPr>
          </a:p>
        </p:txBody>
      </p:sp>
    </p:spTree>
    <p:extLst>
      <p:ext uri="{BB962C8B-B14F-4D97-AF65-F5344CB8AC3E}">
        <p14:creationId xmlns:p14="http://schemas.microsoft.com/office/powerpoint/2010/main" val="254135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EC42CFA8-65D8-C540-B090-A854712382F8}" type="slidenum">
              <a:rPr lang="en-US"/>
              <a:pPr/>
              <a:t>7</a:t>
            </a:fld>
            <a:endParaRPr lang="en-US" dirty="0"/>
          </a:p>
        </p:txBody>
      </p:sp>
      <mc:AlternateContent xmlns:mc="http://schemas.openxmlformats.org/markup-compatibility/2006" xmlns:a14="http://schemas.microsoft.com/office/drawing/2010/main">
        <mc:Choice Requires="a14">
          <p:sp>
            <p:nvSpPr>
              <p:cNvPr id="5" name="Shape 94"/>
              <p:cNvSpPr txBox="1">
                <a:spLocks noGrp="1"/>
              </p:cNvSpPr>
              <p:nvPr>
                <p:ph idx="1"/>
              </p:nvPr>
            </p:nvSpPr>
            <p:spPr>
              <a:xfrm>
                <a:off x="609453" y="1638300"/>
                <a:ext cx="7696347"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a:solidFill>
                      <a:schemeClr val="dk1"/>
                    </a:solidFill>
                    <a:ea typeface="+mn-ea"/>
                    <a:cs typeface="Times New Roman"/>
                  </a:rPr>
                  <a:t>Regarding the MRU case:</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Each part after division corresponds to an existing RU. There is no need to define new frequency resources. Easy for implementation.</a:t>
                </a:r>
                <a:endParaRPr lang="en-US" altLang="zh-CN" sz="1600" dirty="0"/>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additional complexity is that different RUs may correspond to different modulations. The similar change also exists in the spatial domain UEQM, where different spatial streams correspond to different modulations.</a:t>
                </a: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Font typeface="Arial" panose="020B0604020202020204" pitchFamily="34" charset="0"/>
                  <a:buChar char="•"/>
                </a:pPr>
                <a:r>
                  <a:rPr lang="en-US" altLang="zh-CN" sz="1800" b="1" dirty="0">
                    <a:solidFill>
                      <a:schemeClr val="dk1"/>
                    </a:solidFill>
                    <a:ea typeface="+mn-ea"/>
                    <a:cs typeface="Times New Roman"/>
                  </a:rPr>
                  <a:t>Regarding the RU case:</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Each part after division may </a:t>
                </a:r>
                <a:r>
                  <a:rPr lang="en-US" altLang="zh-CN" sz="1600" dirty="0"/>
                  <a:t>follow the existing size of DCM (</a:t>
                </a:r>
                <a14:m>
                  <m:oMath xmlns:m="http://schemas.openxmlformats.org/officeDocument/2006/math">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r>
                          <a:rPr lang="en-US" altLang="zh-CN" sz="1600">
                            <a:latin typeface="Cambria Math" panose="02040503050406030204" pitchFamily="18" charset="0"/>
                          </a:rPr>
                          <m:t>𝑆𝐷</m:t>
                        </m:r>
                      </m:sub>
                    </m:sSub>
                  </m:oMath>
                </a14:m>
                <a:r>
                  <a:rPr lang="en-US" altLang="zh-CN" sz="1600" dirty="0"/>
                  <a:t>). </a:t>
                </a:r>
                <a:r>
                  <a:rPr lang="en-US" altLang="zh-CN" sz="1600" dirty="0">
                    <a:latin typeface="Times New Roman" panose="02020603050405020304" pitchFamily="18" charset="0"/>
                    <a:cs typeface="Times New Roman" panose="02020603050405020304" pitchFamily="18" charset="0"/>
                  </a:rPr>
                  <a:t>Easy for implementation.</a:t>
                </a:r>
                <a:endParaRPr lang="en-US" altLang="zh-CN" sz="1600" dirty="0"/>
              </a:p>
              <a:p>
                <a:pPr marL="625475" lvl="1" indent="-263525" algn="just">
                  <a:buSzPct val="100000"/>
                  <a:buFont typeface="Arial" panose="020B0604020202020204" pitchFamily="34" charset="0"/>
                  <a:buChar char="–"/>
                </a:pPr>
                <a:r>
                  <a:rPr lang="en-US" altLang="zh-CN" sz="1600" dirty="0"/>
                  <a:t>The additional complexity is that the two parts correspond to different modulations.</a:t>
                </a: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361950" lvl="1" indent="0" algn="just">
                  <a:buSzPct val="100000"/>
                  <a:buNone/>
                </a:pPr>
                <a:endParaRPr lang="en-US" altLang="zh-CN" sz="1600" dirty="0">
                  <a:latin typeface="Times New Roman" panose="02020603050405020304" pitchFamily="18" charset="0"/>
                  <a:cs typeface="Times New Roman" panose="02020603050405020304" pitchFamily="18" charset="0"/>
                </a:endParaRPr>
              </a:p>
            </p:txBody>
          </p:sp>
        </mc:Choice>
        <mc:Fallback xmlns="">
          <p:sp>
            <p:nvSpPr>
              <p:cNvPr id="5" name="Shape 94"/>
              <p:cNvSpPr txBox="1">
                <a:spLocks noGrp="1" noRot="1" noChangeAspect="1" noMove="1" noResize="1" noEditPoints="1" noAdjustHandles="1" noChangeArrowheads="1" noChangeShapeType="1" noTextEdit="1"/>
              </p:cNvSpPr>
              <p:nvPr>
                <p:ph idx="1"/>
              </p:nvPr>
            </p:nvSpPr>
            <p:spPr>
              <a:xfrm>
                <a:off x="609453" y="1638300"/>
                <a:ext cx="7696347" cy="3581400"/>
              </a:xfrm>
              <a:prstGeom prst="rect">
                <a:avLst/>
              </a:prstGeom>
              <a:blipFill>
                <a:blip r:embed="rId3"/>
                <a:stretch>
                  <a:fillRect l="-475" t="-1022" r="-396"/>
                </a:stretch>
              </a:blipFill>
              <a:ln>
                <a:noFill/>
              </a:ln>
            </p:spPr>
            <p:txBody>
              <a:bodyPr/>
              <a:lstStyle/>
              <a:p>
                <a:r>
                  <a:rPr lang="zh-CN" altLang="en-US">
                    <a:noFill/>
                  </a:rPr>
                  <a:t> </a:t>
                </a:r>
              </a:p>
            </p:txBody>
          </p:sp>
        </mc:Fallback>
      </mc:AlternateContent>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Discussion on Complexity</a:t>
            </a:r>
            <a:endParaRPr lang="en-US" dirty="0">
              <a:solidFill>
                <a:schemeClr val="tx1"/>
              </a:solidFill>
            </a:endParaRPr>
          </a:p>
        </p:txBody>
      </p:sp>
    </p:spTree>
    <p:extLst>
      <p:ext uri="{BB962C8B-B14F-4D97-AF65-F5344CB8AC3E}">
        <p14:creationId xmlns:p14="http://schemas.microsoft.com/office/powerpoint/2010/main" val="271482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Summary</a:t>
            </a:r>
            <a:endParaRPr lang="en-US" dirty="0">
              <a:solidFill>
                <a:schemeClr val="tx1"/>
              </a:solidFill>
            </a:endParaRPr>
          </a:p>
        </p:txBody>
      </p:sp>
      <p:sp>
        <p:nvSpPr>
          <p:cNvPr id="2" name="矩形 1">
            <a:extLst>
              <a:ext uri="{FF2B5EF4-FFF2-40B4-BE49-F238E27FC236}">
                <a16:creationId xmlns:a16="http://schemas.microsoft.com/office/drawing/2014/main" id="{23AFB2D6-318C-454F-AACC-7ED4BEE254D3}"/>
              </a:ext>
            </a:extLst>
          </p:cNvPr>
          <p:cNvSpPr/>
          <p:nvPr/>
        </p:nvSpPr>
        <p:spPr>
          <a:xfrm>
            <a:off x="990600" y="1905000"/>
            <a:ext cx="7391400" cy="2539157"/>
          </a:xfrm>
          <a:prstGeom prst="rect">
            <a:avLst/>
          </a:prstGeom>
        </p:spPr>
        <p:txBody>
          <a:bodyPr wrap="square">
            <a:spAutoFit/>
          </a:bodyPr>
          <a:lstStyle/>
          <a:p>
            <a:pPr marL="342900" indent="-342900" algn="just">
              <a:spcBef>
                <a:spcPts val="600"/>
              </a:spcBef>
              <a:spcAft>
                <a:spcPts val="600"/>
              </a:spcAft>
              <a:buSzPct val="100000"/>
              <a:buChar char="•"/>
            </a:pPr>
            <a:r>
              <a:rPr lang="en-US" altLang="zh-CN" sz="1800" b="1" dirty="0">
                <a:latin typeface="Times New Roman" panose="02020603050405020304" pitchFamily="18" charset="0"/>
                <a:cs typeface="Times New Roman" panose="02020603050405020304" pitchFamily="18" charset="0"/>
              </a:rPr>
              <a:t>In this contribution, the frequency domain UEQM is discussed.</a:t>
            </a:r>
          </a:p>
          <a:p>
            <a:pPr marL="625475" lvl="1" indent="-263525" algn="just">
              <a:spcBef>
                <a:spcPts val="600"/>
              </a:spcBef>
              <a:spcAft>
                <a:spcPts val="600"/>
              </a:spcAf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An MRU could be divided into different RUs to convey different modulations.</a:t>
            </a:r>
          </a:p>
          <a:p>
            <a:pPr marL="625475" lvl="1" indent="-263525" algn="just">
              <a:spcBef>
                <a:spcPts val="600"/>
              </a:spcBef>
              <a:spcAft>
                <a:spcPts val="600"/>
              </a:spcAf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An RU could be divided into two parts corresponding to different modulations.</a:t>
            </a:r>
          </a:p>
          <a:p>
            <a:pPr marL="625475" lvl="1" indent="-263525" algn="just">
              <a:spcBef>
                <a:spcPts val="600"/>
              </a:spcBef>
              <a:spcAft>
                <a:spcPts val="600"/>
              </a:spcAft>
              <a:buSzPct val="100000"/>
              <a:buFont typeface="Arial" panose="020B0604020202020204" pitchFamily="34" charset="0"/>
              <a:buChar char="–"/>
            </a:pPr>
            <a:endParaRPr lang="en-US" altLang="zh-CN" sz="1600" dirty="0">
              <a:solidFill>
                <a:schemeClr val="dk1"/>
              </a:solidFill>
              <a:cs typeface="Times New Roman"/>
              <a:sym typeface="Times New Roman"/>
            </a:endParaRPr>
          </a:p>
          <a:p>
            <a:pPr marL="342900" lvl="1" indent="-342900" algn="just">
              <a:spcBef>
                <a:spcPts val="600"/>
              </a:spcBef>
              <a:spcAft>
                <a:spcPts val="600"/>
              </a:spcAft>
              <a:buSzPct val="100000"/>
              <a:buChar char="•"/>
            </a:pPr>
            <a:r>
              <a:rPr lang="en-US" altLang="zh-CN" sz="1800" b="1" dirty="0">
                <a:latin typeface="Times New Roman" panose="02020603050405020304" pitchFamily="18" charset="0"/>
                <a:cs typeface="Times New Roman" panose="02020603050405020304" pitchFamily="18" charset="0"/>
                <a:sym typeface="Times New Roman"/>
              </a:rPr>
              <a:t>Suggest enabling frequency domain UEQM for the interference case.</a:t>
            </a:r>
          </a:p>
          <a:p>
            <a:pPr marL="715963" lvl="1" indent="-354013" algn="just">
              <a:buSzPct val="100000"/>
              <a:buFont typeface="Arial" panose="020B0604020202020204" pitchFamily="34" charset="0"/>
              <a:buChar char="–"/>
            </a:pPr>
            <a:endParaRPr lang="en-US" altLang="zh-CN" sz="1600" dirty="0">
              <a:solidFill>
                <a:schemeClr val="dk1"/>
              </a:solidFill>
              <a:cs typeface="Times New Roman"/>
              <a:sym typeface="Times New Roman"/>
            </a:endParaRPr>
          </a:p>
          <a:p>
            <a:pPr marL="533400" lvl="1" indent="-261938" algn="just">
              <a:buSzPct val="100000"/>
              <a:buFont typeface="Arial" panose="020B0604020202020204" pitchFamily="34" charset="0"/>
              <a:buChar char="–"/>
            </a:pPr>
            <a:endParaRPr lang="en-US" altLang="zh-C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56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29573" y="2019300"/>
            <a:ext cx="6761053" cy="2819400"/>
          </a:xfrm>
        </p:spPr>
        <p:txBody>
          <a:bodyPr/>
          <a:lstStyle/>
          <a:p>
            <a:pPr marL="180975" indent="-180975" algn="just">
              <a:spcBef>
                <a:spcPts val="600"/>
              </a:spcBef>
              <a:spcAft>
                <a:spcPts val="0"/>
              </a:spcAft>
              <a:buNone/>
            </a:pPr>
            <a:r>
              <a:rPr lang="en-US" altLang="zh-CN" sz="1800" dirty="0"/>
              <a:t>[2] 11-24-0438-00-00bn-ueqm-benefit-analysis</a:t>
            </a:r>
          </a:p>
          <a:p>
            <a:pPr marL="180975" indent="-180975" algn="just">
              <a:spcBef>
                <a:spcPts val="600"/>
              </a:spcBef>
              <a:spcAft>
                <a:spcPts val="0"/>
              </a:spcAft>
              <a:buNone/>
            </a:pPr>
            <a:r>
              <a:rPr lang="en-US" altLang="zh-CN" sz="1800" dirty="0"/>
              <a:t>[1] 11-24-0433-00-00bn-analysis-on-ueqm-and-ueq-mcs</a:t>
            </a:r>
          </a:p>
          <a:p>
            <a:pPr marL="180975" indent="-180975" algn="just">
              <a:spcBef>
                <a:spcPts val="600"/>
              </a:spcBef>
              <a:spcAft>
                <a:spcPts val="0"/>
              </a:spcAft>
              <a:buNone/>
            </a:pPr>
            <a:r>
              <a:rPr lang="en-US" altLang="zh-CN" sz="1800" dirty="0"/>
              <a:t>[3] 11-24-0117-01-00bn-improved-tx-beamforming-with-ueqm</a:t>
            </a:r>
          </a:p>
          <a:p>
            <a:pPr marL="180975" indent="-180975" algn="just">
              <a:spcBef>
                <a:spcPts val="600"/>
              </a:spcBef>
              <a:spcAft>
                <a:spcPts val="0"/>
              </a:spcAft>
              <a:buNone/>
            </a:pPr>
            <a:r>
              <a:rPr lang="en-US" altLang="zh-CN" sz="1800" dirty="0"/>
              <a:t>[4] 11-24-0439-00-00bn-ueqm-evaluation-and-simulation-results</a:t>
            </a:r>
          </a:p>
          <a:p>
            <a:pPr marL="180975" indent="-180975" algn="just">
              <a:spcBef>
                <a:spcPts val="600"/>
              </a:spcBef>
              <a:spcAft>
                <a:spcPts val="0"/>
              </a:spcAft>
              <a:buNone/>
            </a:pPr>
            <a:r>
              <a:rPr lang="en-US" altLang="zh-CN" sz="1800" dirty="0"/>
              <a:t>[5] 11-24-0507-02-00bn-ueqm-further-details</a:t>
            </a:r>
          </a:p>
          <a:p>
            <a:pPr marL="180975" indent="-180975" algn="just">
              <a:spcBef>
                <a:spcPts val="600"/>
              </a:spcBef>
              <a:spcAft>
                <a:spcPts val="0"/>
              </a:spcAft>
              <a:buNone/>
            </a:pPr>
            <a:r>
              <a:rPr lang="en-US" altLang="zh-CN" sz="1800" dirty="0"/>
              <a:t>[6] 11-24-0734-01-00bn-on-ueqm-and-ueq-mcs</a:t>
            </a:r>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119133</TotalTime>
  <Words>932</Words>
  <Application>Microsoft Office PowerPoint</Application>
  <PresentationFormat>全屏显示(4:3)</PresentationFormat>
  <Paragraphs>147</Paragraphs>
  <Slides>11</Slides>
  <Notes>10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8" baseType="lpstr">
      <vt:lpstr>ＭＳ Ｐゴシック</vt:lpstr>
      <vt:lpstr>宋体</vt:lpstr>
      <vt:lpstr>Arial</vt:lpstr>
      <vt:lpstr>Cambria Math</vt:lpstr>
      <vt:lpstr>Times New Roman</vt:lpstr>
      <vt:lpstr>802-11-Submission</vt:lpstr>
      <vt:lpstr>Visio</vt:lpstr>
      <vt:lpstr>Frequency Domain UEQM</vt:lpstr>
      <vt:lpstr>Background</vt:lpstr>
      <vt:lpstr>Frequency UEQM</vt:lpstr>
      <vt:lpstr>How to Divide the Frequency Resource?</vt:lpstr>
      <vt:lpstr>Division of an MRU</vt:lpstr>
      <vt:lpstr>Division of a Single RU</vt:lpstr>
      <vt:lpstr>Discussion on Complexity</vt:lpstr>
      <vt:lpstr>Summary</vt:lpstr>
      <vt:lpstr>PowerPoint 演示文稿</vt:lpstr>
      <vt:lpstr>PowerPoint 演示文稿</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2880</cp:revision>
  <cp:lastPrinted>1998-02-10T13:28:06Z</cp:lastPrinted>
  <dcterms:created xsi:type="dcterms:W3CDTF">2013-11-12T18:41:50Z</dcterms:created>
  <dcterms:modified xsi:type="dcterms:W3CDTF">2024-07-09T09:03:53Z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(3)6t28q5PBWfTYABlQ0YwqlUYIWYuUXNy7IqkupZjVW/osIAFqE7V/5ywAx7f99hC1V/zp4DQz
ZR4Zu+ERGJkdwfxhq9WpzQSP0eZYsevE9zYq2bwSjdVsUn+VwPfONp3i9TdP/J1HoFUBgEBD
sxCiga1SNeVFD9grfbMoT/fAV2bKa3FPQica8yaxiysZalu2yNiJ10T4Z8Wc8aEOajF4LqSk
R0v8mmeCoztSOx4yNg</vt:lpwstr>
  </property>
  <property fmtid="{D5CDD505-2E9C-101B-9397-08002B2CF9AE}" pid="4" name="_2015_ms_pID_7253431">
    <vt:lpwstr>NnYHiP7YJiOpn7gxBwA4Ke1xARp61r+TKxBrR1uT7mbdNsNFHob/fd
Ki+Hfok/WFuerjRaXshNazzE6mnEVrZDIZ7T1wAewurrSKAX7U8khILdXJGG26anq2lvN3hR
K3IIPotJlNyEAdZULYsXwWLHF/OhrmtaheTgWPm0A0EMGZiOJZ43B3odVQ+Obx2EFeSBCwW7
zdnmE4/vqCx9pL/0CWZBxVvt3/YjCcKj+G7X</vt:lpwstr>
  </property>
  <property fmtid="{D5CDD505-2E9C-101B-9397-08002B2CF9AE}" pid="5" name="_2015_ms_pID_7253432">
    <vt:lpwstr>NQ==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1611106649</vt:lpwstr>
  </property>
</Properties>
</file>