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413" r:id="rId3"/>
    <p:sldId id="438" r:id="rId4"/>
    <p:sldId id="452" r:id="rId5"/>
    <p:sldId id="450" r:id="rId6"/>
    <p:sldId id="399" r:id="rId7"/>
    <p:sldId id="270" r:id="rId8"/>
    <p:sldId id="777" r:id="rId9"/>
    <p:sldId id="778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9900"/>
    <a:srgbClr val="99A40C"/>
    <a:srgbClr val="CCFFCC"/>
    <a:srgbClr val="996600"/>
    <a:srgbClr val="996633"/>
    <a:srgbClr val="CC6600"/>
    <a:srgbClr val="FFFF99"/>
    <a:srgbClr val="DFB7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6517" autoAdjust="0"/>
  </p:normalViewPr>
  <p:slideViewPr>
    <p:cSldViewPr>
      <p:cViewPr varScale="1">
        <p:scale>
          <a:sx n="110" d="100"/>
          <a:sy n="110" d="100"/>
        </p:scale>
        <p:origin x="211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44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630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573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909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373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3478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954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5" y="332601"/>
            <a:ext cx="32702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</a:t>
            </a:r>
            <a:r>
              <a:rPr lang="en-US" altLang="zh-CN" sz="1800" b="1" dirty="0"/>
              <a:t>1131r0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July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400800" y="6533880"/>
            <a:ext cx="22860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Mengshi</a:t>
            </a:r>
            <a:r>
              <a:rPr lang="en-US" sz="1200" baseline="0" dirty="0"/>
              <a:t> Hu</a:t>
            </a:r>
            <a:r>
              <a:rPr lang="en-US" sz="1200" dirty="0"/>
              <a:t>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4" y="846909"/>
            <a:ext cx="7991323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sz="2800" dirty="0">
                <a:solidFill>
                  <a:schemeClr val="tx1"/>
                </a:solidFill>
              </a:rPr>
              <a:t>DRU </a:t>
            </a:r>
            <a:r>
              <a:rPr lang="en-US" altLang="zh-CN" sz="2800" dirty="0">
                <a:solidFill>
                  <a:schemeClr val="tx1"/>
                </a:solidFill>
              </a:rPr>
              <a:t>for Puncturing Case 1001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201216"/>
              </p:ext>
            </p:extLst>
          </p:nvPr>
        </p:nvGraphicFramePr>
        <p:xfrm>
          <a:off x="993867" y="2971800"/>
          <a:ext cx="7546939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045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12271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2271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Ross Jian Yu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8671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algn="l" defTabSz="457200" rtl="0" eaLnBrk="1" fontAlgn="b" latinLnBrk="0" hangingPunct="1">
                        <a:spcAft>
                          <a:spcPts val="0"/>
                        </a:spcAft>
                      </a:pP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endParaRPr lang="zh-CN" altLang="en-US" sz="1400" i="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201179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FAFE64B3-DD4C-42EB-B5A3-9AA4C24AB426}"/>
              </a:ext>
            </a:extLst>
          </p:cNvPr>
          <p:cNvSpPr/>
          <p:nvPr/>
        </p:nvSpPr>
        <p:spPr>
          <a:xfrm>
            <a:off x="571500" y="1524000"/>
            <a:ext cx="8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According to Motion 20 shown in [1], </a:t>
            </a:r>
            <a:r>
              <a:rPr lang="en-US" altLang="zh-CN" sz="1800" b="1" dirty="0">
                <a:cs typeface="Times New Roman"/>
              </a:rPr>
              <a:t>in a non-punctured 80 MHz PPDU, the following distribution bandwidth (DBW) modes are allowed for DRU: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80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(for the no puncturing case 1111)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20 + 20 + 40 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or </a:t>
            </a: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40 + 20 + 20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 </a:t>
            </a:r>
            <a:r>
              <a:rPr lang="zh-CN" altLang="en-US" sz="1600" dirty="0">
                <a:solidFill>
                  <a:schemeClr val="dk1"/>
                </a:solidFill>
                <a:cs typeface="Times New Roman"/>
              </a:rPr>
              <a:t>（</a:t>
            </a:r>
            <a:r>
              <a:rPr lang="en-US" altLang="zh-CN" sz="1600" dirty="0">
                <a:solidFill>
                  <a:schemeClr val="dk1"/>
                </a:solidFill>
                <a:cs typeface="Times New Roman"/>
              </a:rPr>
              <a:t>for the no puncturing case 1111)</a:t>
            </a:r>
          </a:p>
          <a:p>
            <a:pPr marL="361950" lvl="1" algn="just">
              <a:buSzPct val="100000"/>
            </a:pPr>
            <a:endParaRPr lang="en-US" altLang="zh-CN" sz="1400" dirty="0">
              <a:cs typeface="Times New Roman"/>
            </a:endParaRPr>
          </a:p>
          <a:p>
            <a:pPr marL="361950" lvl="1" algn="just">
              <a:buSzPct val="100000"/>
            </a:pPr>
            <a:endParaRPr lang="en-US" altLang="zh-CN" sz="1400" dirty="0">
              <a:cs typeface="Times New Roman"/>
            </a:endParaRPr>
          </a:p>
          <a:p>
            <a:pPr marL="361950" lvl="1" algn="just">
              <a:buSzPct val="100000"/>
            </a:pPr>
            <a:endParaRPr lang="en-US" altLang="zh-CN" sz="1400" dirty="0">
              <a:cs typeface="Times New Roman"/>
            </a:endParaRPr>
          </a:p>
          <a:p>
            <a:pPr marL="361950" lvl="1" algn="just">
              <a:buSzPct val="100000"/>
            </a:pPr>
            <a:endParaRPr lang="en-US" altLang="zh-CN" sz="1400" dirty="0">
              <a:cs typeface="Times New Roman"/>
            </a:endParaRPr>
          </a:p>
          <a:p>
            <a:pPr marL="361950" lvl="1" algn="just">
              <a:buSzPct val="100000"/>
            </a:pPr>
            <a:endParaRPr lang="en-US" altLang="zh-CN" sz="1400" dirty="0">
              <a:cs typeface="Times New Roman"/>
            </a:endParaRPr>
          </a:p>
          <a:p>
            <a:pPr marL="361950" lvl="1" algn="just">
              <a:buSzPct val="100000"/>
            </a:pPr>
            <a:endParaRPr lang="en-US" altLang="zh-CN" sz="1400" dirty="0">
              <a:cs typeface="Times New Roman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Tx/>
              <a:buChar char="•"/>
            </a:pPr>
            <a:r>
              <a:rPr lang="en-US" altLang="zh-CN" sz="18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/>
              </a:rPr>
              <a:t>Besides the above non-punctured case, the following 80 MHz DBW patterns are also discussed in the case of one 20 MHz or 40 MHz punctured [2]: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x + 20 +40 </a:t>
            </a:r>
            <a:r>
              <a:rPr lang="en-US" altLang="zh-CN" sz="1600" dirty="0">
                <a:cs typeface="Times New Roman"/>
              </a:rPr>
              <a:t>(for the puncturing case 0111) 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20 + x + 40 </a:t>
            </a:r>
            <a:r>
              <a:rPr lang="en-US" altLang="zh-CN" sz="1600" dirty="0">
                <a:cs typeface="Times New Roman"/>
              </a:rPr>
              <a:t>(for the puncturing case 1011)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40 + x + 20 </a:t>
            </a:r>
            <a:r>
              <a:rPr lang="en-US" altLang="zh-CN" sz="1600" dirty="0">
                <a:cs typeface="Times New Roman"/>
              </a:rPr>
              <a:t>(for the puncturing case 1101)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solidFill>
                  <a:srgbClr val="1E1EFA"/>
                </a:solidFill>
                <a:cs typeface="Times New Roman"/>
              </a:rPr>
              <a:t>40 + 20 + x </a:t>
            </a:r>
            <a:r>
              <a:rPr lang="en-US" altLang="zh-CN" sz="1600" dirty="0">
                <a:cs typeface="Times New Roman"/>
              </a:rPr>
              <a:t>(for the puncturing case 1110)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ko-KR" sz="1600" dirty="0">
                <a:solidFill>
                  <a:srgbClr val="1E1EFA"/>
                </a:solidFill>
                <a:cs typeface="Times New Roman"/>
              </a:rPr>
              <a:t>40 </a:t>
            </a:r>
            <a:r>
              <a:rPr lang="en-US" altLang="zh-CN" sz="1600" dirty="0">
                <a:cs typeface="Times New Roman"/>
              </a:rPr>
              <a:t>(for the puncturing case 0011 or 1100)  </a:t>
            </a:r>
            <a:endParaRPr lang="en-US" altLang="ko-KR" sz="1600" dirty="0">
              <a:solidFill>
                <a:srgbClr val="1E1EFA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ko-KR" sz="1600" dirty="0">
                <a:solidFill>
                  <a:srgbClr val="1E1EFA"/>
                </a:solidFill>
                <a:cs typeface="Times New Roman"/>
              </a:rPr>
              <a:t>20 + 20 </a:t>
            </a:r>
            <a:r>
              <a:rPr lang="en-US" altLang="zh-CN" sz="1600" dirty="0">
                <a:cs typeface="Times New Roman"/>
              </a:rPr>
              <a:t>(for the puncturing case 0011 or 1100)  </a:t>
            </a:r>
            <a:endParaRPr lang="en-US" altLang="ko-KR" sz="1600" dirty="0">
              <a:solidFill>
                <a:srgbClr val="1E1EFA"/>
              </a:solidFill>
              <a:cs typeface="Times New 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cs typeface="Times New Roman"/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699FFAFD-8C96-4D47-8C7E-64CEDD454C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62472"/>
              </p:ext>
            </p:extLst>
          </p:nvPr>
        </p:nvGraphicFramePr>
        <p:xfrm>
          <a:off x="1524000" y="2895600"/>
          <a:ext cx="5943601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9765">
                  <a:extLst>
                    <a:ext uri="{9D8B030D-6E8A-4147-A177-3AD203B41FA5}">
                      <a16:colId xmlns:a16="http://schemas.microsoft.com/office/drawing/2014/main" val="1971689959"/>
                    </a:ext>
                  </a:extLst>
                </a:gridCol>
                <a:gridCol w="1105959">
                  <a:extLst>
                    <a:ext uri="{9D8B030D-6E8A-4147-A177-3AD203B41FA5}">
                      <a16:colId xmlns:a16="http://schemas.microsoft.com/office/drawing/2014/main" val="1581656753"/>
                    </a:ext>
                  </a:extLst>
                </a:gridCol>
                <a:gridCol w="1105959">
                  <a:extLst>
                    <a:ext uri="{9D8B030D-6E8A-4147-A177-3AD203B41FA5}">
                      <a16:colId xmlns:a16="http://schemas.microsoft.com/office/drawing/2014/main" val="3332060903"/>
                    </a:ext>
                  </a:extLst>
                </a:gridCol>
                <a:gridCol w="1105959">
                  <a:extLst>
                    <a:ext uri="{9D8B030D-6E8A-4147-A177-3AD203B41FA5}">
                      <a16:colId xmlns:a16="http://schemas.microsoft.com/office/drawing/2014/main" val="324162510"/>
                    </a:ext>
                  </a:extLst>
                </a:gridCol>
                <a:gridCol w="1105959">
                  <a:extLst>
                    <a:ext uri="{9D8B030D-6E8A-4147-A177-3AD203B41FA5}">
                      <a16:colId xmlns:a16="http://schemas.microsoft.com/office/drawing/2014/main" val="427497204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200" dirty="0"/>
                        <a:t>DBW 80</a:t>
                      </a:r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80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907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200" dirty="0"/>
                        <a:t>DBW 20 + 20 + 40</a:t>
                      </a:r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20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20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40</a:t>
                      </a:r>
                      <a:endParaRPr lang="zh-CN" alt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348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200" dirty="0"/>
                        <a:t>DBW 40 + 20 + 20</a:t>
                      </a:r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40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20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20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5985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225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571499" y="1546463"/>
            <a:ext cx="80010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previous slide, the DBW patterns in the puncturing cases 1111, 0111, 1011, 1101, 1110, 0011, and 1100 have been discussed. </a:t>
            </a:r>
            <a:endParaRPr lang="en-US" altLang="zh-CN" sz="1800" dirty="0">
              <a:solidFill>
                <a:srgbClr val="000000"/>
              </a:solidFill>
              <a:latin typeface="TimesNew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the DBW patterns in the puncturing case 1001 is missing.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To enable DRUs in the puncturing case 1001, DBW patterns should also be discussed and supported. Similar to the 1100 and 0011 cases, it is natural to </a:t>
            </a:r>
            <a:r>
              <a:rPr lang="en-US" altLang="zh-CN" sz="1800" dirty="0" err="1">
                <a:solidFill>
                  <a:schemeClr val="dk1"/>
                </a:solidFill>
                <a:cs typeface="Times New Roman"/>
              </a:rPr>
              <a:t>enble</a:t>
            </a:r>
            <a:r>
              <a:rPr lang="en-US" altLang="zh-CN" sz="1800" dirty="0">
                <a:solidFill>
                  <a:schemeClr val="dk1"/>
                </a:solidFill>
                <a:cs typeface="Times New Roman"/>
              </a:rPr>
              <a:t> the following DBW pattern: 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ko-KR" sz="1600" dirty="0">
                <a:solidFill>
                  <a:srgbClr val="1E1EFA"/>
                </a:solidFill>
                <a:cs typeface="Times New Roman"/>
              </a:rPr>
              <a:t>20 + 20 </a:t>
            </a:r>
            <a:r>
              <a:rPr lang="en-US" altLang="zh-CN" sz="1600" dirty="0">
                <a:cs typeface="Times New Roman"/>
              </a:rPr>
              <a:t>(for the puncturing case 1001)</a:t>
            </a:r>
          </a:p>
          <a:p>
            <a:pPr marL="361950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Char char="•"/>
            </a:pP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In this contribution, we further suggest supporting the following </a:t>
            </a:r>
            <a:r>
              <a:rPr lang="en-US" altLang="zh-CN" sz="1800" b="1" dirty="0">
                <a:solidFill>
                  <a:schemeClr val="dk1"/>
                </a:solidFill>
                <a:cs typeface="Times New Roman"/>
              </a:rPr>
              <a:t>aggregated </a:t>
            </a:r>
            <a:r>
              <a:rPr lang="en-US" altLang="zh-CN" sz="1800" b="1" dirty="0">
                <a:solidFill>
                  <a:schemeClr val="dk1"/>
                </a:solidFill>
                <a:ea typeface="+mn-ea"/>
                <a:cs typeface="Times New Roman"/>
              </a:rPr>
              <a:t>40 MHz DBW for the puncturing case 1001.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ko-KR" sz="1600" dirty="0">
                <a:solidFill>
                  <a:srgbClr val="1E1EFA"/>
                </a:solidFill>
                <a:cs typeface="Times New Roman"/>
              </a:rPr>
              <a:t>Part 1 of 40 + Part 2 of 40 </a:t>
            </a:r>
            <a:r>
              <a:rPr lang="en-US" altLang="zh-CN" sz="1600" dirty="0">
                <a:cs typeface="Times New Roman"/>
              </a:rPr>
              <a:t>(for the puncturing case 1001)</a:t>
            </a:r>
          </a:p>
          <a:p>
            <a:pPr marL="271462" lvl="1" indent="0" algn="just">
              <a:buSzPct val="100000"/>
              <a:buNone/>
            </a:pPr>
            <a:endParaRPr lang="en-US" altLang="zh-CN" sz="14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2" lvl="1" indent="0" algn="just">
              <a:buSzPct val="100000"/>
              <a:buNone/>
            </a:pPr>
            <a:endParaRPr lang="en-US" altLang="zh-CN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120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96950" lvl="1" algn="just">
              <a:buSzPct val="100000"/>
              <a:buFont typeface="Arial" panose="020B0604020202020204" pitchFamily="34" charset="0"/>
              <a:buChar char="•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altLang="zh-CN" sz="2800" dirty="0">
                <a:solidFill>
                  <a:schemeClr val="tx1"/>
                </a:solidFill>
              </a:rPr>
              <a:t>DBW for Puncturing Case 1001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2160997C-B931-4A03-A4F7-99F3FA706A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213869"/>
              </p:ext>
            </p:extLst>
          </p:nvPr>
        </p:nvGraphicFramePr>
        <p:xfrm>
          <a:off x="914400" y="5252998"/>
          <a:ext cx="7010399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543">
                  <a:extLst>
                    <a:ext uri="{9D8B030D-6E8A-4147-A177-3AD203B41FA5}">
                      <a16:colId xmlns:a16="http://schemas.microsoft.com/office/drawing/2014/main" val="1971689959"/>
                    </a:ext>
                  </a:extLst>
                </a:gridCol>
                <a:gridCol w="1304464">
                  <a:extLst>
                    <a:ext uri="{9D8B030D-6E8A-4147-A177-3AD203B41FA5}">
                      <a16:colId xmlns:a16="http://schemas.microsoft.com/office/drawing/2014/main" val="1581656753"/>
                    </a:ext>
                  </a:extLst>
                </a:gridCol>
                <a:gridCol w="1304464">
                  <a:extLst>
                    <a:ext uri="{9D8B030D-6E8A-4147-A177-3AD203B41FA5}">
                      <a16:colId xmlns:a16="http://schemas.microsoft.com/office/drawing/2014/main" val="3332060903"/>
                    </a:ext>
                  </a:extLst>
                </a:gridCol>
                <a:gridCol w="1304464">
                  <a:extLst>
                    <a:ext uri="{9D8B030D-6E8A-4147-A177-3AD203B41FA5}">
                      <a16:colId xmlns:a16="http://schemas.microsoft.com/office/drawing/2014/main" val="324162510"/>
                    </a:ext>
                  </a:extLst>
                </a:gridCol>
                <a:gridCol w="1304464">
                  <a:extLst>
                    <a:ext uri="{9D8B030D-6E8A-4147-A177-3AD203B41FA5}">
                      <a16:colId xmlns:a16="http://schemas.microsoft.com/office/drawing/2014/main" val="427497204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200" dirty="0"/>
                        <a:t>DBW 20 + 20</a:t>
                      </a:r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20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20</a:t>
                      </a:r>
                      <a:endParaRPr lang="zh-CN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907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2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DBW Aggregated 40</a:t>
                      </a:r>
                      <a:endParaRPr lang="zh-CN" altLang="en-US" sz="12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Part 1 of DBW 40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Part 2 of DBW 40</a:t>
                      </a:r>
                      <a:endParaRPr lang="zh-CN" alt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34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42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773507" y="1616638"/>
            <a:ext cx="7696200" cy="358140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from the conventional 40 MHz DBW, the aggregated 40 MHz DBW is divided into two parts, where each part corresponds to 20 MHz.</a:t>
            </a:r>
            <a:endParaRPr lang="en-US" altLang="zh-CN" sz="1800" dirty="0">
              <a:solidFill>
                <a:srgbClr val="000000"/>
              </a:solidFill>
              <a:latin typeface="TimesNewRoman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However, this does not mean that the tone plan of the aggregated 40 MHz DBW is complex. Actually, a simple shift procedure could be utilized to generate the aggregated 40 MHz DBW.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example is shown below: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D</a:t>
            </a:r>
            <a:r>
              <a:rPr lang="en-US" altLang="zh-CN" sz="2800" dirty="0">
                <a:solidFill>
                  <a:schemeClr val="tx1"/>
                </a:solidFill>
              </a:rPr>
              <a:t>etails of Aggregated 40 MHz DBW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060CFD92-46D7-4D24-AFF1-A3E274C47F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1116330"/>
              </p:ext>
            </p:extLst>
          </p:nvPr>
        </p:nvGraphicFramePr>
        <p:xfrm>
          <a:off x="2700278" y="3733800"/>
          <a:ext cx="3721672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0980">
                  <a:extLst>
                    <a:ext uri="{9D8B030D-6E8A-4147-A177-3AD203B41FA5}">
                      <a16:colId xmlns:a16="http://schemas.microsoft.com/office/drawing/2014/main" val="528541437"/>
                    </a:ext>
                  </a:extLst>
                </a:gridCol>
                <a:gridCol w="3500692">
                  <a:extLst>
                    <a:ext uri="{9D8B030D-6E8A-4147-A177-3AD203B41FA5}">
                      <a16:colId xmlns:a16="http://schemas.microsoft.com/office/drawing/2014/main" val="906627593"/>
                    </a:ext>
                  </a:extLst>
                </a:gridCol>
              </a:tblGrid>
              <a:tr h="274135">
                <a:tc>
                  <a:txBody>
                    <a:bodyPr/>
                    <a:lstStyle/>
                    <a:p>
                      <a:pPr algn="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319862"/>
                  </a:ext>
                </a:extLst>
              </a:tr>
            </a:tbl>
          </a:graphicData>
        </a:graphic>
      </p:graphicFrame>
      <p:sp>
        <p:nvSpPr>
          <p:cNvPr id="3" name="右大括号 2">
            <a:extLst>
              <a:ext uri="{FF2B5EF4-FFF2-40B4-BE49-F238E27FC236}">
                <a16:creationId xmlns:a16="http://schemas.microsoft.com/office/drawing/2014/main" id="{29A08961-2487-409D-8277-57B92B8BDFF8}"/>
              </a:ext>
            </a:extLst>
          </p:cNvPr>
          <p:cNvSpPr/>
          <p:nvPr/>
        </p:nvSpPr>
        <p:spPr bwMode="auto">
          <a:xfrm rot="5400000">
            <a:off x="4598861" y="2357115"/>
            <a:ext cx="165234" cy="3505200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9" name="直接箭头连接符 18">
            <a:extLst>
              <a:ext uri="{FF2B5EF4-FFF2-40B4-BE49-F238E27FC236}">
                <a16:creationId xmlns:a16="http://schemas.microsoft.com/office/drawing/2014/main" id="{C6EC469F-517E-45A8-BCC0-55708592ED94}"/>
              </a:ext>
            </a:extLst>
          </p:cNvPr>
          <p:cNvCxnSpPr>
            <a:cxnSpLocks/>
          </p:cNvCxnSpPr>
          <p:nvPr/>
        </p:nvCxnSpPr>
        <p:spPr bwMode="auto">
          <a:xfrm>
            <a:off x="5555642" y="4027098"/>
            <a:ext cx="1792836" cy="957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sp>
        <p:nvSpPr>
          <p:cNvPr id="7" name="矩形 6">
            <a:extLst>
              <a:ext uri="{FF2B5EF4-FFF2-40B4-BE49-F238E27FC236}">
                <a16:creationId xmlns:a16="http://schemas.microsoft.com/office/drawing/2014/main" id="{3DDEF177-A47F-474D-A666-224774CDA020}"/>
              </a:ext>
            </a:extLst>
          </p:cNvPr>
          <p:cNvSpPr/>
          <p:nvPr/>
        </p:nvSpPr>
        <p:spPr bwMode="auto">
          <a:xfrm>
            <a:off x="3081278" y="3733800"/>
            <a:ext cx="1525587" cy="27432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242 tones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361D4262-CE8D-4EF6-B7D8-823362699F9D}"/>
              </a:ext>
            </a:extLst>
          </p:cNvPr>
          <p:cNvSpPr/>
          <p:nvPr/>
        </p:nvSpPr>
        <p:spPr bwMode="auto">
          <a:xfrm>
            <a:off x="4757679" y="3733800"/>
            <a:ext cx="1525588" cy="27432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242 tones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" name="直接箭头连接符 10">
            <a:extLst>
              <a:ext uri="{FF2B5EF4-FFF2-40B4-BE49-F238E27FC236}">
                <a16:creationId xmlns:a16="http://schemas.microsoft.com/office/drawing/2014/main" id="{7997C9EA-7FDC-48D6-A3C0-2F9FE538E631}"/>
              </a:ext>
            </a:extLst>
          </p:cNvPr>
          <p:cNvCxnSpPr>
            <a:cxnSpLocks/>
          </p:cNvCxnSpPr>
          <p:nvPr/>
        </p:nvCxnSpPr>
        <p:spPr bwMode="auto">
          <a:xfrm flipH="1">
            <a:off x="1862078" y="4027098"/>
            <a:ext cx="1979614" cy="95758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bg1">
                <a:lumMod val="65000"/>
              </a:schemeClr>
            </a:solidFill>
            <a:prstDash val="solid"/>
            <a:round/>
            <a:headEnd type="none" w="sm" len="sm"/>
            <a:tailEnd type="triangle" w="lg" len="lg"/>
          </a:ln>
          <a:effectLst/>
        </p:spPr>
      </p:cxnSp>
      <p:graphicFrame>
        <p:nvGraphicFramePr>
          <p:cNvPr id="12" name="表格 11">
            <a:extLst>
              <a:ext uri="{FF2B5EF4-FFF2-40B4-BE49-F238E27FC236}">
                <a16:creationId xmlns:a16="http://schemas.microsoft.com/office/drawing/2014/main" id="{06866F92-21AD-458C-88CC-AA4614071B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185020"/>
              </p:ext>
            </p:extLst>
          </p:nvPr>
        </p:nvGraphicFramePr>
        <p:xfrm>
          <a:off x="795278" y="4984678"/>
          <a:ext cx="7465841" cy="274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1265">
                  <a:extLst>
                    <a:ext uri="{9D8B030D-6E8A-4147-A177-3AD203B41FA5}">
                      <a16:colId xmlns:a16="http://schemas.microsoft.com/office/drawing/2014/main" val="528541437"/>
                    </a:ext>
                  </a:extLst>
                </a:gridCol>
                <a:gridCol w="1796144">
                  <a:extLst>
                    <a:ext uri="{9D8B030D-6E8A-4147-A177-3AD203B41FA5}">
                      <a16:colId xmlns:a16="http://schemas.microsoft.com/office/drawing/2014/main" val="906627593"/>
                    </a:ext>
                  </a:extLst>
                </a:gridCol>
                <a:gridCol w="1796144">
                  <a:extLst>
                    <a:ext uri="{9D8B030D-6E8A-4147-A177-3AD203B41FA5}">
                      <a16:colId xmlns:a16="http://schemas.microsoft.com/office/drawing/2014/main" val="3086032671"/>
                    </a:ext>
                  </a:extLst>
                </a:gridCol>
                <a:gridCol w="1796144">
                  <a:extLst>
                    <a:ext uri="{9D8B030D-6E8A-4147-A177-3AD203B41FA5}">
                      <a16:colId xmlns:a16="http://schemas.microsoft.com/office/drawing/2014/main" val="2172541617"/>
                    </a:ext>
                  </a:extLst>
                </a:gridCol>
                <a:gridCol w="1796144">
                  <a:extLst>
                    <a:ext uri="{9D8B030D-6E8A-4147-A177-3AD203B41FA5}">
                      <a16:colId xmlns:a16="http://schemas.microsoft.com/office/drawing/2014/main" val="1593261141"/>
                    </a:ext>
                  </a:extLst>
                </a:gridCol>
              </a:tblGrid>
              <a:tr h="151202">
                <a:tc>
                  <a:txBody>
                    <a:bodyPr/>
                    <a:lstStyle/>
                    <a:p>
                      <a:pPr algn="r"/>
                      <a:endParaRPr lang="zh-CN" alt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319862"/>
                  </a:ext>
                </a:extLst>
              </a:tr>
            </a:tbl>
          </a:graphicData>
        </a:graphic>
      </p:graphicFrame>
      <p:sp>
        <p:nvSpPr>
          <p:cNvPr id="15" name="右大括号 14">
            <a:extLst>
              <a:ext uri="{FF2B5EF4-FFF2-40B4-BE49-F238E27FC236}">
                <a16:creationId xmlns:a16="http://schemas.microsoft.com/office/drawing/2014/main" id="{BBD0853A-EC10-4696-B074-89AB80700B79}"/>
              </a:ext>
            </a:extLst>
          </p:cNvPr>
          <p:cNvSpPr/>
          <p:nvPr/>
        </p:nvSpPr>
        <p:spPr bwMode="auto">
          <a:xfrm rot="5400000">
            <a:off x="4574077" y="1798308"/>
            <a:ext cx="182562" cy="7191522"/>
          </a:xfrm>
          <a:prstGeom prst="rightBrace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43A08E1-55F5-4F42-945F-CE78385D432F}"/>
              </a:ext>
            </a:extLst>
          </p:cNvPr>
          <p:cNvSpPr/>
          <p:nvPr/>
        </p:nvSpPr>
        <p:spPr>
          <a:xfrm>
            <a:off x="3182620" y="4148850"/>
            <a:ext cx="29711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Tone plan of the conventional 40 MHz DBW</a:t>
            </a:r>
            <a:endParaRPr lang="zh-CN" altLang="en-US" dirty="0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C7259CF4-C0D1-45FC-B24C-AE57EC57A657}"/>
              </a:ext>
            </a:extLst>
          </p:cNvPr>
          <p:cNvSpPr/>
          <p:nvPr/>
        </p:nvSpPr>
        <p:spPr>
          <a:xfrm>
            <a:off x="3204238" y="5474915"/>
            <a:ext cx="28509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Tone plan of the aggregated 40 MHz DBW</a:t>
            </a:r>
            <a:endParaRPr lang="zh-CN" altLang="en-US" dirty="0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EE7C467-53CE-4303-9F23-FA6B2A2386C0}"/>
              </a:ext>
            </a:extLst>
          </p:cNvPr>
          <p:cNvSpPr/>
          <p:nvPr/>
        </p:nvSpPr>
        <p:spPr bwMode="auto">
          <a:xfrm>
            <a:off x="1252478" y="4984678"/>
            <a:ext cx="1525587" cy="27432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242 tones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87221356-32F3-4E73-86A5-50C6D2E00475}"/>
              </a:ext>
            </a:extLst>
          </p:cNvPr>
          <p:cNvSpPr/>
          <p:nvPr/>
        </p:nvSpPr>
        <p:spPr bwMode="auto">
          <a:xfrm>
            <a:off x="6583219" y="4984678"/>
            <a:ext cx="1525587" cy="274320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242 tones</a:t>
            </a:r>
            <a:endParaRPr kumimoji="0" lang="zh-CN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BB7C0285-203F-4B2F-9744-2DE4D0A950A9}"/>
              </a:ext>
            </a:extLst>
          </p:cNvPr>
          <p:cNvSpPr/>
          <p:nvPr/>
        </p:nvSpPr>
        <p:spPr>
          <a:xfrm>
            <a:off x="6209846" y="4378680"/>
            <a:ext cx="4844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1E1EFA"/>
                </a:solidFill>
              </a:rPr>
              <a:t>Shift</a:t>
            </a:r>
            <a:endParaRPr lang="zh-CN" altLang="en-US" dirty="0">
              <a:solidFill>
                <a:srgbClr val="1E1EFA"/>
              </a:solidFill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:a16="http://schemas.microsoft.com/office/drawing/2014/main" id="{551B5966-5A0D-44E7-B155-CC646C2086B0}"/>
              </a:ext>
            </a:extLst>
          </p:cNvPr>
          <p:cNvSpPr/>
          <p:nvPr/>
        </p:nvSpPr>
        <p:spPr>
          <a:xfrm>
            <a:off x="2596850" y="4389120"/>
            <a:ext cx="4844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solidFill>
                  <a:srgbClr val="1E1EFA"/>
                </a:solidFill>
              </a:rPr>
              <a:t>Shift</a:t>
            </a:r>
            <a:endParaRPr lang="zh-CN" altLang="en-US" dirty="0">
              <a:solidFill>
                <a:srgbClr val="1E1E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86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B</a:t>
            </a:r>
            <a:r>
              <a:rPr lang="en-US" altLang="zh-CN" sz="2800" dirty="0">
                <a:solidFill>
                  <a:schemeClr val="tx1"/>
                </a:solidFill>
              </a:rPr>
              <a:t>enefits of Aggregated 40 MHz DBW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Shape 94">
            <a:extLst>
              <a:ext uri="{FF2B5EF4-FFF2-40B4-BE49-F238E27FC236}">
                <a16:creationId xmlns:a16="http://schemas.microsoft.com/office/drawing/2014/main" id="{D3A3A7D8-00B7-4406-90C0-4F3D199FC4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773507" y="1616638"/>
            <a:ext cx="7532293" cy="157010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analysis in [3], the difference of power gain between DBW 20 and DBW 40 is shown below: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 that although the tone indices of conventional and aggregated 40 MHz DBW are different, the power gains are the same.</a:t>
            </a: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25475" lvl="1" indent="-263525" algn="just">
              <a:buSzPct val="100000"/>
              <a:buFont typeface="Arial" panose="020B0604020202020204" pitchFamily="34" charset="0"/>
              <a:buChar char="–"/>
            </a:pP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From the above table, it is worth defining the aggregated 40 MHz DBW for the puncturing case 1001 to further enhance the DRU performance. </a:t>
            </a:r>
          </a:p>
        </p:txBody>
      </p:sp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4E7C73C8-89A4-46AF-A22A-8D2475B762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1638374"/>
              </p:ext>
            </p:extLst>
          </p:nvPr>
        </p:nvGraphicFramePr>
        <p:xfrm>
          <a:off x="2393619" y="3200400"/>
          <a:ext cx="4609053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2000">
                  <a:extLst>
                    <a:ext uri="{9D8B030D-6E8A-4147-A177-3AD203B41FA5}">
                      <a16:colId xmlns:a16="http://schemas.microsoft.com/office/drawing/2014/main" val="268948632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399626718"/>
                    </a:ext>
                  </a:extLst>
                </a:gridCol>
                <a:gridCol w="2094453">
                  <a:extLst>
                    <a:ext uri="{9D8B030D-6E8A-4147-A177-3AD203B41FA5}">
                      <a16:colId xmlns:a16="http://schemas.microsoft.com/office/drawing/2014/main" val="3406761868"/>
                    </a:ext>
                  </a:extLst>
                </a:gridCol>
              </a:tblGrid>
              <a:tr h="137160">
                <a:tc rowSpan="2">
                  <a:txBody>
                    <a:bodyPr/>
                    <a:lstStyle/>
                    <a:p>
                      <a:r>
                        <a:rPr lang="en-US" altLang="zh-CN" sz="1200" dirty="0"/>
                        <a:t>N</a:t>
                      </a:r>
                      <a:r>
                        <a:rPr lang="en-US" altLang="zh-CN" sz="1200" baseline="-25000" dirty="0"/>
                        <a:t>RU</a:t>
                      </a:r>
                      <a:endParaRPr lang="zh-CN" altLang="en-US" sz="1200" baseline="-25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DRU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921986"/>
                  </a:ext>
                </a:extLst>
              </a:tr>
              <a:tr h="137160">
                <a:tc vMerge="1">
                  <a:txBody>
                    <a:bodyPr/>
                    <a:lstStyle/>
                    <a:p>
                      <a:endParaRPr lang="zh-CN" altLang="en-US" sz="1200" baseline="-250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20 MHz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DBW = 40 MHz</a:t>
                      </a:r>
                      <a:r>
                        <a:rPr lang="zh-CN" altLang="en-US" sz="1200" dirty="0"/>
                        <a:t> </a:t>
                      </a:r>
                      <a:r>
                        <a:rPr lang="en-US" altLang="zh-CN" sz="1200" dirty="0"/>
                        <a:t>(Conventional/Aggregated)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25699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11.07</a:t>
                      </a:r>
                      <a:endParaRPr lang="zh-CN" alt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498905"/>
                  </a:ext>
                </a:extLst>
              </a:tr>
              <a:tr h="145833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52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6.3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8.06</a:t>
                      </a:r>
                      <a:endParaRPr lang="zh-CN" alt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159613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106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3.29</a:t>
                      </a:r>
                      <a:endParaRPr lang="zh-CN" altLang="en-US" sz="1200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6.3</a:t>
                      </a:r>
                      <a:endParaRPr lang="zh-CN" alt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885269"/>
                  </a:ext>
                </a:extLst>
              </a:tr>
              <a:tr h="178759"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242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200" dirty="0"/>
                        <a:t>N/A</a:t>
                      </a:r>
                      <a:endParaRPr lang="zh-CN" alt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2.62</a:t>
                      </a:r>
                      <a:endParaRPr lang="zh-CN" altLang="en-US" sz="12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993070"/>
                  </a:ext>
                </a:extLst>
              </a:tr>
            </a:tbl>
          </a:graphicData>
        </a:graphic>
      </p:graphicFrame>
      <p:sp>
        <p:nvSpPr>
          <p:cNvPr id="12" name="矩形 11">
            <a:extLst>
              <a:ext uri="{FF2B5EF4-FFF2-40B4-BE49-F238E27FC236}">
                <a16:creationId xmlns:a16="http://schemas.microsoft.com/office/drawing/2014/main" id="{437B80CC-0B43-46E8-9DCF-5F8A0ABE322A}"/>
              </a:ext>
            </a:extLst>
          </p:cNvPr>
          <p:cNvSpPr/>
          <p:nvPr/>
        </p:nvSpPr>
        <p:spPr>
          <a:xfrm>
            <a:off x="2895600" y="2899453"/>
            <a:ext cx="360508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Table Power Gain Compared to the RRU Case (dB) 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384752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23AFB2D6-318C-454F-AACC-7ED4BEE254D3}"/>
              </a:ext>
            </a:extLst>
          </p:cNvPr>
          <p:cNvSpPr/>
          <p:nvPr/>
        </p:nvSpPr>
        <p:spPr>
          <a:xfrm>
            <a:off x="990600" y="1905000"/>
            <a:ext cx="7315200" cy="25237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SzPct val="10000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the following DBW patterns are discussed for the puncturing case 1001: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dk1"/>
              </a:solidFill>
              <a:cs typeface="Times New Roman"/>
              <a:sym typeface="Times New Roman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33400" lvl="1" indent="-261938" algn="just">
              <a:buSzPct val="100000"/>
              <a:buFont typeface="Arial" panose="020B0604020202020204" pitchFamily="34" charset="0"/>
              <a:buChar char="–"/>
            </a:pPr>
            <a:endParaRPr lang="en-US" altLang="zh-CN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600"/>
              </a:spcBef>
              <a:spcAft>
                <a:spcPts val="6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altLang="zh-CN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Suggest defining the aggregated 40 MHz DBW for the puncturing case 1001 to further enhance the DRU performance.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F90B5B07-9DBC-4E44-9A99-B6A91AC1E3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332810"/>
              </p:ext>
            </p:extLst>
          </p:nvPr>
        </p:nvGraphicFramePr>
        <p:xfrm>
          <a:off x="533400" y="2910840"/>
          <a:ext cx="7010399" cy="548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92543">
                  <a:extLst>
                    <a:ext uri="{9D8B030D-6E8A-4147-A177-3AD203B41FA5}">
                      <a16:colId xmlns:a16="http://schemas.microsoft.com/office/drawing/2014/main" val="1971689959"/>
                    </a:ext>
                  </a:extLst>
                </a:gridCol>
                <a:gridCol w="1304464">
                  <a:extLst>
                    <a:ext uri="{9D8B030D-6E8A-4147-A177-3AD203B41FA5}">
                      <a16:colId xmlns:a16="http://schemas.microsoft.com/office/drawing/2014/main" val="1581656753"/>
                    </a:ext>
                  </a:extLst>
                </a:gridCol>
                <a:gridCol w="1304464">
                  <a:extLst>
                    <a:ext uri="{9D8B030D-6E8A-4147-A177-3AD203B41FA5}">
                      <a16:colId xmlns:a16="http://schemas.microsoft.com/office/drawing/2014/main" val="3332060903"/>
                    </a:ext>
                  </a:extLst>
                </a:gridCol>
                <a:gridCol w="1304464">
                  <a:extLst>
                    <a:ext uri="{9D8B030D-6E8A-4147-A177-3AD203B41FA5}">
                      <a16:colId xmlns:a16="http://schemas.microsoft.com/office/drawing/2014/main" val="324162510"/>
                    </a:ext>
                  </a:extLst>
                </a:gridCol>
                <a:gridCol w="1304464">
                  <a:extLst>
                    <a:ext uri="{9D8B030D-6E8A-4147-A177-3AD203B41FA5}">
                      <a16:colId xmlns:a16="http://schemas.microsoft.com/office/drawing/2014/main" val="427497204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200" b="0" dirty="0"/>
                        <a:t>DBW 20 + 20</a:t>
                      </a:r>
                      <a:endParaRPr lang="zh-CN" altLang="en-US" sz="1200" b="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20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DBW 20</a:t>
                      </a:r>
                      <a:endParaRPr lang="zh-CN" alt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3907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DBW Aggregated 40</a:t>
                      </a:r>
                      <a:endParaRPr lang="zh-CN" alt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/>
                        <a:t>Part 1 of DBW 40</a:t>
                      </a:r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Part 2 of DBW 40</a:t>
                      </a:r>
                      <a:endParaRPr lang="zh-CN" altLang="en-US" sz="12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034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29573" y="2019300"/>
            <a:ext cx="6761053" cy="2819400"/>
          </a:xfrm>
        </p:spPr>
        <p:txBody>
          <a:bodyPr/>
          <a:lstStyle/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[1] Alfred Asterjadhi, </a:t>
            </a:r>
            <a:r>
              <a:rPr lang="en-US" altLang="en-US" sz="1200" b="0" dirty="0"/>
              <a:t>TGbn Motions List - Part 1, 802.11 DCN 2024/171r8</a:t>
            </a:r>
            <a:endParaRPr lang="en-US" altLang="zh-CN" sz="1200" b="0" dirty="0"/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[2] Eunsung Park, et al. Distribution Bandwidth within 80 MHz for DRU, 802.11 DCN 2024/766r2</a:t>
            </a:r>
          </a:p>
          <a:p>
            <a:pPr marL="180975" indent="-180975" algn="just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200" b="0" dirty="0"/>
              <a:t>[3] </a:t>
            </a:r>
            <a:r>
              <a:rPr lang="en-US" altLang="zh-CN" sz="1200" b="0" dirty="0" err="1"/>
              <a:t>Mengshi</a:t>
            </a:r>
            <a:r>
              <a:rPr lang="en-US" altLang="zh-CN" sz="1200" b="0" dirty="0"/>
              <a:t> Hu, et al. Discussion on Distribution Bandwidth of DRU, 802.11 DCN 2024/801r1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89C01E84-AFE3-4347-B4B0-FF2A245F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DRU are allowed in the punctured case 1001 in an 80 </a:t>
            </a:r>
            <a:r>
              <a:rPr lang="en-US" altLang="zh-CN" sz="1600" dirty="0" err="1"/>
              <a:t>MHz.</a:t>
            </a:r>
            <a:endParaRPr lang="en-US" altLang="zh-CN" sz="1600" dirty="0"/>
          </a:p>
          <a:p>
            <a:pPr lvl="2"/>
            <a:r>
              <a:rPr lang="en-US" altLang="zh-CN" sz="1600" dirty="0"/>
              <a:t>1001 indicates that the two 20 MHz channels in the middle of an 80 MHz are punctured.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45AA4CAE-F62D-46F7-BBC0-2881EAFCC766}"/>
              </a:ext>
            </a:extLst>
          </p:cNvPr>
          <p:cNvSpPr txBox="1">
            <a:spLocks/>
          </p:cNvSpPr>
          <p:nvPr/>
        </p:nvSpPr>
        <p:spPr bwMode="auto">
          <a:xfrm>
            <a:off x="609600" y="724694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dirty="0"/>
              <a:t>Straw Poll #1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42846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5" name="内容占位符 1">
            <a:extLst>
              <a:ext uri="{FF2B5EF4-FFF2-40B4-BE49-F238E27FC236}">
                <a16:creationId xmlns:a16="http://schemas.microsoft.com/office/drawing/2014/main" id="{89C01E84-AFE3-4347-B4B0-FF2A245F5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r>
              <a:rPr lang="en-US" altLang="zh-CN" sz="2000" dirty="0"/>
              <a:t>Do you agree to include the following into the 11bn SFD?</a:t>
            </a:r>
          </a:p>
          <a:p>
            <a:pPr lvl="1"/>
            <a:r>
              <a:rPr lang="en-US" altLang="zh-CN" sz="1600" dirty="0"/>
              <a:t>In the puncturing case of 1001 in an 80 MHz, the following distribution bandwidth modes are allowed for DRU</a:t>
            </a:r>
          </a:p>
          <a:p>
            <a:pPr lvl="2"/>
            <a:r>
              <a:rPr lang="en-US" altLang="zh-CN" sz="1600" dirty="0"/>
              <a:t>20 MHz + 20 MHz</a:t>
            </a:r>
          </a:p>
          <a:p>
            <a:pPr lvl="2"/>
            <a:r>
              <a:rPr lang="en-US" altLang="zh-CN" sz="1600" dirty="0"/>
              <a:t>Aggregated 40 MHz</a:t>
            </a:r>
          </a:p>
          <a:p>
            <a:pPr lvl="2"/>
            <a:r>
              <a:rPr lang="en-US" altLang="zh-CN" sz="1600" dirty="0"/>
              <a:t>Note 1: 1001 indicates that the two 20 MHz channels in the middle of an 80 MHz are punctured.</a:t>
            </a:r>
          </a:p>
          <a:p>
            <a:pPr lvl="2"/>
            <a:r>
              <a:rPr lang="en-US" altLang="zh-CN" sz="1600" dirty="0"/>
              <a:t>Note 2: The aggregated 40 MHz is a distribution bandwidth consisting of the two non-punctured 20 </a:t>
            </a:r>
            <a:r>
              <a:rPr lang="en-US" altLang="zh-CN" sz="1600"/>
              <a:t>MHz channels </a:t>
            </a:r>
            <a:r>
              <a:rPr lang="en-US" altLang="zh-CN" sz="1600" dirty="0"/>
              <a:t>in the </a:t>
            </a:r>
            <a:r>
              <a:rPr lang="en-US" altLang="zh-CN" sz="1600"/>
              <a:t>puncturing case 1001.</a:t>
            </a:r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</p:txBody>
      </p:sp>
      <p:sp>
        <p:nvSpPr>
          <p:cNvPr id="7" name="标题 3">
            <a:extLst>
              <a:ext uri="{FF2B5EF4-FFF2-40B4-BE49-F238E27FC236}">
                <a16:creationId xmlns:a16="http://schemas.microsoft.com/office/drawing/2014/main" id="{45AA4CAE-F62D-46F7-BBC0-2881EAFCC766}"/>
              </a:ext>
            </a:extLst>
          </p:cNvPr>
          <p:cNvSpPr txBox="1">
            <a:spLocks/>
          </p:cNvSpPr>
          <p:nvPr/>
        </p:nvSpPr>
        <p:spPr bwMode="auto">
          <a:xfrm>
            <a:off x="609600" y="724694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US" altLang="zh-CN" kern="0" dirty="0"/>
              <a:t>Straw Poll #2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64657271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117200</TotalTime>
  <Words>978</Words>
  <Application>Microsoft Office PowerPoint</Application>
  <PresentationFormat>全屏显示(4:3)</PresentationFormat>
  <Paragraphs>188</Paragraphs>
  <Slides>9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ＭＳ Ｐゴシック</vt:lpstr>
      <vt:lpstr>TimesNewRoman</vt:lpstr>
      <vt:lpstr>宋体</vt:lpstr>
      <vt:lpstr>Arial</vt:lpstr>
      <vt:lpstr>Times New Roman</vt:lpstr>
      <vt:lpstr>802-11-Submission</vt:lpstr>
      <vt:lpstr>DRU for Puncturing Case 1001</vt:lpstr>
      <vt:lpstr>Background</vt:lpstr>
      <vt:lpstr>DBW for Puncturing Case 1001</vt:lpstr>
      <vt:lpstr>Details of Aggregated 40 MHz DBW </vt:lpstr>
      <vt:lpstr>Benefits of Aggregated 40 MHz DBW </vt:lpstr>
      <vt:lpstr>Summary</vt:lpstr>
      <vt:lpstr>PowerPoint 演示文稿</vt:lpstr>
      <vt:lpstr>PowerPoint 演示文稿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2869</cp:revision>
  <cp:lastPrinted>1998-02-10T13:28:06Z</cp:lastPrinted>
  <dcterms:created xsi:type="dcterms:W3CDTF">2013-11-12T18:41:50Z</dcterms:created>
  <dcterms:modified xsi:type="dcterms:W3CDTF">2024-07-09T06:14:16Z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(3)4UIRlM6zCnSgKPf4S7U6xzci02Lj6FsQLoaS1r6XwUMSveRyuK+D5TxwjFLvXokCeXPasgxI
5THnF7C9cwNwuGfgIK49fvTefFE8ncB2ckL4nZvvlBpb20x5PkrvUXl05TYhsVzLwGMFJs3m
ib63BJ9RBWeoIAXstU46BjlB+YAbdlfrFL23sd9yaZg6ZJxoAgP1thffrGS39+axzQlRXSHn
MoRgvAOhnsqji35Dj6</vt:lpwstr>
  </property>
  <property fmtid="{D5CDD505-2E9C-101B-9397-08002B2CF9AE}" pid="4" name="_2015_ms_pID_7253431">
    <vt:lpwstr>whzw/693YtK7c4abSqsJ4wZtddHhKdBYSLG8bmgirLgA9hjNK3Mg4D
rLwIG+oSSmd/qQDd8VRYJdcQJgBzXxOHN5hs5n6oYrUBxk6V2ZFQd+eMdGRPYjeB8mU7o90u
W2KZ4psTlmaPsxOYXqm6RYiMdpw+0qF0sUquBcYKveda6oOwpnGv4KGvbOpJoRsdIZpLHfd7
JRQufS4ttLawcIJDV8rMQqW9q+5QY6wscl68</vt:lpwstr>
  </property>
  <property fmtid="{D5CDD505-2E9C-101B-9397-08002B2CF9AE}" pid="5" name="_2015_ms_pID_7253432">
    <vt:lpwstr>cw==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