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83" r:id="rId2"/>
    <p:sldId id="1136" r:id="rId3"/>
    <p:sldId id="1239" r:id="rId4"/>
    <p:sldId id="1273" r:id="rId5"/>
    <p:sldId id="1281" r:id="rId6"/>
    <p:sldId id="1289" r:id="rId7"/>
    <p:sldId id="1293" r:id="rId8"/>
    <p:sldId id="1274" r:id="rId9"/>
    <p:sldId id="1180" r:id="rId10"/>
    <p:sldId id="1292" r:id="rId11"/>
    <p:sldId id="1283" r:id="rId12"/>
    <p:sldId id="1291" r:id="rId13"/>
    <p:sldId id="1282" r:id="rId14"/>
    <p:sldId id="1284" r:id="rId15"/>
    <p:sldId id="1288" r:id="rId16"/>
    <p:sldId id="1238" r:id="rId17"/>
    <p:sldId id="1279" r:id="rId18"/>
    <p:sldId id="1275" r:id="rId19"/>
    <p:sldId id="1277" r:id="rId20"/>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nHee Baek/IoT Connectivity Standard TP(sunhee.baek@lge.com)" initials="SBCST" lastIdx="17" clrIdx="0">
    <p:extLst>
      <p:ext uri="{19B8F6BF-5375-455C-9EA6-DF929625EA0E}">
        <p15:presenceInfo xmlns:p15="http://schemas.microsoft.com/office/powerpoint/2012/main" userId="S-1-5-21-2543426832-1914326140-3112152631-19250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5383" autoAdjust="0"/>
  </p:normalViewPr>
  <p:slideViewPr>
    <p:cSldViewPr>
      <p:cViewPr varScale="1">
        <p:scale>
          <a:sx n="130" d="100"/>
          <a:sy n="130" d="100"/>
        </p:scale>
        <p:origin x="1188" y="13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3" d="100"/>
          <a:sy n="103" d="100"/>
        </p:scale>
        <p:origin x="1242" y="96"/>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71402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3202081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3522125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6641161" y="6475413"/>
            <a:ext cx="19027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SunHee</a:t>
            </a:r>
            <a:r>
              <a:rPr lang="en-US" altLang="ko-KR" dirty="0"/>
              <a:t> </a:t>
            </a:r>
            <a:r>
              <a:rPr lang="en-US" altLang="ko-KR" dirty="0" err="1"/>
              <a:t>Baek</a:t>
            </a:r>
            <a:r>
              <a:rPr lang="en-US" altLang="ko-KR" dirty="0"/>
              <a:t>, LG Electronics</a:t>
            </a: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6641161" y="6475413"/>
            <a:ext cx="19027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SunHee</a:t>
            </a:r>
            <a:r>
              <a:rPr lang="en-US" altLang="ko-KR" dirty="0"/>
              <a:t> </a:t>
            </a:r>
            <a:r>
              <a:rPr lang="en-US" altLang="ko-KR" dirty="0" err="1"/>
              <a:t>Baek</a:t>
            </a:r>
            <a:r>
              <a:rPr lang="en-US" altLang="ko-KR" dirty="0"/>
              <a:t>, LG Electronics</a:t>
            </a: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641161" y="6475413"/>
            <a:ext cx="19027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SunHee</a:t>
            </a:r>
            <a:r>
              <a:rPr lang="en-US" altLang="ko-KR" dirty="0"/>
              <a:t> </a:t>
            </a:r>
            <a:r>
              <a:rPr lang="en-US" altLang="ko-KR" dirty="0" err="1"/>
              <a:t>Baek</a:t>
            </a:r>
            <a:r>
              <a:rPr lang="en-US" altLang="ko-KR" dirty="0"/>
              <a:t>,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75245" y="332601"/>
            <a:ext cx="327025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802.11-24/1129r1</a:t>
            </a: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942566"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baseline="0" dirty="0">
                <a:solidFill>
                  <a:schemeClr val="tx1"/>
                </a:solidFill>
                <a:latin typeface="Times New Roman" panose="02020603050405020304" pitchFamily="18" charset="0"/>
                <a:ea typeface="+mn-ea"/>
                <a:cs typeface="+mn-cs"/>
              </a:rPr>
              <a:t>July </a:t>
            </a:r>
            <a:r>
              <a:rPr kumimoji="0" lang="en-US" altLang="ko-KR" sz="1800" b="1" kern="1200" dirty="0">
                <a:solidFill>
                  <a:schemeClr val="tx1"/>
                </a:solidFill>
                <a:latin typeface="Times New Roman" panose="02020603050405020304" pitchFamily="18" charset="0"/>
                <a:ea typeface="+mn-ea"/>
                <a:cs typeface="+mn-cs"/>
              </a:rPr>
              <a:t>2024</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3"/>
          </p:nvPr>
        </p:nvSpPr>
        <p:spPr>
          <a:xfrm>
            <a:off x="6684442" y="6475413"/>
            <a:ext cx="1859483" cy="184666"/>
          </a:xfrm>
        </p:spPr>
        <p:txBody>
          <a:bodyPr/>
          <a:lstStyle/>
          <a:p>
            <a:pPr>
              <a:defRPr/>
            </a:pPr>
            <a:r>
              <a:rPr lang="en-US" altLang="ko-KR" dirty="0" err="1"/>
              <a:t>SunHee</a:t>
            </a:r>
            <a:r>
              <a:rPr lang="en-US" altLang="ko-KR" dirty="0"/>
              <a:t> </a:t>
            </a:r>
            <a:r>
              <a:rPr lang="en-US" altLang="ko-KR" dirty="0" err="1"/>
              <a:t>Baek</a:t>
            </a:r>
            <a:r>
              <a:rPr lang="en-US" altLang="ko-KR" dirty="0"/>
              <a:t>,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a:solidFill>
                  <a:schemeClr val="tx1"/>
                </a:solidFill>
                <a:ea typeface="굴림" panose="020B0600000101010101" pitchFamily="50" charset="-127"/>
              </a:rPr>
              <a:t>Discussion on Intermediate</a:t>
            </a:r>
            <a:r>
              <a:rPr lang="ko-KR" altLang="en-US" dirty="0">
                <a:solidFill>
                  <a:schemeClr val="tx1"/>
                </a:solidFill>
                <a:ea typeface="굴림" panose="020B0600000101010101" pitchFamily="50" charset="-127"/>
              </a:rPr>
              <a:t> </a:t>
            </a:r>
            <a:r>
              <a:rPr lang="en-US" altLang="ko-KR" dirty="0">
                <a:solidFill>
                  <a:schemeClr val="tx1"/>
                </a:solidFill>
                <a:ea typeface="굴림" panose="020B0600000101010101" pitchFamily="50" charset="-127"/>
              </a:rPr>
              <a:t>FCS Signaling</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2024-07-14</a:t>
            </a:r>
          </a:p>
        </p:txBody>
      </p:sp>
      <p:sp>
        <p:nvSpPr>
          <p:cNvPr id="6151" name="Rectangle 12"/>
          <p:cNvSpPr>
            <a:spLocks noChangeArrowheads="1"/>
          </p:cNvSpPr>
          <p:nvPr/>
        </p:nvSpPr>
        <p:spPr bwMode="auto">
          <a:xfrm>
            <a:off x="609600" y="19431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3490738539"/>
              </p:ext>
            </p:extLst>
          </p:nvPr>
        </p:nvGraphicFramePr>
        <p:xfrm>
          <a:off x="673510" y="2356006"/>
          <a:ext cx="7620000" cy="3973538"/>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37320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Baek</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Jinsoo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343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a:t>Yelin</a:t>
                      </a:r>
                      <a:r>
                        <a:rPr lang="en-US" altLang="ko-KR" sz="1200" dirty="0"/>
                        <a:t> Yoon</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yl.yoon@lge.com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a:t>Geonhwan</a:t>
                      </a:r>
                      <a:r>
                        <a:rPr lang="en-US" altLang="ko-KR" sz="1200" dirty="0"/>
                        <a:t> Kim</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geonhwan.kim@lge.com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dongju.cha@lge.com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Hongwon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Lee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hongwon.lee@lge.com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65390093"/>
                  </a:ext>
                </a:extLst>
              </a:tr>
              <a:tr h="26343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6343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Dongguk</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Jinyoung</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63439">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a:solidFill>
                            <a:schemeClr val="tx1"/>
                          </a:solidFill>
                          <a:latin typeface="+mn-lt"/>
                          <a:ea typeface="Malgun Gothic"/>
                          <a:cs typeface="+mn-cs"/>
                        </a:rPr>
                        <a:t>HanGyu</a:t>
                      </a:r>
                      <a:r>
                        <a:rPr lang="en-US" altLang="ko-KR" sz="1200" kern="1200" baseline="0" dirty="0">
                          <a:solidFill>
                            <a:schemeClr val="tx1"/>
                          </a:solidFill>
                          <a:latin typeface="+mn-lt"/>
                          <a:ea typeface="Malgun Gothic"/>
                          <a:cs typeface="+mn-cs"/>
                        </a:rPr>
                        <a:t> Cho</a:t>
                      </a:r>
                      <a:endParaRPr lang="en-US" altLang="ko-KR" sz="1200" kern="1200" dirty="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2687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Straw Poll 1</a:t>
            </a:r>
            <a:endParaRPr lang="ko-KR" altLang="en-US" dirty="0">
              <a:solidFill>
                <a:schemeClr val="tx1"/>
              </a:solidFill>
            </a:endParaRPr>
          </a:p>
        </p:txBody>
      </p:sp>
      <p:sp>
        <p:nvSpPr>
          <p:cNvPr id="3" name="내용 개체 틀 2"/>
          <p:cNvSpPr>
            <a:spLocks noGrp="1"/>
          </p:cNvSpPr>
          <p:nvPr>
            <p:ph idx="1"/>
          </p:nvPr>
        </p:nvSpPr>
        <p:spPr>
          <a:xfrm>
            <a:off x="533400" y="1752600"/>
            <a:ext cx="8153400" cy="4343400"/>
          </a:xfrm>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If </a:t>
            </a:r>
            <a:r>
              <a:rPr lang="en-US" altLang="ko-KR" sz="2000" dirty="0"/>
              <a:t>an initial control frame includes an intermediate FCS for UHR STA(s) that precedes padding and the FCS field, t</a:t>
            </a:r>
            <a:r>
              <a:rPr lang="en-US" altLang="ko-KR" dirty="0"/>
              <a:t>he intermediate FCS has the size of 32 bits.</a:t>
            </a:r>
            <a:endParaRPr lang="en-US" altLang="ko-KR" sz="2000" dirty="0"/>
          </a:p>
          <a:p>
            <a:pPr lvl="1"/>
            <a:endParaRPr lang="en-US" altLang="ko-KR" dirty="0"/>
          </a:p>
          <a:p>
            <a:pPr lvl="2"/>
            <a:endParaRPr lang="ko-KR" altLang="en-US" dirty="0"/>
          </a:p>
          <a:p>
            <a:pPr lvl="2"/>
            <a:endParaRPr lang="en-US" altLang="ko-KR" dirty="0">
              <a:solidFill>
                <a:srgbClr val="0000CC"/>
              </a:solidFill>
            </a:endParaRP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1143300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Straw Poll 2</a:t>
            </a:r>
            <a:endParaRPr lang="ko-KR" altLang="en-US" dirty="0">
              <a:solidFill>
                <a:schemeClr val="tx1"/>
              </a:solidFill>
            </a:endParaRPr>
          </a:p>
        </p:txBody>
      </p:sp>
      <p:sp>
        <p:nvSpPr>
          <p:cNvPr id="3" name="내용 개체 틀 2"/>
          <p:cNvSpPr>
            <a:spLocks noGrp="1"/>
          </p:cNvSpPr>
          <p:nvPr>
            <p:ph idx="1"/>
          </p:nvPr>
        </p:nvSpPr>
        <p:spPr>
          <a:xfrm>
            <a:off x="533400" y="1752600"/>
            <a:ext cx="8153400" cy="4343400"/>
          </a:xfrm>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A Trigger frame as an initial control frame addressed to at least one STA that operates a dynamic power save mode shall include an intermediate FCS, unless all of STAs require no padding.</a:t>
            </a:r>
          </a:p>
          <a:p>
            <a:pPr lvl="2"/>
            <a:r>
              <a:rPr lang="en-US" altLang="ko-KR" dirty="0"/>
              <a:t>The dynamic power save mode means a mode where the STA transitions from a lower capability mode to a higher capability mode upon reception of the initial control frame.</a:t>
            </a:r>
          </a:p>
          <a:p>
            <a:pPr marL="857250" lvl="2" indent="0">
              <a:buNone/>
            </a:pPr>
            <a:endParaRPr lang="en-US" altLang="ko-KR" dirty="0"/>
          </a:p>
          <a:p>
            <a:pPr lvl="2"/>
            <a:endParaRPr lang="ko-KR" altLang="en-US" dirty="0"/>
          </a:p>
          <a:p>
            <a:pPr lvl="2"/>
            <a:endParaRPr lang="en-US" altLang="ko-KR" dirty="0">
              <a:solidFill>
                <a:srgbClr val="0000CC"/>
              </a:solidFill>
            </a:endParaRP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76761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Straw Poll 3</a:t>
            </a:r>
            <a:endParaRPr lang="ko-KR" altLang="en-US" dirty="0">
              <a:solidFill>
                <a:schemeClr val="tx1"/>
              </a:solidFill>
            </a:endParaRPr>
          </a:p>
        </p:txBody>
      </p:sp>
      <p:sp>
        <p:nvSpPr>
          <p:cNvPr id="3" name="내용 개체 틀 2"/>
          <p:cNvSpPr>
            <a:spLocks noGrp="1"/>
          </p:cNvSpPr>
          <p:nvPr>
            <p:ph idx="1"/>
          </p:nvPr>
        </p:nvSpPr>
        <p:spPr>
          <a:xfrm>
            <a:off x="533400" y="1752600"/>
            <a:ext cx="8153400" cy="4343400"/>
          </a:xfrm>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A Trigger frame as an initial control frame addressed to at least one STA that operates a dynamic power save mode shall include an intermediate FCS in TBD number of User Info field(s), unless all of STAs require no padding.</a:t>
            </a:r>
          </a:p>
          <a:p>
            <a:pPr lvl="2"/>
            <a:r>
              <a:rPr lang="en-US" altLang="ko-KR" dirty="0"/>
              <a:t>The dynamic power save mode means a mode where the STA transitions from a lower capability mode to a higher capability mode upon reception of the initial control frame.</a:t>
            </a:r>
          </a:p>
          <a:p>
            <a:pPr lvl="2"/>
            <a:r>
              <a:rPr lang="en-US" altLang="ko-KR" dirty="0"/>
              <a:t>The value of AID 12 subfield is TBD.</a:t>
            </a:r>
          </a:p>
          <a:p>
            <a:pPr lvl="2"/>
            <a:endParaRPr lang="ko-KR" altLang="en-US" dirty="0"/>
          </a:p>
          <a:p>
            <a:pPr lvl="2"/>
            <a:endParaRPr lang="en-US" altLang="ko-KR" dirty="0">
              <a:solidFill>
                <a:srgbClr val="0000CC"/>
              </a:solidFill>
            </a:endParaRP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2145205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3-1</a:t>
            </a:r>
            <a:endParaRPr lang="ko-KR" altLang="en-US" dirty="0"/>
          </a:p>
        </p:txBody>
      </p:sp>
      <p:sp>
        <p:nvSpPr>
          <p:cNvPr id="3" name="내용 개체 틀 2"/>
          <p:cNvSpPr>
            <a:spLocks noGrp="1"/>
          </p:cNvSpPr>
          <p:nvPr>
            <p:ph idx="1"/>
          </p:nvPr>
        </p:nvSpPr>
        <p:spPr>
          <a:xfrm>
            <a:off x="533400" y="1752600"/>
            <a:ext cx="8153400" cy="4343400"/>
          </a:xfrm>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A Trigger frame as</a:t>
            </a:r>
            <a:r>
              <a:rPr lang="ko-KR" altLang="en-US" dirty="0"/>
              <a:t> </a:t>
            </a:r>
            <a:r>
              <a:rPr lang="en-US" altLang="ko-KR" dirty="0"/>
              <a:t>an initial control frame addressed to at least one STA that operates a dynamic power save mode contains an intermediate FCS within the Padding field of the Trigger frame, unless all of STAs require no padding. </a:t>
            </a:r>
          </a:p>
          <a:p>
            <a:pPr lvl="2"/>
            <a:r>
              <a:rPr lang="en-US" altLang="ko-KR" dirty="0"/>
              <a:t>The intermediate FCS is located </a:t>
            </a:r>
            <a:r>
              <a:rPr lang="en-US" altLang="ko-KR" sz="1800" b="0" i="0" u="none" strike="noStrike" baseline="0" dirty="0"/>
              <a:t>immediately </a:t>
            </a:r>
            <a:r>
              <a:rPr lang="en-US" altLang="ko-KR" dirty="0"/>
              <a:t>after the first 2 octets (all set to 1) within the Padding field.</a:t>
            </a:r>
          </a:p>
          <a:p>
            <a:pPr lvl="2"/>
            <a:endParaRPr lang="ko-KR" altLang="en-US"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880008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Straw Poll 4</a:t>
            </a:r>
            <a:endParaRPr lang="ko-KR" altLang="en-US" dirty="0">
              <a:solidFill>
                <a:schemeClr val="tx1"/>
              </a:solidFill>
            </a:endParaRPr>
          </a:p>
        </p:txBody>
      </p:sp>
      <p:sp>
        <p:nvSpPr>
          <p:cNvPr id="3" name="내용 개체 틀 2"/>
          <p:cNvSpPr>
            <a:spLocks noGrp="1"/>
          </p:cNvSpPr>
          <p:nvPr>
            <p:ph idx="1"/>
          </p:nvPr>
        </p:nvSpPr>
        <p:spPr>
          <a:xfrm>
            <a:off x="533400" y="1752600"/>
            <a:ext cx="8153400" cy="4343400"/>
          </a:xfrm>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A non-AP STA supporting a dynamic power save mode indicates the value of the padding delay for a transition to an associated AP.</a:t>
            </a:r>
          </a:p>
          <a:p>
            <a:pPr lvl="2"/>
            <a:r>
              <a:rPr lang="en-US" altLang="ko-KR" dirty="0"/>
              <a:t>The dynamic power save mode means a mode where the STA transitions from a lower capability mode to a higher capability mode upon reception of the initial control frame.</a:t>
            </a:r>
          </a:p>
          <a:p>
            <a:pPr lvl="2"/>
            <a:r>
              <a:rPr lang="en-US" altLang="ko-KR" dirty="0"/>
              <a:t>The signaling detail is TBD.</a:t>
            </a:r>
            <a:endParaRPr lang="ko-KR" altLang="en-US"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2536817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Straw Poll 5</a:t>
            </a:r>
            <a:endParaRPr lang="ko-KR" altLang="en-US" dirty="0">
              <a:solidFill>
                <a:schemeClr val="tx1"/>
              </a:solidFill>
            </a:endParaRPr>
          </a:p>
        </p:txBody>
      </p:sp>
      <p:sp>
        <p:nvSpPr>
          <p:cNvPr id="3" name="내용 개체 틀 2"/>
          <p:cNvSpPr>
            <a:spLocks noGrp="1"/>
          </p:cNvSpPr>
          <p:nvPr>
            <p:ph idx="1"/>
          </p:nvPr>
        </p:nvSpPr>
        <p:spPr>
          <a:xfrm>
            <a:off x="533400" y="1752600"/>
            <a:ext cx="8153400" cy="4343400"/>
          </a:xfrm>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A STA transmitting an initial control frame addressed to at </a:t>
            </a:r>
            <a:r>
              <a:rPr lang="en-US" altLang="ko-KR"/>
              <a:t>least one </a:t>
            </a:r>
            <a:r>
              <a:rPr lang="en-US" altLang="ko-KR" dirty="0"/>
              <a:t>STA in a listening mode determines the length of the padding in the initial control frame based on the padding delay values indicated by the addressed STAs.</a:t>
            </a:r>
          </a:p>
          <a:p>
            <a:pPr lvl="2"/>
            <a:r>
              <a:rPr lang="en-US" altLang="ko-KR" dirty="0"/>
              <a:t>The detail method is TBD.</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2511134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a:ea typeface="굴림" panose="020B0600000101010101" pitchFamily="50" charset="-127"/>
              </a:rPr>
              <a:t>[1] 23/1873 Post-FCS padding </a:t>
            </a:r>
          </a:p>
          <a:p>
            <a:pPr marL="0" indent="0">
              <a:buNone/>
            </a:pPr>
            <a:r>
              <a:rPr lang="en-US" altLang="ko-KR" sz="1800" dirty="0">
                <a:ea typeface="굴림" panose="020B0600000101010101" pitchFamily="50" charset="-127"/>
              </a:rPr>
              <a:t>[2] 23/2003 Client power save</a:t>
            </a:r>
          </a:p>
          <a:p>
            <a:pPr marL="0" indent="0">
              <a:buNone/>
            </a:pPr>
            <a:r>
              <a:rPr lang="en-US" altLang="ko-KR" sz="1800" dirty="0">
                <a:ea typeface="굴림" panose="020B0600000101010101" pitchFamily="50" charset="-127"/>
              </a:rPr>
              <a:t>[3] 24/0485 Low power listening mode for clients</a:t>
            </a:r>
          </a:p>
          <a:p>
            <a:pPr marL="0" indent="0">
              <a:buNone/>
            </a:pPr>
            <a:r>
              <a:rPr lang="en-US" altLang="ko-KR" sz="1800" dirty="0">
                <a:ea typeface="굴림" panose="020B0600000101010101" pitchFamily="50" charset="-127"/>
              </a:rPr>
              <a:t>[4] 24/0497 Security enhancement control frame protection – follow up</a:t>
            </a:r>
          </a:p>
          <a:p>
            <a:pPr marL="0" indent="0">
              <a:buNone/>
            </a:pPr>
            <a:r>
              <a:rPr lang="en-US" altLang="ko-KR" sz="1800" dirty="0">
                <a:ea typeface="굴림" panose="020B0600000101010101" pitchFamily="50" charset="-127"/>
              </a:rPr>
              <a:t>[5] 24/0171 </a:t>
            </a:r>
            <a:r>
              <a:rPr lang="en-US" altLang="ko-KR" sz="1800" dirty="0" err="1">
                <a:ea typeface="굴림" panose="020B0600000101010101" pitchFamily="50" charset="-127"/>
              </a:rPr>
              <a:t>TGbn</a:t>
            </a:r>
            <a:r>
              <a:rPr lang="en-US" altLang="ko-KR" sz="1800" dirty="0">
                <a:ea typeface="굴림" panose="020B0600000101010101" pitchFamily="50" charset="-127"/>
              </a:rPr>
              <a:t> Motions list - part 1</a:t>
            </a:r>
          </a:p>
          <a:p>
            <a:pPr marL="0" indent="0">
              <a:buNone/>
            </a:pPr>
            <a:r>
              <a:rPr lang="en-US" altLang="ko-KR" sz="1800" dirty="0">
                <a:ea typeface="굴림" panose="020B0600000101010101" pitchFamily="50" charset="-127"/>
              </a:rPr>
              <a:t>		</a:t>
            </a: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16</a:t>
            </a:fld>
            <a:endParaRPr lang="en-US" altLang="ko-KR"/>
          </a:p>
        </p:txBody>
      </p:sp>
      <p:sp>
        <p:nvSpPr>
          <p:cNvPr id="41" name="Footer Placeholder 4"/>
          <p:cNvSpPr>
            <a:spLocks noGrp="1"/>
          </p:cNvSpPr>
          <p:nvPr>
            <p:ph type="ftr" sz="quarter" idx="3"/>
          </p:nvPr>
        </p:nvSpPr>
        <p:spPr>
          <a:xfrm>
            <a:off x="6684442" y="6475413"/>
            <a:ext cx="1859483" cy="184666"/>
          </a:xfrm>
        </p:spPr>
        <p:txBody>
          <a:bodyPr/>
          <a:lstStyle/>
          <a:p>
            <a:pPr>
              <a:defRPr/>
            </a:pPr>
            <a:r>
              <a:rPr lang="en-US" altLang="ko-KR" dirty="0" err="1"/>
              <a:t>SunHee</a:t>
            </a:r>
            <a:r>
              <a:rPr lang="en-US" altLang="ko-KR" dirty="0"/>
              <a:t> </a:t>
            </a:r>
            <a:r>
              <a:rPr lang="en-US" altLang="ko-KR" dirty="0" err="1"/>
              <a:t>Baek</a:t>
            </a:r>
            <a:r>
              <a:rPr lang="en-US" altLang="ko-KR" dirty="0"/>
              <a:t>, LG Electronics</a:t>
            </a:r>
          </a:p>
        </p:txBody>
      </p:sp>
    </p:spTree>
    <p:extLst>
      <p:ext uri="{BB962C8B-B14F-4D97-AF65-F5344CB8AC3E}">
        <p14:creationId xmlns:p14="http://schemas.microsoft.com/office/powerpoint/2010/main" val="660840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Appendix 1: Usage BAR frame as ICF for DPS</a:t>
            </a:r>
            <a:endParaRPr lang="ko-KR" altLang="en-US" dirty="0"/>
          </a:p>
        </p:txBody>
      </p:sp>
      <p:sp>
        <p:nvSpPr>
          <p:cNvPr id="3" name="내용 개체 틀 2"/>
          <p:cNvSpPr>
            <a:spLocks noGrp="1"/>
          </p:cNvSpPr>
          <p:nvPr>
            <p:ph idx="1"/>
          </p:nvPr>
        </p:nvSpPr>
        <p:spPr>
          <a:xfrm>
            <a:off x="685800" y="1752600"/>
            <a:ext cx="7924800" cy="4343400"/>
          </a:xfrm>
        </p:spPr>
        <p:txBody>
          <a:bodyPr/>
          <a:lstStyle/>
          <a:p>
            <a:r>
              <a:rPr lang="en-US" altLang="ko-KR" sz="1800" dirty="0"/>
              <a:t>The BAR frame can be a candidate as ICF for addressed DPS operation among some candidates that we’re discussing.</a:t>
            </a:r>
          </a:p>
          <a:p>
            <a:pPr lvl="1"/>
            <a:r>
              <a:rPr lang="en-US" altLang="ko-KR" sz="1400" dirty="0"/>
              <a:t>But, the BAR frame is only addressed to one STA.</a:t>
            </a:r>
          </a:p>
          <a:p>
            <a:pPr lvl="1"/>
            <a:endParaRPr lang="en-US" altLang="ko-KR" sz="1800" dirty="0"/>
          </a:p>
          <a:p>
            <a:r>
              <a:rPr lang="en-US" altLang="ko-KR" sz="1800" dirty="0"/>
              <a:t>Especially, the BAR frame also needs padding which does not exist now, in addition to an intermediate FCS to support the DPS operation.</a:t>
            </a:r>
          </a:p>
          <a:p>
            <a:pPr lvl="1"/>
            <a:r>
              <a:rPr lang="en-US" altLang="ko-KR" sz="1400" dirty="0"/>
              <a:t>The Padding field is located after the intermediate FCS within the BAR frame.</a:t>
            </a:r>
          </a:p>
          <a:p>
            <a:pPr lvl="1"/>
            <a:r>
              <a:rPr lang="en-US" altLang="ko-KR" sz="1400" dirty="0"/>
              <a:t>The length of the Padding field can be calculated based on the padding delay for DPS.</a:t>
            </a:r>
            <a:endParaRPr lang="ko-KR" altLang="en-US" sz="14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17</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pic>
        <p:nvPicPr>
          <p:cNvPr id="8" name="그림 7">
            <a:extLst>
              <a:ext uri="{FF2B5EF4-FFF2-40B4-BE49-F238E27FC236}">
                <a16:creationId xmlns:a16="http://schemas.microsoft.com/office/drawing/2014/main" id="{B3D218B9-8FF2-2F1E-D2B4-A5E45F460DB1}"/>
              </a:ext>
            </a:extLst>
          </p:cNvPr>
          <p:cNvPicPr>
            <a:picLocks noChangeAspect="1"/>
          </p:cNvPicPr>
          <p:nvPr/>
        </p:nvPicPr>
        <p:blipFill>
          <a:blip r:embed="rId2"/>
          <a:stretch>
            <a:fillRect/>
          </a:stretch>
        </p:blipFill>
        <p:spPr>
          <a:xfrm>
            <a:off x="533400" y="4276286"/>
            <a:ext cx="8382000" cy="1795133"/>
          </a:xfrm>
          <a:prstGeom prst="rect">
            <a:avLst/>
          </a:prstGeom>
        </p:spPr>
      </p:pic>
    </p:spTree>
    <p:extLst>
      <p:ext uri="{BB962C8B-B14F-4D97-AF65-F5344CB8AC3E}">
        <p14:creationId xmlns:p14="http://schemas.microsoft.com/office/powerpoint/2010/main" val="3247757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Appendix 2: Intermediate FCS Design: BAR frame</a:t>
            </a:r>
            <a:endParaRPr lang="ko-KR" altLang="en-US" dirty="0"/>
          </a:p>
        </p:txBody>
      </p:sp>
      <p:sp>
        <p:nvSpPr>
          <p:cNvPr id="3" name="내용 개체 틀 2"/>
          <p:cNvSpPr>
            <a:spLocks noGrp="1"/>
          </p:cNvSpPr>
          <p:nvPr>
            <p:ph idx="1"/>
          </p:nvPr>
        </p:nvSpPr>
        <p:spPr>
          <a:xfrm>
            <a:off x="661218" y="1708180"/>
            <a:ext cx="8077200" cy="4446814"/>
          </a:xfrm>
        </p:spPr>
        <p:txBody>
          <a:bodyPr/>
          <a:lstStyle/>
          <a:p>
            <a:r>
              <a:rPr lang="en-US" altLang="ko-KR" sz="1800" dirty="0"/>
              <a:t>If the BAR frame as ICF having no BAR information field all the time, we can choose only one type such as compressed BAR.</a:t>
            </a:r>
          </a:p>
          <a:p>
            <a:pPr lvl="1"/>
            <a:r>
              <a:rPr lang="en-US" altLang="ko-KR" sz="1400" dirty="0"/>
              <a:t>The </a:t>
            </a:r>
            <a:r>
              <a:rPr lang="en-US" altLang="ko-KR" sz="1400" u="sng" dirty="0"/>
              <a:t>Compressed BAR frame</a:t>
            </a:r>
            <a:r>
              <a:rPr lang="en-US" altLang="ko-KR" sz="1400" dirty="0"/>
              <a:t> can contain the intermediate FCS and padding after the BAR Control field (maybe with Fragment number only (as below)).</a:t>
            </a:r>
          </a:p>
          <a:p>
            <a:r>
              <a:rPr lang="en-US" altLang="ko-KR" sz="1800" dirty="0"/>
              <a:t>If the BAR information field may be included in the ICF,</a:t>
            </a:r>
          </a:p>
          <a:p>
            <a:pPr lvl="1"/>
            <a:r>
              <a:rPr lang="en-US" altLang="ko-KR" sz="1400" dirty="0"/>
              <a:t>Through the particular value of the Fragment Number subfield(e.g., 1), whether the intermediate FCS and padding follows can be indicated, or.</a:t>
            </a:r>
          </a:p>
          <a:p>
            <a:pPr lvl="1"/>
            <a:r>
              <a:rPr lang="en-US" altLang="ko-KR" sz="1400" dirty="0"/>
              <a:t>A signaling in the BAR Control field is needed to indicate whether the BAR frame includes the intermediate FCS and</a:t>
            </a:r>
            <a:r>
              <a:rPr lang="ko-KR" altLang="en-US" sz="1400" dirty="0"/>
              <a:t> </a:t>
            </a:r>
            <a:r>
              <a:rPr lang="en-US" altLang="ko-KR" sz="1400" dirty="0"/>
              <a:t>padding. </a:t>
            </a:r>
          </a:p>
          <a:p>
            <a:pPr lvl="1"/>
            <a:endParaRPr lang="en-US" altLang="ko-KR" sz="1400" dirty="0"/>
          </a:p>
          <a:p>
            <a:pPr lvl="1"/>
            <a:endParaRPr lang="en-US" altLang="ko-KR" sz="1400" dirty="0"/>
          </a:p>
          <a:p>
            <a:pPr lvl="1"/>
            <a:endParaRPr lang="en-US" altLang="ko-KR" sz="1400" dirty="0"/>
          </a:p>
          <a:p>
            <a:pPr lvl="1"/>
            <a:endParaRPr lang="en-US" altLang="ko-KR" sz="1400" dirty="0"/>
          </a:p>
          <a:p>
            <a:pPr lvl="1"/>
            <a:endParaRPr lang="en-US" altLang="ko-KR" sz="1400" dirty="0"/>
          </a:p>
          <a:p>
            <a:pPr lvl="1"/>
            <a:endParaRPr lang="en-US" altLang="ko-KR" sz="14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18</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pic>
        <p:nvPicPr>
          <p:cNvPr id="10" name="그림 9">
            <a:extLst>
              <a:ext uri="{FF2B5EF4-FFF2-40B4-BE49-F238E27FC236}">
                <a16:creationId xmlns:a16="http://schemas.microsoft.com/office/drawing/2014/main" id="{539BE3F5-A4DE-AEFE-92CC-79FB267D65FF}"/>
              </a:ext>
            </a:extLst>
          </p:cNvPr>
          <p:cNvPicPr>
            <a:picLocks noChangeAspect="1"/>
          </p:cNvPicPr>
          <p:nvPr/>
        </p:nvPicPr>
        <p:blipFill>
          <a:blip r:embed="rId2"/>
          <a:stretch>
            <a:fillRect/>
          </a:stretch>
        </p:blipFill>
        <p:spPr>
          <a:xfrm>
            <a:off x="1447800" y="4227508"/>
            <a:ext cx="6041490" cy="1391797"/>
          </a:xfrm>
          <a:prstGeom prst="rect">
            <a:avLst/>
          </a:prstGeom>
        </p:spPr>
      </p:pic>
    </p:spTree>
    <p:extLst>
      <p:ext uri="{BB962C8B-B14F-4D97-AF65-F5344CB8AC3E}">
        <p14:creationId xmlns:p14="http://schemas.microsoft.com/office/powerpoint/2010/main" val="726755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Appendix 3: </a:t>
            </a:r>
            <a:br>
              <a:rPr lang="en-US" altLang="ko-KR" dirty="0"/>
            </a:br>
            <a:r>
              <a:rPr lang="en-US" altLang="ko-KR" dirty="0"/>
              <a:t>Intermediate FCS Design: BAR frame</a:t>
            </a:r>
            <a:endParaRPr lang="ko-KR" altLang="en-US" dirty="0"/>
          </a:p>
        </p:txBody>
      </p:sp>
      <p:sp>
        <p:nvSpPr>
          <p:cNvPr id="3" name="내용 개체 틀 2"/>
          <p:cNvSpPr>
            <a:spLocks noGrp="1"/>
          </p:cNvSpPr>
          <p:nvPr>
            <p:ph idx="1"/>
          </p:nvPr>
        </p:nvSpPr>
        <p:spPr>
          <a:xfrm>
            <a:off x="609600" y="1905000"/>
            <a:ext cx="8077200" cy="4191000"/>
          </a:xfrm>
        </p:spPr>
        <p:txBody>
          <a:bodyPr/>
          <a:lstStyle/>
          <a:p>
            <a:r>
              <a:rPr lang="en-US" altLang="ko-KR" sz="1800" dirty="0"/>
              <a:t>The </a:t>
            </a:r>
            <a:r>
              <a:rPr lang="en-US" altLang="ko-KR" sz="1800" u="sng" dirty="0"/>
              <a:t>Multi-TID BAR frame</a:t>
            </a:r>
            <a:r>
              <a:rPr lang="en-US" altLang="ko-KR" sz="1800" dirty="0"/>
              <a:t> can contain the Intermediate FCS within the BAR Information field.</a:t>
            </a:r>
          </a:p>
          <a:p>
            <a:r>
              <a:rPr lang="en-US" altLang="ko-KR" sz="1800" dirty="0"/>
              <a:t>The</a:t>
            </a:r>
            <a:r>
              <a:rPr lang="ko-KR" altLang="en-US" sz="1800" dirty="0"/>
              <a:t> </a:t>
            </a:r>
            <a:r>
              <a:rPr lang="en-US" altLang="ko-KR" sz="1800" dirty="0"/>
              <a:t>new</a:t>
            </a:r>
            <a:r>
              <a:rPr lang="ko-KR" altLang="en-US" sz="1800" dirty="0"/>
              <a:t> </a:t>
            </a:r>
            <a:r>
              <a:rPr lang="en-US" altLang="ko-KR" sz="1800" dirty="0"/>
              <a:t>subfield</a:t>
            </a:r>
            <a:r>
              <a:rPr lang="ko-KR" altLang="en-US" sz="1800" dirty="0"/>
              <a:t> </a:t>
            </a:r>
            <a:r>
              <a:rPr lang="en-US" altLang="ko-KR" sz="1800" dirty="0"/>
              <a:t>within</a:t>
            </a:r>
            <a:r>
              <a:rPr lang="ko-KR" altLang="en-US" sz="1800" dirty="0"/>
              <a:t> </a:t>
            </a:r>
            <a:r>
              <a:rPr lang="en-US" altLang="ko-KR" sz="1800" dirty="0"/>
              <a:t>Per</a:t>
            </a:r>
            <a:r>
              <a:rPr lang="ko-KR" altLang="en-US" sz="1800" dirty="0"/>
              <a:t> </a:t>
            </a:r>
            <a:r>
              <a:rPr lang="en-US" altLang="ko-KR" sz="1800" dirty="0"/>
              <a:t>TID</a:t>
            </a:r>
            <a:r>
              <a:rPr lang="ko-KR" altLang="en-US" sz="1800" dirty="0"/>
              <a:t> </a:t>
            </a:r>
            <a:r>
              <a:rPr lang="en-US" altLang="ko-KR" sz="1800" dirty="0"/>
              <a:t>Info</a:t>
            </a:r>
            <a:r>
              <a:rPr lang="ko-KR" altLang="en-US" sz="1800" dirty="0"/>
              <a:t> </a:t>
            </a:r>
            <a:r>
              <a:rPr lang="en-US" altLang="ko-KR" sz="1800" dirty="0"/>
              <a:t>field can indicate whether the Intermediate FCS will follow.</a:t>
            </a:r>
          </a:p>
          <a:p>
            <a:pPr lvl="1"/>
            <a:r>
              <a:rPr lang="en-US" altLang="ko-KR" sz="1400" dirty="0"/>
              <a:t>If the Intermediate FCS can divide into the currently defined Block Ack Starting Sequence Control subfield, there are two pairs of Per TID Info subfield and Block Ack Starting Sequence Control subfield. </a:t>
            </a:r>
          </a:p>
          <a:p>
            <a:pPr lvl="2"/>
            <a:r>
              <a:rPr lang="en-US" altLang="ko-KR" sz="1200" dirty="0"/>
              <a:t>In this case, the total length added can be 8 octets except the padding.</a:t>
            </a:r>
          </a:p>
          <a:p>
            <a:pPr lvl="1"/>
            <a:r>
              <a:rPr lang="en-US" altLang="ko-KR" sz="1400" dirty="0"/>
              <a:t>If the Intermediate FCS Present subfield is set to 1, the Intermediate FCS subfield and padding follow. </a:t>
            </a:r>
          </a:p>
          <a:p>
            <a:pPr lvl="2"/>
            <a:r>
              <a:rPr lang="en-US" altLang="ko-KR" sz="1200" dirty="0"/>
              <a:t>In this case, the total length added can be 6 octets except the padding.</a:t>
            </a:r>
          </a:p>
          <a:p>
            <a:endParaRPr lang="ko-KR" altLang="en-US" sz="18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19</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pic>
        <p:nvPicPr>
          <p:cNvPr id="9" name="그림 8">
            <a:extLst>
              <a:ext uri="{FF2B5EF4-FFF2-40B4-BE49-F238E27FC236}">
                <a16:creationId xmlns:a16="http://schemas.microsoft.com/office/drawing/2014/main" id="{AA767715-1ED3-04CD-3A6C-770166382573}"/>
              </a:ext>
            </a:extLst>
          </p:cNvPr>
          <p:cNvPicPr>
            <a:picLocks noChangeAspect="1"/>
          </p:cNvPicPr>
          <p:nvPr/>
        </p:nvPicPr>
        <p:blipFill>
          <a:blip r:embed="rId2"/>
          <a:stretch>
            <a:fillRect/>
          </a:stretch>
        </p:blipFill>
        <p:spPr>
          <a:xfrm>
            <a:off x="1562100" y="4800600"/>
            <a:ext cx="6019800" cy="1425528"/>
          </a:xfrm>
          <a:prstGeom prst="rect">
            <a:avLst/>
          </a:prstGeom>
        </p:spPr>
      </p:pic>
    </p:spTree>
    <p:extLst>
      <p:ext uri="{BB962C8B-B14F-4D97-AF65-F5344CB8AC3E}">
        <p14:creationId xmlns:p14="http://schemas.microsoft.com/office/powerpoint/2010/main" val="1354750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dirty="0"/>
          </a:p>
        </p:txBody>
      </p:sp>
      <p:sp>
        <p:nvSpPr>
          <p:cNvPr id="3" name="내용 개체 틀 2"/>
          <p:cNvSpPr>
            <a:spLocks noGrp="1"/>
          </p:cNvSpPr>
          <p:nvPr>
            <p:ph idx="1"/>
          </p:nvPr>
        </p:nvSpPr>
        <p:spPr>
          <a:xfrm>
            <a:off x="466724" y="1752600"/>
            <a:ext cx="8077201" cy="4343400"/>
          </a:xfrm>
        </p:spPr>
        <p:txBody>
          <a:bodyPr/>
          <a:lstStyle/>
          <a:p>
            <a:r>
              <a:rPr lang="en-US" altLang="ko-KR" sz="1800" dirty="0"/>
              <a:t>In the last F2F meeting, a motion was passed based on DPS discussions [1-4].</a:t>
            </a:r>
          </a:p>
          <a:p>
            <a:pPr lvl="1"/>
            <a:r>
              <a:rPr lang="en-US" altLang="ko-KR" sz="1600" dirty="0"/>
              <a:t>Define a way in 11bn to include in an initial control frame an intermediate FCS for UHR STA(s) that precedes padding and the FCS field [5]. </a:t>
            </a:r>
          </a:p>
          <a:p>
            <a:pPr lvl="1"/>
            <a:r>
              <a:rPr lang="en-US" altLang="ko-KR" sz="1600" dirty="0"/>
              <a:t>The intermediate FCS can be utilized by other technologies that need a transition time for dynamic power save (DPS).</a:t>
            </a:r>
          </a:p>
          <a:p>
            <a:pPr lvl="1"/>
            <a:endParaRPr lang="en-US" altLang="ko-KR" sz="1600" dirty="0"/>
          </a:p>
          <a:p>
            <a:endParaRPr lang="en-US" altLang="ko-KR" sz="1800" dirty="0"/>
          </a:p>
          <a:p>
            <a:r>
              <a:rPr lang="en-US" altLang="ko-KR" sz="1800" dirty="0"/>
              <a:t>In this contribution, we introduce some possible designs of the initial control frame (e.g., Trigger frame) containing an intermediate FCS.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6" name="Footer Placeholder 4"/>
          <p:cNvSpPr>
            <a:spLocks noGrp="1"/>
          </p:cNvSpPr>
          <p:nvPr>
            <p:ph type="ftr" sz="quarter" idx="3"/>
          </p:nvPr>
        </p:nvSpPr>
        <p:spPr>
          <a:xfrm>
            <a:off x="6684442" y="6475413"/>
            <a:ext cx="1859483" cy="184666"/>
          </a:xfrm>
        </p:spPr>
        <p:txBody>
          <a:bodyPr/>
          <a:lstStyle/>
          <a:p>
            <a:pPr>
              <a:defRPr/>
            </a:pPr>
            <a:r>
              <a:rPr lang="en-US" altLang="ko-KR" dirty="0" err="1"/>
              <a:t>SunHee</a:t>
            </a:r>
            <a:r>
              <a:rPr lang="en-US" altLang="ko-KR" dirty="0"/>
              <a:t> </a:t>
            </a:r>
            <a:r>
              <a:rPr lang="en-US" altLang="ko-KR" dirty="0" err="1"/>
              <a:t>Baek</a:t>
            </a:r>
            <a:r>
              <a:rPr lang="en-US" altLang="ko-KR" dirty="0"/>
              <a:t>, LG Electronics</a:t>
            </a:r>
          </a:p>
        </p:txBody>
      </p:sp>
    </p:spTree>
    <p:extLst>
      <p:ext uri="{BB962C8B-B14F-4D97-AF65-F5344CB8AC3E}">
        <p14:creationId xmlns:p14="http://schemas.microsoft.com/office/powerpoint/2010/main" val="240887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Overview</a:t>
            </a:r>
            <a:endParaRPr lang="ko-KR" altLang="en-US">
              <a:solidFill>
                <a:schemeClr val="tx1"/>
              </a:solidFill>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10" name="내용 개체 틀 2"/>
          <p:cNvSpPr>
            <a:spLocks noGrp="1"/>
          </p:cNvSpPr>
          <p:nvPr>
            <p:ph idx="1"/>
          </p:nvPr>
        </p:nvSpPr>
        <p:spPr>
          <a:xfrm>
            <a:off x="533399" y="1713706"/>
            <a:ext cx="8305801" cy="4534694"/>
          </a:xfrm>
        </p:spPr>
        <p:txBody>
          <a:bodyPr/>
          <a:lstStyle/>
          <a:p>
            <a:r>
              <a:rPr lang="en-US" altLang="ko-KR" sz="1800" dirty="0"/>
              <a:t>The UHR STA supporting DPS transmits an ICF containing the Intermediate FCS (sub)field before the padding.</a:t>
            </a:r>
          </a:p>
          <a:p>
            <a:pPr lvl="1"/>
            <a:r>
              <a:rPr lang="en-US" altLang="ko-KR" sz="1400" dirty="0"/>
              <a:t>In this contribution, the Intermediate FCS (sub)field contains a 32-bit CRC same as the FCS field.</a:t>
            </a:r>
          </a:p>
          <a:p>
            <a:r>
              <a:rPr lang="en-US" altLang="ko-KR" sz="1800" dirty="0"/>
              <a:t>The recipient UHR STA supporting DPS checks whether the value of the Intermediate FCS (sub)field is correct.</a:t>
            </a:r>
          </a:p>
          <a:p>
            <a:pPr lvl="1"/>
            <a:r>
              <a:rPr lang="en-US" altLang="ko-KR" sz="1400" dirty="0"/>
              <a:t>In this contribution, the UHR STA means the UHR STA supporting DPS and can recognize the intermediate FCS (sub)field within the ICF.</a:t>
            </a:r>
            <a:endParaRPr lang="en-US" altLang="ko-KR" sz="1800" dirty="0"/>
          </a:p>
          <a:p>
            <a:r>
              <a:rPr lang="en-US" altLang="ko-KR" sz="1800" dirty="0"/>
              <a:t>If the intermediate FCS value is correct, the recipient UHR STA can</a:t>
            </a:r>
            <a:r>
              <a:rPr lang="ko-KR" altLang="en-US" sz="1800" dirty="0"/>
              <a:t> </a:t>
            </a:r>
            <a:r>
              <a:rPr lang="en-US" altLang="ko-KR" sz="1800" dirty="0"/>
              <a:t>transition from a lower capability mode to a higher capability mode during its padding time.</a:t>
            </a:r>
          </a:p>
        </p:txBody>
      </p:sp>
      <p:sp>
        <p:nvSpPr>
          <p:cNvPr id="6" name="Footer Placeholder 4"/>
          <p:cNvSpPr>
            <a:spLocks noGrp="1"/>
          </p:cNvSpPr>
          <p:nvPr>
            <p:ph type="ftr" sz="quarter" idx="3"/>
          </p:nvPr>
        </p:nvSpPr>
        <p:spPr>
          <a:xfrm>
            <a:off x="6684442" y="6475413"/>
            <a:ext cx="1859483" cy="184666"/>
          </a:xfrm>
        </p:spPr>
        <p:txBody>
          <a:bodyPr/>
          <a:lstStyle/>
          <a:p>
            <a:pPr>
              <a:defRPr/>
            </a:pPr>
            <a:r>
              <a:rPr lang="en-US" altLang="ko-KR" dirty="0" err="1"/>
              <a:t>SunHee</a:t>
            </a:r>
            <a:r>
              <a:rPr lang="en-US" altLang="ko-KR" dirty="0"/>
              <a:t> </a:t>
            </a:r>
            <a:r>
              <a:rPr lang="en-US" altLang="ko-KR" dirty="0" err="1"/>
              <a:t>Baek</a:t>
            </a:r>
            <a:r>
              <a:rPr lang="en-US" altLang="ko-KR" dirty="0"/>
              <a:t>, LG Electronics</a:t>
            </a:r>
          </a:p>
        </p:txBody>
      </p:sp>
      <p:pic>
        <p:nvPicPr>
          <p:cNvPr id="4" name="그림 3">
            <a:extLst>
              <a:ext uri="{FF2B5EF4-FFF2-40B4-BE49-F238E27FC236}">
                <a16:creationId xmlns:a16="http://schemas.microsoft.com/office/drawing/2014/main" id="{AD9198DD-52D1-0744-4F7C-32AAD2E4DE58}"/>
              </a:ext>
            </a:extLst>
          </p:cNvPr>
          <p:cNvPicPr>
            <a:picLocks noChangeAspect="1"/>
          </p:cNvPicPr>
          <p:nvPr/>
        </p:nvPicPr>
        <p:blipFill>
          <a:blip r:embed="rId3"/>
          <a:stretch>
            <a:fillRect/>
          </a:stretch>
        </p:blipFill>
        <p:spPr>
          <a:xfrm>
            <a:off x="674431" y="4570235"/>
            <a:ext cx="7962901" cy="2087740"/>
          </a:xfrm>
          <a:prstGeom prst="rect">
            <a:avLst/>
          </a:prstGeom>
        </p:spPr>
      </p:pic>
    </p:spTree>
    <p:extLst>
      <p:ext uri="{BB962C8B-B14F-4D97-AF65-F5344CB8AC3E}">
        <p14:creationId xmlns:p14="http://schemas.microsoft.com/office/powerpoint/2010/main" val="1970493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Intermediate FCS Design: Trigger frame</a:t>
            </a:r>
            <a:endParaRPr lang="ko-KR" altLang="en-US" dirty="0"/>
          </a:p>
        </p:txBody>
      </p:sp>
      <p:sp>
        <p:nvSpPr>
          <p:cNvPr id="3" name="내용 개체 틀 2"/>
          <p:cNvSpPr>
            <a:spLocks noGrp="1"/>
          </p:cNvSpPr>
          <p:nvPr>
            <p:ph idx="1"/>
          </p:nvPr>
        </p:nvSpPr>
        <p:spPr>
          <a:xfrm>
            <a:off x="457200" y="1981200"/>
            <a:ext cx="8010525" cy="4005158"/>
          </a:xfrm>
        </p:spPr>
        <p:txBody>
          <a:bodyPr/>
          <a:lstStyle/>
          <a:p>
            <a:r>
              <a:rPr lang="en-US" altLang="ko-KR" sz="1800" dirty="0">
                <a:highlight>
                  <a:srgbClr val="FFFF00"/>
                </a:highlight>
              </a:rPr>
              <a:t>(Option 1)</a:t>
            </a:r>
            <a:r>
              <a:rPr lang="en-US" altLang="ko-KR" sz="1800" dirty="0"/>
              <a:t> The intermediate FCS is</a:t>
            </a:r>
            <a:r>
              <a:rPr lang="ko-KR" altLang="en-US" sz="1800" dirty="0"/>
              <a:t> </a:t>
            </a:r>
            <a:r>
              <a:rPr lang="en-US" altLang="ko-KR" sz="1800" dirty="0"/>
              <a:t>included in the User Info fields with a special AID. </a:t>
            </a:r>
          </a:p>
          <a:p>
            <a:pPr lvl="1"/>
            <a:r>
              <a:rPr lang="en-US" altLang="ko-KR" sz="1600" dirty="0"/>
              <a:t>A particular AID 12 (e.g., 2008) can indicate whether the User Info field is containing the part of intermediate FCS.</a:t>
            </a:r>
          </a:p>
          <a:p>
            <a:pPr lvl="2"/>
            <a:r>
              <a:rPr lang="en-US" altLang="ko-KR" sz="1400" dirty="0"/>
              <a:t>It requires at least 2 User Info fields due to 32 bits.</a:t>
            </a:r>
          </a:p>
          <a:p>
            <a:pPr lvl="2"/>
            <a:r>
              <a:rPr lang="en-US" altLang="ko-KR" sz="1400" dirty="0"/>
              <a:t>The</a:t>
            </a:r>
            <a:r>
              <a:rPr lang="ko-KR" altLang="en-US" sz="1400" dirty="0"/>
              <a:t> </a:t>
            </a:r>
            <a:r>
              <a:rPr lang="en-US" altLang="ko-KR" sz="1400" dirty="0"/>
              <a:t>recipient UHR STA can recognize the intermediate FCS and check that the value is correct before the Padding field. </a:t>
            </a:r>
          </a:p>
          <a:p>
            <a:pPr lvl="1"/>
            <a:r>
              <a:rPr lang="en-US" altLang="ko-KR" sz="1600" dirty="0"/>
              <a:t>It supports multi-user TX including legacy STAs from ICF, but the overhead is somewhat big, i.e., needs at least 10 octets.</a:t>
            </a:r>
          </a:p>
          <a:p>
            <a:pPr lvl="2"/>
            <a:r>
              <a:rPr lang="en-US" altLang="ko-KR" sz="1400" dirty="0"/>
              <a:t>Other info related to specific features may be included along with the intermediate FCS like option 3.</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pic>
        <p:nvPicPr>
          <p:cNvPr id="9" name="그림 8">
            <a:extLst>
              <a:ext uri="{FF2B5EF4-FFF2-40B4-BE49-F238E27FC236}">
                <a16:creationId xmlns:a16="http://schemas.microsoft.com/office/drawing/2014/main" id="{AF06A499-1F6C-E8D7-E40F-BC108397E729}"/>
              </a:ext>
            </a:extLst>
          </p:cNvPr>
          <p:cNvPicPr>
            <a:picLocks noChangeAspect="1"/>
          </p:cNvPicPr>
          <p:nvPr/>
        </p:nvPicPr>
        <p:blipFill>
          <a:blip r:embed="rId2"/>
          <a:stretch>
            <a:fillRect/>
          </a:stretch>
        </p:blipFill>
        <p:spPr>
          <a:xfrm>
            <a:off x="891631" y="4905932"/>
            <a:ext cx="7360738" cy="925303"/>
          </a:xfrm>
          <a:prstGeom prst="rect">
            <a:avLst/>
          </a:prstGeom>
        </p:spPr>
      </p:pic>
      <p:sp>
        <p:nvSpPr>
          <p:cNvPr id="6" name="TextBox 5">
            <a:extLst>
              <a:ext uri="{FF2B5EF4-FFF2-40B4-BE49-F238E27FC236}">
                <a16:creationId xmlns:a16="http://schemas.microsoft.com/office/drawing/2014/main" id="{408C0EEA-31DF-477A-1DC1-9F2233C7EBDD}"/>
              </a:ext>
            </a:extLst>
          </p:cNvPr>
          <p:cNvSpPr txBox="1"/>
          <p:nvPr/>
        </p:nvSpPr>
        <p:spPr>
          <a:xfrm>
            <a:off x="5291138" y="6161543"/>
            <a:ext cx="3661130" cy="276999"/>
          </a:xfrm>
          <a:prstGeom prst="rect">
            <a:avLst/>
          </a:prstGeom>
          <a:noFill/>
        </p:spPr>
        <p:txBody>
          <a:bodyPr wrap="none" rtlCol="0">
            <a:spAutoFit/>
          </a:bodyPr>
          <a:lstStyle/>
          <a:p>
            <a:r>
              <a:rPr lang="en-US" altLang="ko-KR" dirty="0">
                <a:solidFill>
                  <a:srgbClr val="168420"/>
                </a:solidFill>
              </a:rPr>
              <a:t>Ex) AID 12 subfield(12 bits) + 4 bits + reserved(24 bits)</a:t>
            </a:r>
            <a:endParaRPr lang="ko-KR" altLang="en-US" dirty="0">
              <a:solidFill>
                <a:srgbClr val="168420"/>
              </a:solidFill>
            </a:endParaRPr>
          </a:p>
        </p:txBody>
      </p:sp>
      <p:sp>
        <p:nvSpPr>
          <p:cNvPr id="7" name="TextBox 6">
            <a:extLst>
              <a:ext uri="{FF2B5EF4-FFF2-40B4-BE49-F238E27FC236}">
                <a16:creationId xmlns:a16="http://schemas.microsoft.com/office/drawing/2014/main" id="{FAAFB25E-016E-39B9-DA2D-BD7503E84679}"/>
              </a:ext>
            </a:extLst>
          </p:cNvPr>
          <p:cNvSpPr txBox="1"/>
          <p:nvPr/>
        </p:nvSpPr>
        <p:spPr>
          <a:xfrm>
            <a:off x="3093170" y="5800478"/>
            <a:ext cx="2572692" cy="276999"/>
          </a:xfrm>
          <a:prstGeom prst="rect">
            <a:avLst/>
          </a:prstGeom>
          <a:noFill/>
        </p:spPr>
        <p:txBody>
          <a:bodyPr wrap="none" rtlCol="0">
            <a:spAutoFit/>
          </a:bodyPr>
          <a:lstStyle/>
          <a:p>
            <a:r>
              <a:rPr lang="en-US" altLang="ko-KR" dirty="0">
                <a:solidFill>
                  <a:srgbClr val="168420"/>
                </a:solidFill>
              </a:rPr>
              <a:t>Ex)</a:t>
            </a:r>
            <a:r>
              <a:rPr lang="ko-KR" altLang="en-US" dirty="0">
                <a:solidFill>
                  <a:srgbClr val="168420"/>
                </a:solidFill>
              </a:rPr>
              <a:t> </a:t>
            </a:r>
            <a:r>
              <a:rPr lang="en-US" altLang="ko-KR" dirty="0">
                <a:solidFill>
                  <a:srgbClr val="168420"/>
                </a:solidFill>
              </a:rPr>
              <a:t>AID 12 subfield (12 bits) + 28 bits</a:t>
            </a:r>
            <a:endParaRPr lang="ko-KR" altLang="en-US" dirty="0">
              <a:solidFill>
                <a:srgbClr val="168420"/>
              </a:solidFill>
            </a:endParaRPr>
          </a:p>
        </p:txBody>
      </p:sp>
      <p:cxnSp>
        <p:nvCxnSpPr>
          <p:cNvPr id="10" name="직선 화살표 연결선 9">
            <a:extLst>
              <a:ext uri="{FF2B5EF4-FFF2-40B4-BE49-F238E27FC236}">
                <a16:creationId xmlns:a16="http://schemas.microsoft.com/office/drawing/2014/main" id="{3D36C3DB-4A33-FD93-C219-6CD0CFA08806}"/>
              </a:ext>
            </a:extLst>
          </p:cNvPr>
          <p:cNvCxnSpPr>
            <a:cxnSpLocks/>
          </p:cNvCxnSpPr>
          <p:nvPr/>
        </p:nvCxnSpPr>
        <p:spPr bwMode="auto">
          <a:xfrm flipH="1">
            <a:off x="3767138" y="5319932"/>
            <a:ext cx="76200" cy="48191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 name="직선 화살표 연결선 11">
            <a:extLst>
              <a:ext uri="{FF2B5EF4-FFF2-40B4-BE49-F238E27FC236}">
                <a16:creationId xmlns:a16="http://schemas.microsoft.com/office/drawing/2014/main" id="{C60DA62B-37BA-CFE8-4759-B56F2D2DE1AF}"/>
              </a:ext>
            </a:extLst>
          </p:cNvPr>
          <p:cNvCxnSpPr/>
          <p:nvPr/>
        </p:nvCxnSpPr>
        <p:spPr bwMode="auto">
          <a:xfrm>
            <a:off x="5679250" y="5368584"/>
            <a:ext cx="0" cy="79295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78022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Intermediate FCS Design: Trigger frame</a:t>
            </a:r>
            <a:endParaRPr lang="ko-KR" altLang="en-US" dirty="0">
              <a:solidFill>
                <a:schemeClr val="tx1"/>
              </a:solidFill>
            </a:endParaRPr>
          </a:p>
        </p:txBody>
      </p:sp>
      <p:sp>
        <p:nvSpPr>
          <p:cNvPr id="3" name="내용 개체 틀 2"/>
          <p:cNvSpPr>
            <a:spLocks noGrp="1"/>
          </p:cNvSpPr>
          <p:nvPr>
            <p:ph idx="1"/>
          </p:nvPr>
        </p:nvSpPr>
        <p:spPr>
          <a:xfrm>
            <a:off x="666750" y="1828801"/>
            <a:ext cx="8162925" cy="4450714"/>
          </a:xfrm>
        </p:spPr>
        <p:txBody>
          <a:bodyPr/>
          <a:lstStyle/>
          <a:p>
            <a:r>
              <a:rPr lang="en-US" altLang="ko-KR" sz="1800" dirty="0">
                <a:highlight>
                  <a:srgbClr val="FFFF00"/>
                </a:highlight>
              </a:rPr>
              <a:t>(Option 2)</a:t>
            </a:r>
            <a:r>
              <a:rPr lang="en-US" altLang="ko-KR" sz="1800" dirty="0"/>
              <a:t> The intermediate FCS is included in a User Info field</a:t>
            </a:r>
            <a:r>
              <a:rPr lang="en-US" altLang="ko-KR" sz="1800" b="1" dirty="0"/>
              <a:t>.</a:t>
            </a:r>
            <a:endParaRPr lang="en-US" altLang="ko-KR" sz="1800" dirty="0"/>
          </a:p>
          <a:p>
            <a:r>
              <a:rPr lang="en-US" altLang="ko-KR" sz="1800" dirty="0"/>
              <a:t>The value of AID 12 to indicate the intermediate FCS should be a range, not a particular value.</a:t>
            </a:r>
          </a:p>
          <a:p>
            <a:pPr lvl="1"/>
            <a:r>
              <a:rPr lang="en-US" altLang="ko-KR" sz="1400" dirty="0"/>
              <a:t>The user info field is consisted of first 12-n bits are the first part of the intermediate FCS, n bits are set to 1, the last bits are set to the last part of the intermediate FCS and if needed, the reserved bit(s). </a:t>
            </a:r>
          </a:p>
          <a:p>
            <a:pPr lvl="2"/>
            <a:r>
              <a:rPr lang="en-US" altLang="ko-KR" sz="1400" dirty="0"/>
              <a:t>Since the n is not changeable value, it is needed to find the single most appropriate value. </a:t>
            </a:r>
          </a:p>
          <a:p>
            <a:pPr lvl="2"/>
            <a:r>
              <a:rPr lang="en-US" altLang="ko-KR" sz="1400" dirty="0"/>
              <a:t>For example, if n is set to 8 and all 1s set to B5-B11(B4 is set to 0), the range of the AID 12 can be between 4064 and 4094.</a:t>
            </a:r>
            <a:endParaRPr lang="en-US" altLang="ko-KR" sz="1600" dirty="0"/>
          </a:p>
          <a:p>
            <a:pPr lvl="1"/>
            <a:r>
              <a:rPr lang="en-US" altLang="ko-KR" sz="1400" dirty="0"/>
              <a:t>The recipient STA can recognize FCS-1 and intermediate FCS-2 if the AID 12 is in the range.</a:t>
            </a:r>
          </a:p>
          <a:p>
            <a:pPr lvl="1"/>
            <a:r>
              <a:rPr lang="en-US" altLang="ko-KR" sz="1400" dirty="0"/>
              <a:t>The total length added can be 5 octets in the Trigger frame.</a:t>
            </a:r>
          </a:p>
          <a:p>
            <a:r>
              <a:rPr lang="en-US" altLang="ko-KR" sz="1800" dirty="0"/>
              <a:t>It supports single-user and multi-user TX including legacy STAs from ICF.</a:t>
            </a:r>
          </a:p>
          <a:p>
            <a:endParaRPr lang="en-US" altLang="ko-KR" sz="1800" dirty="0"/>
          </a:p>
          <a:p>
            <a:pPr lvl="1"/>
            <a:endParaRPr lang="en-US" altLang="ko-KR" sz="1400" dirty="0"/>
          </a:p>
        </p:txBody>
      </p:sp>
      <p:sp>
        <p:nvSpPr>
          <p:cNvPr id="4" name="슬라이드 번호 개체 틀 3"/>
          <p:cNvSpPr>
            <a:spLocks noGrp="1"/>
          </p:cNvSpPr>
          <p:nvPr>
            <p:ph type="sldNum" sz="quarter" idx="12"/>
          </p:nvPr>
        </p:nvSpPr>
        <p:spPr>
          <a:xfrm>
            <a:off x="4243235" y="6468398"/>
            <a:ext cx="530225" cy="182562"/>
          </a:xfrm>
        </p:spPr>
        <p:txBody>
          <a:bodyPr/>
          <a:lstStyle/>
          <a:p>
            <a:pPr>
              <a:defRPr/>
            </a:pPr>
            <a:r>
              <a:rPr lang="en-US" altLang="ko-KR"/>
              <a:t>Slide </a:t>
            </a:r>
            <a:fld id="{DB6D5A24-C744-4D9A-83D3-476F0D333A12}" type="slidenum">
              <a:rPr lang="en-US" altLang="ko-KR" smtClean="0"/>
              <a:pPr>
                <a:defRPr/>
              </a:pPr>
              <a:t>5</a:t>
            </a:fld>
            <a:endParaRPr lang="en-US" altLang="ko-KR"/>
          </a:p>
        </p:txBody>
      </p:sp>
      <p:sp>
        <p:nvSpPr>
          <p:cNvPr id="5" name="바닥글 개체 틀 4"/>
          <p:cNvSpPr>
            <a:spLocks noGrp="1"/>
          </p:cNvSpPr>
          <p:nvPr>
            <p:ph type="ftr" sz="quarter" idx="3"/>
          </p:nvPr>
        </p:nvSpPr>
        <p:spPr>
          <a:xfrm>
            <a:off x="6539408" y="6468398"/>
            <a:ext cx="1902764" cy="184666"/>
          </a:xfrm>
        </p:spPr>
        <p:txBody>
          <a:bodyPr/>
          <a:lstStyle/>
          <a:p>
            <a:pPr>
              <a:defRPr/>
            </a:pPr>
            <a:r>
              <a:rPr lang="en-US" altLang="ko-KR"/>
              <a:t>SunHee Baek, LG Electronics</a:t>
            </a:r>
            <a:endParaRPr lang="en-US" altLang="ko-KR" dirty="0"/>
          </a:p>
        </p:txBody>
      </p:sp>
      <p:pic>
        <p:nvPicPr>
          <p:cNvPr id="7" name="그림 6">
            <a:extLst>
              <a:ext uri="{FF2B5EF4-FFF2-40B4-BE49-F238E27FC236}">
                <a16:creationId xmlns:a16="http://schemas.microsoft.com/office/drawing/2014/main" id="{574B8A4F-FF7D-B13D-66C8-C0411212CE71}"/>
              </a:ext>
            </a:extLst>
          </p:cNvPr>
          <p:cNvPicPr>
            <a:picLocks noChangeAspect="1"/>
          </p:cNvPicPr>
          <p:nvPr/>
        </p:nvPicPr>
        <p:blipFill>
          <a:blip r:embed="rId2"/>
          <a:stretch>
            <a:fillRect/>
          </a:stretch>
        </p:blipFill>
        <p:spPr>
          <a:xfrm>
            <a:off x="1260321" y="5003882"/>
            <a:ext cx="6772275" cy="580032"/>
          </a:xfrm>
          <a:prstGeom prst="rect">
            <a:avLst/>
          </a:prstGeom>
        </p:spPr>
      </p:pic>
      <p:pic>
        <p:nvPicPr>
          <p:cNvPr id="12" name="그림 11">
            <a:extLst>
              <a:ext uri="{FF2B5EF4-FFF2-40B4-BE49-F238E27FC236}">
                <a16:creationId xmlns:a16="http://schemas.microsoft.com/office/drawing/2014/main" id="{3CB17947-2155-C7E4-EDB1-B2271FA424AF}"/>
              </a:ext>
            </a:extLst>
          </p:cNvPr>
          <p:cNvPicPr>
            <a:picLocks noChangeAspect="1"/>
          </p:cNvPicPr>
          <p:nvPr/>
        </p:nvPicPr>
        <p:blipFill rotWithShape="1">
          <a:blip r:embed="rId3"/>
          <a:srcRect t="5763"/>
          <a:stretch/>
        </p:blipFill>
        <p:spPr>
          <a:xfrm>
            <a:off x="3276600" y="5593746"/>
            <a:ext cx="4933950" cy="1246097"/>
          </a:xfrm>
          <a:prstGeom prst="rect">
            <a:avLst/>
          </a:prstGeom>
        </p:spPr>
      </p:pic>
      <p:sp>
        <p:nvSpPr>
          <p:cNvPr id="9" name="화살표: 아래쪽 8">
            <a:extLst>
              <a:ext uri="{FF2B5EF4-FFF2-40B4-BE49-F238E27FC236}">
                <a16:creationId xmlns:a16="http://schemas.microsoft.com/office/drawing/2014/main" id="{32EC716C-8860-6F3C-A67F-1F690B2428FD}"/>
              </a:ext>
            </a:extLst>
          </p:cNvPr>
          <p:cNvSpPr/>
          <p:nvPr/>
        </p:nvSpPr>
        <p:spPr bwMode="auto">
          <a:xfrm>
            <a:off x="4777709" y="5339537"/>
            <a:ext cx="382587" cy="488754"/>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58641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Intermediate FCS Design: Trigger frame</a:t>
            </a:r>
            <a:endParaRPr lang="ko-KR" altLang="en-US" dirty="0">
              <a:solidFill>
                <a:schemeClr val="tx1"/>
              </a:solidFill>
            </a:endParaRPr>
          </a:p>
        </p:txBody>
      </p:sp>
      <p:sp>
        <p:nvSpPr>
          <p:cNvPr id="3" name="내용 개체 틀 2"/>
          <p:cNvSpPr>
            <a:spLocks noGrp="1"/>
          </p:cNvSpPr>
          <p:nvPr>
            <p:ph idx="1"/>
          </p:nvPr>
        </p:nvSpPr>
        <p:spPr>
          <a:xfrm>
            <a:off x="600075" y="1841090"/>
            <a:ext cx="8162925" cy="4343400"/>
          </a:xfrm>
        </p:spPr>
        <p:txBody>
          <a:bodyPr/>
          <a:lstStyle/>
          <a:p>
            <a:r>
              <a:rPr lang="en-US" altLang="ko-KR" sz="1800" dirty="0">
                <a:highlight>
                  <a:srgbClr val="FFFF00"/>
                </a:highlight>
              </a:rPr>
              <a:t>(Option 3)</a:t>
            </a:r>
            <a:r>
              <a:rPr lang="en-US" altLang="ko-KR" sz="1800" dirty="0"/>
              <a:t> The intermediate FCS is </a:t>
            </a:r>
            <a:r>
              <a:rPr lang="en-US" altLang="ko-KR" sz="1800" b="1" dirty="0"/>
              <a:t>within the Padding field. </a:t>
            </a:r>
          </a:p>
          <a:p>
            <a:endParaRPr lang="en-US" altLang="ko-KR" sz="1400" dirty="0"/>
          </a:p>
          <a:p>
            <a:r>
              <a:rPr lang="en-US" altLang="ko-KR" sz="1800" dirty="0"/>
              <a:t>The transmitter UHR STA should indicate whether the intermediate FCS exists (e.g., within the Common Info field).</a:t>
            </a:r>
          </a:p>
          <a:p>
            <a:pPr lvl="1"/>
            <a:r>
              <a:rPr lang="en-US" altLang="ko-KR" sz="1400" dirty="0"/>
              <a:t>The recipient UHR</a:t>
            </a:r>
            <a:r>
              <a:rPr lang="ko-KR" altLang="en-US" sz="1400" dirty="0"/>
              <a:t> </a:t>
            </a:r>
            <a:r>
              <a:rPr lang="en-US" altLang="ko-KR" sz="1400" dirty="0"/>
              <a:t>STA can recognize whether the intermediate FCS is after the 2 octets within the Padding field of the Trigger frame and check that the value is correct or not.</a:t>
            </a:r>
          </a:p>
          <a:p>
            <a:pPr lvl="1"/>
            <a:r>
              <a:rPr lang="en-US" altLang="ko-KR" sz="1400" dirty="0"/>
              <a:t>The recipient legacy STA recognizes the Padding field as the padding regardless of containing the intermediate FCS. </a:t>
            </a:r>
          </a:p>
          <a:p>
            <a:pPr lvl="1"/>
            <a:r>
              <a:rPr lang="en-US" altLang="ko-KR" sz="1400" dirty="0"/>
              <a:t>The total length added can be 4 octets in the Trigger frame.</a:t>
            </a:r>
          </a:p>
          <a:p>
            <a:endParaRPr lang="en-US" altLang="ko-KR" sz="1800" dirty="0"/>
          </a:p>
          <a:p>
            <a:r>
              <a:rPr lang="en-US" altLang="ko-KR" sz="1800" dirty="0"/>
              <a:t>Although it supports multi-user TX including legacy STAs from ICF, the legacy STA may work incorrectly because of the Padding field containing an intermediate FCS.</a:t>
            </a:r>
          </a:p>
          <a:p>
            <a:endParaRPr lang="en-US" altLang="ko-KR" sz="1800" dirty="0"/>
          </a:p>
          <a:p>
            <a:endParaRPr lang="en-US" altLang="ko-KR" sz="1800" dirty="0"/>
          </a:p>
          <a:p>
            <a:pPr lvl="1"/>
            <a:endParaRPr lang="en-US" altLang="ko-KR" sz="14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pic>
        <p:nvPicPr>
          <p:cNvPr id="23" name="그림 22">
            <a:extLst>
              <a:ext uri="{FF2B5EF4-FFF2-40B4-BE49-F238E27FC236}">
                <a16:creationId xmlns:a16="http://schemas.microsoft.com/office/drawing/2014/main" id="{F4A7C07C-2376-BD0F-821E-367C07E1A924}"/>
              </a:ext>
            </a:extLst>
          </p:cNvPr>
          <p:cNvPicPr>
            <a:picLocks noChangeAspect="1"/>
          </p:cNvPicPr>
          <p:nvPr/>
        </p:nvPicPr>
        <p:blipFill rotWithShape="1">
          <a:blip r:embed="rId2"/>
          <a:srcRect t="52682"/>
          <a:stretch/>
        </p:blipFill>
        <p:spPr>
          <a:xfrm>
            <a:off x="213293" y="5580715"/>
            <a:ext cx="8717414" cy="618523"/>
          </a:xfrm>
          <a:prstGeom prst="rect">
            <a:avLst/>
          </a:prstGeom>
        </p:spPr>
      </p:pic>
    </p:spTree>
    <p:extLst>
      <p:ext uri="{BB962C8B-B14F-4D97-AF65-F5344CB8AC3E}">
        <p14:creationId xmlns:p14="http://schemas.microsoft.com/office/powerpoint/2010/main" val="1249279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DB36CF0-74EC-4A0D-F82C-4874F3E2BF99}"/>
              </a:ext>
            </a:extLst>
          </p:cNvPr>
          <p:cNvSpPr>
            <a:spLocks noGrp="1"/>
          </p:cNvSpPr>
          <p:nvPr>
            <p:ph type="title"/>
          </p:nvPr>
        </p:nvSpPr>
        <p:spPr/>
        <p:txBody>
          <a:bodyPr/>
          <a:lstStyle/>
          <a:p>
            <a:r>
              <a:rPr lang="en-US" altLang="ko-KR" dirty="0"/>
              <a:t>Further Consideration on Option</a:t>
            </a:r>
            <a:r>
              <a:rPr lang="ko-KR" altLang="en-US" dirty="0"/>
              <a:t> </a:t>
            </a:r>
            <a:r>
              <a:rPr lang="en-US" altLang="ko-KR" dirty="0"/>
              <a:t>3</a:t>
            </a:r>
            <a:endParaRPr lang="ko-KR" altLang="en-US" dirty="0"/>
          </a:p>
        </p:txBody>
      </p:sp>
      <p:sp>
        <p:nvSpPr>
          <p:cNvPr id="3" name="내용 개체 틀 2">
            <a:extLst>
              <a:ext uri="{FF2B5EF4-FFF2-40B4-BE49-F238E27FC236}">
                <a16:creationId xmlns:a16="http://schemas.microsoft.com/office/drawing/2014/main" id="{D70C814B-75BC-CE91-7A01-39215B4ECE29}"/>
              </a:ext>
            </a:extLst>
          </p:cNvPr>
          <p:cNvSpPr>
            <a:spLocks noGrp="1"/>
          </p:cNvSpPr>
          <p:nvPr>
            <p:ph idx="1"/>
          </p:nvPr>
        </p:nvSpPr>
        <p:spPr/>
        <p:txBody>
          <a:bodyPr/>
          <a:lstStyle/>
          <a:p>
            <a:r>
              <a:rPr lang="en-US" altLang="ko-KR" sz="1800" dirty="0"/>
              <a:t>Also, the other information can be included before the intermediate FCS within the Padding field.</a:t>
            </a:r>
          </a:p>
          <a:p>
            <a:pPr lvl="1"/>
            <a:r>
              <a:rPr lang="en-US" altLang="ko-KR" sz="1400" dirty="0"/>
              <a:t>The other information can be related to DPS, IDC, DSO, NPCA, Multi-AP coordination, security for integrity check, etc.</a:t>
            </a:r>
          </a:p>
          <a:p>
            <a:r>
              <a:rPr lang="en-US" altLang="ko-KR" sz="1800" dirty="0"/>
              <a:t>The new subfield with 1 bit in the Common Info field can indicate whether the extra information with the intermediate FCS exists in the Padding field to the associated UHR STA.</a:t>
            </a:r>
          </a:p>
          <a:p>
            <a:r>
              <a:rPr lang="en-US" altLang="ko-KR" sz="1800" dirty="0"/>
              <a:t>On the Common Control field, a subfield can indicate whether the intermediate FCS exists before the padding.</a:t>
            </a:r>
          </a:p>
          <a:p>
            <a:pPr lvl="1"/>
            <a:r>
              <a:rPr lang="en-US" altLang="ko-KR" sz="1400" dirty="0"/>
              <a:t>The Common Control field is located after 2 octets set to 1.</a:t>
            </a:r>
          </a:p>
          <a:p>
            <a:endParaRPr lang="ko-KR" altLang="en-US" dirty="0"/>
          </a:p>
        </p:txBody>
      </p:sp>
      <p:sp>
        <p:nvSpPr>
          <p:cNvPr id="4" name="슬라이드 번호 개체 틀 3">
            <a:extLst>
              <a:ext uri="{FF2B5EF4-FFF2-40B4-BE49-F238E27FC236}">
                <a16:creationId xmlns:a16="http://schemas.microsoft.com/office/drawing/2014/main" id="{B95A8158-1374-6CA2-7D3F-B5BC5A5F6F51}"/>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
        <p:nvSpPr>
          <p:cNvPr id="5" name="바닥글 개체 틀 4">
            <a:extLst>
              <a:ext uri="{FF2B5EF4-FFF2-40B4-BE49-F238E27FC236}">
                <a16:creationId xmlns:a16="http://schemas.microsoft.com/office/drawing/2014/main" id="{BBFA145C-26DA-4A35-8840-A27065F00C81}"/>
              </a:ext>
            </a:extLst>
          </p:cNvPr>
          <p:cNvSpPr>
            <a:spLocks noGrp="1"/>
          </p:cNvSpPr>
          <p:nvPr>
            <p:ph type="ftr" sz="quarter" idx="3"/>
          </p:nvPr>
        </p:nvSpPr>
        <p:spPr/>
        <p:txBody>
          <a:bodyPr/>
          <a:lstStyle/>
          <a:p>
            <a:pPr>
              <a:defRPr/>
            </a:pPr>
            <a:r>
              <a:rPr lang="en-US" altLang="ko-KR"/>
              <a:t>SunHee Baek, LG Electronics</a:t>
            </a:r>
            <a:endParaRPr lang="en-US" altLang="ko-KR" dirty="0"/>
          </a:p>
        </p:txBody>
      </p:sp>
      <p:grpSp>
        <p:nvGrpSpPr>
          <p:cNvPr id="14" name="그룹 13">
            <a:extLst>
              <a:ext uri="{FF2B5EF4-FFF2-40B4-BE49-F238E27FC236}">
                <a16:creationId xmlns:a16="http://schemas.microsoft.com/office/drawing/2014/main" id="{86CB8610-66C3-87F2-A194-F55E5DE0A408}"/>
              </a:ext>
            </a:extLst>
          </p:cNvPr>
          <p:cNvGrpSpPr/>
          <p:nvPr/>
        </p:nvGrpSpPr>
        <p:grpSpPr>
          <a:xfrm>
            <a:off x="171450" y="4799931"/>
            <a:ext cx="8877300" cy="1372269"/>
            <a:chOff x="133350" y="4594866"/>
            <a:chExt cx="8877300" cy="1372269"/>
          </a:xfrm>
        </p:grpSpPr>
        <p:pic>
          <p:nvPicPr>
            <p:cNvPr id="11" name="그림 10">
              <a:extLst>
                <a:ext uri="{FF2B5EF4-FFF2-40B4-BE49-F238E27FC236}">
                  <a16:creationId xmlns:a16="http://schemas.microsoft.com/office/drawing/2014/main" id="{0AEA5FB0-09E6-2EBF-66EA-351D1D9EF70F}"/>
                </a:ext>
              </a:extLst>
            </p:cNvPr>
            <p:cNvPicPr>
              <a:picLocks noChangeAspect="1"/>
            </p:cNvPicPr>
            <p:nvPr/>
          </p:nvPicPr>
          <p:blipFill>
            <a:blip r:embed="rId2"/>
            <a:stretch>
              <a:fillRect/>
            </a:stretch>
          </p:blipFill>
          <p:spPr>
            <a:xfrm>
              <a:off x="133350" y="4594866"/>
              <a:ext cx="8877300" cy="992856"/>
            </a:xfrm>
            <a:prstGeom prst="rect">
              <a:avLst/>
            </a:prstGeom>
          </p:spPr>
        </p:pic>
        <p:sp>
          <p:nvSpPr>
            <p:cNvPr id="12" name="TextBox 11">
              <a:extLst>
                <a:ext uri="{FF2B5EF4-FFF2-40B4-BE49-F238E27FC236}">
                  <a16:creationId xmlns:a16="http://schemas.microsoft.com/office/drawing/2014/main" id="{D794F701-4B4B-895D-2E8C-A3D9DB7C2CFE}"/>
                </a:ext>
              </a:extLst>
            </p:cNvPr>
            <p:cNvSpPr txBox="1"/>
            <p:nvPr/>
          </p:nvSpPr>
          <p:spPr>
            <a:xfrm>
              <a:off x="3316288" y="5505470"/>
              <a:ext cx="2057399" cy="461665"/>
            </a:xfrm>
            <a:prstGeom prst="rect">
              <a:avLst/>
            </a:prstGeom>
            <a:noFill/>
          </p:spPr>
          <p:txBody>
            <a:bodyPr wrap="square" rtlCol="0">
              <a:spAutoFit/>
            </a:bodyPr>
            <a:lstStyle/>
            <a:p>
              <a:pPr algn="ctr"/>
              <a:r>
                <a:rPr lang="en-US" altLang="ko-KR" dirty="0">
                  <a:solidFill>
                    <a:srgbClr val="FF0000"/>
                  </a:solidFill>
                </a:rPr>
                <a:t>Info. related to DPS, IDC, DSO, NPCA, Multi-AP etc.</a:t>
              </a:r>
              <a:endParaRPr lang="ko-KR" altLang="en-US" dirty="0">
                <a:solidFill>
                  <a:srgbClr val="FF0000"/>
                </a:solidFill>
              </a:endParaRPr>
            </a:p>
          </p:txBody>
        </p:sp>
        <p:sp>
          <p:nvSpPr>
            <p:cNvPr id="13" name="TextBox 12">
              <a:extLst>
                <a:ext uri="{FF2B5EF4-FFF2-40B4-BE49-F238E27FC236}">
                  <a16:creationId xmlns:a16="http://schemas.microsoft.com/office/drawing/2014/main" id="{DA217CEE-0862-22ED-3E47-46D0E77E083D}"/>
                </a:ext>
              </a:extLst>
            </p:cNvPr>
            <p:cNvSpPr txBox="1"/>
            <p:nvPr/>
          </p:nvSpPr>
          <p:spPr>
            <a:xfrm>
              <a:off x="5478022" y="5505469"/>
              <a:ext cx="2326278" cy="461665"/>
            </a:xfrm>
            <a:prstGeom prst="rect">
              <a:avLst/>
            </a:prstGeom>
            <a:noFill/>
          </p:spPr>
          <p:txBody>
            <a:bodyPr wrap="none" rtlCol="0">
              <a:spAutoFit/>
            </a:bodyPr>
            <a:lstStyle/>
            <a:p>
              <a:r>
                <a:rPr lang="en-US" altLang="ko-KR" dirty="0">
                  <a:solidFill>
                    <a:srgbClr val="FF0000"/>
                  </a:solidFill>
                </a:rPr>
                <a:t>Info. related to check the integrity </a:t>
              </a:r>
            </a:p>
            <a:p>
              <a:r>
                <a:rPr lang="en-US" altLang="ko-KR" dirty="0">
                  <a:solidFill>
                    <a:srgbClr val="FF0000"/>
                  </a:solidFill>
                </a:rPr>
                <a:t>(e.g., Key ID, PN, MIC)</a:t>
              </a:r>
              <a:endParaRPr lang="ko-KR" altLang="en-US" dirty="0">
                <a:solidFill>
                  <a:srgbClr val="FF0000"/>
                </a:solidFill>
              </a:endParaRPr>
            </a:p>
          </p:txBody>
        </p:sp>
      </p:grpSp>
    </p:spTree>
    <p:extLst>
      <p:ext uri="{BB962C8B-B14F-4D97-AF65-F5344CB8AC3E}">
        <p14:creationId xmlns:p14="http://schemas.microsoft.com/office/powerpoint/2010/main" val="3248266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55A1DA48-C981-FF86-D6A0-E1DDFCDA03AD}"/>
              </a:ext>
            </a:extLst>
          </p:cNvPr>
          <p:cNvSpPr>
            <a:spLocks noGrp="1"/>
          </p:cNvSpPr>
          <p:nvPr>
            <p:ph type="title"/>
          </p:nvPr>
        </p:nvSpPr>
        <p:spPr/>
        <p:txBody>
          <a:bodyPr/>
          <a:lstStyle/>
          <a:p>
            <a:r>
              <a:rPr lang="en-US" altLang="ko-KR" dirty="0">
                <a:solidFill>
                  <a:schemeClr val="tx1"/>
                </a:solidFill>
              </a:rPr>
              <a:t>Padding Length in TF for DPS</a:t>
            </a:r>
            <a:endParaRPr lang="ko-KR" altLang="en-US" dirty="0">
              <a:solidFill>
                <a:schemeClr val="tx1"/>
              </a:solidFill>
            </a:endParaRPr>
          </a:p>
        </p:txBody>
      </p:sp>
      <p:sp>
        <p:nvSpPr>
          <p:cNvPr id="3" name="내용 개체 틀 2">
            <a:extLst>
              <a:ext uri="{FF2B5EF4-FFF2-40B4-BE49-F238E27FC236}">
                <a16:creationId xmlns:a16="http://schemas.microsoft.com/office/drawing/2014/main" id="{01EE01FB-73F3-9A10-D2DF-69126A63E4C1}"/>
              </a:ext>
            </a:extLst>
          </p:cNvPr>
          <p:cNvSpPr>
            <a:spLocks noGrp="1"/>
          </p:cNvSpPr>
          <p:nvPr>
            <p:ph idx="1"/>
          </p:nvPr>
        </p:nvSpPr>
        <p:spPr>
          <a:xfrm>
            <a:off x="609600" y="1752600"/>
            <a:ext cx="8077200" cy="4343400"/>
          </a:xfrm>
        </p:spPr>
        <p:txBody>
          <a:bodyPr/>
          <a:lstStyle/>
          <a:p>
            <a:r>
              <a:rPr lang="en-US" altLang="ko-KR" sz="1800" dirty="0"/>
              <a:t>If the Trigger Frame(TF) is used for DPS operation (ICF/ICR), the transition from a lower capability mode to a higher capability mode should be operated during the padding time. </a:t>
            </a:r>
          </a:p>
          <a:p>
            <a:endParaRPr lang="en-US" altLang="ko-KR" sz="1800" dirty="0"/>
          </a:p>
          <a:p>
            <a:r>
              <a:rPr lang="en-US" altLang="ko-KR" sz="1800" dirty="0"/>
              <a:t>The current defined value of the Trigger Frame MAC Padding Duration can not set the enough length of padding time for DPS.</a:t>
            </a:r>
          </a:p>
          <a:p>
            <a:endParaRPr lang="en-US" altLang="ko-KR" sz="1800" dirty="0"/>
          </a:p>
          <a:p>
            <a:r>
              <a:rPr lang="en-US" altLang="ko-KR" sz="1800" dirty="0"/>
              <a:t>A non-AP STA provides the value of </a:t>
            </a:r>
            <a:r>
              <a:rPr lang="en-US" altLang="ko-KR" sz="1800" u="sng" dirty="0"/>
              <a:t>the padding delay for DPS </a:t>
            </a:r>
            <a:r>
              <a:rPr lang="en-US" altLang="ko-KR" sz="1800" dirty="0"/>
              <a:t>to AP through (re)association request frame (or other MGMT frames, if needed).</a:t>
            </a:r>
          </a:p>
          <a:p>
            <a:r>
              <a:rPr lang="en-US" altLang="ko-KR" sz="1800" dirty="0"/>
              <a:t>The AP decides the length of the Padding field based on the received value of the padding delay for the DPS operation. </a:t>
            </a:r>
          </a:p>
          <a:p>
            <a:pPr lvl="1"/>
            <a:r>
              <a:rPr lang="en-US" altLang="ko-KR" sz="1400" dirty="0"/>
              <a:t>The DPS padding delay can be similarly defined with the EMLSR/EMLMR padding delay.</a:t>
            </a:r>
          </a:p>
        </p:txBody>
      </p:sp>
      <p:sp>
        <p:nvSpPr>
          <p:cNvPr id="4" name="슬라이드 번호 개체 틀 3">
            <a:extLst>
              <a:ext uri="{FF2B5EF4-FFF2-40B4-BE49-F238E27FC236}">
                <a16:creationId xmlns:a16="http://schemas.microsoft.com/office/drawing/2014/main" id="{0BF62035-974B-AED2-0E9E-95DDFDE70E74}"/>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
        <p:nvSpPr>
          <p:cNvPr id="5" name="바닥글 개체 틀 4">
            <a:extLst>
              <a:ext uri="{FF2B5EF4-FFF2-40B4-BE49-F238E27FC236}">
                <a16:creationId xmlns:a16="http://schemas.microsoft.com/office/drawing/2014/main" id="{358BE00F-8E3B-77BD-D4E2-85EA6241FD4E}"/>
              </a:ext>
            </a:extLst>
          </p:cNvPr>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3678116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Conclusion</a:t>
            </a:r>
            <a:endParaRPr lang="ko-KR" altLang="en-US">
              <a:solidFill>
                <a:schemeClr val="tx1"/>
              </a:solidFill>
            </a:endParaRPr>
          </a:p>
        </p:txBody>
      </p:sp>
      <p:sp>
        <p:nvSpPr>
          <p:cNvPr id="3" name="내용 개체 틀 2"/>
          <p:cNvSpPr>
            <a:spLocks noGrp="1"/>
          </p:cNvSpPr>
          <p:nvPr>
            <p:ph idx="1"/>
          </p:nvPr>
        </p:nvSpPr>
        <p:spPr/>
        <p:txBody>
          <a:bodyPr/>
          <a:lstStyle/>
          <a:p>
            <a:r>
              <a:rPr lang="en-US" altLang="ko-KR" sz="2000" dirty="0"/>
              <a:t>In this contribution, we propose possible designs of the Trigger frame containing an Intermediate FCS (sub)field.</a:t>
            </a:r>
          </a:p>
          <a:p>
            <a:pPr lvl="1"/>
            <a:r>
              <a:rPr lang="en-US" altLang="ko-KR" sz="1600" dirty="0"/>
              <a:t>In the Trigger frame, the intermediate FCS is located</a:t>
            </a:r>
          </a:p>
          <a:p>
            <a:pPr lvl="2"/>
            <a:r>
              <a:rPr lang="en-US" altLang="ko-KR" sz="1400" dirty="0"/>
              <a:t>(option 1) within the several User Info fields </a:t>
            </a:r>
          </a:p>
          <a:p>
            <a:pPr lvl="2"/>
            <a:r>
              <a:rPr lang="en-US" altLang="ko-KR" sz="1400" dirty="0"/>
              <a:t>(option 2) within a User Info field</a:t>
            </a:r>
          </a:p>
          <a:p>
            <a:pPr lvl="2"/>
            <a:r>
              <a:rPr lang="en-US" altLang="ko-KR" sz="1400" dirty="0"/>
              <a:t>(option 3) within the Padding field </a:t>
            </a:r>
            <a:endParaRPr lang="en-US" altLang="ko-KR" sz="1400" dirty="0">
              <a:solidFill>
                <a:srgbClr val="FF0000"/>
              </a:solidFill>
            </a:endParaRPr>
          </a:p>
          <a:p>
            <a:pPr lvl="2"/>
            <a:endParaRPr lang="en-US" altLang="ko-KR" sz="1400" dirty="0"/>
          </a:p>
          <a:p>
            <a:endParaRPr lang="en-US" altLang="ko-KR" sz="2000" dirty="0"/>
          </a:p>
          <a:p>
            <a:endParaRPr lang="en-US" altLang="ko-KR" sz="2200"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6" name="Footer Placeholder 4"/>
          <p:cNvSpPr>
            <a:spLocks noGrp="1"/>
          </p:cNvSpPr>
          <p:nvPr>
            <p:ph type="ftr" sz="quarter" idx="3"/>
          </p:nvPr>
        </p:nvSpPr>
        <p:spPr>
          <a:xfrm>
            <a:off x="6684442" y="6475413"/>
            <a:ext cx="1859483" cy="184666"/>
          </a:xfrm>
        </p:spPr>
        <p:txBody>
          <a:bodyPr/>
          <a:lstStyle/>
          <a:p>
            <a:pPr>
              <a:defRPr/>
            </a:pPr>
            <a:r>
              <a:rPr lang="en-US" altLang="ko-KR" dirty="0" err="1"/>
              <a:t>SunHee</a:t>
            </a:r>
            <a:r>
              <a:rPr lang="en-US" altLang="ko-KR" dirty="0"/>
              <a:t> </a:t>
            </a:r>
            <a:r>
              <a:rPr lang="en-US" altLang="ko-KR" dirty="0" err="1"/>
              <a:t>Baek</a:t>
            </a:r>
            <a:r>
              <a:rPr lang="en-US" altLang="ko-KR" dirty="0"/>
              <a:t>, LG Electronics</a:t>
            </a:r>
          </a:p>
        </p:txBody>
      </p:sp>
    </p:spTree>
    <p:extLst>
      <p:ext uri="{BB962C8B-B14F-4D97-AF65-F5344CB8AC3E}">
        <p14:creationId xmlns:p14="http://schemas.microsoft.com/office/powerpoint/2010/main" val="291613746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301797</TotalTime>
  <Words>2230</Words>
  <Application>Microsoft Office PowerPoint</Application>
  <PresentationFormat>화면 슬라이드 쇼(4:3)</PresentationFormat>
  <Paragraphs>216</Paragraphs>
  <Slides>19</Slides>
  <Notes>4</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19</vt:i4>
      </vt:variant>
    </vt:vector>
  </HeadingPairs>
  <TitlesOfParts>
    <vt:vector size="23" baseType="lpstr">
      <vt:lpstr>굴림</vt:lpstr>
      <vt:lpstr>Arial</vt:lpstr>
      <vt:lpstr>Times New Roman</vt:lpstr>
      <vt:lpstr>802-11-Submission</vt:lpstr>
      <vt:lpstr>Discussion on Intermediate FCS Signaling</vt:lpstr>
      <vt:lpstr>Introduction</vt:lpstr>
      <vt:lpstr>Overview</vt:lpstr>
      <vt:lpstr>Intermediate FCS Design: Trigger frame</vt:lpstr>
      <vt:lpstr>Intermediate FCS Design: Trigger frame</vt:lpstr>
      <vt:lpstr>Intermediate FCS Design: Trigger frame</vt:lpstr>
      <vt:lpstr>Further Consideration on Option 3</vt:lpstr>
      <vt:lpstr>Padding Length in TF for DPS</vt:lpstr>
      <vt:lpstr>Conclusion</vt:lpstr>
      <vt:lpstr>Straw Poll 1</vt:lpstr>
      <vt:lpstr>Straw Poll 2</vt:lpstr>
      <vt:lpstr>Straw Poll 3</vt:lpstr>
      <vt:lpstr>Straw Poll 3-1</vt:lpstr>
      <vt:lpstr>Straw Poll 4</vt:lpstr>
      <vt:lpstr>Straw Poll 5</vt:lpstr>
      <vt:lpstr>References</vt:lpstr>
      <vt:lpstr>Appendix 1: Usage BAR frame as ICF for DPS</vt:lpstr>
      <vt:lpstr>Appendix 2: Intermediate FCS Design: BAR frame</vt:lpstr>
      <vt:lpstr>Appendix 3:  Intermediate FCS Design: BAR frame</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SunHee Baek/IoT Connectivity Standard TP(sunhee.baek@lge.com)</cp:lastModifiedBy>
  <cp:revision>16985</cp:revision>
  <cp:lastPrinted>2024-07-09T06:46:32Z</cp:lastPrinted>
  <dcterms:created xsi:type="dcterms:W3CDTF">2007-05-21T21:00:37Z</dcterms:created>
  <dcterms:modified xsi:type="dcterms:W3CDTF">2024-09-09T03:02:44Z</dcterms:modified>
</cp:coreProperties>
</file>