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69" r:id="rId2"/>
    <p:sldId id="415" r:id="rId3"/>
    <p:sldId id="427" r:id="rId4"/>
    <p:sldId id="421" r:id="rId5"/>
    <p:sldId id="426" r:id="rId6"/>
    <p:sldId id="428" r:id="rId7"/>
    <p:sldId id="424" r:id="rId8"/>
    <p:sldId id="401" r:id="rId9"/>
    <p:sldId id="395" r:id="rId10"/>
    <p:sldId id="417" r:id="rId11"/>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EBC8"/>
    <a:srgbClr val="FFDCAA"/>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D9AD97-71BE-4EBE-8377-BF9A59BBF43B}" v="3" dt="2024-08-22T21:02:48.2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5" autoAdjust="0"/>
    <p:restoredTop sz="95455" autoAdjust="0"/>
  </p:normalViewPr>
  <p:slideViewPr>
    <p:cSldViewPr>
      <p:cViewPr varScale="1">
        <p:scale>
          <a:sx n="121" d="100"/>
          <a:sy n="121" d="100"/>
        </p:scale>
        <p:origin x="96" y="102"/>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2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xfrm>
            <a:off x="4275676" y="97909"/>
            <a:ext cx="2006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802.11-24/1124r1</a:t>
            </a:r>
          </a:p>
        </p:txBody>
      </p:sp>
      <p:sp>
        <p:nvSpPr>
          <p:cNvPr id="66563" name="Rectangle 3"/>
          <p:cNvSpPr>
            <a:spLocks noGrp="1" noChangeArrowheads="1"/>
          </p:cNvSpPr>
          <p:nvPr>
            <p:ph type="dt" sz="quarter" idx="1"/>
          </p:nvPr>
        </p:nvSpPr>
        <p:spPr>
          <a:xfrm>
            <a:off x="654050" y="97909"/>
            <a:ext cx="76783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err="1">
                <a:latin typeface="Arial" pitchFamily="34" charset="0"/>
              </a:rPr>
              <a:t>Augy</a:t>
            </a:r>
            <a:r>
              <a:rPr lang="en-US" dirty="0">
                <a:latin typeface="Arial" pitchFamily="34" charset="0"/>
              </a:rPr>
              <a:t> 2024</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107689" y="364851"/>
            <a:ext cx="3152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802.11-24/1124r0</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91050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Aug 2024</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Headroom Reason Reporting</a:t>
            </a:r>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Aug 2024</a:t>
            </a:r>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580186981"/>
              </p:ext>
            </p:extLst>
          </p:nvPr>
        </p:nvGraphicFramePr>
        <p:xfrm>
          <a:off x="1981200" y="2978544"/>
          <a:ext cx="8229600" cy="2965456"/>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Pelin Salem</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4279401562"/>
                  </a:ext>
                </a:extLst>
              </a:tr>
              <a:tr h="370682">
                <a:tc>
                  <a:txBody>
                    <a:bodyPr/>
                    <a:lstStyle/>
                    <a:p>
                      <a:pPr>
                        <a:spcAft>
                          <a:spcPts val="0"/>
                        </a:spcAft>
                      </a:pPr>
                      <a:r>
                        <a:rPr lang="en-AU" sz="1400" dirty="0">
                          <a:solidFill>
                            <a:schemeClr val="tx1"/>
                          </a:solidFill>
                          <a:effectLst/>
                          <a:latin typeface="+mn-lt"/>
                          <a:ea typeface="Times New Roman"/>
                        </a:rPr>
                        <a:t>Binita Gupta</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462147087"/>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67744772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Backup</a:t>
            </a:r>
            <a:endParaRPr lang="en-US" sz="12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02137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Executive 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464800" cy="4572000"/>
          </a:xfrm>
        </p:spPr>
        <p:txBody>
          <a:bodyPr/>
          <a:lstStyle/>
          <a:p>
            <a:pPr marL="0" indent="0">
              <a:buNone/>
            </a:pPr>
            <a:r>
              <a:rPr lang="en-US" dirty="0"/>
              <a:t>Situation</a:t>
            </a:r>
          </a:p>
          <a:p>
            <a:r>
              <a:rPr lang="en-US" dirty="0"/>
              <a:t>In TB PPDUs, client TX power is subject to 1) Trigger-based controls and 2) </a:t>
            </a:r>
            <a:r>
              <a:rPr lang="en-US" i="1" dirty="0"/>
              <a:t>Local </a:t>
            </a:r>
            <a:r>
              <a:rPr lang="en-US" dirty="0"/>
              <a:t>max TX power level (Local TPC) for spatial reuse, among other constraints </a:t>
            </a:r>
          </a:p>
          <a:p>
            <a:pPr marL="0" indent="0">
              <a:buNone/>
            </a:pPr>
            <a:endParaRPr lang="en-US" dirty="0"/>
          </a:p>
          <a:p>
            <a:pPr marL="0" indent="0">
              <a:buNone/>
            </a:pPr>
            <a:r>
              <a:rPr lang="en-US" dirty="0"/>
              <a:t>Problem</a:t>
            </a:r>
          </a:p>
          <a:p>
            <a:r>
              <a:rPr lang="en-US" dirty="0"/>
              <a:t>AP cannot determine when these two controls are clashing</a:t>
            </a:r>
          </a:p>
          <a:p>
            <a:r>
              <a:rPr lang="en-US" dirty="0"/>
              <a:t>When clashing, the client may transmit TB PPDUs at lower-than-requested powers, with a lowered reliable MCS and thence lower throughput</a:t>
            </a:r>
          </a:p>
          <a:p>
            <a:r>
              <a:rPr lang="en-US" dirty="0"/>
              <a:t>The AP is unable to determine the trade-off between link-level throughput and spatial reuse</a:t>
            </a:r>
          </a:p>
          <a:p>
            <a:pPr marL="0" indent="0">
              <a:buNone/>
            </a:pPr>
            <a:endParaRPr lang="en-US" dirty="0"/>
          </a:p>
          <a:p>
            <a:pPr marL="0" indent="0">
              <a:buNone/>
            </a:pPr>
            <a:r>
              <a:rPr lang="en-US" dirty="0"/>
              <a:t>Solution</a:t>
            </a:r>
          </a:p>
          <a:p>
            <a:r>
              <a:rPr lang="en-US" dirty="0"/>
              <a:t>Enable the client to signal whenever a Local max TX power level is causing the TB PPDU Headroom to be 0 dB</a:t>
            </a:r>
          </a:p>
          <a:p>
            <a:endParaRPr lang="en-US" dirty="0"/>
          </a:p>
          <a:p>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35994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1AD2A57-80C2-DD08-5FC8-F6325CED4505}"/>
              </a:ext>
            </a:extLst>
          </p:cNvPr>
          <p:cNvPicPr>
            <a:picLocks noChangeAspect="1"/>
          </p:cNvPicPr>
          <p:nvPr/>
        </p:nvPicPr>
        <p:blipFill>
          <a:blip r:embed="rId2"/>
          <a:stretch>
            <a:fillRect/>
          </a:stretch>
        </p:blipFill>
        <p:spPr>
          <a:xfrm>
            <a:off x="7315200" y="5130317"/>
            <a:ext cx="4846983" cy="1083333"/>
          </a:xfrm>
          <a:prstGeom prst="rect">
            <a:avLst/>
          </a:prstGeom>
        </p:spPr>
      </p:pic>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464800" cy="4572000"/>
          </a:xfrm>
        </p:spPr>
        <p:txBody>
          <a:bodyPr/>
          <a:lstStyle/>
          <a:p>
            <a:r>
              <a:rPr lang="en-US" dirty="0"/>
              <a:t>APs influence client transmission power in TB PPDUs via two fields in the </a:t>
            </a:r>
            <a:br>
              <a:rPr lang="en-US" dirty="0"/>
            </a:br>
            <a:r>
              <a:rPr lang="en-US" dirty="0"/>
              <a:t>Trigger frame:</a:t>
            </a:r>
          </a:p>
          <a:p>
            <a:pPr lvl="1"/>
            <a:r>
              <a:rPr lang="en-US" dirty="0"/>
              <a:t>AP Tx Power field // from which clients can determine pathloss</a:t>
            </a:r>
          </a:p>
          <a:p>
            <a:pPr lvl="1"/>
            <a:r>
              <a:rPr lang="en-US" dirty="0"/>
              <a:t>UL Target Receive Power field // given this and the pathloss, a client can determine </a:t>
            </a:r>
            <a:br>
              <a:rPr lang="en-US" dirty="0"/>
            </a:br>
            <a:r>
              <a:rPr lang="en-US" dirty="0"/>
              <a:t>its TX power</a:t>
            </a:r>
          </a:p>
          <a:p>
            <a:r>
              <a:rPr lang="en-US" dirty="0"/>
              <a:t>The client has minimum and maximum power limits for a given transmission:</a:t>
            </a:r>
          </a:p>
          <a:p>
            <a:pPr lvl="1"/>
            <a:r>
              <a:rPr lang="en-US" dirty="0"/>
              <a:t>“</a:t>
            </a:r>
            <a:r>
              <a:rPr lang="en-US" i="1" dirty="0"/>
              <a:t>The transmit power of the HE TB PPDU is further subject to a STA’s minimum and </a:t>
            </a:r>
            <a:br>
              <a:rPr lang="en-US" i="1" dirty="0"/>
            </a:br>
            <a:r>
              <a:rPr lang="en-US" i="1" dirty="0"/>
              <a:t>maximum transmit power limit due to hardware capability, regulatory requirements, and local maximum transmit power levels (see 11.7.5 (Specification of regulatory and local maximum transmit power levels)) as well as non-IEEE-802.11 in-device coexistence requirements</a:t>
            </a:r>
            <a:r>
              <a:rPr lang="en-US" dirty="0"/>
              <a:t>”</a:t>
            </a:r>
          </a:p>
          <a:p>
            <a:r>
              <a:rPr lang="en-US" dirty="0"/>
              <a:t>The client can signal when a max/min limit is reached via the UPH Control subfield (in A-Control):</a:t>
            </a:r>
          </a:p>
          <a:p>
            <a:pPr lvl="1"/>
            <a:r>
              <a:rPr lang="en-US" dirty="0"/>
              <a:t>UL Power Headroom field (0 indicates no headroom)</a:t>
            </a:r>
          </a:p>
          <a:p>
            <a:pPr lvl="1"/>
            <a:r>
              <a:rPr lang="en-US" dirty="0"/>
              <a:t>Minimum Transmit Power Flag field (Boolean)</a:t>
            </a:r>
          </a:p>
          <a:p>
            <a:r>
              <a:rPr lang="en-US" dirty="0"/>
              <a:t>See 26.5.2.4 (A-MPDU contents in an HE TB PPDU), </a:t>
            </a:r>
            <a:br>
              <a:rPr lang="en-US" dirty="0"/>
            </a:br>
            <a:r>
              <a:rPr lang="en-US" dirty="0"/>
              <a:t>27.3.15.2 (Power precorrection), 9.2.4.7.5 (UPH Control) [1]</a:t>
            </a:r>
          </a:p>
          <a:p>
            <a:endParaRPr lang="en-US" dirty="0"/>
          </a:p>
        </p:txBody>
      </p:sp>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Situation – AP triggers a client at an implied transmit power level, but the client cannot always achieve the power level</a:t>
            </a:r>
            <a:endParaRPr lang="en-US" sz="12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pic>
        <p:nvPicPr>
          <p:cNvPr id="8" name="Picture 7">
            <a:extLst>
              <a:ext uri="{FF2B5EF4-FFF2-40B4-BE49-F238E27FC236}">
                <a16:creationId xmlns:a16="http://schemas.microsoft.com/office/drawing/2014/main" id="{68598BAD-EA59-E3A3-0088-4C96094947AF}"/>
              </a:ext>
            </a:extLst>
          </p:cNvPr>
          <p:cNvPicPr>
            <a:picLocks noChangeAspect="1"/>
          </p:cNvPicPr>
          <p:nvPr/>
        </p:nvPicPr>
        <p:blipFill>
          <a:blip r:embed="rId3"/>
          <a:stretch>
            <a:fillRect/>
          </a:stretch>
        </p:blipFill>
        <p:spPr>
          <a:xfrm>
            <a:off x="9296399" y="1412043"/>
            <a:ext cx="2722097" cy="2167779"/>
          </a:xfrm>
          <a:prstGeom prst="rect">
            <a:avLst/>
          </a:prstGeom>
        </p:spPr>
      </p:pic>
    </p:spTree>
    <p:extLst>
      <p:ext uri="{BB962C8B-B14F-4D97-AF65-F5344CB8AC3E}">
        <p14:creationId xmlns:p14="http://schemas.microsoft.com/office/powerpoint/2010/main" val="183565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Situation – Traditional Power Control remains pre-eminent in dense deployments</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464800" cy="3644834"/>
          </a:xfrm>
        </p:spPr>
        <p:txBody>
          <a:bodyPr/>
          <a:lstStyle/>
          <a:p>
            <a:r>
              <a:rPr lang="en-US" dirty="0"/>
              <a:t>Although 802.11ax added the BSS Color concept to the mainstream 802.11 bands and defined the several Spatial Reuse mechanisms, the customer experience has been disappointing</a:t>
            </a:r>
          </a:p>
          <a:p>
            <a:pPr lvl="1"/>
            <a:r>
              <a:rPr lang="en-US" dirty="0"/>
              <a:t>With little adoption; in a loose sense the Multi-AP Coordination (MAPC) area is an attempted do-over</a:t>
            </a:r>
          </a:p>
          <a:p>
            <a:r>
              <a:rPr lang="en-US" dirty="0"/>
              <a:t>In the meantime, dense networks in the same administrative domain continue to use the traditional techniques:</a:t>
            </a:r>
          </a:p>
          <a:p>
            <a:pPr lvl="1"/>
            <a:r>
              <a:rPr lang="en-US" dirty="0"/>
              <a:t>Each AP “unilaterally” lowers its power from its maximum so neighboring cochannel BSSs avoid CCA-based  deferral (i.e., enables spatial reuse), and thereby the AP promotes less interference, lower latency, greater QoS and higher system throughput when needed</a:t>
            </a:r>
          </a:p>
          <a:p>
            <a:pPr lvl="1"/>
            <a:r>
              <a:rPr lang="en-US" dirty="0"/>
              <a:t>… While maintaining enough power for good AP coverage overlap to provide continuous coverage for roaming</a:t>
            </a:r>
          </a:p>
          <a:p>
            <a:pPr lvl="1"/>
            <a:r>
              <a:rPr lang="en-US" dirty="0"/>
              <a:t>APs broaden the spatial use opportunities by sending </a:t>
            </a:r>
            <a:r>
              <a:rPr lang="en-US" i="1" dirty="0"/>
              <a:t>Local </a:t>
            </a:r>
            <a:r>
              <a:rPr lang="en-US" dirty="0"/>
              <a:t>max TX power level to clients</a:t>
            </a:r>
          </a:p>
          <a:p>
            <a:pPr lvl="2"/>
            <a:r>
              <a:rPr lang="en-US" dirty="0"/>
              <a:t>Signaled via Transmit Power Envelope elements</a:t>
            </a:r>
          </a:p>
          <a:p>
            <a:pPr lvl="1"/>
            <a:r>
              <a:rPr lang="en-US" dirty="0"/>
              <a:t>See 11.7.5 (Specification of regulatory and local maximum transmit power levels), 11.7.6 (Transmit power selection), 9.4.2.160 (Transmit Power Envelope element)</a:t>
            </a:r>
          </a:p>
          <a:p>
            <a:pPr lvl="1"/>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dirty="0"/>
              <a:t>Hart</a:t>
            </a:r>
            <a:r>
              <a:rPr lang="da-DK" i="1" dirty="0"/>
              <a:t> et al</a:t>
            </a:r>
            <a:r>
              <a:rPr lang="da-DK" dirty="0"/>
              <a:t> (Cisco Systems)</a:t>
            </a:r>
            <a:endParaRPr lang="en-AU" dirty="0"/>
          </a:p>
        </p:txBody>
      </p:sp>
      <p:pic>
        <p:nvPicPr>
          <p:cNvPr id="9" name="Graphic 8" descr="Wireless router with solid fill">
            <a:extLst>
              <a:ext uri="{FF2B5EF4-FFF2-40B4-BE49-F238E27FC236}">
                <a16:creationId xmlns:a16="http://schemas.microsoft.com/office/drawing/2014/main" id="{B5C02A9E-6B90-ED1A-6C74-8D46305C8A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54614" y="5410200"/>
            <a:ext cx="609600" cy="609600"/>
          </a:xfrm>
          <a:prstGeom prst="rect">
            <a:avLst/>
          </a:prstGeom>
        </p:spPr>
      </p:pic>
      <p:pic>
        <p:nvPicPr>
          <p:cNvPr id="10" name="Graphic 9" descr="Wireless router with solid fill">
            <a:extLst>
              <a:ext uri="{FF2B5EF4-FFF2-40B4-BE49-F238E27FC236}">
                <a16:creationId xmlns:a16="http://schemas.microsoft.com/office/drawing/2014/main" id="{98C7CDB6-FBC5-5F22-084B-B9D3191CD5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67305" y="5397434"/>
            <a:ext cx="609600" cy="609600"/>
          </a:xfrm>
          <a:prstGeom prst="rect">
            <a:avLst/>
          </a:prstGeom>
        </p:spPr>
      </p:pic>
      <p:cxnSp>
        <p:nvCxnSpPr>
          <p:cNvPr id="15" name="Straight Arrow Connector 14">
            <a:extLst>
              <a:ext uri="{FF2B5EF4-FFF2-40B4-BE49-F238E27FC236}">
                <a16:creationId xmlns:a16="http://schemas.microsoft.com/office/drawing/2014/main" id="{CC3D7340-0C72-AEBC-7E5B-5768FB86D268}"/>
              </a:ext>
            </a:extLst>
          </p:cNvPr>
          <p:cNvCxnSpPr/>
          <p:nvPr/>
        </p:nvCxnSpPr>
        <p:spPr bwMode="auto">
          <a:xfrm>
            <a:off x="4418348" y="5638800"/>
            <a:ext cx="3307935" cy="0"/>
          </a:xfrm>
          <a:prstGeom prst="straightConnector1">
            <a:avLst/>
          </a:prstGeom>
          <a:solidFill>
            <a:schemeClr val="accent1"/>
          </a:solidFill>
          <a:ln w="12700" cap="flat" cmpd="sng" algn="ctr">
            <a:solidFill>
              <a:schemeClr val="tx1"/>
            </a:solidFill>
            <a:prstDash val="solid"/>
            <a:round/>
            <a:headEnd type="triangle"/>
            <a:tailEnd type="triangle"/>
          </a:ln>
          <a:effectLst/>
        </p:spPr>
      </p:cxnSp>
      <p:grpSp>
        <p:nvGrpSpPr>
          <p:cNvPr id="25" name="Group 24">
            <a:extLst>
              <a:ext uri="{FF2B5EF4-FFF2-40B4-BE49-F238E27FC236}">
                <a16:creationId xmlns:a16="http://schemas.microsoft.com/office/drawing/2014/main" id="{69966B53-7BAF-D5C0-D6AF-37D2EEC3AFB7}"/>
              </a:ext>
            </a:extLst>
          </p:cNvPr>
          <p:cNvGrpSpPr/>
          <p:nvPr/>
        </p:nvGrpSpPr>
        <p:grpSpPr>
          <a:xfrm>
            <a:off x="1979948" y="6096000"/>
            <a:ext cx="2539732" cy="457200"/>
            <a:chOff x="1295400" y="6096000"/>
            <a:chExt cx="2539732" cy="457200"/>
          </a:xfrm>
          <a:solidFill>
            <a:schemeClr val="tx1">
              <a:lumMod val="50000"/>
              <a:lumOff val="50000"/>
            </a:schemeClr>
          </a:solidFill>
        </p:grpSpPr>
        <p:pic>
          <p:nvPicPr>
            <p:cNvPr id="12" name="Graphic 11" descr="Laptop with solid fill">
              <a:extLst>
                <a:ext uri="{FF2B5EF4-FFF2-40B4-BE49-F238E27FC236}">
                  <a16:creationId xmlns:a16="http://schemas.microsoft.com/office/drawing/2014/main" id="{5BD88F95-33B0-742D-B454-321179DD91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77932" y="6096000"/>
              <a:ext cx="457200" cy="457200"/>
            </a:xfrm>
            <a:prstGeom prst="rect">
              <a:avLst/>
            </a:prstGeom>
          </p:spPr>
        </p:pic>
        <p:pic>
          <p:nvPicPr>
            <p:cNvPr id="16" name="Graphic 15" descr="Laptop with solid fill">
              <a:extLst>
                <a:ext uri="{FF2B5EF4-FFF2-40B4-BE49-F238E27FC236}">
                  <a16:creationId xmlns:a16="http://schemas.microsoft.com/office/drawing/2014/main" id="{BF608C58-DCE9-7049-3FCC-AC0AF3DC9C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857299" y="6096000"/>
              <a:ext cx="457200" cy="457200"/>
            </a:xfrm>
            <a:prstGeom prst="rect">
              <a:avLst/>
            </a:prstGeom>
          </p:spPr>
        </p:pic>
        <p:pic>
          <p:nvPicPr>
            <p:cNvPr id="17" name="Graphic 16" descr="Laptop with solid fill">
              <a:extLst>
                <a:ext uri="{FF2B5EF4-FFF2-40B4-BE49-F238E27FC236}">
                  <a16:creationId xmlns:a16="http://schemas.microsoft.com/office/drawing/2014/main" id="{7C746D89-3DCC-D3B1-514D-53EEBDCE620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36666" y="6096000"/>
              <a:ext cx="457200" cy="457200"/>
            </a:xfrm>
            <a:prstGeom prst="rect">
              <a:avLst/>
            </a:prstGeom>
          </p:spPr>
        </p:pic>
        <p:pic>
          <p:nvPicPr>
            <p:cNvPr id="18" name="Graphic 17" descr="Laptop with solid fill">
              <a:extLst>
                <a:ext uri="{FF2B5EF4-FFF2-40B4-BE49-F238E27FC236}">
                  <a16:creationId xmlns:a16="http://schemas.microsoft.com/office/drawing/2014/main" id="{FEBD7B79-2245-7D83-E769-ABD314489ED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16033" y="6096000"/>
              <a:ext cx="457200" cy="457200"/>
            </a:xfrm>
            <a:prstGeom prst="rect">
              <a:avLst/>
            </a:prstGeom>
          </p:spPr>
        </p:pic>
        <p:pic>
          <p:nvPicPr>
            <p:cNvPr id="19" name="Graphic 18" descr="Laptop with solid fill">
              <a:extLst>
                <a:ext uri="{FF2B5EF4-FFF2-40B4-BE49-F238E27FC236}">
                  <a16:creationId xmlns:a16="http://schemas.microsoft.com/office/drawing/2014/main" id="{43AB642E-4260-AC7F-D112-27E4311CAB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95400" y="6096000"/>
              <a:ext cx="457200" cy="457200"/>
            </a:xfrm>
            <a:prstGeom prst="rect">
              <a:avLst/>
            </a:prstGeom>
          </p:spPr>
        </p:pic>
      </p:grpSp>
      <p:grpSp>
        <p:nvGrpSpPr>
          <p:cNvPr id="26" name="Group 25">
            <a:extLst>
              <a:ext uri="{FF2B5EF4-FFF2-40B4-BE49-F238E27FC236}">
                <a16:creationId xmlns:a16="http://schemas.microsoft.com/office/drawing/2014/main" id="{9CDF05DC-B45C-D3E8-3260-D00447E42C19}"/>
              </a:ext>
            </a:extLst>
          </p:cNvPr>
          <p:cNvGrpSpPr/>
          <p:nvPr/>
        </p:nvGrpSpPr>
        <p:grpSpPr>
          <a:xfrm>
            <a:off x="7618748" y="6096000"/>
            <a:ext cx="2539732" cy="457200"/>
            <a:chOff x="5708091" y="6096000"/>
            <a:chExt cx="2539732" cy="457200"/>
          </a:xfrm>
          <a:solidFill>
            <a:schemeClr val="tx1">
              <a:lumMod val="50000"/>
              <a:lumOff val="50000"/>
            </a:schemeClr>
          </a:solidFill>
        </p:grpSpPr>
        <p:pic>
          <p:nvPicPr>
            <p:cNvPr id="20" name="Graphic 19" descr="Laptop with solid fill">
              <a:extLst>
                <a:ext uri="{FF2B5EF4-FFF2-40B4-BE49-F238E27FC236}">
                  <a16:creationId xmlns:a16="http://schemas.microsoft.com/office/drawing/2014/main" id="{EB2789D9-D744-3F5A-0E86-5258967BC26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90623" y="6096000"/>
              <a:ext cx="457200" cy="457200"/>
            </a:xfrm>
            <a:prstGeom prst="rect">
              <a:avLst/>
            </a:prstGeom>
          </p:spPr>
        </p:pic>
        <p:pic>
          <p:nvPicPr>
            <p:cNvPr id="21" name="Graphic 20" descr="Laptop with solid fill">
              <a:extLst>
                <a:ext uri="{FF2B5EF4-FFF2-40B4-BE49-F238E27FC236}">
                  <a16:creationId xmlns:a16="http://schemas.microsoft.com/office/drawing/2014/main" id="{BAC28E3C-D882-4951-8CDA-EBE45271135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69990" y="6096000"/>
              <a:ext cx="457200" cy="457200"/>
            </a:xfrm>
            <a:prstGeom prst="rect">
              <a:avLst/>
            </a:prstGeom>
          </p:spPr>
        </p:pic>
        <p:pic>
          <p:nvPicPr>
            <p:cNvPr id="22" name="Graphic 21" descr="Laptop with solid fill">
              <a:extLst>
                <a:ext uri="{FF2B5EF4-FFF2-40B4-BE49-F238E27FC236}">
                  <a16:creationId xmlns:a16="http://schemas.microsoft.com/office/drawing/2014/main" id="{5B4623CB-A846-25FD-D248-FE989ECEF84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49357" y="6096000"/>
              <a:ext cx="457200" cy="457200"/>
            </a:xfrm>
            <a:prstGeom prst="rect">
              <a:avLst/>
            </a:prstGeom>
          </p:spPr>
        </p:pic>
        <p:pic>
          <p:nvPicPr>
            <p:cNvPr id="23" name="Graphic 22" descr="Laptop with solid fill">
              <a:extLst>
                <a:ext uri="{FF2B5EF4-FFF2-40B4-BE49-F238E27FC236}">
                  <a16:creationId xmlns:a16="http://schemas.microsoft.com/office/drawing/2014/main" id="{C3F76B6D-2365-0CD2-A97A-35FCA57A25B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28724" y="6096000"/>
              <a:ext cx="457200" cy="457200"/>
            </a:xfrm>
            <a:prstGeom prst="rect">
              <a:avLst/>
            </a:prstGeom>
          </p:spPr>
        </p:pic>
        <p:pic>
          <p:nvPicPr>
            <p:cNvPr id="24" name="Graphic 23" descr="Laptop with solid fill">
              <a:extLst>
                <a:ext uri="{FF2B5EF4-FFF2-40B4-BE49-F238E27FC236}">
                  <a16:creationId xmlns:a16="http://schemas.microsoft.com/office/drawing/2014/main" id="{A37992A2-18F6-532F-4D38-FCD0AF806C8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08091" y="6096000"/>
              <a:ext cx="457200" cy="457200"/>
            </a:xfrm>
            <a:prstGeom prst="rect">
              <a:avLst/>
            </a:prstGeom>
          </p:spPr>
        </p:pic>
      </p:grpSp>
      <p:sp>
        <p:nvSpPr>
          <p:cNvPr id="27" name="TextBox 26">
            <a:extLst>
              <a:ext uri="{FF2B5EF4-FFF2-40B4-BE49-F238E27FC236}">
                <a16:creationId xmlns:a16="http://schemas.microsoft.com/office/drawing/2014/main" id="{DE480B35-9A26-8725-6E6F-79945C32076C}"/>
              </a:ext>
            </a:extLst>
          </p:cNvPr>
          <p:cNvSpPr txBox="1"/>
          <p:nvPr/>
        </p:nvSpPr>
        <p:spPr>
          <a:xfrm>
            <a:off x="4519680" y="5410200"/>
            <a:ext cx="3099068" cy="461665"/>
          </a:xfrm>
          <a:prstGeom prst="rect">
            <a:avLst/>
          </a:prstGeom>
          <a:noFill/>
        </p:spPr>
        <p:txBody>
          <a:bodyPr wrap="square" rtlCol="0">
            <a:spAutoFit/>
          </a:bodyPr>
          <a:lstStyle/>
          <a:p>
            <a:pPr algn="ctr"/>
            <a:r>
              <a:rPr lang="en-US" dirty="0">
                <a:latin typeface="+mn-lt"/>
              </a:rPr>
              <a:t>(1) Lowered AP power so APs see each other at &lt; -82 dBm / P20 for Spatial Reuse</a:t>
            </a:r>
          </a:p>
        </p:txBody>
      </p:sp>
      <p:cxnSp>
        <p:nvCxnSpPr>
          <p:cNvPr id="29" name="Straight Arrow Connector 28">
            <a:extLst>
              <a:ext uri="{FF2B5EF4-FFF2-40B4-BE49-F238E27FC236}">
                <a16:creationId xmlns:a16="http://schemas.microsoft.com/office/drawing/2014/main" id="{95E733D7-19D0-9516-3B35-5E43628FD484}"/>
              </a:ext>
            </a:extLst>
          </p:cNvPr>
          <p:cNvCxnSpPr>
            <a:cxnSpLocks/>
          </p:cNvCxnSpPr>
          <p:nvPr/>
        </p:nvCxnSpPr>
        <p:spPr bwMode="auto">
          <a:xfrm flipH="1">
            <a:off x="3275348" y="5871865"/>
            <a:ext cx="215833" cy="22413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TextBox 30">
            <a:extLst>
              <a:ext uri="{FF2B5EF4-FFF2-40B4-BE49-F238E27FC236}">
                <a16:creationId xmlns:a16="http://schemas.microsoft.com/office/drawing/2014/main" id="{F981F05F-04B5-935C-3368-C2FED0BD31CB}"/>
              </a:ext>
            </a:extLst>
          </p:cNvPr>
          <p:cNvSpPr txBox="1"/>
          <p:nvPr/>
        </p:nvSpPr>
        <p:spPr>
          <a:xfrm>
            <a:off x="752320" y="5634335"/>
            <a:ext cx="2700158" cy="461665"/>
          </a:xfrm>
          <a:prstGeom prst="rect">
            <a:avLst/>
          </a:prstGeom>
          <a:noFill/>
        </p:spPr>
        <p:txBody>
          <a:bodyPr wrap="square" rtlCol="0">
            <a:spAutoFit/>
          </a:bodyPr>
          <a:lstStyle/>
          <a:p>
            <a:pPr algn="ctr"/>
            <a:r>
              <a:rPr lang="en-US" dirty="0">
                <a:latin typeface="+mn-lt"/>
              </a:rPr>
              <a:t>(2) Local TPE elements so BSSs see each other at &lt; -82 dBm / P20</a:t>
            </a:r>
          </a:p>
        </p:txBody>
      </p:sp>
      <p:cxnSp>
        <p:nvCxnSpPr>
          <p:cNvPr id="32" name="Straight Arrow Connector 31">
            <a:extLst>
              <a:ext uri="{FF2B5EF4-FFF2-40B4-BE49-F238E27FC236}">
                <a16:creationId xmlns:a16="http://schemas.microsoft.com/office/drawing/2014/main" id="{4EB582FA-DB33-8E9B-AE49-2A4ECB09CBCD}"/>
              </a:ext>
            </a:extLst>
          </p:cNvPr>
          <p:cNvCxnSpPr>
            <a:cxnSpLocks/>
          </p:cNvCxnSpPr>
          <p:nvPr/>
        </p:nvCxnSpPr>
        <p:spPr bwMode="auto">
          <a:xfrm>
            <a:off x="8672781" y="5825150"/>
            <a:ext cx="215833" cy="22413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TextBox 32">
            <a:extLst>
              <a:ext uri="{FF2B5EF4-FFF2-40B4-BE49-F238E27FC236}">
                <a16:creationId xmlns:a16="http://schemas.microsoft.com/office/drawing/2014/main" id="{9CB6172E-16AD-1074-E071-2BD6EDA25F03}"/>
              </a:ext>
            </a:extLst>
          </p:cNvPr>
          <p:cNvSpPr txBox="1"/>
          <p:nvPr/>
        </p:nvSpPr>
        <p:spPr>
          <a:xfrm>
            <a:off x="8786880" y="5552590"/>
            <a:ext cx="2742494" cy="461665"/>
          </a:xfrm>
          <a:prstGeom prst="rect">
            <a:avLst/>
          </a:prstGeom>
          <a:noFill/>
        </p:spPr>
        <p:txBody>
          <a:bodyPr wrap="square" rtlCol="0">
            <a:spAutoFit/>
          </a:bodyPr>
          <a:lstStyle/>
          <a:p>
            <a:pPr algn="ctr"/>
            <a:r>
              <a:rPr lang="en-US" dirty="0">
                <a:latin typeface="+mn-lt"/>
              </a:rPr>
              <a:t>(2) Local TPE elements so BSSs see each other at &lt; -82 dBm / P20</a:t>
            </a:r>
          </a:p>
        </p:txBody>
      </p:sp>
      <p:cxnSp>
        <p:nvCxnSpPr>
          <p:cNvPr id="34" name="Straight Arrow Connector 33">
            <a:extLst>
              <a:ext uri="{FF2B5EF4-FFF2-40B4-BE49-F238E27FC236}">
                <a16:creationId xmlns:a16="http://schemas.microsoft.com/office/drawing/2014/main" id="{10053B62-ADFF-8C82-9F5D-E9E494761FFC}"/>
              </a:ext>
            </a:extLst>
          </p:cNvPr>
          <p:cNvCxnSpPr>
            <a:cxnSpLocks/>
          </p:cNvCxnSpPr>
          <p:nvPr/>
        </p:nvCxnSpPr>
        <p:spPr bwMode="auto">
          <a:xfrm>
            <a:off x="4493990" y="6269098"/>
            <a:ext cx="3124758"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5" name="TextBox 34">
            <a:extLst>
              <a:ext uri="{FF2B5EF4-FFF2-40B4-BE49-F238E27FC236}">
                <a16:creationId xmlns:a16="http://schemas.microsoft.com/office/drawing/2014/main" id="{DD4146C6-BDF0-C327-0997-31F9272AEC8E}"/>
              </a:ext>
            </a:extLst>
          </p:cNvPr>
          <p:cNvSpPr txBox="1"/>
          <p:nvPr/>
        </p:nvSpPr>
        <p:spPr>
          <a:xfrm>
            <a:off x="4595322" y="6040498"/>
            <a:ext cx="3099068" cy="461665"/>
          </a:xfrm>
          <a:prstGeom prst="rect">
            <a:avLst/>
          </a:prstGeom>
          <a:noFill/>
        </p:spPr>
        <p:txBody>
          <a:bodyPr wrap="square" rtlCol="0">
            <a:spAutoFit/>
          </a:bodyPr>
          <a:lstStyle/>
          <a:p>
            <a:pPr algn="ctr"/>
            <a:r>
              <a:rPr lang="en-US" dirty="0">
                <a:latin typeface="+mn-lt"/>
              </a:rPr>
              <a:t>(3) Broadened availability </a:t>
            </a:r>
            <a:br>
              <a:rPr lang="en-US" dirty="0">
                <a:latin typeface="+mn-lt"/>
              </a:rPr>
            </a:br>
            <a:r>
              <a:rPr lang="en-US" dirty="0">
                <a:latin typeface="+mn-lt"/>
              </a:rPr>
              <a:t>of Spatial Reuse</a:t>
            </a:r>
          </a:p>
        </p:txBody>
      </p:sp>
      <p:cxnSp>
        <p:nvCxnSpPr>
          <p:cNvPr id="37" name="Straight Arrow Connector 36">
            <a:extLst>
              <a:ext uri="{FF2B5EF4-FFF2-40B4-BE49-F238E27FC236}">
                <a16:creationId xmlns:a16="http://schemas.microsoft.com/office/drawing/2014/main" id="{45E2FEB8-E8F7-4BF5-AB56-6359CB8121D9}"/>
              </a:ext>
            </a:extLst>
          </p:cNvPr>
          <p:cNvCxnSpPr>
            <a:cxnSpLocks/>
          </p:cNvCxnSpPr>
          <p:nvPr/>
        </p:nvCxnSpPr>
        <p:spPr bwMode="auto">
          <a:xfrm flipV="1">
            <a:off x="7281505" y="5992099"/>
            <a:ext cx="488527" cy="2769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1" name="Straight Arrow Connector 40">
            <a:extLst>
              <a:ext uri="{FF2B5EF4-FFF2-40B4-BE49-F238E27FC236}">
                <a16:creationId xmlns:a16="http://schemas.microsoft.com/office/drawing/2014/main" id="{0A18B8CB-983D-61DD-157D-FF27DCC547EC}"/>
              </a:ext>
            </a:extLst>
          </p:cNvPr>
          <p:cNvCxnSpPr>
            <a:cxnSpLocks/>
          </p:cNvCxnSpPr>
          <p:nvPr/>
        </p:nvCxnSpPr>
        <p:spPr bwMode="auto">
          <a:xfrm flipH="1" flipV="1">
            <a:off x="4388273" y="5980142"/>
            <a:ext cx="488527" cy="2769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545177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Problem – The AP’s local maximum transmit power level and UL Target Receive Power field can be inconsistent</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sz="1800" dirty="0"/>
              <a:t>On the one hand, in a Trigger frame, the AP might solicit a client to transmit at an implied power level (via the AP Tx Power field and UL Target Receive Power fields) </a:t>
            </a:r>
          </a:p>
          <a:p>
            <a:r>
              <a:rPr lang="en-US" sz="1800" dirty="0"/>
              <a:t>On the other hand, the AP’s Local max TX power level signaling might preclude use of that implied power level</a:t>
            </a:r>
          </a:p>
          <a:p>
            <a:r>
              <a:rPr lang="en-US" sz="1800" dirty="0"/>
              <a:t>Problem: the AP is left in the dark.</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pic>
        <p:nvPicPr>
          <p:cNvPr id="7" name="Graphic 6" descr="Wireless router with solid fill">
            <a:extLst>
              <a:ext uri="{FF2B5EF4-FFF2-40B4-BE49-F238E27FC236}">
                <a16:creationId xmlns:a16="http://schemas.microsoft.com/office/drawing/2014/main" id="{9CE27905-6582-A4D0-6E6B-CC1D23302D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7240" y="4724400"/>
            <a:ext cx="609600" cy="609600"/>
          </a:xfrm>
          <a:prstGeom prst="rect">
            <a:avLst/>
          </a:prstGeom>
        </p:spPr>
      </p:pic>
      <p:cxnSp>
        <p:nvCxnSpPr>
          <p:cNvPr id="8" name="Straight Arrow Connector 7">
            <a:extLst>
              <a:ext uri="{FF2B5EF4-FFF2-40B4-BE49-F238E27FC236}">
                <a16:creationId xmlns:a16="http://schemas.microsoft.com/office/drawing/2014/main" id="{0D468445-1D8A-6876-B7BA-EABA527FA56D}"/>
              </a:ext>
            </a:extLst>
          </p:cNvPr>
          <p:cNvCxnSpPr>
            <a:cxnSpLocks/>
          </p:cNvCxnSpPr>
          <p:nvPr/>
        </p:nvCxnSpPr>
        <p:spPr bwMode="auto">
          <a:xfrm>
            <a:off x="2646840" y="4847847"/>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pic>
        <p:nvPicPr>
          <p:cNvPr id="10" name="Graphic 9" descr="Laptop with solid fill">
            <a:extLst>
              <a:ext uri="{FF2B5EF4-FFF2-40B4-BE49-F238E27FC236}">
                <a16:creationId xmlns:a16="http://schemas.microsoft.com/office/drawing/2014/main" id="{05B986E3-567D-37FF-E34D-A562BEB58D0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91200" y="4850296"/>
            <a:ext cx="457200" cy="457200"/>
          </a:xfrm>
          <a:prstGeom prst="rect">
            <a:avLst/>
          </a:prstGeom>
        </p:spPr>
      </p:pic>
      <p:sp>
        <p:nvSpPr>
          <p:cNvPr id="15" name="TextBox 14">
            <a:extLst>
              <a:ext uri="{FF2B5EF4-FFF2-40B4-BE49-F238E27FC236}">
                <a16:creationId xmlns:a16="http://schemas.microsoft.com/office/drawing/2014/main" id="{8B71A62C-1D02-D8DD-6031-079CA75D9421}"/>
              </a:ext>
            </a:extLst>
          </p:cNvPr>
          <p:cNvSpPr txBox="1"/>
          <p:nvPr/>
        </p:nvSpPr>
        <p:spPr>
          <a:xfrm>
            <a:off x="2601287" y="4567535"/>
            <a:ext cx="3099068" cy="276999"/>
          </a:xfrm>
          <a:prstGeom prst="rect">
            <a:avLst/>
          </a:prstGeom>
          <a:noFill/>
        </p:spPr>
        <p:txBody>
          <a:bodyPr wrap="square" rtlCol="0">
            <a:spAutoFit/>
          </a:bodyPr>
          <a:lstStyle/>
          <a:p>
            <a:pPr algn="ctr"/>
            <a:r>
              <a:rPr lang="en-US" dirty="0">
                <a:latin typeface="+mn-lt"/>
              </a:rPr>
              <a:t>(2) Local TPE indicates 5 dBm EIRP</a:t>
            </a:r>
          </a:p>
        </p:txBody>
      </p:sp>
      <p:cxnSp>
        <p:nvCxnSpPr>
          <p:cNvPr id="17" name="Straight Arrow Connector 16">
            <a:extLst>
              <a:ext uri="{FF2B5EF4-FFF2-40B4-BE49-F238E27FC236}">
                <a16:creationId xmlns:a16="http://schemas.microsoft.com/office/drawing/2014/main" id="{ED645717-8CB1-81C3-043E-498A33C3ED74}"/>
              </a:ext>
            </a:extLst>
          </p:cNvPr>
          <p:cNvCxnSpPr>
            <a:cxnSpLocks/>
          </p:cNvCxnSpPr>
          <p:nvPr/>
        </p:nvCxnSpPr>
        <p:spPr bwMode="auto">
          <a:xfrm>
            <a:off x="2646840" y="548640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TextBox 17">
            <a:extLst>
              <a:ext uri="{FF2B5EF4-FFF2-40B4-BE49-F238E27FC236}">
                <a16:creationId xmlns:a16="http://schemas.microsoft.com/office/drawing/2014/main" id="{62D57A6B-597F-1B0A-A66B-69B7471DF303}"/>
              </a:ext>
            </a:extLst>
          </p:cNvPr>
          <p:cNvSpPr txBox="1"/>
          <p:nvPr/>
        </p:nvSpPr>
        <p:spPr>
          <a:xfrm>
            <a:off x="2035860" y="3657530"/>
            <a:ext cx="8555940" cy="646331"/>
          </a:xfrm>
          <a:prstGeom prst="rect">
            <a:avLst/>
          </a:prstGeom>
          <a:noFill/>
        </p:spPr>
        <p:txBody>
          <a:bodyPr wrap="square" rtlCol="0">
            <a:spAutoFit/>
          </a:bodyPr>
          <a:lstStyle/>
          <a:p>
            <a:r>
              <a:rPr lang="en-US" dirty="0">
                <a:latin typeface="+mn-lt"/>
              </a:rPr>
              <a:t>(1) 60 dB pathloss; </a:t>
            </a:r>
            <a:br>
              <a:rPr lang="en-US" dirty="0">
                <a:latin typeface="+mn-lt"/>
              </a:rPr>
            </a:br>
            <a:r>
              <a:rPr lang="en-US" dirty="0">
                <a:latin typeface="+mn-lt"/>
              </a:rPr>
              <a:t>Max AP antenna gain = 5dB, actual AP antenna gain towards client = 4 dB // the difference is not important here</a:t>
            </a:r>
          </a:p>
          <a:p>
            <a:r>
              <a:rPr lang="en-US" dirty="0">
                <a:latin typeface="+mn-lt"/>
              </a:rPr>
              <a:t>max client antenna gain = 2 dB, actual client antenna gain towards AP = 1 dB // the difference is not important here</a:t>
            </a:r>
          </a:p>
        </p:txBody>
      </p:sp>
      <p:sp>
        <p:nvSpPr>
          <p:cNvPr id="19" name="TextBox 18">
            <a:extLst>
              <a:ext uri="{FF2B5EF4-FFF2-40B4-BE49-F238E27FC236}">
                <a16:creationId xmlns:a16="http://schemas.microsoft.com/office/drawing/2014/main" id="{5DE9EFC6-6146-4FF9-5248-DF1B58816D1F}"/>
              </a:ext>
            </a:extLst>
          </p:cNvPr>
          <p:cNvSpPr txBox="1"/>
          <p:nvPr/>
        </p:nvSpPr>
        <p:spPr>
          <a:xfrm>
            <a:off x="2594661" y="4989872"/>
            <a:ext cx="3099068" cy="461665"/>
          </a:xfrm>
          <a:prstGeom prst="rect">
            <a:avLst/>
          </a:prstGeom>
          <a:noFill/>
        </p:spPr>
        <p:txBody>
          <a:bodyPr wrap="square" rtlCol="0">
            <a:spAutoFit/>
          </a:bodyPr>
          <a:lstStyle/>
          <a:p>
            <a:pPr algn="ctr"/>
            <a:r>
              <a:rPr lang="en-US" dirty="0">
                <a:latin typeface="+mn-lt"/>
              </a:rPr>
              <a:t>(3) AP Tx Power = 0 dBm conducted, </a:t>
            </a:r>
            <a:br>
              <a:rPr lang="en-US" dirty="0">
                <a:latin typeface="+mn-lt"/>
              </a:rPr>
            </a:br>
            <a:r>
              <a:rPr lang="en-US" dirty="0">
                <a:latin typeface="+mn-lt"/>
              </a:rPr>
              <a:t>UL Target RSSI Power = -45 dBm</a:t>
            </a:r>
          </a:p>
        </p:txBody>
      </p:sp>
      <p:sp>
        <p:nvSpPr>
          <p:cNvPr id="20" name="TextBox 19">
            <a:extLst>
              <a:ext uri="{FF2B5EF4-FFF2-40B4-BE49-F238E27FC236}">
                <a16:creationId xmlns:a16="http://schemas.microsoft.com/office/drawing/2014/main" id="{5E348159-5963-39A6-0D3D-DBE22D3ECEDA}"/>
              </a:ext>
            </a:extLst>
          </p:cNvPr>
          <p:cNvSpPr txBox="1"/>
          <p:nvPr/>
        </p:nvSpPr>
        <p:spPr>
          <a:xfrm>
            <a:off x="5861466" y="5300294"/>
            <a:ext cx="5482540" cy="1015663"/>
          </a:xfrm>
          <a:prstGeom prst="rect">
            <a:avLst/>
          </a:prstGeom>
          <a:noFill/>
        </p:spPr>
        <p:txBody>
          <a:bodyPr wrap="square" rtlCol="0">
            <a:spAutoFit/>
          </a:bodyPr>
          <a:lstStyle/>
          <a:p>
            <a:r>
              <a:rPr lang="en-US" dirty="0">
                <a:latin typeface="+mn-lt"/>
              </a:rPr>
              <a:t>(4) Client measures RSSI = 0+4-60+1=-55 dBm; calculates PL = pathloss (less actual antenna gains) as 0 - -55 = 55 </a:t>
            </a:r>
            <a:r>
              <a:rPr lang="en-US" dirty="0" err="1">
                <a:latin typeface="+mn-lt"/>
              </a:rPr>
              <a:t>dB.</a:t>
            </a:r>
            <a:endParaRPr lang="en-US" dirty="0">
              <a:latin typeface="+mn-lt"/>
            </a:endParaRPr>
          </a:p>
          <a:p>
            <a:r>
              <a:rPr lang="en-US" dirty="0">
                <a:latin typeface="+mn-lt"/>
              </a:rPr>
              <a:t>Thus, Trigger frame asks client to transmit at -45 + 55 = 10 dBm conducted. </a:t>
            </a:r>
          </a:p>
          <a:p>
            <a:r>
              <a:rPr lang="en-US" dirty="0">
                <a:latin typeface="+mn-lt"/>
              </a:rPr>
              <a:t>(5) Thus, requirements of Trigger frame and Local TPE clash; Local TPE tells client to not transmit at greater than 5-2 = 3 dBm conducted.</a:t>
            </a:r>
          </a:p>
        </p:txBody>
      </p:sp>
      <p:cxnSp>
        <p:nvCxnSpPr>
          <p:cNvPr id="21" name="Straight Arrow Connector 20">
            <a:extLst>
              <a:ext uri="{FF2B5EF4-FFF2-40B4-BE49-F238E27FC236}">
                <a16:creationId xmlns:a16="http://schemas.microsoft.com/office/drawing/2014/main" id="{C561EABE-F1F4-DB3A-0C55-4AA66219BF64}"/>
              </a:ext>
            </a:extLst>
          </p:cNvPr>
          <p:cNvCxnSpPr>
            <a:cxnSpLocks/>
          </p:cNvCxnSpPr>
          <p:nvPr/>
        </p:nvCxnSpPr>
        <p:spPr bwMode="auto">
          <a:xfrm flipH="1">
            <a:off x="2646840" y="609600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4" name="TextBox 23">
            <a:extLst>
              <a:ext uri="{FF2B5EF4-FFF2-40B4-BE49-F238E27FC236}">
                <a16:creationId xmlns:a16="http://schemas.microsoft.com/office/drawing/2014/main" id="{C3A20E7E-4219-78AF-A07F-AFCCDA34D613}"/>
              </a:ext>
            </a:extLst>
          </p:cNvPr>
          <p:cNvSpPr txBox="1"/>
          <p:nvPr/>
        </p:nvSpPr>
        <p:spPr>
          <a:xfrm>
            <a:off x="2615932" y="5628424"/>
            <a:ext cx="3099068" cy="461665"/>
          </a:xfrm>
          <a:prstGeom prst="rect">
            <a:avLst/>
          </a:prstGeom>
          <a:noFill/>
        </p:spPr>
        <p:txBody>
          <a:bodyPr wrap="square" rtlCol="0">
            <a:spAutoFit/>
          </a:bodyPr>
          <a:lstStyle/>
          <a:p>
            <a:pPr algn="ctr"/>
            <a:r>
              <a:rPr lang="en-US" dirty="0">
                <a:latin typeface="+mn-lt"/>
              </a:rPr>
              <a:t>(6) UL TB PPDU sent at 3 dBm conducted &lt;&lt; 10 dBm conducted sought.</a:t>
            </a:r>
          </a:p>
        </p:txBody>
      </p:sp>
    </p:spTree>
    <p:extLst>
      <p:ext uri="{BB962C8B-B14F-4D97-AF65-F5344CB8AC3E}">
        <p14:creationId xmlns:p14="http://schemas.microsoft.com/office/powerpoint/2010/main" val="62202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Solution – Enable the Client to report whenever 0 dB of headroom is due to the </a:t>
            </a:r>
            <a:r>
              <a:rPr lang="en-US" sz="2400" dirty="0"/>
              <a:t>Local max TX power level</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sz="1800" dirty="0"/>
              <a:t>We propose that the Client should be enabled to report whenever 0 dB of headroom is due to the Local max TX power level</a:t>
            </a:r>
          </a:p>
          <a:p>
            <a:r>
              <a:rPr lang="en-US" sz="1800" dirty="0"/>
              <a:t>… Via allocating a reserved bit in the UPH Control subfield </a:t>
            </a:r>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Enables the AP to better understand how to balance the benefits from spatial reuse versus reduced UL power (and thence reduced UL MCS)</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0523A2C5-F259-2E6D-02DC-40B6659C8D64}"/>
              </a:ext>
            </a:extLst>
          </p:cNvPr>
          <p:cNvGraphicFramePr>
            <a:graphicFrameLocks noGrp="1"/>
          </p:cNvGraphicFramePr>
          <p:nvPr>
            <p:extLst>
              <p:ext uri="{D42A27DB-BD31-4B8C-83A1-F6EECF244321}">
                <p14:modId xmlns:p14="http://schemas.microsoft.com/office/powerpoint/2010/main" val="4261679242"/>
              </p:ext>
            </p:extLst>
          </p:nvPr>
        </p:nvGraphicFramePr>
        <p:xfrm>
          <a:off x="1295400" y="2938780"/>
          <a:ext cx="8534400" cy="1564640"/>
        </p:xfrm>
        <a:graphic>
          <a:graphicData uri="http://schemas.openxmlformats.org/drawingml/2006/table">
            <a:tbl>
              <a:tblPr firstRow="1" bandRow="1">
                <a:tableStyleId>{93296810-A885-4BE3-A3E7-6D5BEEA58F35}</a:tableStyleId>
              </a:tblPr>
              <a:tblGrid>
                <a:gridCol w="1706880">
                  <a:extLst>
                    <a:ext uri="{9D8B030D-6E8A-4147-A177-3AD203B41FA5}">
                      <a16:colId xmlns:a16="http://schemas.microsoft.com/office/drawing/2014/main" val="433166720"/>
                    </a:ext>
                  </a:extLst>
                </a:gridCol>
                <a:gridCol w="1706880">
                  <a:extLst>
                    <a:ext uri="{9D8B030D-6E8A-4147-A177-3AD203B41FA5}">
                      <a16:colId xmlns:a16="http://schemas.microsoft.com/office/drawing/2014/main" val="4140456674"/>
                    </a:ext>
                  </a:extLst>
                </a:gridCol>
                <a:gridCol w="1706880">
                  <a:extLst>
                    <a:ext uri="{9D8B030D-6E8A-4147-A177-3AD203B41FA5}">
                      <a16:colId xmlns:a16="http://schemas.microsoft.com/office/drawing/2014/main" val="1146807327"/>
                    </a:ext>
                  </a:extLst>
                </a:gridCol>
                <a:gridCol w="1706880">
                  <a:extLst>
                    <a:ext uri="{9D8B030D-6E8A-4147-A177-3AD203B41FA5}">
                      <a16:colId xmlns:a16="http://schemas.microsoft.com/office/drawing/2014/main" val="982471011"/>
                    </a:ext>
                  </a:extLst>
                </a:gridCol>
                <a:gridCol w="1706880">
                  <a:extLst>
                    <a:ext uri="{9D8B030D-6E8A-4147-A177-3AD203B41FA5}">
                      <a16:colId xmlns:a16="http://schemas.microsoft.com/office/drawing/2014/main" val="2158490717"/>
                    </a:ext>
                  </a:extLst>
                </a:gridCol>
              </a:tblGrid>
              <a:tr h="370840">
                <a:tc>
                  <a:txBody>
                    <a:bodyPr/>
                    <a:lstStyle/>
                    <a:p>
                      <a:pPr algn="ctr"/>
                      <a:endParaRPr lang="en-US" sz="1600" dirty="0"/>
                    </a:p>
                  </a:txBody>
                  <a:tcPr/>
                </a:tc>
                <a:tc>
                  <a:txBody>
                    <a:bodyPr/>
                    <a:lstStyle/>
                    <a:p>
                      <a:pPr algn="ctr"/>
                      <a:r>
                        <a:rPr lang="en-US" sz="1600" dirty="0"/>
                        <a:t>B0                B4</a:t>
                      </a:r>
                    </a:p>
                  </a:txBody>
                  <a:tcPr/>
                </a:tc>
                <a:tc>
                  <a:txBody>
                    <a:bodyPr/>
                    <a:lstStyle/>
                    <a:p>
                      <a:pPr algn="ctr"/>
                      <a:r>
                        <a:rPr lang="en-US" sz="1600" dirty="0"/>
                        <a:t>B5</a:t>
                      </a:r>
                    </a:p>
                  </a:txBody>
                  <a:tcPr/>
                </a:tc>
                <a:tc>
                  <a:txBody>
                    <a:bodyPr/>
                    <a:lstStyle/>
                    <a:p>
                      <a:pPr algn="ctr"/>
                      <a:r>
                        <a:rPr lang="en-US" sz="1600" u="sng" dirty="0"/>
                        <a:t>B6</a:t>
                      </a:r>
                    </a:p>
                  </a:txBody>
                  <a:tcPr/>
                </a:tc>
                <a:tc>
                  <a:txBody>
                    <a:bodyPr/>
                    <a:lstStyle/>
                    <a:p>
                      <a:pPr algn="ctr"/>
                      <a:r>
                        <a:rPr lang="en-US" sz="1600" strike="sngStrike" baseline="0" dirty="0"/>
                        <a:t>B6-</a:t>
                      </a:r>
                      <a:r>
                        <a:rPr lang="en-US" sz="1600" dirty="0"/>
                        <a:t>B7</a:t>
                      </a:r>
                    </a:p>
                  </a:txBody>
                  <a:tcPr/>
                </a:tc>
                <a:extLst>
                  <a:ext uri="{0D108BD9-81ED-4DB2-BD59-A6C34878D82A}">
                    <a16:rowId xmlns:a16="http://schemas.microsoft.com/office/drawing/2014/main" val="2858052081"/>
                  </a:ext>
                </a:extLst>
              </a:tr>
              <a:tr h="370840">
                <a:tc>
                  <a:txBody>
                    <a:bodyPr/>
                    <a:lstStyle/>
                    <a:p>
                      <a:pPr algn="ctr"/>
                      <a:endParaRPr lang="en-US" sz="1600" dirty="0"/>
                    </a:p>
                  </a:txBody>
                  <a:tcPr/>
                </a:tc>
                <a:tc>
                  <a:txBody>
                    <a:bodyPr/>
                    <a:lstStyle/>
                    <a:p>
                      <a:pPr algn="ctr"/>
                      <a:r>
                        <a:rPr lang="en-US" sz="1600" dirty="0"/>
                        <a:t>UL Power Headroom</a:t>
                      </a:r>
                    </a:p>
                  </a:txBody>
                  <a:tcPr/>
                </a:tc>
                <a:tc>
                  <a:txBody>
                    <a:bodyPr/>
                    <a:lstStyle/>
                    <a:p>
                      <a:pPr algn="ctr"/>
                      <a:r>
                        <a:rPr lang="en-US" sz="1600" dirty="0"/>
                        <a:t>Minimum Transmit Power Flag</a:t>
                      </a:r>
                    </a:p>
                  </a:txBody>
                  <a:tcPr/>
                </a:tc>
                <a:tc>
                  <a:txBody>
                    <a:bodyPr/>
                    <a:lstStyle/>
                    <a:p>
                      <a:pPr algn="ctr"/>
                      <a:r>
                        <a:rPr lang="en-US" sz="1600" u="sng" dirty="0"/>
                        <a:t>Zero Headroom Due To Local Max TX Power</a:t>
                      </a:r>
                    </a:p>
                  </a:txBody>
                  <a:tcPr/>
                </a:tc>
                <a:tc>
                  <a:txBody>
                    <a:bodyPr/>
                    <a:lstStyle/>
                    <a:p>
                      <a:pPr algn="ctr"/>
                      <a:r>
                        <a:rPr lang="en-US" sz="1600" dirty="0"/>
                        <a:t>Reserved</a:t>
                      </a:r>
                    </a:p>
                  </a:txBody>
                  <a:tcPr/>
                </a:tc>
                <a:extLst>
                  <a:ext uri="{0D108BD9-81ED-4DB2-BD59-A6C34878D82A}">
                    <a16:rowId xmlns:a16="http://schemas.microsoft.com/office/drawing/2014/main" val="1201906476"/>
                  </a:ext>
                </a:extLst>
              </a:tr>
              <a:tr h="370840">
                <a:tc>
                  <a:txBody>
                    <a:bodyPr/>
                    <a:lstStyle/>
                    <a:p>
                      <a:pPr algn="ctr"/>
                      <a:r>
                        <a:rPr lang="en-US" sz="1600" dirty="0"/>
                        <a:t>Bits:</a:t>
                      </a:r>
                    </a:p>
                  </a:txBody>
                  <a:tcPr/>
                </a:tc>
                <a:tc>
                  <a:txBody>
                    <a:bodyPr/>
                    <a:lstStyle/>
                    <a:p>
                      <a:pPr algn="ctr"/>
                      <a:r>
                        <a:rPr lang="en-US" sz="1600" dirty="0"/>
                        <a:t>5</a:t>
                      </a:r>
                    </a:p>
                  </a:txBody>
                  <a:tcPr/>
                </a:tc>
                <a:tc>
                  <a:txBody>
                    <a:bodyPr/>
                    <a:lstStyle/>
                    <a:p>
                      <a:pPr algn="ctr"/>
                      <a:r>
                        <a:rPr lang="en-US" sz="1600" dirty="0"/>
                        <a:t>1</a:t>
                      </a:r>
                    </a:p>
                  </a:txBody>
                  <a:tcPr/>
                </a:tc>
                <a:tc>
                  <a:txBody>
                    <a:bodyPr/>
                    <a:lstStyle/>
                    <a:p>
                      <a:pPr algn="ctr"/>
                      <a:r>
                        <a:rPr lang="en-US" sz="1600" u="sng" dirty="0"/>
                        <a:t>1</a:t>
                      </a:r>
                    </a:p>
                  </a:txBody>
                  <a:tcPr/>
                </a:tc>
                <a:tc>
                  <a:txBody>
                    <a:bodyPr/>
                    <a:lstStyle/>
                    <a:p>
                      <a:pPr algn="ctr"/>
                      <a:r>
                        <a:rPr lang="en-US" sz="1600" strike="sngStrike" baseline="0" dirty="0"/>
                        <a:t>2</a:t>
                      </a:r>
                      <a:r>
                        <a:rPr lang="en-US" sz="1600" dirty="0"/>
                        <a:t>1</a:t>
                      </a:r>
                    </a:p>
                  </a:txBody>
                  <a:tcPr/>
                </a:tc>
                <a:extLst>
                  <a:ext uri="{0D108BD9-81ED-4DB2-BD59-A6C34878D82A}">
                    <a16:rowId xmlns:a16="http://schemas.microsoft.com/office/drawing/2014/main" val="2708184170"/>
                  </a:ext>
                </a:extLst>
              </a:tr>
            </a:tbl>
          </a:graphicData>
        </a:graphic>
      </p:graphicFrame>
    </p:spTree>
    <p:extLst>
      <p:ext uri="{BB962C8B-B14F-4D97-AF65-F5344CB8AC3E}">
        <p14:creationId xmlns:p14="http://schemas.microsoft.com/office/powerpoint/2010/main" val="789100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dirty="0"/>
              <a:t>We show that the AP is flying blind when trying to balance:</a:t>
            </a:r>
          </a:p>
          <a:p>
            <a:pPr lvl="1"/>
            <a:r>
              <a:rPr lang="en-US" dirty="0"/>
              <a:t>Improved system throughput via Local max TX power level</a:t>
            </a:r>
          </a:p>
          <a:p>
            <a:pPr lvl="1"/>
            <a:r>
              <a:rPr lang="en-US" dirty="0"/>
              <a:t>Improve link level throughput via a higher </a:t>
            </a:r>
            <a:r>
              <a:rPr lang="en-US" dirty="0">
                <a:latin typeface="+mn-lt"/>
              </a:rPr>
              <a:t>UL Target RSSI Power</a:t>
            </a:r>
          </a:p>
          <a:p>
            <a:endParaRPr lang="en-US" sz="1600" dirty="0"/>
          </a:p>
          <a:p>
            <a:r>
              <a:rPr lang="en-US" sz="1600" dirty="0"/>
              <a:t>UL Power Headroom does not report a reason when 0 dB of headroom is reached</a:t>
            </a:r>
          </a:p>
          <a:p>
            <a:pPr lvl="1"/>
            <a:r>
              <a:rPr lang="en-US" dirty="0"/>
              <a:t>Which is mostly fine: the AP can’t change the client HW or regulations, </a:t>
            </a:r>
            <a:r>
              <a:rPr lang="en-US" dirty="0" err="1"/>
              <a:t>etc</a:t>
            </a:r>
            <a:endParaRPr lang="en-US" dirty="0"/>
          </a:p>
          <a:p>
            <a:pPr lvl="1"/>
            <a:endParaRPr lang="en-US" dirty="0"/>
          </a:p>
          <a:p>
            <a:r>
              <a:rPr lang="en-US" dirty="0"/>
              <a:t>But when the reason for 0 dBm headroom is the AP’s Local max TX power level signaling (via TPE elements), there should be a way for the client to notify the AP so the AP can better understand and optimize the  impact of its Local max TX power level and </a:t>
            </a:r>
            <a:r>
              <a:rPr lang="en-US" dirty="0">
                <a:latin typeface="+mn-lt"/>
              </a:rPr>
              <a:t>UL Target RSSI Power signaling</a:t>
            </a:r>
          </a:p>
          <a:p>
            <a:endParaRPr lang="en-US" dirty="0"/>
          </a:p>
          <a:p>
            <a:r>
              <a:rPr lang="en-US" dirty="0"/>
              <a:t>We show this gap can easily and naturally be addressed via assigning a reserved bit in the </a:t>
            </a:r>
            <a:r>
              <a:rPr lang="en-US" sz="1600" dirty="0"/>
              <a:t>UPH Control subfield </a:t>
            </a:r>
            <a:endParaRPr lang="en-US" dirty="0"/>
          </a:p>
          <a:p>
            <a:pPr marL="0" indent="0">
              <a:buNone/>
            </a:pPr>
            <a:endParaRPr lang="en-US" dirty="0"/>
          </a:p>
          <a:p>
            <a:pPr marL="0" indent="0">
              <a:buNone/>
            </a:pPr>
            <a:endParaRPr lang="en-US" sz="1600" dirty="0"/>
          </a:p>
          <a:p>
            <a:pPr marL="0" indent="0">
              <a:buNone/>
            </a:pPr>
            <a:r>
              <a:rPr lang="en-US" dirty="0"/>
              <a:t>  </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031867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0864-A098-60FE-6DB2-B35B5D2BE47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1DA94EC-4711-7C22-F158-247A9052C3B7}"/>
              </a:ext>
            </a:extLst>
          </p:cNvPr>
          <p:cNvSpPr>
            <a:spLocks noGrp="1"/>
          </p:cNvSpPr>
          <p:nvPr>
            <p:ph idx="1"/>
          </p:nvPr>
        </p:nvSpPr>
        <p:spPr/>
        <p:txBody>
          <a:bodyPr/>
          <a:lstStyle/>
          <a:p>
            <a:pPr marL="0" indent="0">
              <a:buNone/>
            </a:pPr>
            <a:r>
              <a:rPr lang="en-US" dirty="0"/>
              <a:t>[1] 802.11REVme Draft 5.0</a:t>
            </a:r>
          </a:p>
        </p:txBody>
      </p:sp>
      <p:sp>
        <p:nvSpPr>
          <p:cNvPr id="4" name="Slide Number Placeholder 3">
            <a:extLst>
              <a:ext uri="{FF2B5EF4-FFF2-40B4-BE49-F238E27FC236}">
                <a16:creationId xmlns:a16="http://schemas.microsoft.com/office/drawing/2014/main" id="{351693A8-F72A-A577-9D90-FC8B878E7FF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DFCB716F-D592-9B57-3EE5-B481C509C67D}"/>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972096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B92E3-733C-97BA-3DC8-604ED24F37D4}"/>
              </a:ext>
            </a:extLst>
          </p:cNvPr>
          <p:cNvSpPr>
            <a:spLocks noGrp="1"/>
          </p:cNvSpPr>
          <p:nvPr>
            <p:ph type="title"/>
          </p:nvPr>
        </p:nvSpPr>
        <p:spPr/>
        <p:txBody>
          <a:bodyPr/>
          <a:lstStyle/>
          <a:p>
            <a:r>
              <a:rPr lang="en-US" dirty="0" err="1"/>
              <a:t>Strawpoll</a:t>
            </a:r>
            <a:r>
              <a:rPr lang="en-US" dirty="0"/>
              <a:t> 1</a:t>
            </a:r>
          </a:p>
        </p:txBody>
      </p:sp>
      <p:sp>
        <p:nvSpPr>
          <p:cNvPr id="3" name="Content Placeholder 2">
            <a:extLst>
              <a:ext uri="{FF2B5EF4-FFF2-40B4-BE49-F238E27FC236}">
                <a16:creationId xmlns:a16="http://schemas.microsoft.com/office/drawing/2014/main" id="{65BCA4F5-4B1B-B17C-1DB4-388E61C87CF9}"/>
              </a:ext>
            </a:extLst>
          </p:cNvPr>
          <p:cNvSpPr>
            <a:spLocks noGrp="1"/>
          </p:cNvSpPr>
          <p:nvPr>
            <p:ph idx="1"/>
          </p:nvPr>
        </p:nvSpPr>
        <p:spPr/>
        <p:txBody>
          <a:bodyPr/>
          <a:lstStyle/>
          <a:p>
            <a:r>
              <a:rPr lang="en-US" dirty="0"/>
              <a:t>Do you agree to add the following text to the 11bn SFD:</a:t>
            </a:r>
          </a:p>
          <a:p>
            <a:pPr lvl="1"/>
            <a:r>
              <a:rPr lang="en-US" dirty="0"/>
              <a:t>The 802.11bn amendment will define a way for a non-AP STA to notify an AP when the STA’s 0 dB of UL power headroom is due to the STA’s Local max TX power level.</a:t>
            </a:r>
          </a:p>
          <a:p>
            <a:pPr lvl="2"/>
            <a:endParaRPr lang="en-US" dirty="0"/>
          </a:p>
          <a:p>
            <a:pPr lvl="2"/>
            <a:endParaRPr lang="en-US" dirty="0"/>
          </a:p>
          <a:p>
            <a:r>
              <a:rPr lang="en-US" dirty="0"/>
              <a:t>Y / N / A</a:t>
            </a:r>
          </a:p>
          <a:p>
            <a:pPr lvl="1"/>
            <a:endParaRPr lang="en-US" dirty="0"/>
          </a:p>
        </p:txBody>
      </p:sp>
      <p:sp>
        <p:nvSpPr>
          <p:cNvPr id="4" name="Slide Number Placeholder 3">
            <a:extLst>
              <a:ext uri="{FF2B5EF4-FFF2-40B4-BE49-F238E27FC236}">
                <a16:creationId xmlns:a16="http://schemas.microsoft.com/office/drawing/2014/main" id="{02209367-FA8D-ECA6-C3BF-CFF992C216CB}"/>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02B72170-18BF-AE1F-AAFE-9C6B5412A3C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1234047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1285</Words>
  <Application>Microsoft Office PowerPoint</Application>
  <PresentationFormat>Widescreen</PresentationFormat>
  <Paragraphs>140</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802-11-Submission</vt:lpstr>
      <vt:lpstr>Headroom Reason Reporting</vt:lpstr>
      <vt:lpstr>Executive Summary</vt:lpstr>
      <vt:lpstr>Situation – AP triggers a client at an implied transmit power level, but the client cannot always achieve the power level</vt:lpstr>
      <vt:lpstr>Situation – Traditional Power Control remains pre-eminent in dense deployments</vt:lpstr>
      <vt:lpstr>Problem – The AP’s local maximum transmit power level and UL Target Receive Power field can be inconsistent</vt:lpstr>
      <vt:lpstr>Solution – Enable the Client to report whenever 0 dB of headroom is due to the Local max TX power level</vt:lpstr>
      <vt:lpstr>Summary</vt:lpstr>
      <vt:lpstr>References</vt:lpstr>
      <vt:lpstr>Strawpoll 1</vt:lpstr>
      <vt:lpstr>Backup</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Headroom Reason Reporting</dc:title>
  <dc:creator/>
  <cp:keywords>24/1124</cp:keywords>
  <cp:lastModifiedBy/>
  <cp:revision>6</cp:revision>
  <dcterms:created xsi:type="dcterms:W3CDTF">2011-09-19T06:02:14Z</dcterms:created>
  <dcterms:modified xsi:type="dcterms:W3CDTF">2024-08-22T21:02:48Z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2024-06-06T23:11:53Z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2757aa23-5d65-4fc9-a76f-e479982f0280</vt:lpwstr>
  </property>
  <property fmtid="{D5CDD505-2E9C-101B-9397-08002B2CF9AE}" pid="8" name="MSIP_Label_c8f49a32-fde3-48a5-9266-b5b0972a22dc_ContentBits">
    <vt:lpwstr>2</vt:lpwstr>
  </property>
  <property fmtid="{D5CDD505-2E9C-101B-9397-08002B2CF9AE}" pid="9" name="ClassificationContentMarkingFooterLocations">
    <vt:lpwstr>802-11-Submission:5</vt:lpwstr>
  </property>
  <property fmtid="{D5CDD505-2E9C-101B-9397-08002B2CF9AE}" pid="10" name="ClassificationContentMarkingFooterText">
    <vt:lpwstr>Cisco Confidential</vt:lpwstr>
  </property>
</Properties>
</file>