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21" r:id="rId3"/>
    <p:sldId id="437" r:id="rId4"/>
    <p:sldId id="436" r:id="rId5"/>
    <p:sldId id="425" r:id="rId6"/>
    <p:sldId id="429" r:id="rId7"/>
    <p:sldId id="434" r:id="rId8"/>
    <p:sldId id="424" r:id="rId9"/>
    <p:sldId id="401" r:id="rId10"/>
    <p:sldId id="435" r:id="rId11"/>
    <p:sldId id="395" r:id="rId12"/>
    <p:sldId id="417" r:id="rId13"/>
    <p:sldId id="419" r:id="rId1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CAA"/>
    <a:srgbClr val="FFFFCC"/>
    <a:srgbClr val="FFEBC8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5CD53A-2B32-460A-9EE0-2200661649F8}" v="2" dt="2024-10-22T17:28:54.6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35" autoAdjust="0"/>
    <p:restoredTop sz="95455" autoAdjust="0"/>
  </p:normalViewPr>
  <p:slideViewPr>
    <p:cSldViewPr>
      <p:cViewPr varScale="1">
        <p:scale>
          <a:sx n="117" d="100"/>
          <a:sy n="117" d="100"/>
        </p:scale>
        <p:origin x="180" y="1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802.11-24/1123r1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5600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Oct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Client Experience Reporting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Oct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920634"/>
              </p:ext>
            </p:extLst>
          </p:nvPr>
        </p:nvGraphicFramePr>
        <p:xfrm>
          <a:off x="1981200" y="2978544"/>
          <a:ext cx="8229600" cy="33361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989083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Vishal Desai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946367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Javier Contreras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6319762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4708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Client Experience Score were to be added to the SFD, do you most prefer:</a:t>
            </a:r>
          </a:p>
          <a:p>
            <a:pPr lvl="2"/>
            <a:endParaRPr lang="en-US" dirty="0"/>
          </a:p>
          <a:p>
            <a:r>
              <a:rPr lang="en-US" dirty="0"/>
              <a:t>Option A (1 Client Experience Score + list of areas for improvement) </a:t>
            </a:r>
          </a:p>
          <a:p>
            <a:r>
              <a:rPr lang="en-US" dirty="0"/>
              <a:t>Option B (Multiple Client Experience Scores, one per area) </a:t>
            </a:r>
          </a:p>
          <a:p>
            <a:r>
              <a:rPr lang="en-US" dirty="0"/>
              <a:t>Abstain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7042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802.11bn amendment will define an exchange that allows non-AP STAs to rate their Client Experience of the current network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1374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has many control knobs, at different time scales, that affect the client experience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D0FF30-5B9A-F5E4-C12F-86B42D2892DB}"/>
              </a:ext>
            </a:extLst>
          </p:cNvPr>
          <p:cNvSpPr/>
          <p:nvPr/>
        </p:nvSpPr>
        <p:spPr bwMode="auto">
          <a:xfrm>
            <a:off x="533400" y="1752600"/>
            <a:ext cx="2135279" cy="304800"/>
          </a:xfrm>
          <a:prstGeom prst="rect">
            <a:avLst/>
          </a:prstGeom>
          <a:solidFill>
            <a:srgbClr val="FFDCA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Very long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5AE882-880F-BBA4-FBAF-180D3200AEFD}"/>
              </a:ext>
            </a:extLst>
          </p:cNvPr>
          <p:cNvSpPr/>
          <p:nvPr/>
        </p:nvSpPr>
        <p:spPr bwMode="auto">
          <a:xfrm>
            <a:off x="533400" y="2209800"/>
            <a:ext cx="2135279" cy="3962400"/>
          </a:xfrm>
          <a:prstGeom prst="rect">
            <a:avLst/>
          </a:prstGeom>
          <a:solidFill>
            <a:srgbClr val="FFEBC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positions (</a:t>
            </a:r>
            <a:r>
              <a:rPr lang="en-US" dirty="0">
                <a:latin typeface="+mj-lt"/>
              </a:rPr>
              <a:t>dense, 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sparse, </a:t>
            </a:r>
            <a:r>
              <a:rPr lang="en-US" dirty="0">
                <a:latin typeface="+mj-lt"/>
              </a:rPr>
              <a:t>coverage holes)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Major feature support (11n/ ac/ ax/ be/.., 11r, …)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Backhaul throughput / latency to intranet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Backhaul throughput / latency to Internet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979962-1C61-E41E-8374-8A780044FB05}"/>
              </a:ext>
            </a:extLst>
          </p:cNvPr>
          <p:cNvSpPr/>
          <p:nvPr/>
        </p:nvSpPr>
        <p:spPr bwMode="auto">
          <a:xfrm>
            <a:off x="2806994" y="1752600"/>
            <a:ext cx="2673204" cy="304800"/>
          </a:xfrm>
          <a:prstGeom prst="rect">
            <a:avLst/>
          </a:prstGeom>
          <a:solidFill>
            <a:srgbClr val="FFDCA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Long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D3D90-017F-C15E-1131-6A3E823036CB}"/>
              </a:ext>
            </a:extLst>
          </p:cNvPr>
          <p:cNvSpPr/>
          <p:nvPr/>
        </p:nvSpPr>
        <p:spPr bwMode="auto">
          <a:xfrm>
            <a:off x="2806993" y="2209800"/>
            <a:ext cx="2673204" cy="3962400"/>
          </a:xfrm>
          <a:prstGeom prst="rect">
            <a:avLst/>
          </a:prstGeom>
          <a:solidFill>
            <a:srgbClr val="FFEBC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Number of SSIDs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Choice and change frequency of Primary channel / 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Channel width 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Choice and change frequency of 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US" dirty="0">
                <a:latin typeface="+mj-lt"/>
              </a:rPr>
              <a:t>AP TX power / 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Local TPC/TPE 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Coverage overlap between adjacent APs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EDCA and MU EDCA parameters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Medium feature support and </a:t>
            </a:r>
            <a:r>
              <a:rPr lang="en-US">
                <a:latin typeface="+mj-lt"/>
              </a:rPr>
              <a:t>enablement (FILS</a:t>
            </a:r>
            <a:r>
              <a:rPr lang="en-US" dirty="0">
                <a:latin typeface="+mj-lt"/>
              </a:rPr>
              <a:t>, TWT, R-TWT, P2P TWT)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BSS Coloring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dirty="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7B953B-D2AE-0195-A4DA-D20554FB2EF1}"/>
              </a:ext>
            </a:extLst>
          </p:cNvPr>
          <p:cNvSpPr/>
          <p:nvPr/>
        </p:nvSpPr>
        <p:spPr bwMode="auto">
          <a:xfrm>
            <a:off x="5632598" y="1752600"/>
            <a:ext cx="2673204" cy="304800"/>
          </a:xfrm>
          <a:prstGeom prst="rect">
            <a:avLst/>
          </a:prstGeom>
          <a:solidFill>
            <a:srgbClr val="FFDCA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Short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1F6638-B7AA-F29E-9C62-2763E32FEE70}"/>
              </a:ext>
            </a:extLst>
          </p:cNvPr>
          <p:cNvSpPr/>
          <p:nvPr/>
        </p:nvSpPr>
        <p:spPr bwMode="auto">
          <a:xfrm>
            <a:off x="5632596" y="2209800"/>
            <a:ext cx="2673204" cy="3962400"/>
          </a:xfrm>
          <a:prstGeom prst="rect">
            <a:avLst/>
          </a:prstGeom>
          <a:solidFill>
            <a:srgbClr val="FFEBC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Network contribution to time to associate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Network contribution to time to roam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BA/TWT/SCS/ … agreements accepted / countered / rejected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Use of BSS-wide mgmt. features like AP Add/Delete, Advertised TTLM as APs juggle tasks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Use of per-STA mgmt. features like BTM to another AP, BTM+TTLM, </a:t>
            </a:r>
            <a:r>
              <a:rPr lang="en-US" dirty="0" err="1">
                <a:latin typeface="+mj-lt"/>
              </a:rPr>
              <a:t>BTM+Link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Add+Delete</a:t>
            </a:r>
            <a:r>
              <a:rPr lang="en-US" dirty="0">
                <a:latin typeface="+mj-lt"/>
              </a:rPr>
              <a:t> to steer clients to clearer air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Use of legacy features like Probe Response suppression, Association Rejection, ML Setup with fewer links offered, </a:t>
            </a:r>
            <a:r>
              <a:rPr lang="en-US" dirty="0" err="1">
                <a:latin typeface="+mj-lt"/>
              </a:rPr>
              <a:t>etc</a:t>
            </a:r>
            <a:endParaRPr lang="en-US" dirty="0">
              <a:latin typeface="+mj-lt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247262-ABB2-2F65-7FA0-2B8CAB5C543B}"/>
              </a:ext>
            </a:extLst>
          </p:cNvPr>
          <p:cNvSpPr/>
          <p:nvPr/>
        </p:nvSpPr>
        <p:spPr bwMode="auto">
          <a:xfrm>
            <a:off x="8458201" y="1751013"/>
            <a:ext cx="2673204" cy="304800"/>
          </a:xfrm>
          <a:prstGeom prst="rect">
            <a:avLst/>
          </a:prstGeom>
          <a:solidFill>
            <a:srgbClr val="FFDCA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Very Short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301E09-72A4-63E3-B2EA-C73F7DF0D533}"/>
              </a:ext>
            </a:extLst>
          </p:cNvPr>
          <p:cNvSpPr/>
          <p:nvPr/>
        </p:nvSpPr>
        <p:spPr bwMode="auto">
          <a:xfrm>
            <a:off x="8458200" y="2208213"/>
            <a:ext cx="2673204" cy="3962400"/>
          </a:xfrm>
          <a:prstGeom prst="rect">
            <a:avLst/>
          </a:prstGeom>
          <a:solidFill>
            <a:srgbClr val="FFEBC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How often to trigger each client (&amp;/or solicit BSR)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How DL traffic is scheduled to clients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How often to sound each client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MCS/NSS/RU selection for DL and for UL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Use of OFDMA / MU-MIMO / SU (and </a:t>
            </a:r>
            <a:r>
              <a:rPr lang="en-US" dirty="0">
                <a:latin typeface="+mj-lt"/>
              </a:rPr>
              <a:t>level of padding)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0081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infrastructure seeks an excellent client experience, but doesn’t always have adequate visibility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9982200" cy="4903789"/>
          </a:xfrm>
        </p:spPr>
        <p:txBody>
          <a:bodyPr/>
          <a:lstStyle/>
          <a:p>
            <a:r>
              <a:rPr lang="en-US" dirty="0"/>
              <a:t>Brief onboarding time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When did the client’s onboarding effort first start?</a:t>
            </a:r>
            <a:endParaRPr lang="en-US" dirty="0"/>
          </a:p>
          <a:p>
            <a:r>
              <a:rPr lang="en-US" dirty="0"/>
              <a:t>Comprehensive wireless coverage throughout the deployment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But a client that cannot be heard does not register</a:t>
            </a:r>
            <a:endParaRPr lang="en-US" dirty="0"/>
          </a:p>
          <a:p>
            <a:r>
              <a:rPr lang="en-US" dirty="0"/>
              <a:t>Channel utilization not too high </a:t>
            </a:r>
          </a:p>
          <a:p>
            <a:pPr lvl="1"/>
            <a:r>
              <a:rPr lang="en-US" dirty="0"/>
              <a:t>Interference at client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dirty="0"/>
              <a:t>interference at AP</a:t>
            </a:r>
            <a:endParaRPr lang="en-US" baseline="30000" dirty="0"/>
          </a:p>
          <a:p>
            <a:r>
              <a:rPr lang="en-US" dirty="0"/>
              <a:t>Low proportion of retries </a:t>
            </a:r>
            <a:r>
              <a:rPr lang="en-US" dirty="0" err="1"/>
              <a:t>wrt</a:t>
            </a:r>
            <a:r>
              <a:rPr lang="en-US" dirty="0"/>
              <a:t> tries</a:t>
            </a:r>
          </a:p>
          <a:p>
            <a:pPr lvl="1"/>
            <a:r>
              <a:rPr lang="en-US" dirty="0"/>
              <a:t>Collided client transmissions are not received; cannot be counted</a:t>
            </a:r>
            <a:endParaRPr lang="en-US" baseline="30000" dirty="0"/>
          </a:p>
          <a:p>
            <a:r>
              <a:rPr lang="en-US" dirty="0"/>
              <a:t>High MCSs / NSSs / data rate with individual clients </a:t>
            </a:r>
          </a:p>
          <a:p>
            <a:r>
              <a:rPr lang="en-US" dirty="0"/>
              <a:t>High system throughput / efficiency</a:t>
            </a:r>
          </a:p>
          <a:p>
            <a:r>
              <a:rPr lang="en-US" dirty="0"/>
              <a:t>Especially for QoS TIDs, transmit buffers are shallow almost always</a:t>
            </a:r>
          </a:p>
          <a:p>
            <a:pPr lvl="1"/>
            <a:r>
              <a:rPr lang="en-US" dirty="0"/>
              <a:t>AP could use fast BSR polling but cost is too high</a:t>
            </a:r>
          </a:p>
          <a:p>
            <a:r>
              <a:rPr lang="en-US" dirty="0"/>
              <a:t>SLAs expressed by SCS(QC) met (with margin)</a:t>
            </a:r>
          </a:p>
          <a:p>
            <a:pPr lvl="1"/>
            <a:r>
              <a:rPr lang="en-US" dirty="0"/>
              <a:t>AP might not receive SST; does not see expired traffic  (ditto R-TWT: was the underlying SLA met?)</a:t>
            </a:r>
          </a:p>
          <a:p>
            <a:r>
              <a:rPr lang="en-US" dirty="0"/>
              <a:t>Brief outages during roaming</a:t>
            </a:r>
          </a:p>
          <a:p>
            <a:pPr lvl="1"/>
            <a:r>
              <a:rPr lang="en-US" dirty="0"/>
              <a:t>AP does not know when a client’s upper layer UL traffic reached its MAC-SAP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4517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so, the infrastructure applies its best experience and augments it with client-provided metrics where available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5779918" cy="4903789"/>
          </a:xfrm>
        </p:spPr>
        <p:txBody>
          <a:bodyPr/>
          <a:lstStyle/>
          <a:p>
            <a:r>
              <a:rPr lang="en-US" dirty="0"/>
              <a:t>APs have many control knobs that affect the client experience</a:t>
            </a:r>
          </a:p>
          <a:p>
            <a:pPr lvl="1"/>
            <a:r>
              <a:rPr lang="en-US" dirty="0"/>
              <a:t>AP locations, RRM (AP power, channel and channel width), AP scheduler, (MU)EDCA parameters … see backup</a:t>
            </a:r>
          </a:p>
          <a:p>
            <a:r>
              <a:rPr lang="en-US" dirty="0"/>
              <a:t>APs do have many measures for an excellent client experience</a:t>
            </a:r>
          </a:p>
          <a:p>
            <a:pPr lvl="1"/>
            <a:r>
              <a:rPr lang="en-US" dirty="0"/>
              <a:t>Throughput, DL latency histogram for QoS traffic, channel utilization at AP, …</a:t>
            </a:r>
          </a:p>
          <a:p>
            <a:pPr lvl="1"/>
            <a:r>
              <a:rPr lang="en-US" dirty="0"/>
              <a:t>11k client reports such as Beacon Report</a:t>
            </a:r>
          </a:p>
          <a:p>
            <a:r>
              <a:rPr lang="en-US" dirty="0"/>
              <a:t>But, from the previous slide, these measures are inevitably </a:t>
            </a:r>
            <a:r>
              <a:rPr lang="en-US" b="1" dirty="0"/>
              <a:t>incomplete</a:t>
            </a:r>
            <a:r>
              <a:rPr lang="en-US" dirty="0"/>
              <a:t>: even with all the specific 11k-defined metrics, the AP doesn’t capture the client’s full perspective of its experience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4326816-1709-6A66-0BDF-C4CBC00A8804}"/>
              </a:ext>
            </a:extLst>
          </p:cNvPr>
          <p:cNvCxnSpPr>
            <a:cxnSpLocks/>
          </p:cNvCxnSpPr>
          <p:nvPr/>
        </p:nvCxnSpPr>
        <p:spPr>
          <a:xfrm>
            <a:off x="7232498" y="4128921"/>
            <a:ext cx="465060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805269-4264-DFD8-72D6-AE1DD2A5DAF0}"/>
              </a:ext>
            </a:extLst>
          </p:cNvPr>
          <p:cNvCxnSpPr>
            <a:cxnSpLocks/>
          </p:cNvCxnSpPr>
          <p:nvPr/>
        </p:nvCxnSpPr>
        <p:spPr>
          <a:xfrm flipH="1" flipV="1">
            <a:off x="7232498" y="2167365"/>
            <a:ext cx="13252" cy="19615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AD7F31B-CA28-860D-2BDF-2D11D2CC39FA}"/>
              </a:ext>
            </a:extLst>
          </p:cNvPr>
          <p:cNvSpPr txBox="1">
            <a:spLocks/>
          </p:cNvSpPr>
          <p:nvPr/>
        </p:nvSpPr>
        <p:spPr>
          <a:xfrm rot="16200000">
            <a:off x="6306380" y="2535456"/>
            <a:ext cx="1410026" cy="366879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lvl="1" indent="0">
              <a:buNone/>
            </a:pPr>
            <a:r>
              <a:rPr lang="en-US"/>
              <a:t>Impact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BE208E3-C38D-E051-1B51-7D8905F5427D}"/>
              </a:ext>
            </a:extLst>
          </p:cNvPr>
          <p:cNvSpPr txBox="1">
            <a:spLocks/>
          </p:cNvSpPr>
          <p:nvPr/>
        </p:nvSpPr>
        <p:spPr>
          <a:xfrm>
            <a:off x="10638411" y="4128921"/>
            <a:ext cx="1410026" cy="366879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lvl="1" indent="0">
              <a:buNone/>
            </a:pPr>
            <a:r>
              <a:rPr lang="en-US"/>
              <a:t>Issue#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CD973B5-6F02-A9C4-2865-FA20B4A3E852}"/>
              </a:ext>
            </a:extLst>
          </p:cNvPr>
          <p:cNvSpPr/>
          <p:nvPr/>
        </p:nvSpPr>
        <p:spPr>
          <a:xfrm>
            <a:off x="7338170" y="2083693"/>
            <a:ext cx="4419595" cy="1585184"/>
          </a:xfrm>
          <a:custGeom>
            <a:avLst/>
            <a:gdLst>
              <a:gd name="connsiteX0" fmla="*/ 0 w 4412974"/>
              <a:gd name="connsiteY0" fmla="*/ 0 h 1689652"/>
              <a:gd name="connsiteX1" fmla="*/ 89453 w 4412974"/>
              <a:gd name="connsiteY1" fmla="*/ 129209 h 1689652"/>
              <a:gd name="connsiteX2" fmla="*/ 218661 w 4412974"/>
              <a:gd name="connsiteY2" fmla="*/ 268357 h 1689652"/>
              <a:gd name="connsiteX3" fmla="*/ 357809 w 4412974"/>
              <a:gd name="connsiteY3" fmla="*/ 417444 h 1689652"/>
              <a:gd name="connsiteX4" fmla="*/ 526774 w 4412974"/>
              <a:gd name="connsiteY4" fmla="*/ 556592 h 1689652"/>
              <a:gd name="connsiteX5" fmla="*/ 586409 w 4412974"/>
              <a:gd name="connsiteY5" fmla="*/ 606287 h 1689652"/>
              <a:gd name="connsiteX6" fmla="*/ 616227 w 4412974"/>
              <a:gd name="connsiteY6" fmla="*/ 636105 h 1689652"/>
              <a:gd name="connsiteX7" fmla="*/ 1003853 w 4412974"/>
              <a:gd name="connsiteY7" fmla="*/ 864705 h 1689652"/>
              <a:gd name="connsiteX8" fmla="*/ 1351722 w 4412974"/>
              <a:gd name="connsiteY8" fmla="*/ 1043609 h 1689652"/>
              <a:gd name="connsiteX9" fmla="*/ 1411357 w 4412974"/>
              <a:gd name="connsiteY9" fmla="*/ 1073426 h 1689652"/>
              <a:gd name="connsiteX10" fmla="*/ 1490870 w 4412974"/>
              <a:gd name="connsiteY10" fmla="*/ 1123122 h 1689652"/>
              <a:gd name="connsiteX11" fmla="*/ 1530627 w 4412974"/>
              <a:gd name="connsiteY11" fmla="*/ 1133061 h 1689652"/>
              <a:gd name="connsiteX12" fmla="*/ 1689653 w 4412974"/>
              <a:gd name="connsiteY12" fmla="*/ 1202635 h 1689652"/>
              <a:gd name="connsiteX13" fmla="*/ 1828800 w 4412974"/>
              <a:gd name="connsiteY13" fmla="*/ 1242392 h 1689652"/>
              <a:gd name="connsiteX14" fmla="*/ 2057400 w 4412974"/>
              <a:gd name="connsiteY14" fmla="*/ 1321905 h 1689652"/>
              <a:gd name="connsiteX15" fmla="*/ 2226366 w 4412974"/>
              <a:gd name="connsiteY15" fmla="*/ 1361661 h 1689652"/>
              <a:gd name="connsiteX16" fmla="*/ 2335696 w 4412974"/>
              <a:gd name="connsiteY16" fmla="*/ 1401418 h 1689652"/>
              <a:gd name="connsiteX17" fmla="*/ 2623931 w 4412974"/>
              <a:gd name="connsiteY17" fmla="*/ 1470992 h 1689652"/>
              <a:gd name="connsiteX18" fmla="*/ 2623931 w 4412974"/>
              <a:gd name="connsiteY18" fmla="*/ 1470992 h 1689652"/>
              <a:gd name="connsiteX19" fmla="*/ 2812774 w 4412974"/>
              <a:gd name="connsiteY19" fmla="*/ 1520687 h 1689652"/>
              <a:gd name="connsiteX20" fmla="*/ 2862470 w 4412974"/>
              <a:gd name="connsiteY20" fmla="*/ 1550505 h 1689652"/>
              <a:gd name="connsiteX21" fmla="*/ 2981740 w 4412974"/>
              <a:gd name="connsiteY21" fmla="*/ 1570383 h 1689652"/>
              <a:gd name="connsiteX22" fmla="*/ 3061253 w 4412974"/>
              <a:gd name="connsiteY22" fmla="*/ 1590261 h 1689652"/>
              <a:gd name="connsiteX23" fmla="*/ 3130827 w 4412974"/>
              <a:gd name="connsiteY23" fmla="*/ 1600200 h 1689652"/>
              <a:gd name="connsiteX24" fmla="*/ 3409122 w 4412974"/>
              <a:gd name="connsiteY24" fmla="*/ 1620078 h 1689652"/>
              <a:gd name="connsiteX25" fmla="*/ 4333461 w 4412974"/>
              <a:gd name="connsiteY25" fmla="*/ 1669774 h 1689652"/>
              <a:gd name="connsiteX26" fmla="*/ 4412974 w 4412974"/>
              <a:gd name="connsiteY26" fmla="*/ 1689652 h 1689652"/>
              <a:gd name="connsiteX0" fmla="*/ 0 w 4412974"/>
              <a:gd name="connsiteY0" fmla="*/ 0 h 1689652"/>
              <a:gd name="connsiteX1" fmla="*/ 89453 w 4412974"/>
              <a:gd name="connsiteY1" fmla="*/ 129209 h 1689652"/>
              <a:gd name="connsiteX2" fmla="*/ 357809 w 4412974"/>
              <a:gd name="connsiteY2" fmla="*/ 417444 h 1689652"/>
              <a:gd name="connsiteX3" fmla="*/ 526774 w 4412974"/>
              <a:gd name="connsiteY3" fmla="*/ 556592 h 1689652"/>
              <a:gd name="connsiteX4" fmla="*/ 586409 w 4412974"/>
              <a:gd name="connsiteY4" fmla="*/ 606287 h 1689652"/>
              <a:gd name="connsiteX5" fmla="*/ 616227 w 4412974"/>
              <a:gd name="connsiteY5" fmla="*/ 636105 h 1689652"/>
              <a:gd name="connsiteX6" fmla="*/ 1003853 w 4412974"/>
              <a:gd name="connsiteY6" fmla="*/ 864705 h 1689652"/>
              <a:gd name="connsiteX7" fmla="*/ 1351722 w 4412974"/>
              <a:gd name="connsiteY7" fmla="*/ 1043609 h 1689652"/>
              <a:gd name="connsiteX8" fmla="*/ 1411357 w 4412974"/>
              <a:gd name="connsiteY8" fmla="*/ 1073426 h 1689652"/>
              <a:gd name="connsiteX9" fmla="*/ 1490870 w 4412974"/>
              <a:gd name="connsiteY9" fmla="*/ 1123122 h 1689652"/>
              <a:gd name="connsiteX10" fmla="*/ 1530627 w 4412974"/>
              <a:gd name="connsiteY10" fmla="*/ 1133061 h 1689652"/>
              <a:gd name="connsiteX11" fmla="*/ 1689653 w 4412974"/>
              <a:gd name="connsiteY11" fmla="*/ 1202635 h 1689652"/>
              <a:gd name="connsiteX12" fmla="*/ 1828800 w 4412974"/>
              <a:gd name="connsiteY12" fmla="*/ 1242392 h 1689652"/>
              <a:gd name="connsiteX13" fmla="*/ 2057400 w 4412974"/>
              <a:gd name="connsiteY13" fmla="*/ 1321905 h 1689652"/>
              <a:gd name="connsiteX14" fmla="*/ 2226366 w 4412974"/>
              <a:gd name="connsiteY14" fmla="*/ 1361661 h 1689652"/>
              <a:gd name="connsiteX15" fmla="*/ 2335696 w 4412974"/>
              <a:gd name="connsiteY15" fmla="*/ 1401418 h 1689652"/>
              <a:gd name="connsiteX16" fmla="*/ 2623931 w 4412974"/>
              <a:gd name="connsiteY16" fmla="*/ 1470992 h 1689652"/>
              <a:gd name="connsiteX17" fmla="*/ 2623931 w 4412974"/>
              <a:gd name="connsiteY17" fmla="*/ 1470992 h 1689652"/>
              <a:gd name="connsiteX18" fmla="*/ 2812774 w 4412974"/>
              <a:gd name="connsiteY18" fmla="*/ 1520687 h 1689652"/>
              <a:gd name="connsiteX19" fmla="*/ 2862470 w 4412974"/>
              <a:gd name="connsiteY19" fmla="*/ 1550505 h 1689652"/>
              <a:gd name="connsiteX20" fmla="*/ 2981740 w 4412974"/>
              <a:gd name="connsiteY20" fmla="*/ 1570383 h 1689652"/>
              <a:gd name="connsiteX21" fmla="*/ 3061253 w 4412974"/>
              <a:gd name="connsiteY21" fmla="*/ 1590261 h 1689652"/>
              <a:gd name="connsiteX22" fmla="*/ 3130827 w 4412974"/>
              <a:gd name="connsiteY22" fmla="*/ 1600200 h 1689652"/>
              <a:gd name="connsiteX23" fmla="*/ 3409122 w 4412974"/>
              <a:gd name="connsiteY23" fmla="*/ 1620078 h 1689652"/>
              <a:gd name="connsiteX24" fmla="*/ 4333461 w 4412974"/>
              <a:gd name="connsiteY24" fmla="*/ 1669774 h 1689652"/>
              <a:gd name="connsiteX25" fmla="*/ 4412974 w 4412974"/>
              <a:gd name="connsiteY25" fmla="*/ 1689652 h 1689652"/>
              <a:gd name="connsiteX0" fmla="*/ 0 w 4412974"/>
              <a:gd name="connsiteY0" fmla="*/ 0 h 1689652"/>
              <a:gd name="connsiteX1" fmla="*/ 89453 w 4412974"/>
              <a:gd name="connsiteY1" fmla="*/ 129209 h 1689652"/>
              <a:gd name="connsiteX2" fmla="*/ 357809 w 4412974"/>
              <a:gd name="connsiteY2" fmla="*/ 417444 h 1689652"/>
              <a:gd name="connsiteX3" fmla="*/ 526774 w 4412974"/>
              <a:gd name="connsiteY3" fmla="*/ 556592 h 1689652"/>
              <a:gd name="connsiteX4" fmla="*/ 586409 w 4412974"/>
              <a:gd name="connsiteY4" fmla="*/ 606287 h 1689652"/>
              <a:gd name="connsiteX5" fmla="*/ 1003853 w 4412974"/>
              <a:gd name="connsiteY5" fmla="*/ 864705 h 1689652"/>
              <a:gd name="connsiteX6" fmla="*/ 1351722 w 4412974"/>
              <a:gd name="connsiteY6" fmla="*/ 1043609 h 1689652"/>
              <a:gd name="connsiteX7" fmla="*/ 1411357 w 4412974"/>
              <a:gd name="connsiteY7" fmla="*/ 1073426 h 1689652"/>
              <a:gd name="connsiteX8" fmla="*/ 1490870 w 4412974"/>
              <a:gd name="connsiteY8" fmla="*/ 1123122 h 1689652"/>
              <a:gd name="connsiteX9" fmla="*/ 1530627 w 4412974"/>
              <a:gd name="connsiteY9" fmla="*/ 1133061 h 1689652"/>
              <a:gd name="connsiteX10" fmla="*/ 1689653 w 4412974"/>
              <a:gd name="connsiteY10" fmla="*/ 1202635 h 1689652"/>
              <a:gd name="connsiteX11" fmla="*/ 1828800 w 4412974"/>
              <a:gd name="connsiteY11" fmla="*/ 1242392 h 1689652"/>
              <a:gd name="connsiteX12" fmla="*/ 2057400 w 4412974"/>
              <a:gd name="connsiteY12" fmla="*/ 1321905 h 1689652"/>
              <a:gd name="connsiteX13" fmla="*/ 2226366 w 4412974"/>
              <a:gd name="connsiteY13" fmla="*/ 1361661 h 1689652"/>
              <a:gd name="connsiteX14" fmla="*/ 2335696 w 4412974"/>
              <a:gd name="connsiteY14" fmla="*/ 1401418 h 1689652"/>
              <a:gd name="connsiteX15" fmla="*/ 2623931 w 4412974"/>
              <a:gd name="connsiteY15" fmla="*/ 1470992 h 1689652"/>
              <a:gd name="connsiteX16" fmla="*/ 2623931 w 4412974"/>
              <a:gd name="connsiteY16" fmla="*/ 1470992 h 1689652"/>
              <a:gd name="connsiteX17" fmla="*/ 2812774 w 4412974"/>
              <a:gd name="connsiteY17" fmla="*/ 1520687 h 1689652"/>
              <a:gd name="connsiteX18" fmla="*/ 2862470 w 4412974"/>
              <a:gd name="connsiteY18" fmla="*/ 1550505 h 1689652"/>
              <a:gd name="connsiteX19" fmla="*/ 2981740 w 4412974"/>
              <a:gd name="connsiteY19" fmla="*/ 1570383 h 1689652"/>
              <a:gd name="connsiteX20" fmla="*/ 3061253 w 4412974"/>
              <a:gd name="connsiteY20" fmla="*/ 1590261 h 1689652"/>
              <a:gd name="connsiteX21" fmla="*/ 3130827 w 4412974"/>
              <a:gd name="connsiteY21" fmla="*/ 1600200 h 1689652"/>
              <a:gd name="connsiteX22" fmla="*/ 3409122 w 4412974"/>
              <a:gd name="connsiteY22" fmla="*/ 1620078 h 1689652"/>
              <a:gd name="connsiteX23" fmla="*/ 4333461 w 4412974"/>
              <a:gd name="connsiteY23" fmla="*/ 1669774 h 1689652"/>
              <a:gd name="connsiteX24" fmla="*/ 4412974 w 4412974"/>
              <a:gd name="connsiteY24" fmla="*/ 1689652 h 1689652"/>
              <a:gd name="connsiteX0" fmla="*/ 0 w 4412974"/>
              <a:gd name="connsiteY0" fmla="*/ 0 h 1689652"/>
              <a:gd name="connsiteX1" fmla="*/ 89453 w 4412974"/>
              <a:gd name="connsiteY1" fmla="*/ 129209 h 1689652"/>
              <a:gd name="connsiteX2" fmla="*/ 357809 w 4412974"/>
              <a:gd name="connsiteY2" fmla="*/ 417444 h 1689652"/>
              <a:gd name="connsiteX3" fmla="*/ 526774 w 4412974"/>
              <a:gd name="connsiteY3" fmla="*/ 556592 h 1689652"/>
              <a:gd name="connsiteX4" fmla="*/ 1003853 w 4412974"/>
              <a:gd name="connsiteY4" fmla="*/ 864705 h 1689652"/>
              <a:gd name="connsiteX5" fmla="*/ 1351722 w 4412974"/>
              <a:gd name="connsiteY5" fmla="*/ 1043609 h 1689652"/>
              <a:gd name="connsiteX6" fmla="*/ 1411357 w 4412974"/>
              <a:gd name="connsiteY6" fmla="*/ 1073426 h 1689652"/>
              <a:gd name="connsiteX7" fmla="*/ 1490870 w 4412974"/>
              <a:gd name="connsiteY7" fmla="*/ 1123122 h 1689652"/>
              <a:gd name="connsiteX8" fmla="*/ 1530627 w 4412974"/>
              <a:gd name="connsiteY8" fmla="*/ 1133061 h 1689652"/>
              <a:gd name="connsiteX9" fmla="*/ 1689653 w 4412974"/>
              <a:gd name="connsiteY9" fmla="*/ 1202635 h 1689652"/>
              <a:gd name="connsiteX10" fmla="*/ 1828800 w 4412974"/>
              <a:gd name="connsiteY10" fmla="*/ 1242392 h 1689652"/>
              <a:gd name="connsiteX11" fmla="*/ 2057400 w 4412974"/>
              <a:gd name="connsiteY11" fmla="*/ 1321905 h 1689652"/>
              <a:gd name="connsiteX12" fmla="*/ 2226366 w 4412974"/>
              <a:gd name="connsiteY12" fmla="*/ 1361661 h 1689652"/>
              <a:gd name="connsiteX13" fmla="*/ 2335696 w 4412974"/>
              <a:gd name="connsiteY13" fmla="*/ 1401418 h 1689652"/>
              <a:gd name="connsiteX14" fmla="*/ 2623931 w 4412974"/>
              <a:gd name="connsiteY14" fmla="*/ 1470992 h 1689652"/>
              <a:gd name="connsiteX15" fmla="*/ 2623931 w 4412974"/>
              <a:gd name="connsiteY15" fmla="*/ 1470992 h 1689652"/>
              <a:gd name="connsiteX16" fmla="*/ 2812774 w 4412974"/>
              <a:gd name="connsiteY16" fmla="*/ 1520687 h 1689652"/>
              <a:gd name="connsiteX17" fmla="*/ 2862470 w 4412974"/>
              <a:gd name="connsiteY17" fmla="*/ 1550505 h 1689652"/>
              <a:gd name="connsiteX18" fmla="*/ 2981740 w 4412974"/>
              <a:gd name="connsiteY18" fmla="*/ 1570383 h 1689652"/>
              <a:gd name="connsiteX19" fmla="*/ 3061253 w 4412974"/>
              <a:gd name="connsiteY19" fmla="*/ 1590261 h 1689652"/>
              <a:gd name="connsiteX20" fmla="*/ 3130827 w 4412974"/>
              <a:gd name="connsiteY20" fmla="*/ 1600200 h 1689652"/>
              <a:gd name="connsiteX21" fmla="*/ 3409122 w 4412974"/>
              <a:gd name="connsiteY21" fmla="*/ 1620078 h 1689652"/>
              <a:gd name="connsiteX22" fmla="*/ 4333461 w 4412974"/>
              <a:gd name="connsiteY22" fmla="*/ 1669774 h 1689652"/>
              <a:gd name="connsiteX23" fmla="*/ 4412974 w 4412974"/>
              <a:gd name="connsiteY23" fmla="*/ 1689652 h 1689652"/>
              <a:gd name="connsiteX0" fmla="*/ 0 w 4412974"/>
              <a:gd name="connsiteY0" fmla="*/ 0 h 1689652"/>
              <a:gd name="connsiteX1" fmla="*/ 89453 w 4412974"/>
              <a:gd name="connsiteY1" fmla="*/ 129209 h 1689652"/>
              <a:gd name="connsiteX2" fmla="*/ 357809 w 4412974"/>
              <a:gd name="connsiteY2" fmla="*/ 417444 h 1689652"/>
              <a:gd name="connsiteX3" fmla="*/ 1003853 w 4412974"/>
              <a:gd name="connsiteY3" fmla="*/ 864705 h 1689652"/>
              <a:gd name="connsiteX4" fmla="*/ 1351722 w 4412974"/>
              <a:gd name="connsiteY4" fmla="*/ 1043609 h 1689652"/>
              <a:gd name="connsiteX5" fmla="*/ 1411357 w 4412974"/>
              <a:gd name="connsiteY5" fmla="*/ 1073426 h 1689652"/>
              <a:gd name="connsiteX6" fmla="*/ 1490870 w 4412974"/>
              <a:gd name="connsiteY6" fmla="*/ 1123122 h 1689652"/>
              <a:gd name="connsiteX7" fmla="*/ 1530627 w 4412974"/>
              <a:gd name="connsiteY7" fmla="*/ 1133061 h 1689652"/>
              <a:gd name="connsiteX8" fmla="*/ 1689653 w 4412974"/>
              <a:gd name="connsiteY8" fmla="*/ 1202635 h 1689652"/>
              <a:gd name="connsiteX9" fmla="*/ 1828800 w 4412974"/>
              <a:gd name="connsiteY9" fmla="*/ 1242392 h 1689652"/>
              <a:gd name="connsiteX10" fmla="*/ 2057400 w 4412974"/>
              <a:gd name="connsiteY10" fmla="*/ 1321905 h 1689652"/>
              <a:gd name="connsiteX11" fmla="*/ 2226366 w 4412974"/>
              <a:gd name="connsiteY11" fmla="*/ 1361661 h 1689652"/>
              <a:gd name="connsiteX12" fmla="*/ 2335696 w 4412974"/>
              <a:gd name="connsiteY12" fmla="*/ 1401418 h 1689652"/>
              <a:gd name="connsiteX13" fmla="*/ 2623931 w 4412974"/>
              <a:gd name="connsiteY13" fmla="*/ 1470992 h 1689652"/>
              <a:gd name="connsiteX14" fmla="*/ 2623931 w 4412974"/>
              <a:gd name="connsiteY14" fmla="*/ 1470992 h 1689652"/>
              <a:gd name="connsiteX15" fmla="*/ 2812774 w 4412974"/>
              <a:gd name="connsiteY15" fmla="*/ 1520687 h 1689652"/>
              <a:gd name="connsiteX16" fmla="*/ 2862470 w 4412974"/>
              <a:gd name="connsiteY16" fmla="*/ 1550505 h 1689652"/>
              <a:gd name="connsiteX17" fmla="*/ 2981740 w 4412974"/>
              <a:gd name="connsiteY17" fmla="*/ 1570383 h 1689652"/>
              <a:gd name="connsiteX18" fmla="*/ 3061253 w 4412974"/>
              <a:gd name="connsiteY18" fmla="*/ 1590261 h 1689652"/>
              <a:gd name="connsiteX19" fmla="*/ 3130827 w 4412974"/>
              <a:gd name="connsiteY19" fmla="*/ 1600200 h 1689652"/>
              <a:gd name="connsiteX20" fmla="*/ 3409122 w 4412974"/>
              <a:gd name="connsiteY20" fmla="*/ 1620078 h 1689652"/>
              <a:gd name="connsiteX21" fmla="*/ 4333461 w 4412974"/>
              <a:gd name="connsiteY21" fmla="*/ 1669774 h 1689652"/>
              <a:gd name="connsiteX22" fmla="*/ 4412974 w 4412974"/>
              <a:gd name="connsiteY22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411357 w 4412974"/>
              <a:gd name="connsiteY4" fmla="*/ 1073426 h 1689652"/>
              <a:gd name="connsiteX5" fmla="*/ 1490870 w 4412974"/>
              <a:gd name="connsiteY5" fmla="*/ 1123122 h 1689652"/>
              <a:gd name="connsiteX6" fmla="*/ 1530627 w 4412974"/>
              <a:gd name="connsiteY6" fmla="*/ 1133061 h 1689652"/>
              <a:gd name="connsiteX7" fmla="*/ 1689653 w 4412974"/>
              <a:gd name="connsiteY7" fmla="*/ 1202635 h 1689652"/>
              <a:gd name="connsiteX8" fmla="*/ 1828800 w 4412974"/>
              <a:gd name="connsiteY8" fmla="*/ 1242392 h 1689652"/>
              <a:gd name="connsiteX9" fmla="*/ 2057400 w 4412974"/>
              <a:gd name="connsiteY9" fmla="*/ 1321905 h 1689652"/>
              <a:gd name="connsiteX10" fmla="*/ 2226366 w 4412974"/>
              <a:gd name="connsiteY10" fmla="*/ 1361661 h 1689652"/>
              <a:gd name="connsiteX11" fmla="*/ 2335696 w 4412974"/>
              <a:gd name="connsiteY11" fmla="*/ 1401418 h 1689652"/>
              <a:gd name="connsiteX12" fmla="*/ 2623931 w 4412974"/>
              <a:gd name="connsiteY12" fmla="*/ 1470992 h 1689652"/>
              <a:gd name="connsiteX13" fmla="*/ 2623931 w 4412974"/>
              <a:gd name="connsiteY13" fmla="*/ 1470992 h 1689652"/>
              <a:gd name="connsiteX14" fmla="*/ 2812774 w 4412974"/>
              <a:gd name="connsiteY14" fmla="*/ 1520687 h 1689652"/>
              <a:gd name="connsiteX15" fmla="*/ 2862470 w 4412974"/>
              <a:gd name="connsiteY15" fmla="*/ 1550505 h 1689652"/>
              <a:gd name="connsiteX16" fmla="*/ 2981740 w 4412974"/>
              <a:gd name="connsiteY16" fmla="*/ 1570383 h 1689652"/>
              <a:gd name="connsiteX17" fmla="*/ 3061253 w 4412974"/>
              <a:gd name="connsiteY17" fmla="*/ 1590261 h 1689652"/>
              <a:gd name="connsiteX18" fmla="*/ 3130827 w 4412974"/>
              <a:gd name="connsiteY18" fmla="*/ 1600200 h 1689652"/>
              <a:gd name="connsiteX19" fmla="*/ 3409122 w 4412974"/>
              <a:gd name="connsiteY19" fmla="*/ 1620078 h 1689652"/>
              <a:gd name="connsiteX20" fmla="*/ 4333461 w 4412974"/>
              <a:gd name="connsiteY20" fmla="*/ 1669774 h 1689652"/>
              <a:gd name="connsiteX21" fmla="*/ 4412974 w 4412974"/>
              <a:gd name="connsiteY21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490870 w 4412974"/>
              <a:gd name="connsiteY4" fmla="*/ 1123122 h 1689652"/>
              <a:gd name="connsiteX5" fmla="*/ 1530627 w 4412974"/>
              <a:gd name="connsiteY5" fmla="*/ 1133061 h 1689652"/>
              <a:gd name="connsiteX6" fmla="*/ 1689653 w 4412974"/>
              <a:gd name="connsiteY6" fmla="*/ 1202635 h 1689652"/>
              <a:gd name="connsiteX7" fmla="*/ 1828800 w 4412974"/>
              <a:gd name="connsiteY7" fmla="*/ 1242392 h 1689652"/>
              <a:gd name="connsiteX8" fmla="*/ 2057400 w 4412974"/>
              <a:gd name="connsiteY8" fmla="*/ 1321905 h 1689652"/>
              <a:gd name="connsiteX9" fmla="*/ 2226366 w 4412974"/>
              <a:gd name="connsiteY9" fmla="*/ 1361661 h 1689652"/>
              <a:gd name="connsiteX10" fmla="*/ 2335696 w 4412974"/>
              <a:gd name="connsiteY10" fmla="*/ 1401418 h 1689652"/>
              <a:gd name="connsiteX11" fmla="*/ 2623931 w 4412974"/>
              <a:gd name="connsiteY11" fmla="*/ 1470992 h 1689652"/>
              <a:gd name="connsiteX12" fmla="*/ 2623931 w 4412974"/>
              <a:gd name="connsiteY12" fmla="*/ 1470992 h 1689652"/>
              <a:gd name="connsiteX13" fmla="*/ 2812774 w 4412974"/>
              <a:gd name="connsiteY13" fmla="*/ 1520687 h 1689652"/>
              <a:gd name="connsiteX14" fmla="*/ 2862470 w 4412974"/>
              <a:gd name="connsiteY14" fmla="*/ 1550505 h 1689652"/>
              <a:gd name="connsiteX15" fmla="*/ 2981740 w 4412974"/>
              <a:gd name="connsiteY15" fmla="*/ 1570383 h 1689652"/>
              <a:gd name="connsiteX16" fmla="*/ 3061253 w 4412974"/>
              <a:gd name="connsiteY16" fmla="*/ 1590261 h 1689652"/>
              <a:gd name="connsiteX17" fmla="*/ 3130827 w 4412974"/>
              <a:gd name="connsiteY17" fmla="*/ 1600200 h 1689652"/>
              <a:gd name="connsiteX18" fmla="*/ 3409122 w 4412974"/>
              <a:gd name="connsiteY18" fmla="*/ 1620078 h 1689652"/>
              <a:gd name="connsiteX19" fmla="*/ 4333461 w 4412974"/>
              <a:gd name="connsiteY19" fmla="*/ 1669774 h 1689652"/>
              <a:gd name="connsiteX20" fmla="*/ 4412974 w 4412974"/>
              <a:gd name="connsiteY20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490870 w 4412974"/>
              <a:gd name="connsiteY4" fmla="*/ 1123122 h 1689652"/>
              <a:gd name="connsiteX5" fmla="*/ 1689653 w 4412974"/>
              <a:gd name="connsiteY5" fmla="*/ 1202635 h 1689652"/>
              <a:gd name="connsiteX6" fmla="*/ 1828800 w 4412974"/>
              <a:gd name="connsiteY6" fmla="*/ 1242392 h 1689652"/>
              <a:gd name="connsiteX7" fmla="*/ 2057400 w 4412974"/>
              <a:gd name="connsiteY7" fmla="*/ 1321905 h 1689652"/>
              <a:gd name="connsiteX8" fmla="*/ 2226366 w 4412974"/>
              <a:gd name="connsiteY8" fmla="*/ 1361661 h 1689652"/>
              <a:gd name="connsiteX9" fmla="*/ 2335696 w 4412974"/>
              <a:gd name="connsiteY9" fmla="*/ 1401418 h 1689652"/>
              <a:gd name="connsiteX10" fmla="*/ 2623931 w 4412974"/>
              <a:gd name="connsiteY10" fmla="*/ 1470992 h 1689652"/>
              <a:gd name="connsiteX11" fmla="*/ 2623931 w 4412974"/>
              <a:gd name="connsiteY11" fmla="*/ 1470992 h 1689652"/>
              <a:gd name="connsiteX12" fmla="*/ 2812774 w 4412974"/>
              <a:gd name="connsiteY12" fmla="*/ 1520687 h 1689652"/>
              <a:gd name="connsiteX13" fmla="*/ 2862470 w 4412974"/>
              <a:gd name="connsiteY13" fmla="*/ 1550505 h 1689652"/>
              <a:gd name="connsiteX14" fmla="*/ 2981740 w 4412974"/>
              <a:gd name="connsiteY14" fmla="*/ 1570383 h 1689652"/>
              <a:gd name="connsiteX15" fmla="*/ 3061253 w 4412974"/>
              <a:gd name="connsiteY15" fmla="*/ 1590261 h 1689652"/>
              <a:gd name="connsiteX16" fmla="*/ 3130827 w 4412974"/>
              <a:gd name="connsiteY16" fmla="*/ 1600200 h 1689652"/>
              <a:gd name="connsiteX17" fmla="*/ 3409122 w 4412974"/>
              <a:gd name="connsiteY17" fmla="*/ 1620078 h 1689652"/>
              <a:gd name="connsiteX18" fmla="*/ 4333461 w 4412974"/>
              <a:gd name="connsiteY18" fmla="*/ 1669774 h 1689652"/>
              <a:gd name="connsiteX19" fmla="*/ 4412974 w 4412974"/>
              <a:gd name="connsiteY19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689653 w 4412974"/>
              <a:gd name="connsiteY4" fmla="*/ 1202635 h 1689652"/>
              <a:gd name="connsiteX5" fmla="*/ 1828800 w 4412974"/>
              <a:gd name="connsiteY5" fmla="*/ 1242392 h 1689652"/>
              <a:gd name="connsiteX6" fmla="*/ 2057400 w 4412974"/>
              <a:gd name="connsiteY6" fmla="*/ 1321905 h 1689652"/>
              <a:gd name="connsiteX7" fmla="*/ 2226366 w 4412974"/>
              <a:gd name="connsiteY7" fmla="*/ 1361661 h 1689652"/>
              <a:gd name="connsiteX8" fmla="*/ 2335696 w 4412974"/>
              <a:gd name="connsiteY8" fmla="*/ 1401418 h 1689652"/>
              <a:gd name="connsiteX9" fmla="*/ 2623931 w 4412974"/>
              <a:gd name="connsiteY9" fmla="*/ 1470992 h 1689652"/>
              <a:gd name="connsiteX10" fmla="*/ 2623931 w 4412974"/>
              <a:gd name="connsiteY10" fmla="*/ 1470992 h 1689652"/>
              <a:gd name="connsiteX11" fmla="*/ 2812774 w 4412974"/>
              <a:gd name="connsiteY11" fmla="*/ 1520687 h 1689652"/>
              <a:gd name="connsiteX12" fmla="*/ 2862470 w 4412974"/>
              <a:gd name="connsiteY12" fmla="*/ 1550505 h 1689652"/>
              <a:gd name="connsiteX13" fmla="*/ 2981740 w 4412974"/>
              <a:gd name="connsiteY13" fmla="*/ 1570383 h 1689652"/>
              <a:gd name="connsiteX14" fmla="*/ 3061253 w 4412974"/>
              <a:gd name="connsiteY14" fmla="*/ 1590261 h 1689652"/>
              <a:gd name="connsiteX15" fmla="*/ 3130827 w 4412974"/>
              <a:gd name="connsiteY15" fmla="*/ 1600200 h 1689652"/>
              <a:gd name="connsiteX16" fmla="*/ 3409122 w 4412974"/>
              <a:gd name="connsiteY16" fmla="*/ 1620078 h 1689652"/>
              <a:gd name="connsiteX17" fmla="*/ 4333461 w 4412974"/>
              <a:gd name="connsiteY17" fmla="*/ 1669774 h 1689652"/>
              <a:gd name="connsiteX18" fmla="*/ 4412974 w 4412974"/>
              <a:gd name="connsiteY18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828800 w 4412974"/>
              <a:gd name="connsiteY4" fmla="*/ 1242392 h 1689652"/>
              <a:gd name="connsiteX5" fmla="*/ 2057400 w 4412974"/>
              <a:gd name="connsiteY5" fmla="*/ 1321905 h 1689652"/>
              <a:gd name="connsiteX6" fmla="*/ 2226366 w 4412974"/>
              <a:gd name="connsiteY6" fmla="*/ 1361661 h 1689652"/>
              <a:gd name="connsiteX7" fmla="*/ 2335696 w 4412974"/>
              <a:gd name="connsiteY7" fmla="*/ 1401418 h 1689652"/>
              <a:gd name="connsiteX8" fmla="*/ 2623931 w 4412974"/>
              <a:gd name="connsiteY8" fmla="*/ 1470992 h 1689652"/>
              <a:gd name="connsiteX9" fmla="*/ 2623931 w 4412974"/>
              <a:gd name="connsiteY9" fmla="*/ 1470992 h 1689652"/>
              <a:gd name="connsiteX10" fmla="*/ 2812774 w 4412974"/>
              <a:gd name="connsiteY10" fmla="*/ 1520687 h 1689652"/>
              <a:gd name="connsiteX11" fmla="*/ 2862470 w 4412974"/>
              <a:gd name="connsiteY11" fmla="*/ 1550505 h 1689652"/>
              <a:gd name="connsiteX12" fmla="*/ 2981740 w 4412974"/>
              <a:gd name="connsiteY12" fmla="*/ 1570383 h 1689652"/>
              <a:gd name="connsiteX13" fmla="*/ 3061253 w 4412974"/>
              <a:gd name="connsiteY13" fmla="*/ 1590261 h 1689652"/>
              <a:gd name="connsiteX14" fmla="*/ 3130827 w 4412974"/>
              <a:gd name="connsiteY14" fmla="*/ 1600200 h 1689652"/>
              <a:gd name="connsiteX15" fmla="*/ 3409122 w 4412974"/>
              <a:gd name="connsiteY15" fmla="*/ 1620078 h 1689652"/>
              <a:gd name="connsiteX16" fmla="*/ 4333461 w 4412974"/>
              <a:gd name="connsiteY16" fmla="*/ 1669774 h 1689652"/>
              <a:gd name="connsiteX17" fmla="*/ 4412974 w 4412974"/>
              <a:gd name="connsiteY17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828800 w 4412974"/>
              <a:gd name="connsiteY4" fmla="*/ 1242392 h 1689652"/>
              <a:gd name="connsiteX5" fmla="*/ 2057400 w 4412974"/>
              <a:gd name="connsiteY5" fmla="*/ 1321905 h 1689652"/>
              <a:gd name="connsiteX6" fmla="*/ 2335696 w 4412974"/>
              <a:gd name="connsiteY6" fmla="*/ 1401418 h 1689652"/>
              <a:gd name="connsiteX7" fmla="*/ 2623931 w 4412974"/>
              <a:gd name="connsiteY7" fmla="*/ 1470992 h 1689652"/>
              <a:gd name="connsiteX8" fmla="*/ 2623931 w 4412974"/>
              <a:gd name="connsiteY8" fmla="*/ 1470992 h 1689652"/>
              <a:gd name="connsiteX9" fmla="*/ 2812774 w 4412974"/>
              <a:gd name="connsiteY9" fmla="*/ 1520687 h 1689652"/>
              <a:gd name="connsiteX10" fmla="*/ 2862470 w 4412974"/>
              <a:gd name="connsiteY10" fmla="*/ 1550505 h 1689652"/>
              <a:gd name="connsiteX11" fmla="*/ 2981740 w 4412974"/>
              <a:gd name="connsiteY11" fmla="*/ 1570383 h 1689652"/>
              <a:gd name="connsiteX12" fmla="*/ 3061253 w 4412974"/>
              <a:gd name="connsiteY12" fmla="*/ 1590261 h 1689652"/>
              <a:gd name="connsiteX13" fmla="*/ 3130827 w 4412974"/>
              <a:gd name="connsiteY13" fmla="*/ 1600200 h 1689652"/>
              <a:gd name="connsiteX14" fmla="*/ 3409122 w 4412974"/>
              <a:gd name="connsiteY14" fmla="*/ 1620078 h 1689652"/>
              <a:gd name="connsiteX15" fmla="*/ 4333461 w 4412974"/>
              <a:gd name="connsiteY15" fmla="*/ 1669774 h 1689652"/>
              <a:gd name="connsiteX16" fmla="*/ 4412974 w 4412974"/>
              <a:gd name="connsiteY16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828800 w 4412974"/>
              <a:gd name="connsiteY4" fmla="*/ 1242392 h 1689652"/>
              <a:gd name="connsiteX5" fmla="*/ 2057400 w 4412974"/>
              <a:gd name="connsiteY5" fmla="*/ 1321905 h 1689652"/>
              <a:gd name="connsiteX6" fmla="*/ 2335696 w 4412974"/>
              <a:gd name="connsiteY6" fmla="*/ 1401418 h 1689652"/>
              <a:gd name="connsiteX7" fmla="*/ 2623931 w 4412974"/>
              <a:gd name="connsiteY7" fmla="*/ 1470992 h 1689652"/>
              <a:gd name="connsiteX8" fmla="*/ 2623931 w 4412974"/>
              <a:gd name="connsiteY8" fmla="*/ 1470992 h 1689652"/>
              <a:gd name="connsiteX9" fmla="*/ 2812774 w 4412974"/>
              <a:gd name="connsiteY9" fmla="*/ 1520687 h 1689652"/>
              <a:gd name="connsiteX10" fmla="*/ 2981740 w 4412974"/>
              <a:gd name="connsiteY10" fmla="*/ 1570383 h 1689652"/>
              <a:gd name="connsiteX11" fmla="*/ 3061253 w 4412974"/>
              <a:gd name="connsiteY11" fmla="*/ 1590261 h 1689652"/>
              <a:gd name="connsiteX12" fmla="*/ 3130827 w 4412974"/>
              <a:gd name="connsiteY12" fmla="*/ 1600200 h 1689652"/>
              <a:gd name="connsiteX13" fmla="*/ 3409122 w 4412974"/>
              <a:gd name="connsiteY13" fmla="*/ 1620078 h 1689652"/>
              <a:gd name="connsiteX14" fmla="*/ 4333461 w 4412974"/>
              <a:gd name="connsiteY14" fmla="*/ 1669774 h 1689652"/>
              <a:gd name="connsiteX15" fmla="*/ 4412974 w 4412974"/>
              <a:gd name="connsiteY15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828800 w 4412974"/>
              <a:gd name="connsiteY4" fmla="*/ 1242392 h 1689652"/>
              <a:gd name="connsiteX5" fmla="*/ 2057400 w 4412974"/>
              <a:gd name="connsiteY5" fmla="*/ 1321905 h 1689652"/>
              <a:gd name="connsiteX6" fmla="*/ 2335696 w 4412974"/>
              <a:gd name="connsiteY6" fmla="*/ 1401418 h 1689652"/>
              <a:gd name="connsiteX7" fmla="*/ 2623931 w 4412974"/>
              <a:gd name="connsiteY7" fmla="*/ 1470992 h 1689652"/>
              <a:gd name="connsiteX8" fmla="*/ 2623931 w 4412974"/>
              <a:gd name="connsiteY8" fmla="*/ 1470992 h 1689652"/>
              <a:gd name="connsiteX9" fmla="*/ 2812774 w 4412974"/>
              <a:gd name="connsiteY9" fmla="*/ 1520687 h 1689652"/>
              <a:gd name="connsiteX10" fmla="*/ 2981740 w 4412974"/>
              <a:gd name="connsiteY10" fmla="*/ 1570383 h 1689652"/>
              <a:gd name="connsiteX11" fmla="*/ 3130827 w 4412974"/>
              <a:gd name="connsiteY11" fmla="*/ 1600200 h 1689652"/>
              <a:gd name="connsiteX12" fmla="*/ 3409122 w 4412974"/>
              <a:gd name="connsiteY12" fmla="*/ 1620078 h 1689652"/>
              <a:gd name="connsiteX13" fmla="*/ 4333461 w 4412974"/>
              <a:gd name="connsiteY13" fmla="*/ 1669774 h 1689652"/>
              <a:gd name="connsiteX14" fmla="*/ 4412974 w 4412974"/>
              <a:gd name="connsiteY14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828800 w 4412974"/>
              <a:gd name="connsiteY4" fmla="*/ 1242392 h 1689652"/>
              <a:gd name="connsiteX5" fmla="*/ 2057400 w 4412974"/>
              <a:gd name="connsiteY5" fmla="*/ 1321905 h 1689652"/>
              <a:gd name="connsiteX6" fmla="*/ 2335696 w 4412974"/>
              <a:gd name="connsiteY6" fmla="*/ 1401418 h 1689652"/>
              <a:gd name="connsiteX7" fmla="*/ 2623931 w 4412974"/>
              <a:gd name="connsiteY7" fmla="*/ 1470992 h 1689652"/>
              <a:gd name="connsiteX8" fmla="*/ 2623931 w 4412974"/>
              <a:gd name="connsiteY8" fmla="*/ 1470992 h 1689652"/>
              <a:gd name="connsiteX9" fmla="*/ 2812774 w 4412974"/>
              <a:gd name="connsiteY9" fmla="*/ 1520687 h 1689652"/>
              <a:gd name="connsiteX10" fmla="*/ 2981740 w 4412974"/>
              <a:gd name="connsiteY10" fmla="*/ 1570383 h 1689652"/>
              <a:gd name="connsiteX11" fmla="*/ 3409122 w 4412974"/>
              <a:gd name="connsiteY11" fmla="*/ 1620078 h 1689652"/>
              <a:gd name="connsiteX12" fmla="*/ 4333461 w 4412974"/>
              <a:gd name="connsiteY12" fmla="*/ 1669774 h 1689652"/>
              <a:gd name="connsiteX13" fmla="*/ 4412974 w 4412974"/>
              <a:gd name="connsiteY13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828800 w 4412974"/>
              <a:gd name="connsiteY4" fmla="*/ 1242392 h 1689652"/>
              <a:gd name="connsiteX5" fmla="*/ 2057400 w 4412974"/>
              <a:gd name="connsiteY5" fmla="*/ 1321905 h 1689652"/>
              <a:gd name="connsiteX6" fmla="*/ 2335696 w 4412974"/>
              <a:gd name="connsiteY6" fmla="*/ 1401418 h 1689652"/>
              <a:gd name="connsiteX7" fmla="*/ 2623931 w 4412974"/>
              <a:gd name="connsiteY7" fmla="*/ 1470992 h 1689652"/>
              <a:gd name="connsiteX8" fmla="*/ 2623931 w 4412974"/>
              <a:gd name="connsiteY8" fmla="*/ 1470992 h 1689652"/>
              <a:gd name="connsiteX9" fmla="*/ 2981740 w 4412974"/>
              <a:gd name="connsiteY9" fmla="*/ 1570383 h 1689652"/>
              <a:gd name="connsiteX10" fmla="*/ 3409122 w 4412974"/>
              <a:gd name="connsiteY10" fmla="*/ 1620078 h 1689652"/>
              <a:gd name="connsiteX11" fmla="*/ 4333461 w 4412974"/>
              <a:gd name="connsiteY11" fmla="*/ 1669774 h 1689652"/>
              <a:gd name="connsiteX12" fmla="*/ 4412974 w 4412974"/>
              <a:gd name="connsiteY12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828800 w 4412974"/>
              <a:gd name="connsiteY4" fmla="*/ 1242392 h 1689652"/>
              <a:gd name="connsiteX5" fmla="*/ 2057400 w 4412974"/>
              <a:gd name="connsiteY5" fmla="*/ 1321905 h 1689652"/>
              <a:gd name="connsiteX6" fmla="*/ 2335696 w 4412974"/>
              <a:gd name="connsiteY6" fmla="*/ 1401418 h 1689652"/>
              <a:gd name="connsiteX7" fmla="*/ 2623931 w 4412974"/>
              <a:gd name="connsiteY7" fmla="*/ 1470992 h 1689652"/>
              <a:gd name="connsiteX8" fmla="*/ 2623931 w 4412974"/>
              <a:gd name="connsiteY8" fmla="*/ 1470992 h 1689652"/>
              <a:gd name="connsiteX9" fmla="*/ 3409122 w 4412974"/>
              <a:gd name="connsiteY9" fmla="*/ 1620078 h 1689652"/>
              <a:gd name="connsiteX10" fmla="*/ 4333461 w 4412974"/>
              <a:gd name="connsiteY10" fmla="*/ 1669774 h 1689652"/>
              <a:gd name="connsiteX11" fmla="*/ 4412974 w 4412974"/>
              <a:gd name="connsiteY11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828800 w 4412974"/>
              <a:gd name="connsiteY4" fmla="*/ 1242392 h 1689652"/>
              <a:gd name="connsiteX5" fmla="*/ 2057400 w 4412974"/>
              <a:gd name="connsiteY5" fmla="*/ 1321905 h 1689652"/>
              <a:gd name="connsiteX6" fmla="*/ 2335696 w 4412974"/>
              <a:gd name="connsiteY6" fmla="*/ 1401418 h 1689652"/>
              <a:gd name="connsiteX7" fmla="*/ 2623931 w 4412974"/>
              <a:gd name="connsiteY7" fmla="*/ 1470992 h 1689652"/>
              <a:gd name="connsiteX8" fmla="*/ 2623931 w 4412974"/>
              <a:gd name="connsiteY8" fmla="*/ 1470992 h 1689652"/>
              <a:gd name="connsiteX9" fmla="*/ 4333461 w 4412974"/>
              <a:gd name="connsiteY9" fmla="*/ 1669774 h 1689652"/>
              <a:gd name="connsiteX10" fmla="*/ 4412974 w 4412974"/>
              <a:gd name="connsiteY10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828800 w 4412974"/>
              <a:gd name="connsiteY4" fmla="*/ 1242392 h 1689652"/>
              <a:gd name="connsiteX5" fmla="*/ 2057400 w 4412974"/>
              <a:gd name="connsiteY5" fmla="*/ 1321905 h 1689652"/>
              <a:gd name="connsiteX6" fmla="*/ 2335696 w 4412974"/>
              <a:gd name="connsiteY6" fmla="*/ 1401418 h 1689652"/>
              <a:gd name="connsiteX7" fmla="*/ 2623931 w 4412974"/>
              <a:gd name="connsiteY7" fmla="*/ 1470992 h 1689652"/>
              <a:gd name="connsiteX8" fmla="*/ 2623931 w 4412974"/>
              <a:gd name="connsiteY8" fmla="*/ 1470992 h 1689652"/>
              <a:gd name="connsiteX9" fmla="*/ 4333461 w 4412974"/>
              <a:gd name="connsiteY9" fmla="*/ 1669774 h 1689652"/>
              <a:gd name="connsiteX10" fmla="*/ 4412974 w 4412974"/>
              <a:gd name="connsiteY10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828800 w 4412974"/>
              <a:gd name="connsiteY4" fmla="*/ 1242392 h 1689652"/>
              <a:gd name="connsiteX5" fmla="*/ 2057400 w 4412974"/>
              <a:gd name="connsiteY5" fmla="*/ 1321905 h 1689652"/>
              <a:gd name="connsiteX6" fmla="*/ 2335696 w 4412974"/>
              <a:gd name="connsiteY6" fmla="*/ 1401418 h 1689652"/>
              <a:gd name="connsiteX7" fmla="*/ 2623931 w 4412974"/>
              <a:gd name="connsiteY7" fmla="*/ 1470992 h 1689652"/>
              <a:gd name="connsiteX8" fmla="*/ 2623931 w 4412974"/>
              <a:gd name="connsiteY8" fmla="*/ 1470992 h 1689652"/>
              <a:gd name="connsiteX9" fmla="*/ 4412974 w 4412974"/>
              <a:gd name="connsiteY9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828800 w 4412974"/>
              <a:gd name="connsiteY4" fmla="*/ 1242392 h 1689652"/>
              <a:gd name="connsiteX5" fmla="*/ 2057400 w 4412974"/>
              <a:gd name="connsiteY5" fmla="*/ 1321905 h 1689652"/>
              <a:gd name="connsiteX6" fmla="*/ 2335696 w 4412974"/>
              <a:gd name="connsiteY6" fmla="*/ 1401418 h 1689652"/>
              <a:gd name="connsiteX7" fmla="*/ 2623931 w 4412974"/>
              <a:gd name="connsiteY7" fmla="*/ 1470992 h 1689652"/>
              <a:gd name="connsiteX8" fmla="*/ 2623931 w 4412974"/>
              <a:gd name="connsiteY8" fmla="*/ 1470992 h 1689652"/>
              <a:gd name="connsiteX9" fmla="*/ 4412974 w 4412974"/>
              <a:gd name="connsiteY9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1828800 w 4412974"/>
              <a:gd name="connsiteY4" fmla="*/ 1242392 h 1689652"/>
              <a:gd name="connsiteX5" fmla="*/ 2057400 w 4412974"/>
              <a:gd name="connsiteY5" fmla="*/ 1321905 h 1689652"/>
              <a:gd name="connsiteX6" fmla="*/ 2335696 w 4412974"/>
              <a:gd name="connsiteY6" fmla="*/ 1401418 h 1689652"/>
              <a:gd name="connsiteX7" fmla="*/ 2623931 w 4412974"/>
              <a:gd name="connsiteY7" fmla="*/ 1470992 h 1689652"/>
              <a:gd name="connsiteX8" fmla="*/ 4412974 w 4412974"/>
              <a:gd name="connsiteY8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003853 w 4412974"/>
              <a:gd name="connsiteY2" fmla="*/ 864705 h 1689652"/>
              <a:gd name="connsiteX3" fmla="*/ 1351722 w 4412974"/>
              <a:gd name="connsiteY3" fmla="*/ 1043609 h 1689652"/>
              <a:gd name="connsiteX4" fmla="*/ 2057400 w 4412974"/>
              <a:gd name="connsiteY4" fmla="*/ 1321905 h 1689652"/>
              <a:gd name="connsiteX5" fmla="*/ 2335696 w 4412974"/>
              <a:gd name="connsiteY5" fmla="*/ 1401418 h 1689652"/>
              <a:gd name="connsiteX6" fmla="*/ 2623931 w 4412974"/>
              <a:gd name="connsiteY6" fmla="*/ 1470992 h 1689652"/>
              <a:gd name="connsiteX7" fmla="*/ 4412974 w 4412974"/>
              <a:gd name="connsiteY7" fmla="*/ 1689652 h 1689652"/>
              <a:gd name="connsiteX0" fmla="*/ 0 w 4412974"/>
              <a:gd name="connsiteY0" fmla="*/ 0 h 1689652"/>
              <a:gd name="connsiteX1" fmla="*/ 357809 w 4412974"/>
              <a:gd name="connsiteY1" fmla="*/ 417444 h 1689652"/>
              <a:gd name="connsiteX2" fmla="*/ 1351722 w 4412974"/>
              <a:gd name="connsiteY2" fmla="*/ 1043609 h 1689652"/>
              <a:gd name="connsiteX3" fmla="*/ 2057400 w 4412974"/>
              <a:gd name="connsiteY3" fmla="*/ 1321905 h 1689652"/>
              <a:gd name="connsiteX4" fmla="*/ 2335696 w 4412974"/>
              <a:gd name="connsiteY4" fmla="*/ 1401418 h 1689652"/>
              <a:gd name="connsiteX5" fmla="*/ 2623931 w 4412974"/>
              <a:gd name="connsiteY5" fmla="*/ 1470992 h 1689652"/>
              <a:gd name="connsiteX6" fmla="*/ 4412974 w 4412974"/>
              <a:gd name="connsiteY6" fmla="*/ 1689652 h 1689652"/>
              <a:gd name="connsiteX0" fmla="*/ 0 w 4412974"/>
              <a:gd name="connsiteY0" fmla="*/ 0 h 1689652"/>
              <a:gd name="connsiteX1" fmla="*/ 1351722 w 4412974"/>
              <a:gd name="connsiteY1" fmla="*/ 1043609 h 1689652"/>
              <a:gd name="connsiteX2" fmla="*/ 2057400 w 4412974"/>
              <a:gd name="connsiteY2" fmla="*/ 1321905 h 1689652"/>
              <a:gd name="connsiteX3" fmla="*/ 2335696 w 4412974"/>
              <a:gd name="connsiteY3" fmla="*/ 1401418 h 1689652"/>
              <a:gd name="connsiteX4" fmla="*/ 2623931 w 4412974"/>
              <a:gd name="connsiteY4" fmla="*/ 1470992 h 1689652"/>
              <a:gd name="connsiteX5" fmla="*/ 4412974 w 4412974"/>
              <a:gd name="connsiteY5" fmla="*/ 1689652 h 1689652"/>
              <a:gd name="connsiteX0" fmla="*/ 0 w 4412974"/>
              <a:gd name="connsiteY0" fmla="*/ 0 h 1689652"/>
              <a:gd name="connsiteX1" fmla="*/ 1073426 w 4412974"/>
              <a:gd name="connsiteY1" fmla="*/ 1123122 h 1689652"/>
              <a:gd name="connsiteX2" fmla="*/ 2057400 w 4412974"/>
              <a:gd name="connsiteY2" fmla="*/ 1321905 h 1689652"/>
              <a:gd name="connsiteX3" fmla="*/ 2335696 w 4412974"/>
              <a:gd name="connsiteY3" fmla="*/ 1401418 h 1689652"/>
              <a:gd name="connsiteX4" fmla="*/ 2623931 w 4412974"/>
              <a:gd name="connsiteY4" fmla="*/ 1470992 h 1689652"/>
              <a:gd name="connsiteX5" fmla="*/ 4412974 w 4412974"/>
              <a:gd name="connsiteY5" fmla="*/ 1689652 h 1689652"/>
              <a:gd name="connsiteX0" fmla="*/ 0 w 4412974"/>
              <a:gd name="connsiteY0" fmla="*/ 0 h 1689652"/>
              <a:gd name="connsiteX1" fmla="*/ 1073426 w 4412974"/>
              <a:gd name="connsiteY1" fmla="*/ 1123122 h 1689652"/>
              <a:gd name="connsiteX2" fmla="*/ 2335696 w 4412974"/>
              <a:gd name="connsiteY2" fmla="*/ 1401418 h 1689652"/>
              <a:gd name="connsiteX3" fmla="*/ 2623931 w 4412974"/>
              <a:gd name="connsiteY3" fmla="*/ 1470992 h 1689652"/>
              <a:gd name="connsiteX4" fmla="*/ 4412974 w 4412974"/>
              <a:gd name="connsiteY4" fmla="*/ 1689652 h 1689652"/>
              <a:gd name="connsiteX0" fmla="*/ 0 w 4412974"/>
              <a:gd name="connsiteY0" fmla="*/ 0 h 1689652"/>
              <a:gd name="connsiteX1" fmla="*/ 1073426 w 4412974"/>
              <a:gd name="connsiteY1" fmla="*/ 1123122 h 1689652"/>
              <a:gd name="connsiteX2" fmla="*/ 2623931 w 4412974"/>
              <a:gd name="connsiteY2" fmla="*/ 1470992 h 1689652"/>
              <a:gd name="connsiteX3" fmla="*/ 4412974 w 4412974"/>
              <a:gd name="connsiteY3" fmla="*/ 1689652 h 1689652"/>
              <a:gd name="connsiteX0" fmla="*/ 0 w 4412974"/>
              <a:gd name="connsiteY0" fmla="*/ 0 h 1689652"/>
              <a:gd name="connsiteX1" fmla="*/ 1073426 w 4412974"/>
              <a:gd name="connsiteY1" fmla="*/ 1123122 h 1689652"/>
              <a:gd name="connsiteX2" fmla="*/ 4412974 w 4412974"/>
              <a:gd name="connsiteY2" fmla="*/ 1689652 h 1689652"/>
              <a:gd name="connsiteX0" fmla="*/ 0 w 4412974"/>
              <a:gd name="connsiteY0" fmla="*/ 0 h 1689652"/>
              <a:gd name="connsiteX1" fmla="*/ 1848678 w 4412974"/>
              <a:gd name="connsiteY1" fmla="*/ 1381540 h 1689652"/>
              <a:gd name="connsiteX2" fmla="*/ 4412974 w 4412974"/>
              <a:gd name="connsiteY2" fmla="*/ 1689652 h 1689652"/>
              <a:gd name="connsiteX0" fmla="*/ 0 w 4412974"/>
              <a:gd name="connsiteY0" fmla="*/ 0 h 1689652"/>
              <a:gd name="connsiteX1" fmla="*/ 1848678 w 4412974"/>
              <a:gd name="connsiteY1" fmla="*/ 1381540 h 1689652"/>
              <a:gd name="connsiteX2" fmla="*/ 4412974 w 4412974"/>
              <a:gd name="connsiteY2" fmla="*/ 1689652 h 1689652"/>
              <a:gd name="connsiteX0" fmla="*/ 0 w 4412974"/>
              <a:gd name="connsiteY0" fmla="*/ 0 h 1689652"/>
              <a:gd name="connsiteX1" fmla="*/ 1848678 w 4412974"/>
              <a:gd name="connsiteY1" fmla="*/ 1381540 h 1689652"/>
              <a:gd name="connsiteX2" fmla="*/ 4412974 w 4412974"/>
              <a:gd name="connsiteY2" fmla="*/ 1689652 h 1689652"/>
              <a:gd name="connsiteX0" fmla="*/ 0 w 4412974"/>
              <a:gd name="connsiteY0" fmla="*/ 0 h 1689652"/>
              <a:gd name="connsiteX1" fmla="*/ 1828800 w 4412974"/>
              <a:gd name="connsiteY1" fmla="*/ 1341784 h 1689652"/>
              <a:gd name="connsiteX2" fmla="*/ 4412974 w 4412974"/>
              <a:gd name="connsiteY2" fmla="*/ 1689652 h 1689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2974" h="1689652">
                <a:moveTo>
                  <a:pt x="0" y="0"/>
                </a:moveTo>
                <a:cubicBezTo>
                  <a:pt x="202096" y="505654"/>
                  <a:pt x="1093304" y="1060175"/>
                  <a:pt x="1828800" y="1341784"/>
                </a:cubicBezTo>
                <a:cubicBezTo>
                  <a:pt x="2564296" y="1623393"/>
                  <a:pt x="3369366" y="1631260"/>
                  <a:pt x="4412974" y="1689652"/>
                </a:cubicBezTo>
              </a:path>
            </a:pathLst>
          </a:cu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E8AFC7-DACB-F4C0-A71E-C42F7B0A6454}"/>
              </a:ext>
            </a:extLst>
          </p:cNvPr>
          <p:cNvSpPr/>
          <p:nvPr/>
        </p:nvSpPr>
        <p:spPr>
          <a:xfrm>
            <a:off x="7360480" y="2608234"/>
            <a:ext cx="384312" cy="14744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297248-B10C-3242-E8A0-FCCB6BF3F8A4}"/>
              </a:ext>
            </a:extLst>
          </p:cNvPr>
          <p:cNvSpPr/>
          <p:nvPr/>
        </p:nvSpPr>
        <p:spPr>
          <a:xfrm>
            <a:off x="8054123" y="3270842"/>
            <a:ext cx="744231" cy="81187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96851A-D7F6-4CA7-E9F7-B1E13E794CBC}"/>
              </a:ext>
            </a:extLst>
          </p:cNvPr>
          <p:cNvSpPr/>
          <p:nvPr/>
        </p:nvSpPr>
        <p:spPr>
          <a:xfrm>
            <a:off x="9110446" y="3668878"/>
            <a:ext cx="1725760" cy="4138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5A72C1-7D40-E20A-AFE0-90B519F3337F}"/>
              </a:ext>
            </a:extLst>
          </p:cNvPr>
          <p:cNvSpPr/>
          <p:nvPr/>
        </p:nvSpPr>
        <p:spPr>
          <a:xfrm>
            <a:off x="7797472" y="2608234"/>
            <a:ext cx="203970" cy="14744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BEEDCFF-553F-E100-F8D3-C27F9A50C4C8}"/>
              </a:ext>
            </a:extLst>
          </p:cNvPr>
          <p:cNvSpPr/>
          <p:nvPr/>
        </p:nvSpPr>
        <p:spPr>
          <a:xfrm>
            <a:off x="8851035" y="3270842"/>
            <a:ext cx="206731" cy="8118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60226B-9963-41C5-5C57-C46C2373A52D}"/>
              </a:ext>
            </a:extLst>
          </p:cNvPr>
          <p:cNvSpPr/>
          <p:nvPr/>
        </p:nvSpPr>
        <p:spPr>
          <a:xfrm>
            <a:off x="10888887" y="3668878"/>
            <a:ext cx="450244" cy="4138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DB11D13C-1AF5-B644-B968-BFF801B091CE}"/>
              </a:ext>
            </a:extLst>
          </p:cNvPr>
          <p:cNvSpPr txBox="1">
            <a:spLocks/>
          </p:cNvSpPr>
          <p:nvPr/>
        </p:nvSpPr>
        <p:spPr>
          <a:xfrm>
            <a:off x="7620000" y="1561570"/>
            <a:ext cx="4597400" cy="1233560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lvl="1" indent="0">
              <a:spcBef>
                <a:spcPts val="0"/>
              </a:spcBef>
              <a:buNone/>
            </a:pPr>
            <a:r>
              <a:rPr lang="en-US" sz="1400" dirty="0"/>
              <a:t>1: Critical </a:t>
            </a:r>
            <a:r>
              <a:rPr lang="en-US" sz="1400" dirty="0">
                <a:sym typeface="Wingdings" panose="05000000000000000000" pitchFamily="2" charset="2"/>
              </a:rPr>
              <a:t> </a:t>
            </a:r>
            <a:r>
              <a:rPr lang="en-US" sz="1400" b="1" dirty="0">
                <a:sym typeface="Wingdings" panose="05000000000000000000" pitchFamily="2" charset="2"/>
              </a:rPr>
              <a:t>Reason Codes </a:t>
            </a:r>
          </a:p>
          <a:p>
            <a:pPr marL="230187" lvl="1" indent="0">
              <a:spcBef>
                <a:spcPts val="0"/>
              </a:spcBef>
              <a:buNone/>
            </a:pPr>
            <a:r>
              <a:rPr lang="en-US" sz="1400" dirty="0">
                <a:sym typeface="Wingdings" panose="05000000000000000000" pitchFamily="2" charset="2"/>
              </a:rPr>
              <a:t>2: Important + known + readily quantifiable  </a:t>
            </a:r>
            <a:r>
              <a:rPr lang="en-US" sz="1400" b="1" dirty="0">
                <a:sym typeface="Wingdings" panose="05000000000000000000" pitchFamily="2" charset="2"/>
              </a:rPr>
              <a:t>11k </a:t>
            </a:r>
          </a:p>
          <a:p>
            <a:pPr marL="230187" lvl="1" indent="0">
              <a:spcBef>
                <a:spcPts val="0"/>
              </a:spcBef>
              <a:buNone/>
            </a:pPr>
            <a:r>
              <a:rPr lang="en-US" sz="1400" dirty="0">
                <a:sym typeface="Wingdings" panose="05000000000000000000" pitchFamily="2" charset="2"/>
              </a:rPr>
              <a:t>3: Impactful but not readily quantifiable or not previously known  </a:t>
            </a:r>
            <a:r>
              <a:rPr lang="en-US" sz="1400" b="1" dirty="0">
                <a:sym typeface="Wingdings" panose="05000000000000000000" pitchFamily="2" charset="2"/>
              </a:rPr>
              <a:t>this presentation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392341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Overarching Concept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Arrow: Circular 5">
            <a:extLst>
              <a:ext uri="{FF2B5EF4-FFF2-40B4-BE49-F238E27FC236}">
                <a16:creationId xmlns:a16="http://schemas.microsoft.com/office/drawing/2014/main" id="{5FEE88C8-E865-A450-95D0-59ABBAE30755}"/>
              </a:ext>
            </a:extLst>
          </p:cNvPr>
          <p:cNvSpPr/>
          <p:nvPr/>
        </p:nvSpPr>
        <p:spPr>
          <a:xfrm rot="16200000">
            <a:off x="7219906" y="1412617"/>
            <a:ext cx="1593923" cy="1612187"/>
          </a:xfrm>
          <a:prstGeom prst="circularArrow">
            <a:avLst>
              <a:gd name="adj1" fmla="val 13709"/>
              <a:gd name="adj2" fmla="val 876403"/>
              <a:gd name="adj3" fmla="val 20489384"/>
              <a:gd name="adj4" fmla="val 16255974"/>
              <a:gd name="adj5" fmla="val 1250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5B0865-60E6-98D6-29D5-F155861D77B3}"/>
              </a:ext>
            </a:extLst>
          </p:cNvPr>
          <p:cNvSpPr/>
          <p:nvPr/>
        </p:nvSpPr>
        <p:spPr>
          <a:xfrm>
            <a:off x="6857025" y="2224019"/>
            <a:ext cx="966873" cy="93619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200" dirty="0"/>
              <a:t>Client Experience score goes up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79EB93-76C3-D01B-9634-2859DCC5E2CE}"/>
              </a:ext>
            </a:extLst>
          </p:cNvPr>
          <p:cNvSpPr/>
          <p:nvPr/>
        </p:nvSpPr>
        <p:spPr>
          <a:xfrm>
            <a:off x="9581121" y="2224019"/>
            <a:ext cx="966873" cy="93619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200"/>
              <a:t>Client Experience score goes down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DF4F2-D504-DF4F-DA58-84EC3ABFCE2C}"/>
              </a:ext>
            </a:extLst>
          </p:cNvPr>
          <p:cNvSpPr/>
          <p:nvPr/>
        </p:nvSpPr>
        <p:spPr>
          <a:xfrm>
            <a:off x="7973556" y="1421179"/>
            <a:ext cx="1466909" cy="11737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200"/>
              <a:t>Network performs correlation with environmental &amp; network events; seeks more of them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344061-63B2-B229-786B-0B6A0DFA102D}"/>
              </a:ext>
            </a:extLst>
          </p:cNvPr>
          <p:cNvSpPr/>
          <p:nvPr/>
        </p:nvSpPr>
        <p:spPr>
          <a:xfrm>
            <a:off x="7961366" y="2720792"/>
            <a:ext cx="1466909" cy="11737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200"/>
              <a:t>Network performs correlation with environmental &amp; network events; seeks less</a:t>
            </a:r>
          </a:p>
          <a:p>
            <a:pPr algn="ctr"/>
            <a:r>
              <a:rPr lang="en-US" sz="1200"/>
              <a:t> of them</a:t>
            </a:r>
          </a:p>
        </p:txBody>
      </p:sp>
      <p:sp>
        <p:nvSpPr>
          <p:cNvPr id="11" name="Arrow: Circular 10">
            <a:extLst>
              <a:ext uri="{FF2B5EF4-FFF2-40B4-BE49-F238E27FC236}">
                <a16:creationId xmlns:a16="http://schemas.microsoft.com/office/drawing/2014/main" id="{4020A9B5-E4E0-782D-FDAC-65A43738CCCE}"/>
              </a:ext>
            </a:extLst>
          </p:cNvPr>
          <p:cNvSpPr/>
          <p:nvPr/>
        </p:nvSpPr>
        <p:spPr>
          <a:xfrm rot="10800000">
            <a:off x="5781440" y="1514040"/>
            <a:ext cx="5899525" cy="3093536"/>
          </a:xfrm>
          <a:prstGeom prst="circularArrow">
            <a:avLst>
              <a:gd name="adj1" fmla="val 6643"/>
              <a:gd name="adj2" fmla="val 917041"/>
              <a:gd name="adj3" fmla="val 20557025"/>
              <a:gd name="adj4" fmla="val 10918549"/>
              <a:gd name="adj5" fmla="val 12500"/>
            </a:avLst>
          </a:prstGeom>
          <a:solidFill>
            <a:srgbClr val="00B0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rrow: Circular 11">
            <a:extLst>
              <a:ext uri="{FF2B5EF4-FFF2-40B4-BE49-F238E27FC236}">
                <a16:creationId xmlns:a16="http://schemas.microsoft.com/office/drawing/2014/main" id="{27D67F14-0561-88BD-3059-AB7FE93AE265}"/>
              </a:ext>
            </a:extLst>
          </p:cNvPr>
          <p:cNvSpPr/>
          <p:nvPr/>
        </p:nvSpPr>
        <p:spPr>
          <a:xfrm rot="10800000">
            <a:off x="7193980" y="2297491"/>
            <a:ext cx="1593923" cy="1612187"/>
          </a:xfrm>
          <a:prstGeom prst="circularArrow">
            <a:avLst>
              <a:gd name="adj1" fmla="val 13709"/>
              <a:gd name="adj2" fmla="val 876403"/>
              <a:gd name="adj3" fmla="val 20489384"/>
              <a:gd name="adj4" fmla="val 16255974"/>
              <a:gd name="adj5" fmla="val 1250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rrow: Circular 12">
            <a:extLst>
              <a:ext uri="{FF2B5EF4-FFF2-40B4-BE49-F238E27FC236}">
                <a16:creationId xmlns:a16="http://schemas.microsoft.com/office/drawing/2014/main" id="{33B36B56-8032-5582-12B6-9FD440E0C077}"/>
              </a:ext>
            </a:extLst>
          </p:cNvPr>
          <p:cNvSpPr/>
          <p:nvPr/>
        </p:nvSpPr>
        <p:spPr>
          <a:xfrm rot="5400000">
            <a:off x="8597795" y="2343109"/>
            <a:ext cx="1593923" cy="1612187"/>
          </a:xfrm>
          <a:prstGeom prst="circularArrow">
            <a:avLst>
              <a:gd name="adj1" fmla="val 13709"/>
              <a:gd name="adj2" fmla="val 876403"/>
              <a:gd name="adj3" fmla="val 20489384"/>
              <a:gd name="adj4" fmla="val 16255974"/>
              <a:gd name="adj5" fmla="val 1250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rrow: Circular 13">
            <a:extLst>
              <a:ext uri="{FF2B5EF4-FFF2-40B4-BE49-F238E27FC236}">
                <a16:creationId xmlns:a16="http://schemas.microsoft.com/office/drawing/2014/main" id="{C14D512C-DD91-ECD3-77DB-487AB9F51BBB}"/>
              </a:ext>
            </a:extLst>
          </p:cNvPr>
          <p:cNvSpPr/>
          <p:nvPr/>
        </p:nvSpPr>
        <p:spPr>
          <a:xfrm>
            <a:off x="8640713" y="1466443"/>
            <a:ext cx="1593923" cy="1612187"/>
          </a:xfrm>
          <a:prstGeom prst="circularArrow">
            <a:avLst>
              <a:gd name="adj1" fmla="val 13709"/>
              <a:gd name="adj2" fmla="val 876403"/>
              <a:gd name="adj3" fmla="val 20489384"/>
              <a:gd name="adj4" fmla="val 16255974"/>
              <a:gd name="adj5" fmla="val 1250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9788C2-1392-19BF-E96F-A2A90441BF6D}"/>
              </a:ext>
            </a:extLst>
          </p:cNvPr>
          <p:cNvSpPr/>
          <p:nvPr/>
        </p:nvSpPr>
        <p:spPr>
          <a:xfrm>
            <a:off x="5562600" y="2224019"/>
            <a:ext cx="1183885" cy="936191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200" dirty="0"/>
              <a:t>Client puts more effort into Client Experience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B6F2CBA-2DC7-3B3C-A284-61FF4E4473D8}"/>
              </a:ext>
            </a:extLst>
          </p:cNvPr>
          <p:cNvSpPr/>
          <p:nvPr/>
        </p:nvSpPr>
        <p:spPr>
          <a:xfrm>
            <a:off x="10680001" y="2211916"/>
            <a:ext cx="1183885" cy="936191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200"/>
              <a:t>Infrastructure puts more weight on Client Experience</a:t>
            </a:r>
          </a:p>
        </p:txBody>
      </p:sp>
      <p:sp>
        <p:nvSpPr>
          <p:cNvPr id="17" name="Arrow: Circular 16">
            <a:extLst>
              <a:ext uri="{FF2B5EF4-FFF2-40B4-BE49-F238E27FC236}">
                <a16:creationId xmlns:a16="http://schemas.microsoft.com/office/drawing/2014/main" id="{75C7CBA8-7076-E40D-2FE7-701116E4426A}"/>
              </a:ext>
            </a:extLst>
          </p:cNvPr>
          <p:cNvSpPr/>
          <p:nvPr/>
        </p:nvSpPr>
        <p:spPr>
          <a:xfrm>
            <a:off x="5745057" y="762000"/>
            <a:ext cx="5899525" cy="3093536"/>
          </a:xfrm>
          <a:prstGeom prst="circularArrow">
            <a:avLst>
              <a:gd name="adj1" fmla="val 6643"/>
              <a:gd name="adj2" fmla="val 917041"/>
              <a:gd name="adj3" fmla="val 20557025"/>
              <a:gd name="adj4" fmla="val 10918549"/>
              <a:gd name="adj5" fmla="val 12500"/>
            </a:avLst>
          </a:prstGeom>
          <a:solidFill>
            <a:srgbClr val="00B0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14440AF2-CD23-04E9-EB1C-0BFCDDE61061}"/>
              </a:ext>
            </a:extLst>
          </p:cNvPr>
          <p:cNvSpPr txBox="1">
            <a:spLocks/>
          </p:cNvSpPr>
          <p:nvPr/>
        </p:nvSpPr>
        <p:spPr>
          <a:xfrm>
            <a:off x="6019800" y="4509835"/>
            <a:ext cx="5486399" cy="1890965"/>
          </a:xfrm>
          <a:prstGeom prst="rect">
            <a:avLst/>
          </a:prstGeom>
          <a:solidFill>
            <a:srgbClr val="FFDCAA"/>
          </a:solidFill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The client must calculate their Client Experience Score such that the client would be happier with a network that it describes by a higher score than by a lower score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/>
              <a:t>The infrastructure must incorporate this feedback and make increased client satisfaction an explicit component of its overall goal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/>
              <a:t>… then, what the client puts in strongly affects how much consideration the infrastructure gives it, and so what the client gets out (virtuous circle to spur more effort)</a:t>
            </a:r>
          </a:p>
          <a:p>
            <a:pPr lvl="1"/>
            <a:endParaRPr lang="en-US" sz="12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DF9A3437-6C80-B710-E561-F19E9780507D}"/>
              </a:ext>
            </a:extLst>
          </p:cNvPr>
          <p:cNvSpPr txBox="1">
            <a:spLocks/>
          </p:cNvSpPr>
          <p:nvPr/>
        </p:nvSpPr>
        <p:spPr bwMode="auto">
          <a:xfrm>
            <a:off x="130933" y="1190624"/>
            <a:ext cx="5507867" cy="559117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/>
              <a:t>Enable clients to be able to report their recent Client Experience Score (CES) to the network</a:t>
            </a:r>
          </a:p>
          <a:p>
            <a:r>
              <a:rPr lang="en-US" kern="0"/>
              <a:t>Consumed manually:</a:t>
            </a:r>
          </a:p>
          <a:p>
            <a:pPr lvl="1"/>
            <a:r>
              <a:rPr lang="en-US" kern="0"/>
              <a:t>Client experience score drops broadly after roll-out of new infrastructure SW release </a:t>
            </a:r>
            <a:r>
              <a:rPr lang="en-US" kern="0">
                <a:sym typeface="Wingdings" panose="05000000000000000000" pitchFamily="2" charset="2"/>
              </a:rPr>
              <a:t> pull the release and root cause</a:t>
            </a:r>
          </a:p>
          <a:p>
            <a:pPr lvl="1"/>
            <a:r>
              <a:rPr lang="en-US" kern="0"/>
              <a:t>Client experience score is low (or drops) for a few client SKUs </a:t>
            </a:r>
            <a:r>
              <a:rPr lang="en-US" kern="0">
                <a:sym typeface="Wingdings" panose="05000000000000000000" pitchFamily="2" charset="2"/>
              </a:rPr>
              <a:t> contact vendor and clarify their concern</a:t>
            </a:r>
          </a:p>
          <a:p>
            <a:pPr lvl="1"/>
            <a:r>
              <a:rPr lang="en-US" kern="0">
                <a:sym typeface="Wingdings" panose="05000000000000000000" pitchFamily="2" charset="2"/>
              </a:rPr>
              <a:t>Other issues  e.g., add more APs / move APs / upgrade APs / implement feature X / enable feature Y</a:t>
            </a:r>
          </a:p>
          <a:p>
            <a:r>
              <a:rPr lang="en-US" kern="0">
                <a:sym typeface="Wingdings" panose="05000000000000000000" pitchFamily="2" charset="2"/>
              </a:rPr>
              <a:t>Consumed automatically:</a:t>
            </a:r>
          </a:p>
          <a:p>
            <a:pPr lvl="1"/>
            <a:r>
              <a:rPr lang="en-US" kern="0">
                <a:sym typeface="Wingdings" panose="05000000000000000000" pitchFamily="2" charset="2"/>
              </a:rPr>
              <a:t>Expectation is for a future with more automated network management (AI/ML; e.g., AI RRM)</a:t>
            </a:r>
          </a:p>
          <a:p>
            <a:pPr lvl="1"/>
            <a:r>
              <a:rPr lang="en-US" kern="0">
                <a:sym typeface="Wingdings" panose="05000000000000000000" pitchFamily="2" charset="2"/>
              </a:rPr>
              <a:t>Network correlates scores against events; performs </a:t>
            </a:r>
            <a:r>
              <a:rPr lang="en-US" kern="0"/>
              <a:t>ongoing trialing of alternatives (using its control knobs) to discover how to maximize the CES</a:t>
            </a:r>
          </a:p>
          <a:p>
            <a:pPr lvl="2"/>
            <a:r>
              <a:rPr lang="en-US" kern="0">
                <a:sym typeface="Wingdings" panose="05000000000000000000" pitchFamily="2" charset="2"/>
              </a:rPr>
              <a:t> </a:t>
            </a:r>
            <a:r>
              <a:rPr lang="en-US" kern="0"/>
              <a:t>Tweak RRM behavior / tweak scheduler behavior</a:t>
            </a:r>
          </a:p>
          <a:p>
            <a:pPr lvl="1"/>
            <a:r>
              <a:rPr lang="en-US" kern="0">
                <a:sym typeface="Wingdings" panose="05000000000000000000" pitchFamily="2" charset="2"/>
              </a:rPr>
              <a:t>AI/ML carries risks: e.g., RL can overfit; always desirable to have CES for a reality-check in the training + validation + test data-sets</a:t>
            </a:r>
            <a:endParaRPr lang="en-US" kern="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77336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A: One Client Experience Score, plus areas for improvement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896600" cy="4572000"/>
          </a:xfrm>
        </p:spPr>
        <p:txBody>
          <a:bodyPr/>
          <a:lstStyle/>
          <a:p>
            <a:r>
              <a:rPr lang="en-US" dirty="0"/>
              <a:t>Client can report a Client Experience Score (“Health Score”): e.g., 1 (all but unusable) to 255 (faultless)</a:t>
            </a:r>
          </a:p>
          <a:p>
            <a:pPr lvl="1"/>
            <a:r>
              <a:rPr lang="en-US" dirty="0"/>
              <a:t>To accommodate the range of clients and how much effort they can allocate to determining a Client Experience Score, exactly how a client populates the value may be implementation dependent </a:t>
            </a:r>
          </a:p>
          <a:p>
            <a:pPr lvl="1"/>
            <a:r>
              <a:rPr lang="en-US" dirty="0"/>
              <a:t>But there should be a quantified “Effort” score: e.g., 1 (no effort) to 5 (max effort)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The overarching requirement is for the client to pick a way to calculate their Client Experience Score such that the client would be happier with a network that it describes by a higher score than by a lower score</a:t>
            </a:r>
          </a:p>
          <a:p>
            <a:r>
              <a:rPr lang="en-US" dirty="0"/>
              <a:t>Client can also report area(s) for improvement by the network:</a:t>
            </a:r>
          </a:p>
          <a:p>
            <a:pPr lvl="1"/>
            <a:r>
              <a:rPr lang="en-US" dirty="0"/>
              <a:t>E.g., 802.11 coverage/throughput, 802.11 latency/jitter, scanning and roaming, reliability, power efficiency, in-device coexistence, security/upper layers, backhaul, …</a:t>
            </a:r>
          </a:p>
          <a:p>
            <a:pPr lvl="1"/>
            <a:r>
              <a:rPr lang="en-US" dirty="0"/>
              <a:t>The union of areas defined should provide complete coverage of the network characteristics; and each area should be specific enough that the network can reasonably identify / correlate what kind of actions would mitigate the concern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9182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B: Multiple Client Experience Scores, one per topic (+Effort)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BB9D294-5415-B079-CA68-A15FEB1E6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941813"/>
              </p:ext>
            </p:extLst>
          </p:nvPr>
        </p:nvGraphicFramePr>
        <p:xfrm>
          <a:off x="359134" y="1219200"/>
          <a:ext cx="11473732" cy="52120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850666">
                  <a:extLst>
                    <a:ext uri="{9D8B030D-6E8A-4147-A177-3AD203B41FA5}">
                      <a16:colId xmlns:a16="http://schemas.microsoft.com/office/drawing/2014/main" val="1562921498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204685796"/>
                    </a:ext>
                  </a:extLst>
                </a:gridCol>
                <a:gridCol w="4289066">
                  <a:extLst>
                    <a:ext uri="{9D8B030D-6E8A-4147-A177-3AD203B41FA5}">
                      <a16:colId xmlns:a16="http://schemas.microsoft.com/office/drawing/2014/main" val="3400359331"/>
                    </a:ext>
                  </a:extLst>
                </a:gridCol>
              </a:tblGrid>
              <a:tr h="399157">
                <a:tc>
                  <a:txBody>
                    <a:bodyPr/>
                    <a:lstStyle/>
                    <a:p>
                      <a:r>
                        <a:rPr lang="en-US" sz="1200" dirty="0"/>
                        <a:t>Example Client Experience Scores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Example circumstances where client reports a worse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Example circumstances where client reports a better metric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63783"/>
                  </a:ext>
                </a:extLst>
              </a:tr>
              <a:tr h="718482">
                <a:tc>
                  <a:txBody>
                    <a:bodyPr/>
                    <a:lstStyle/>
                    <a:p>
                      <a:r>
                        <a:rPr lang="en-US" sz="1200" dirty="0"/>
                        <a:t>802.11 Coverage / Throughput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Weak DL RSSI at strongest AP; low MCSs; traffic arrival rate from client’s upper layers is higher than the Wi-Fi transmission rate; the client’s TX buffers are overflowing; many retries; long contention time; MSDU expiry reached (aka packet loss)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Strong DL RSSI at strongest AP; high MCSs; TX buffers are mostly empty; and/or the client is operating at max PHY speed with high channel access duty cycle; no/minimal packet loss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837795"/>
                  </a:ext>
                </a:extLst>
              </a:tr>
              <a:tr h="718482">
                <a:tc>
                  <a:txBody>
                    <a:bodyPr/>
                    <a:lstStyle/>
                    <a:p>
                      <a:r>
                        <a:rPr lang="en-US" sz="1200" dirty="0"/>
                        <a:t>802.11 Latency/Jitter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VO/VI packet loss; high VO/VI buffer depth (and/or MSDUs are dwelling a long time there) and/or VO/VI buffers are overflowing (any buffers, if mis-marked traffic?); codec in upper layers has downshifted to (much) lower than the highest quality; SCS(QC) SLA not met; bad ping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No/minimal VO/VI packet loss, low VO/VI buffer depth (and/or MSDUs are spending little time dwelling there; VO/VI buffers (almost) never overflow; codec in upper layers is operating at its highest quality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328654"/>
                  </a:ext>
                </a:extLst>
              </a:tr>
              <a:tr h="718482">
                <a:tc>
                  <a:txBody>
                    <a:bodyPr/>
                    <a:lstStyle/>
                    <a:p>
                      <a:r>
                        <a:rPr lang="en-US" sz="1200" dirty="0"/>
                        <a:t>Scanning and Roaming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Roaming often; panic roams required; roaming recommendations (e.g., in Neighbor Report or ?BTM) not good, long dead times; often serving AP’s RSSI is low; (often) not seeing two APs with RSSIs &gt; -67 dBm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Serving AP’s RSSI is high so roaming not a consideration; or roaming occurs with minimal scanning and little downtime especially when QoS flows are active; no panic roams; client always sees two APs at &gt; -67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94098"/>
                  </a:ext>
                </a:extLst>
              </a:tr>
              <a:tr h="558820">
                <a:tc>
                  <a:txBody>
                    <a:bodyPr/>
                    <a:lstStyle/>
                    <a:p>
                      <a:r>
                        <a:rPr lang="en-US" sz="1200" dirty="0"/>
                        <a:t>Reliability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Periods of no frame transmission or no association;, missing multiple beacons in a row; multiple MSDUs in a row being expired out; received MPDUs being released to upper layers despite SN holes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Continuous connectivity with no extended dropouts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828708"/>
                  </a:ext>
                </a:extLst>
              </a:tr>
              <a:tr h="399157">
                <a:tc>
                  <a:txBody>
                    <a:bodyPr/>
                    <a:lstStyle/>
                    <a:p>
                      <a:r>
                        <a:rPr lang="en-US" sz="1200" dirty="0"/>
                        <a:t>Power efficiency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 battery and low MCS on TX/RX; long periods of idle RX or backoff; many retries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Wall powered or transmit/active receive at high MCS; with few retries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497546"/>
                  </a:ext>
                </a:extLst>
              </a:tr>
              <a:tr h="399157">
                <a:tc>
                  <a:txBody>
                    <a:bodyPr/>
                    <a:lstStyle/>
                    <a:p>
                      <a:r>
                        <a:rPr lang="en-US" sz="1200" dirty="0"/>
                        <a:t>In-Device Coexistence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Taking a long time to change PM bit, data rates drop markedly after each IDC absence, heightened retries, </a:t>
                      </a:r>
                      <a:r>
                        <a:rPr lang="en-US" sz="1200" dirty="0" err="1"/>
                        <a:t>etc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Client leaves and returns with minimal Wi-Fi downtime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041543"/>
                  </a:ext>
                </a:extLst>
              </a:tr>
              <a:tr h="399157">
                <a:tc>
                  <a:txBody>
                    <a:bodyPr/>
                    <a:lstStyle/>
                    <a:p>
                      <a:r>
                        <a:rPr lang="en-US" sz="1200" dirty="0"/>
                        <a:t>Security/upper layers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Auth failure; EAP failure; no IP address; can’t reach gateway; DNS not working; stuck at captive portal; no Internet connectivity to the usual places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Full connectivity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820759"/>
                  </a:ext>
                </a:extLst>
              </a:tr>
              <a:tr h="261106">
                <a:tc>
                  <a:txBody>
                    <a:bodyPr/>
                    <a:lstStyle/>
                    <a:p>
                      <a:r>
                        <a:rPr lang="en-US" sz="1200" dirty="0"/>
                        <a:t>Backhaul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IP/TCP/peer throughput much lower than wireless throughput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IP/TCP/peer throughput similar to wireless throughput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838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484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Details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6812283" cy="4572000"/>
          </a:xfrm>
        </p:spPr>
        <p:txBody>
          <a:bodyPr/>
          <a:lstStyle/>
          <a:p>
            <a:r>
              <a:rPr lang="en-US" dirty="0"/>
              <a:t>To calibrate/compare the information over time as the client mix evolves, it is </a:t>
            </a:r>
            <a:r>
              <a:rPr lang="en-US" i="1" dirty="0"/>
              <a:t>preferred</a:t>
            </a:r>
            <a:r>
              <a:rPr lang="en-US" dirty="0"/>
              <a:t> that:</a:t>
            </a:r>
          </a:p>
          <a:p>
            <a:pPr lvl="1"/>
            <a:r>
              <a:rPr lang="en-US" sz="1400" dirty="0"/>
              <a:t>The Client Experience Score(s) (CES(s)) be subject to quantitative guidelines (FFS), and/or</a:t>
            </a:r>
          </a:p>
          <a:p>
            <a:pPr lvl="1"/>
            <a:r>
              <a:rPr lang="en-US" sz="1400" dirty="0"/>
              <a:t>The sender identifies itself via one or more of: device type/make/model/SW versions/chipset ID [via 11v]</a:t>
            </a:r>
          </a:p>
          <a:p>
            <a:r>
              <a:rPr lang="en-US" dirty="0"/>
              <a:t>Protocol expectations:</a:t>
            </a:r>
          </a:p>
          <a:p>
            <a:pPr lvl="1"/>
            <a:r>
              <a:rPr lang="en-US" sz="1400" dirty="0"/>
              <a:t>AP sends Measurement Request indicating:</a:t>
            </a:r>
          </a:p>
          <a:p>
            <a:pPr marL="710565" lvl="2" indent="-342900">
              <a:buFont typeface="+mj-lt"/>
              <a:buAutoNum type="arabicPeriod"/>
            </a:pPr>
            <a:r>
              <a:rPr lang="en-US" sz="1400" dirty="0"/>
              <a:t>Reset any pre-existing CES-related state and begin calculating CES(s), to be reported:</a:t>
            </a:r>
          </a:p>
          <a:p>
            <a:pPr marL="891540" lvl="3" indent="-342900">
              <a:buFont typeface="+mj-lt"/>
              <a:buAutoNum type="arabicPeriod"/>
            </a:pPr>
            <a:r>
              <a:rPr lang="en-US" sz="1200" dirty="0"/>
              <a:t>At a defined single-shot or periodic schedule (e.g., once per xx minutes) and/or</a:t>
            </a:r>
          </a:p>
          <a:p>
            <a:pPr marL="891540" lvl="3" indent="-342900">
              <a:buFont typeface="+mj-lt"/>
              <a:buAutoNum type="arabicPeriod"/>
            </a:pPr>
            <a:r>
              <a:rPr lang="en-US" sz="1200" dirty="0"/>
              <a:t>At a defined trigger condition (e.g., CES(s) have markedly increased or decreased)</a:t>
            </a:r>
          </a:p>
          <a:p>
            <a:pPr marL="710565" lvl="2" indent="-342900">
              <a:buFont typeface="+mj-lt"/>
              <a:buAutoNum type="arabicPeriod"/>
            </a:pPr>
            <a:r>
              <a:rPr lang="en-US" sz="1400" dirty="0"/>
              <a:t>Or a request for the latest (cumulating) CES(s)</a:t>
            </a:r>
          </a:p>
          <a:p>
            <a:pPr marL="710565" lvl="2" indent="-342900">
              <a:buFont typeface="+mj-lt"/>
              <a:buAutoNum type="arabicPeriod"/>
            </a:pPr>
            <a:r>
              <a:rPr lang="en-US" sz="1400" dirty="0"/>
              <a:t>Or a request to stop calculating CES(s) (e.g., a request with no periodic reporting or trigger conditions)</a:t>
            </a:r>
          </a:p>
          <a:p>
            <a:pPr lvl="1"/>
            <a:r>
              <a:rPr lang="en-US" sz="1400" dirty="0"/>
              <a:t>Upon request (2) or periodically (1.1) or after the triggering condition (1.2), the client sends a Measurement Report containing the Client Experience score(s)</a:t>
            </a:r>
          </a:p>
          <a:p>
            <a:r>
              <a:rPr lang="en-US" dirty="0"/>
              <a:t>Item 1 helps the Client Experience Score(s) to be compared before-and-after a network behavioral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8" name="Graphic 7" descr="Wireless router with solid fill">
            <a:extLst>
              <a:ext uri="{FF2B5EF4-FFF2-40B4-BE49-F238E27FC236}">
                <a16:creationId xmlns:a16="http://schemas.microsoft.com/office/drawing/2014/main" id="{4658D8BD-83A8-A002-1041-70A47A5452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31101" y="838200"/>
            <a:ext cx="914400" cy="91440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DE51A4E-067A-7856-3813-7E79EFA4835F}"/>
              </a:ext>
            </a:extLst>
          </p:cNvPr>
          <p:cNvCxnSpPr>
            <a:cxnSpLocks/>
          </p:cNvCxnSpPr>
          <p:nvPr/>
        </p:nvCxnSpPr>
        <p:spPr>
          <a:xfrm>
            <a:off x="7962483" y="1873523"/>
            <a:ext cx="36556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098F89E-54DD-C4E0-19C4-6959F36A7799}"/>
              </a:ext>
            </a:extLst>
          </p:cNvPr>
          <p:cNvCxnSpPr>
            <a:cxnSpLocks/>
          </p:cNvCxnSpPr>
          <p:nvPr/>
        </p:nvCxnSpPr>
        <p:spPr>
          <a:xfrm flipH="1">
            <a:off x="7927450" y="2667000"/>
            <a:ext cx="36556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E89AE8C0-E07D-7702-3C59-5AD97FCD4081}"/>
              </a:ext>
            </a:extLst>
          </p:cNvPr>
          <p:cNvSpPr txBox="1">
            <a:spLocks/>
          </p:cNvSpPr>
          <p:nvPr/>
        </p:nvSpPr>
        <p:spPr>
          <a:xfrm>
            <a:off x="8245501" y="1295400"/>
            <a:ext cx="3071191" cy="609594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200" dirty="0"/>
              <a:t>Measurement Request of type Client Experience(mode=</a:t>
            </a:r>
            <a:r>
              <a:rPr lang="en-US" sz="1200" dirty="0" err="1"/>
              <a:t>reset+start</a:t>
            </a:r>
            <a:r>
              <a:rPr lang="en-US" sz="1200" dirty="0"/>
              <a:t>, </a:t>
            </a:r>
            <a:r>
              <a:rPr lang="en-US" sz="1200" dirty="0" err="1"/>
              <a:t>periodicParams</a:t>
            </a:r>
            <a:r>
              <a:rPr lang="en-US" sz="1200" dirty="0"/>
              <a:t>, </a:t>
            </a:r>
            <a:r>
              <a:rPr lang="en-US" sz="1200" dirty="0" err="1"/>
              <a:t>conditonalParams</a:t>
            </a:r>
            <a:r>
              <a:rPr lang="en-US" sz="1200" dirty="0"/>
              <a:t>) </a:t>
            </a:r>
            <a:endParaRPr lang="en-US" sz="1100" dirty="0"/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76AF4C7-5296-5615-2639-7A7B970124E6}"/>
              </a:ext>
            </a:extLst>
          </p:cNvPr>
          <p:cNvSpPr txBox="1">
            <a:spLocks/>
          </p:cNvSpPr>
          <p:nvPr/>
        </p:nvSpPr>
        <p:spPr>
          <a:xfrm>
            <a:off x="8245501" y="2667000"/>
            <a:ext cx="3071191" cy="471282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200" dirty="0"/>
              <a:t>Measurement Report of type Client Experience</a:t>
            </a:r>
            <a:endParaRPr lang="en-US" sz="1100" dirty="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62BDF9-C56B-B5F3-890E-9401E2839FF4}"/>
              </a:ext>
            </a:extLst>
          </p:cNvPr>
          <p:cNvCxnSpPr>
            <a:cxnSpLocks/>
          </p:cNvCxnSpPr>
          <p:nvPr/>
        </p:nvCxnSpPr>
        <p:spPr>
          <a:xfrm flipH="1">
            <a:off x="7937389" y="3733800"/>
            <a:ext cx="36807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1033B4D-02A6-4C9E-BE59-94DC11BD330E}"/>
              </a:ext>
            </a:extLst>
          </p:cNvPr>
          <p:cNvSpPr/>
          <p:nvPr/>
        </p:nvSpPr>
        <p:spPr>
          <a:xfrm>
            <a:off x="9726431" y="2387048"/>
            <a:ext cx="1849343" cy="387626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… period elapses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1BA4320-53A8-D2F2-2433-84F9173B087B}"/>
              </a:ext>
            </a:extLst>
          </p:cNvPr>
          <p:cNvSpPr/>
          <p:nvPr/>
        </p:nvSpPr>
        <p:spPr>
          <a:xfrm>
            <a:off x="9226826" y="3429000"/>
            <a:ext cx="2388042" cy="387626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Client Experience drops by 10%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CE25D6D-B426-AE9F-D63A-0BFBBFA16AB5}"/>
              </a:ext>
            </a:extLst>
          </p:cNvPr>
          <p:cNvGrpSpPr/>
          <p:nvPr/>
        </p:nvGrpSpPr>
        <p:grpSpPr>
          <a:xfrm>
            <a:off x="7830379" y="1752600"/>
            <a:ext cx="3913695" cy="4495800"/>
            <a:chOff x="7794599" y="1388161"/>
            <a:chExt cx="3913695" cy="1954282"/>
          </a:xfrm>
        </p:grpSpPr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F00CF42B-69B0-8868-65E0-BC31FE54F9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94599" y="1388161"/>
              <a:ext cx="6626" cy="1954282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D1386FE-91EE-0C6B-B7AB-76B0E2ED5E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701668" y="1388161"/>
              <a:ext cx="6626" cy="1954282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044CEB1-9CFB-E65E-267E-4906DC755207}"/>
              </a:ext>
            </a:extLst>
          </p:cNvPr>
          <p:cNvGrpSpPr/>
          <p:nvPr/>
        </p:nvGrpSpPr>
        <p:grpSpPr>
          <a:xfrm>
            <a:off x="7978802" y="4800600"/>
            <a:ext cx="3690727" cy="117512"/>
            <a:chOff x="8749748" y="1540563"/>
            <a:chExt cx="2094168" cy="609597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40250F8B-EDA8-7705-CE1D-9A7047AFE69E}"/>
                </a:ext>
              </a:extLst>
            </p:cNvPr>
            <p:cNvCxnSpPr>
              <a:cxnSpLocks/>
            </p:cNvCxnSpPr>
            <p:nvPr/>
          </p:nvCxnSpPr>
          <p:spPr>
            <a:xfrm>
              <a:off x="8769626" y="1540563"/>
              <a:ext cx="207429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BC829D52-28E8-2731-9DCF-AD87BCE84D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49748" y="2150160"/>
              <a:ext cx="207429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5D850304-012D-F76F-DEA5-EB9E0E9E76C3}"/>
              </a:ext>
            </a:extLst>
          </p:cNvPr>
          <p:cNvSpPr txBox="1">
            <a:spLocks/>
          </p:cNvSpPr>
          <p:nvPr/>
        </p:nvSpPr>
        <p:spPr>
          <a:xfrm>
            <a:off x="8296853" y="4365049"/>
            <a:ext cx="3071191" cy="458855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200" dirty="0"/>
              <a:t>Measurement Request of type Client Experience(mode=</a:t>
            </a:r>
            <a:r>
              <a:rPr lang="en-US" sz="1200" dirty="0" err="1"/>
              <a:t>updateRequest</a:t>
            </a:r>
            <a:r>
              <a:rPr lang="en-US" sz="1200" dirty="0"/>
              <a:t>) </a:t>
            </a:r>
            <a:endParaRPr lang="en-US" sz="1100" dirty="0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091D9E93-3C82-F539-FB5B-A2FCC2A73EA3}"/>
              </a:ext>
            </a:extLst>
          </p:cNvPr>
          <p:cNvSpPr txBox="1">
            <a:spLocks/>
          </p:cNvSpPr>
          <p:nvPr/>
        </p:nvSpPr>
        <p:spPr>
          <a:xfrm>
            <a:off x="8296853" y="4918112"/>
            <a:ext cx="3071191" cy="471282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200" dirty="0"/>
              <a:t>Measurement Report of type Client Experience</a:t>
            </a:r>
            <a:endParaRPr lang="en-US" sz="1100" dirty="0"/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685F55D6-C648-D82A-68FA-11E326BA625A}"/>
              </a:ext>
            </a:extLst>
          </p:cNvPr>
          <p:cNvSpPr txBox="1">
            <a:spLocks/>
          </p:cNvSpPr>
          <p:nvPr/>
        </p:nvSpPr>
        <p:spPr>
          <a:xfrm>
            <a:off x="8271053" y="3719718"/>
            <a:ext cx="3071191" cy="471282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200" dirty="0"/>
              <a:t>Measurement Report of type Client Experience</a:t>
            </a:r>
            <a:endParaRPr lang="en-US" sz="1100" dirty="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B8FB51E-BDA5-4B91-65A9-551647C398D9}"/>
              </a:ext>
            </a:extLst>
          </p:cNvPr>
          <p:cNvCxnSpPr>
            <a:cxnSpLocks/>
          </p:cNvCxnSpPr>
          <p:nvPr/>
        </p:nvCxnSpPr>
        <p:spPr>
          <a:xfrm>
            <a:off x="8027015" y="6075202"/>
            <a:ext cx="36556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7D0D6E46-DE7E-9B21-F5BA-6319FAE679F1}"/>
              </a:ext>
            </a:extLst>
          </p:cNvPr>
          <p:cNvSpPr txBox="1">
            <a:spLocks/>
          </p:cNvSpPr>
          <p:nvPr/>
        </p:nvSpPr>
        <p:spPr>
          <a:xfrm>
            <a:off x="8310033" y="5638806"/>
            <a:ext cx="3071191" cy="609594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200" dirty="0"/>
              <a:t>Measurement Request of type Client Experience(mode=stop) </a:t>
            </a:r>
            <a:endParaRPr lang="en-US" sz="1100" dirty="0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2AB936A-BF10-F661-337C-DD2E0B492317}"/>
              </a:ext>
            </a:extLst>
          </p:cNvPr>
          <p:cNvCxnSpPr>
            <a:cxnSpLocks/>
          </p:cNvCxnSpPr>
          <p:nvPr/>
        </p:nvCxnSpPr>
        <p:spPr>
          <a:xfrm flipH="1">
            <a:off x="7924800" y="1981194"/>
            <a:ext cx="36556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367220BF-1F6F-C58F-B042-DBBEC1462234}"/>
              </a:ext>
            </a:extLst>
          </p:cNvPr>
          <p:cNvSpPr txBox="1">
            <a:spLocks/>
          </p:cNvSpPr>
          <p:nvPr/>
        </p:nvSpPr>
        <p:spPr>
          <a:xfrm>
            <a:off x="8242851" y="1981194"/>
            <a:ext cx="3071191" cy="471282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200" dirty="0"/>
              <a:t>Measurement Report(Accept)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07643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8966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Benefit of Client Experience:</a:t>
            </a:r>
          </a:p>
          <a:p>
            <a:r>
              <a:rPr lang="en-US" dirty="0"/>
              <a:t>Enable clients to be able to report their recent Client Experience (“health”) to the network</a:t>
            </a:r>
          </a:p>
          <a:p>
            <a:pPr lvl="1"/>
            <a:r>
              <a:rPr lang="en-US" dirty="0"/>
              <a:t>… such that the system of APs (+compute) and clients has the information needed to improve the collective client experience of the system</a:t>
            </a:r>
          </a:p>
          <a:p>
            <a:r>
              <a:rPr lang="en-US" dirty="0"/>
              <a:t>Ongoing trialing of alternatives can occur, to discover how to maximize the client experience</a:t>
            </a:r>
          </a:p>
          <a:p>
            <a:r>
              <a:rPr lang="en-US" dirty="0">
                <a:highlight>
                  <a:srgbClr val="FFFF00"/>
                </a:highlight>
              </a:rPr>
              <a:t>This provides clients with a seat at the table when decisions are being made on their behalf</a:t>
            </a:r>
          </a:p>
          <a:p>
            <a:r>
              <a:rPr lang="en-US" dirty="0"/>
              <a:t>The goal of this process is for clients to collectively see a higher Client Experience score  </a:t>
            </a:r>
          </a:p>
          <a:p>
            <a:r>
              <a:rPr lang="en-US" dirty="0"/>
              <a:t>The proposal is very flexible for clients:</a:t>
            </a:r>
          </a:p>
          <a:p>
            <a:pPr lvl="1"/>
            <a:r>
              <a:rPr lang="en-US" dirty="0"/>
              <a:t>What the client puts in is what the client gets out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186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24/0518, “Troubleshooting Metric Follow Up”, Jerome Henry </a:t>
            </a:r>
            <a:r>
              <a:rPr lang="en-US" i="1" dirty="0"/>
              <a:t>et al</a:t>
            </a:r>
            <a:r>
              <a:rPr lang="en-US" dirty="0"/>
              <a:t>, Cisco Systems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2286</Words>
  <Application>Microsoft Office PowerPoint</Application>
  <PresentationFormat>Widescreen</PresentationFormat>
  <Paragraphs>221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802-11-Submission</vt:lpstr>
      <vt:lpstr>Client Experience Reporting</vt:lpstr>
      <vt:lpstr>The infrastructure seeks an excellent client experience, but doesn’t always have adequate visibility</vt:lpstr>
      <vt:lpstr>Even so, the infrastructure applies its best experience and augments it with client-provided metrics where available</vt:lpstr>
      <vt:lpstr>Overarching Concept</vt:lpstr>
      <vt:lpstr>Option A: One Client Experience Score, plus areas for improvement</vt:lpstr>
      <vt:lpstr>Option B: Multiple Client Experience Scores, one per topic (+Effort)</vt:lpstr>
      <vt:lpstr>Protocol Details</vt:lpstr>
      <vt:lpstr>Summary</vt:lpstr>
      <vt:lpstr>References</vt:lpstr>
      <vt:lpstr>Strawpoll 1</vt:lpstr>
      <vt:lpstr>Strawpoll 2</vt:lpstr>
      <vt:lpstr>Backup</vt:lpstr>
      <vt:lpstr>AP has many control knobs, at different time scales, that affect the client experience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Experience Reporting</dc:title>
  <dc:creator/>
  <cp:keywords>24/1123</cp:keywords>
  <cp:lastModifiedBy/>
  <cp:revision>6</cp:revision>
  <dcterms:created xsi:type="dcterms:W3CDTF">2011-09-19T06:02:14Z</dcterms:created>
  <dcterms:modified xsi:type="dcterms:W3CDTF">2024-10-22T17:29:04Z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2024-06-06T23:11:53Z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2757aa23-5d65-4fc9-a76f-e479982f0280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Cisco Confidential</vt:lpwstr>
  </property>
</Properties>
</file>