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5" r:id="rId3"/>
    <p:sldId id="419" r:id="rId4"/>
    <p:sldId id="421" r:id="rId5"/>
    <p:sldId id="420" r:id="rId6"/>
    <p:sldId id="422" r:id="rId7"/>
    <p:sldId id="425" r:id="rId8"/>
    <p:sldId id="429" r:id="rId9"/>
    <p:sldId id="434" r:id="rId10"/>
    <p:sldId id="424" r:id="rId11"/>
    <p:sldId id="401" r:id="rId12"/>
    <p:sldId id="435" r:id="rId13"/>
    <p:sldId id="395" r:id="rId14"/>
    <p:sldId id="417" r:id="rId1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EBC8"/>
    <a:srgbClr val="FFDCAA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121" d="100"/>
          <a:sy n="121" d="100"/>
        </p:scale>
        <p:origin x="9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802.11-24/1123r0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Client Experience Reporting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Jul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20634"/>
              </p:ext>
            </p:extLst>
          </p:nvPr>
        </p:nvGraphicFramePr>
        <p:xfrm>
          <a:off x="1981200" y="2978544"/>
          <a:ext cx="8229600" cy="33361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989083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Vishal Desai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946367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63197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Benefit of Client Experience:</a:t>
            </a:r>
          </a:p>
          <a:p>
            <a:r>
              <a:rPr lang="en-US" dirty="0"/>
              <a:t>Enable clients to be able to report their recent Client Experience (“health”) to the network</a:t>
            </a:r>
          </a:p>
          <a:p>
            <a:pPr lvl="1"/>
            <a:r>
              <a:rPr lang="en-US" dirty="0"/>
              <a:t>… such that the system of APs (+compute) and clients has the information needed to improve the collective client experience of the system</a:t>
            </a:r>
          </a:p>
          <a:p>
            <a:r>
              <a:rPr lang="en-US" dirty="0"/>
              <a:t>Ongoing trialing of alternatives can occur, to discover how to maximize the client experience</a:t>
            </a:r>
          </a:p>
          <a:p>
            <a:r>
              <a:rPr lang="en-US" dirty="0">
                <a:highlight>
                  <a:srgbClr val="FFFF00"/>
                </a:highlight>
              </a:rPr>
              <a:t>This provides clients with a seat at the table when decisions are being made on their behalf</a:t>
            </a:r>
          </a:p>
          <a:p>
            <a:r>
              <a:rPr lang="en-US" dirty="0"/>
              <a:t>The goal of this process is for clients to collectively see a higher Client Experience score  </a:t>
            </a:r>
          </a:p>
          <a:p>
            <a:r>
              <a:rPr lang="en-US" dirty="0"/>
              <a:t>The proposal is very flexible for clients:</a:t>
            </a:r>
          </a:p>
          <a:p>
            <a:pPr lvl="1"/>
            <a:r>
              <a:rPr lang="en-US" dirty="0"/>
              <a:t>What the client puts in is what the client gets out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24/0518, “Troubleshooting Metric Follow Up”, Jerome Henry </a:t>
            </a:r>
            <a:r>
              <a:rPr lang="en-US" i="1" dirty="0"/>
              <a:t>et al</a:t>
            </a:r>
            <a:r>
              <a:rPr lang="en-US" dirty="0"/>
              <a:t>, Cisco Systems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prefer option 1 (</a:t>
            </a:r>
            <a:r>
              <a:rPr lang="en-US"/>
              <a:t>1 Client Experience Score + list of areas </a:t>
            </a:r>
            <a:r>
              <a:rPr lang="en-US" dirty="0"/>
              <a:t>for improvement) versus option 2 (</a:t>
            </a:r>
            <a:r>
              <a:rPr lang="en-US"/>
              <a:t>multiple Client Experience Scores</a:t>
            </a:r>
            <a:r>
              <a:rPr lang="en-US" dirty="0"/>
              <a:t>, one per area)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Option 1</a:t>
            </a:r>
          </a:p>
          <a:p>
            <a:r>
              <a:rPr lang="en-US" dirty="0"/>
              <a:t>Option 2</a:t>
            </a:r>
          </a:p>
          <a:p>
            <a:r>
              <a:rPr lang="en-US" dirty="0"/>
              <a:t>Abstain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7042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B92E3-733C-97BA-3DC8-604ED24F3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A4F5-4B1B-B17C-1DB4-388E61C87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The 802.11bn amendment will define an exchange that allows non-AP STAs to rate their Client Experience of the current network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09367-FA8D-ECA6-C3BF-CFF992C216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72170-18BF-AE1F-AAFE-9C6B5412A3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04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Situation</a:t>
            </a:r>
          </a:p>
          <a:p>
            <a:r>
              <a:rPr lang="en-US" dirty="0"/>
              <a:t>APs have many control knobs that affect the client experience</a:t>
            </a:r>
          </a:p>
          <a:p>
            <a:r>
              <a:rPr lang="en-US" dirty="0"/>
              <a:t>APs optimize the setting of those knobs to maximize the client experience</a:t>
            </a:r>
          </a:p>
          <a:p>
            <a:pPr lvl="1"/>
            <a:r>
              <a:rPr lang="en-US" dirty="0"/>
              <a:t>… Using measures made by or offered to the APs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Problem</a:t>
            </a:r>
          </a:p>
          <a:p>
            <a:r>
              <a:rPr lang="en-US" dirty="0"/>
              <a:t>These measures may not capture all the dimensions that matter to clients</a:t>
            </a:r>
          </a:p>
          <a:p>
            <a:r>
              <a:rPr lang="en-US" dirty="0"/>
              <a:t>Clients have no easy, standardized way to express their satisfaction / dissatisfaction with the 802.11 deployment</a:t>
            </a:r>
          </a:p>
          <a:p>
            <a:pPr lvl="1"/>
            <a:r>
              <a:rPr lang="en-US" dirty="0"/>
              <a:t>…. They don’t have a seat at the table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</a:t>
            </a:r>
          </a:p>
          <a:p>
            <a:r>
              <a:rPr lang="en-US" dirty="0"/>
              <a:t>Enable clients to be able to report their recent Client Experience to the network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599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– AP has many control knobs at different time scales that affect the client experience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D0FF30-5B9A-F5E4-C12F-86B42D2892DB}"/>
              </a:ext>
            </a:extLst>
          </p:cNvPr>
          <p:cNvSpPr/>
          <p:nvPr/>
        </p:nvSpPr>
        <p:spPr bwMode="auto">
          <a:xfrm>
            <a:off x="533400" y="1752600"/>
            <a:ext cx="2135279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Very long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5AE882-880F-BBA4-FBAF-180D3200AEFD}"/>
              </a:ext>
            </a:extLst>
          </p:cNvPr>
          <p:cNvSpPr/>
          <p:nvPr/>
        </p:nvSpPr>
        <p:spPr bwMode="auto">
          <a:xfrm>
            <a:off x="533400" y="2209800"/>
            <a:ext cx="2135279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 positions (</a:t>
            </a:r>
            <a:r>
              <a:rPr lang="en-US" dirty="0">
                <a:latin typeface="+mj-lt"/>
              </a:rPr>
              <a:t>dense,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sparse, </a:t>
            </a:r>
            <a:r>
              <a:rPr lang="en-US" dirty="0">
                <a:latin typeface="+mj-lt"/>
              </a:rPr>
              <a:t>coverage holes)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Major feature support (11n/ ac/ ax/ be/.., 11r, …)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Backhaul throughput / latency to intranet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Backhaul throughput / latency to Internet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979962-1C61-E41E-8374-8A780044FB05}"/>
              </a:ext>
            </a:extLst>
          </p:cNvPr>
          <p:cNvSpPr/>
          <p:nvPr/>
        </p:nvSpPr>
        <p:spPr bwMode="auto">
          <a:xfrm>
            <a:off x="2806994" y="1752600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5D3D90-017F-C15E-1131-6A3E823036CB}"/>
              </a:ext>
            </a:extLst>
          </p:cNvPr>
          <p:cNvSpPr/>
          <p:nvPr/>
        </p:nvSpPr>
        <p:spPr bwMode="auto">
          <a:xfrm>
            <a:off x="2806993" y="2209800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Number of SSIDs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Choice and change frequency of Primary channel /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Channel width 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Choice and change frequency of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US" dirty="0">
                <a:latin typeface="+mj-lt"/>
              </a:rPr>
              <a:t>AP TX power / 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Local TPC/TPE 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Coverage overlap between adjacent APs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EDCA and MU EDCA parameters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Medium feature support and </a:t>
            </a:r>
            <a:r>
              <a:rPr lang="en-US">
                <a:latin typeface="+mj-lt"/>
              </a:rPr>
              <a:t>enablement (FILS</a:t>
            </a:r>
            <a:r>
              <a:rPr lang="en-US" dirty="0">
                <a:latin typeface="+mj-lt"/>
              </a:rPr>
              <a:t>, TWT, R-TWT, P2P TWT)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BSS Coloring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dirty="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7B953B-D2AE-0195-A4DA-D20554FB2EF1}"/>
              </a:ext>
            </a:extLst>
          </p:cNvPr>
          <p:cNvSpPr/>
          <p:nvPr/>
        </p:nvSpPr>
        <p:spPr bwMode="auto">
          <a:xfrm>
            <a:off x="5632598" y="1752600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Short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1F6638-B7AA-F29E-9C62-2763E32FEE70}"/>
              </a:ext>
            </a:extLst>
          </p:cNvPr>
          <p:cNvSpPr/>
          <p:nvPr/>
        </p:nvSpPr>
        <p:spPr bwMode="auto">
          <a:xfrm>
            <a:off x="5632596" y="2209800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 contribution to time to associate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 contribution to time to roam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BA/TWT/SCS/ … agreements accepted / countered / rejected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BSS-wide mgmt. features like AP Add/Delete, Advertised TTLM as APs juggle tasks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per-STA mgmt. features like BTM to another AP, BTM+TTLM, </a:t>
            </a:r>
            <a:r>
              <a:rPr lang="en-US" dirty="0" err="1">
                <a:latin typeface="+mj-lt"/>
              </a:rPr>
              <a:t>BTM+Link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Add+Delete</a:t>
            </a:r>
            <a:r>
              <a:rPr lang="en-US" dirty="0">
                <a:latin typeface="+mj-lt"/>
              </a:rPr>
              <a:t> to steer clients to clearer air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Use of legacy features like Probe Response suppression, Association Rejection, ML Setup with fewer links offered, </a:t>
            </a:r>
            <a:r>
              <a:rPr lang="en-US" dirty="0" err="1">
                <a:latin typeface="+mj-lt"/>
              </a:rPr>
              <a:t>etc</a:t>
            </a:r>
            <a:endParaRPr lang="en-US" dirty="0"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247262-ABB2-2F65-7FA0-2B8CAB5C543B}"/>
              </a:ext>
            </a:extLst>
          </p:cNvPr>
          <p:cNvSpPr/>
          <p:nvPr/>
        </p:nvSpPr>
        <p:spPr bwMode="auto">
          <a:xfrm>
            <a:off x="8458201" y="1751013"/>
            <a:ext cx="2673204" cy="304800"/>
          </a:xfrm>
          <a:prstGeom prst="rect">
            <a:avLst/>
          </a:prstGeom>
          <a:solidFill>
            <a:srgbClr val="FFDCA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Very Short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301E09-72A4-63E3-B2EA-C73F7DF0D533}"/>
              </a:ext>
            </a:extLst>
          </p:cNvPr>
          <p:cNvSpPr/>
          <p:nvPr/>
        </p:nvSpPr>
        <p:spPr bwMode="auto">
          <a:xfrm>
            <a:off x="8458200" y="2208213"/>
            <a:ext cx="2673204" cy="3962400"/>
          </a:xfrm>
          <a:prstGeom prst="rect">
            <a:avLst/>
          </a:prstGeom>
          <a:solidFill>
            <a:srgbClr val="FFEBC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How often to trigger each client (&amp;/or solicit BSR)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How DL traffic is scheduled to clients</a:t>
            </a: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How often to sound each client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+mj-lt"/>
              </a:rPr>
              <a:t>MCS/NSS/RU selection for DL and for UL</a:t>
            </a:r>
          </a:p>
          <a:p>
            <a:pPr marL="285750" indent="-285750" eaLnBrk="0" hangingPunct="0">
              <a:buFont typeface="Arial" panose="020B0604020202020204" pitchFamily="34" charset="0"/>
              <a:buChar char="•"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Use of OFDMA / MU-MIMO / SU (and </a:t>
            </a:r>
            <a:r>
              <a:rPr lang="en-US" dirty="0">
                <a:latin typeface="+mj-lt"/>
              </a:rPr>
              <a:t>level of padding)</a:t>
            </a:r>
          </a:p>
          <a:p>
            <a:pPr marL="285750" marR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08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 – AP has many measures for an excellent client experience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896600" cy="5210176"/>
          </a:xfrm>
        </p:spPr>
        <p:txBody>
          <a:bodyPr/>
          <a:lstStyle/>
          <a:p>
            <a:r>
              <a:rPr lang="en-US" dirty="0"/>
              <a:t>Brief onboarding time</a:t>
            </a:r>
          </a:p>
          <a:p>
            <a:r>
              <a:rPr lang="en-US" dirty="0"/>
              <a:t>Reliable DHCP, DNS, walled garden, application performance</a:t>
            </a:r>
          </a:p>
          <a:p>
            <a:pPr lvl="1"/>
            <a:r>
              <a:rPr lang="en-US" dirty="0"/>
              <a:t>Ongoing assurance testing, Thousand Eyes</a:t>
            </a:r>
          </a:p>
          <a:p>
            <a:r>
              <a:rPr lang="en-US" dirty="0"/>
              <a:t>Comprehensive wireless coverage throughout the deployment</a:t>
            </a:r>
          </a:p>
          <a:p>
            <a:r>
              <a:rPr lang="en-US" dirty="0"/>
              <a:t>Channel utilization not too high </a:t>
            </a:r>
          </a:p>
          <a:p>
            <a:pPr lvl="1"/>
            <a:r>
              <a:rPr lang="en-US" dirty="0"/>
              <a:t>Few co-channel APs, high throughput for offered load</a:t>
            </a:r>
          </a:p>
          <a:p>
            <a:r>
              <a:rPr lang="en-US" dirty="0"/>
              <a:t>Low proportion of retries </a:t>
            </a:r>
            <a:r>
              <a:rPr lang="en-US" dirty="0" err="1"/>
              <a:t>wrt</a:t>
            </a:r>
            <a:r>
              <a:rPr lang="en-US" dirty="0"/>
              <a:t> tries</a:t>
            </a:r>
          </a:p>
          <a:p>
            <a:pPr lvl="1"/>
            <a:r>
              <a:rPr lang="en-US" dirty="0"/>
              <a:t>Low latency, high power efficiency</a:t>
            </a:r>
          </a:p>
          <a:p>
            <a:r>
              <a:rPr lang="en-US" dirty="0"/>
              <a:t>Especially for QoS TIDs, transmit buffers are shallow almost always</a:t>
            </a:r>
          </a:p>
          <a:p>
            <a:pPr lvl="1"/>
            <a:r>
              <a:rPr lang="en-US" dirty="0"/>
              <a:t>Low latency</a:t>
            </a:r>
          </a:p>
          <a:p>
            <a:r>
              <a:rPr lang="en-US" dirty="0"/>
              <a:t>High MCSs / NSSs / data rate with individual clients </a:t>
            </a:r>
          </a:p>
          <a:p>
            <a:r>
              <a:rPr lang="en-US" dirty="0"/>
              <a:t>High system throughput / efficiency</a:t>
            </a:r>
          </a:p>
          <a:p>
            <a:pPr lvl="1"/>
            <a:r>
              <a:rPr lang="en-US" dirty="0"/>
              <a:t>High degree of spatial reuse via AP/client power control</a:t>
            </a:r>
          </a:p>
          <a:p>
            <a:r>
              <a:rPr lang="en-US" dirty="0"/>
              <a:t>SLAs expressed by SCS(QC) met (with margin)</a:t>
            </a:r>
          </a:p>
          <a:p>
            <a:r>
              <a:rPr lang="en-US" dirty="0"/>
              <a:t>Brief outages during roaming</a:t>
            </a:r>
          </a:p>
          <a:p>
            <a:pPr lvl="1"/>
            <a:r>
              <a:rPr lang="en-US" dirty="0"/>
              <a:t>Solid coverage overlap between adjacent APs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4517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– but these measures are incomplete: they don’t include the client’s own perspective of their experience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52600"/>
            <a:ext cx="668593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matters to the client:</a:t>
            </a:r>
          </a:p>
          <a:p>
            <a:r>
              <a:rPr lang="en-US" dirty="0"/>
              <a:t>Connectivity (to intranet, Internet)</a:t>
            </a:r>
          </a:p>
          <a:p>
            <a:r>
              <a:rPr lang="en-US" dirty="0"/>
              <a:t>Coverage, Throughput, Latency &amp; Jitter</a:t>
            </a:r>
          </a:p>
          <a:p>
            <a:pPr lvl="1"/>
            <a:r>
              <a:rPr lang="en-US" dirty="0"/>
              <a:t>Determined in turn by RSSI, interference level, contending Wi-Fi devices, deferring due to non-Wi-Fi emissions,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Power efficiency</a:t>
            </a:r>
          </a:p>
          <a:p>
            <a:r>
              <a:rPr lang="en-US" dirty="0"/>
              <a:t>Roaming experience</a:t>
            </a:r>
          </a:p>
          <a:p>
            <a:r>
              <a:rPr lang="en-US" dirty="0"/>
              <a:t>In-device coexistence mitigation</a:t>
            </a:r>
          </a:p>
          <a:p>
            <a:r>
              <a:rPr lang="en-US" dirty="0"/>
              <a:t>Privacy</a:t>
            </a:r>
          </a:p>
          <a:p>
            <a:r>
              <a:rPr lang="en-US" dirty="0"/>
              <a:t>Other 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But the AP is not directly aware of many of these parameters:</a:t>
            </a:r>
          </a:p>
          <a:p>
            <a:r>
              <a:rPr lang="en-US" b="0" dirty="0"/>
              <a:t>E.g., AP might aim for a minimum DL RSSI and UL RSSI everywhere, but only has intermittent access to DL RSSIs via 11k Beacon Report. And AP2AP RSSIs are an inferior substitute for these.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52E67E5-BC7A-54EC-2209-F20153344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0" y="1905000"/>
            <a:ext cx="4448796" cy="552527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C2DB9B93-3116-6E19-2B40-67BEE4C3BC66}"/>
              </a:ext>
            </a:extLst>
          </p:cNvPr>
          <p:cNvSpPr/>
          <p:nvPr/>
        </p:nvSpPr>
        <p:spPr bwMode="auto">
          <a:xfrm>
            <a:off x="7696200" y="4695825"/>
            <a:ext cx="1143000" cy="180975"/>
          </a:xfrm>
          <a:prstGeom prst="ellipse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39B863-F4F3-3B2D-BD22-80E2F9833B66}"/>
              </a:ext>
            </a:extLst>
          </p:cNvPr>
          <p:cNvSpPr/>
          <p:nvPr/>
        </p:nvSpPr>
        <p:spPr bwMode="auto">
          <a:xfrm>
            <a:off x="10439400" y="4695825"/>
            <a:ext cx="1143000" cy="180975"/>
          </a:xfrm>
          <a:prstGeom prst="ellipse">
            <a:avLst/>
          </a:prstGeom>
          <a:solidFill>
            <a:srgbClr val="FFFF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72AB1B-C12F-AC8D-2F71-A00F8390B8D7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flipV="1">
            <a:off x="7696200" y="2457527"/>
            <a:ext cx="381000" cy="23287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3738D81-A605-E3AF-261E-800BBD5BAC7E}"/>
              </a:ext>
            </a:extLst>
          </p:cNvPr>
          <p:cNvCxnSpPr>
            <a:cxnSpLocks/>
            <a:stCxn id="12" idx="6"/>
          </p:cNvCxnSpPr>
          <p:nvPr/>
        </p:nvCxnSpPr>
        <p:spPr bwMode="auto">
          <a:xfrm flipH="1" flipV="1">
            <a:off x="8305800" y="2457527"/>
            <a:ext cx="533400" cy="23287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84B36C4-7FC3-5C55-F401-F4D38F6A742C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39400" y="2457527"/>
            <a:ext cx="381000" cy="23287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C530B87-6957-46AB-6265-A3DC6CDDA00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1049000" y="2457527"/>
            <a:ext cx="533400" cy="23287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6" name="Graphic 25" descr="Smart Phone with solid fill">
            <a:extLst>
              <a:ext uri="{FF2B5EF4-FFF2-40B4-BE49-F238E27FC236}">
                <a16:creationId xmlns:a16="http://schemas.microsoft.com/office/drawing/2014/main" id="{FCC63E26-1CBB-7EA2-BC87-4253734365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10525" y="4243387"/>
            <a:ext cx="533400" cy="533400"/>
          </a:xfrm>
          <a:prstGeom prst="rect">
            <a:avLst/>
          </a:prstGeom>
        </p:spPr>
      </p:pic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3BC9D4E9-90EB-A224-B903-FF11263F1C9F}"/>
              </a:ext>
            </a:extLst>
          </p:cNvPr>
          <p:cNvSpPr txBox="1">
            <a:spLocks/>
          </p:cNvSpPr>
          <p:nvPr/>
        </p:nvSpPr>
        <p:spPr bwMode="auto">
          <a:xfrm>
            <a:off x="7590804" y="5105400"/>
            <a:ext cx="4143996" cy="80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400" b="0" kern="0" dirty="0"/>
              <a:t>Example: stadium antennas (configured to 10deg beamwidth) have much weaker AP2AP RSSIs than AP2client RSSIs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99C8A8F-8298-CA59-00CE-9D54390E516E}"/>
              </a:ext>
            </a:extLst>
          </p:cNvPr>
          <p:cNvCxnSpPr/>
          <p:nvPr/>
        </p:nvCxnSpPr>
        <p:spPr bwMode="auto">
          <a:xfrm>
            <a:off x="8229600" y="2457527"/>
            <a:ext cx="0" cy="165727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631C98C-37D3-B96B-4A6E-6846CA50F5E4}"/>
              </a:ext>
            </a:extLst>
          </p:cNvPr>
          <p:cNvCxnSpPr>
            <a:cxnSpLocks/>
            <a:endCxn id="37" idx="0"/>
          </p:cNvCxnSpPr>
          <p:nvPr/>
        </p:nvCxnSpPr>
        <p:spPr bwMode="auto">
          <a:xfrm flipH="1">
            <a:off x="9753600" y="2457527"/>
            <a:ext cx="838200" cy="232878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C37DADB-2255-E764-20FD-BB3B21E762AF}"/>
              </a:ext>
            </a:extLst>
          </p:cNvPr>
          <p:cNvCxnSpPr>
            <a:cxnSpLocks/>
            <a:stCxn id="37" idx="0"/>
          </p:cNvCxnSpPr>
          <p:nvPr/>
        </p:nvCxnSpPr>
        <p:spPr bwMode="auto">
          <a:xfrm flipH="1" flipV="1">
            <a:off x="8458200" y="2457527"/>
            <a:ext cx="1295400" cy="23287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143F9707-DC2A-B203-344F-002623818483}"/>
              </a:ext>
            </a:extLst>
          </p:cNvPr>
          <p:cNvSpPr/>
          <p:nvPr/>
        </p:nvSpPr>
        <p:spPr bwMode="auto">
          <a:xfrm>
            <a:off x="9372600" y="4786312"/>
            <a:ext cx="762000" cy="180975"/>
          </a:xfrm>
          <a:prstGeom prst="parallelogram">
            <a:avLst/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89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Overarching Concept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r>
              <a:rPr lang="en-US" dirty="0"/>
              <a:t>Enable clients to be able to report their recent Client Experience to the network</a:t>
            </a:r>
          </a:p>
          <a:p>
            <a:r>
              <a:rPr lang="en-US" dirty="0"/>
              <a:t>Thereby provide the system of APs (+compute) and clients with the information needed to improve the collective client experience</a:t>
            </a:r>
          </a:p>
          <a:p>
            <a:r>
              <a:rPr lang="en-US" dirty="0"/>
              <a:t>Enable the network’s ongoing trialing of alternatives to discover how to maximize the client experience</a:t>
            </a:r>
          </a:p>
          <a:p>
            <a:pPr lvl="1"/>
            <a:r>
              <a:rPr lang="en-US" dirty="0"/>
              <a:t>Akin to Minstrel for rate selection, but with a </a:t>
            </a:r>
            <a:r>
              <a:rPr lang="en-US" i="1" dirty="0"/>
              <a:t>much larger scope (i.e., revisit slide 3)</a:t>
            </a:r>
          </a:p>
          <a:p>
            <a:r>
              <a:rPr lang="en-US" dirty="0"/>
              <a:t>The trialing can be: </a:t>
            </a:r>
          </a:p>
          <a:p>
            <a:pPr lvl="1"/>
            <a:r>
              <a:rPr lang="en-US" dirty="0"/>
              <a:t>Manual, or</a:t>
            </a:r>
          </a:p>
          <a:p>
            <a:pPr lvl="1"/>
            <a:r>
              <a:rPr lang="en-US" dirty="0"/>
              <a:t>Automatic, via closed loop optimization (using AI/ML </a:t>
            </a:r>
            <a:r>
              <a:rPr lang="en-US" dirty="0" err="1"/>
              <a:t>etc</a:t>
            </a:r>
            <a:r>
              <a:rPr lang="en-US" dirty="0"/>
              <a:t>), likely with guardrails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738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Option A: One Client Experience Score, plus areas for improvement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r>
              <a:rPr lang="en-US" dirty="0"/>
              <a:t>Client can report a Client Experience Score (“Health Score”): e.g., 1 (all but unusable) to 255 (faultless)</a:t>
            </a:r>
          </a:p>
          <a:p>
            <a:pPr lvl="1"/>
            <a:r>
              <a:rPr lang="en-US" dirty="0"/>
              <a:t>To accommodate the range of clients and how much effort they can allocate to determining a Client Experience Score, exactly how a client populates the value may be implementation dependent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The overarching requirement is for the client to pick a way to calculate their Client Experience Score such that the client would be happier with a network that it describes by a higher score than by a lower score</a:t>
            </a:r>
          </a:p>
          <a:p>
            <a:r>
              <a:rPr lang="en-US" dirty="0"/>
              <a:t>Client can also report area(s) for improvement by the network:</a:t>
            </a:r>
          </a:p>
          <a:p>
            <a:pPr lvl="1"/>
            <a:r>
              <a:rPr lang="en-US" dirty="0"/>
              <a:t>E.g., 802.11 coverage/throughput, 802.11 latency/jitter, scanning and roaming, reliability, power efficiency, in-device coexistence, security/upper layers, backhaul, …</a:t>
            </a:r>
          </a:p>
          <a:p>
            <a:pPr lvl="1"/>
            <a:r>
              <a:rPr lang="en-US"/>
              <a:t>The union of areas defined should provide complete coverage of the network characteristics; and each area should be specific enough that the network can reasonably identify what kind of actions would mitigate the concern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918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Option B: Multiple Client Experience Scores, one per topic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BB9D294-5415-B079-CA68-A15FEB1E63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261174"/>
              </p:ext>
            </p:extLst>
          </p:nvPr>
        </p:nvGraphicFramePr>
        <p:xfrm>
          <a:off x="359134" y="1219200"/>
          <a:ext cx="11473732" cy="523683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34623">
                  <a:extLst>
                    <a:ext uri="{9D8B030D-6E8A-4147-A177-3AD203B41FA5}">
                      <a16:colId xmlns:a16="http://schemas.microsoft.com/office/drawing/2014/main" val="1562921498"/>
                    </a:ext>
                  </a:extLst>
                </a:gridCol>
                <a:gridCol w="5229225">
                  <a:extLst>
                    <a:ext uri="{9D8B030D-6E8A-4147-A177-3AD203B41FA5}">
                      <a16:colId xmlns:a16="http://schemas.microsoft.com/office/drawing/2014/main" val="204685796"/>
                    </a:ext>
                  </a:extLst>
                </a:gridCol>
                <a:gridCol w="4209884">
                  <a:extLst>
                    <a:ext uri="{9D8B030D-6E8A-4147-A177-3AD203B41FA5}">
                      <a16:colId xmlns:a16="http://schemas.microsoft.com/office/drawing/2014/main" val="3400359331"/>
                    </a:ext>
                  </a:extLst>
                </a:gridCol>
              </a:tblGrid>
              <a:tr h="182621">
                <a:tc>
                  <a:txBody>
                    <a:bodyPr/>
                    <a:lstStyle/>
                    <a:p>
                      <a:r>
                        <a:rPr lang="en-US" sz="1200" dirty="0"/>
                        <a:t>Example Client Experience Scores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 circumstances where client reports a worse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Example circumstances where client reports a better metric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63783"/>
                  </a:ext>
                </a:extLst>
              </a:tr>
              <a:tr h="422222">
                <a:tc>
                  <a:txBody>
                    <a:bodyPr/>
                    <a:lstStyle/>
                    <a:p>
                      <a:r>
                        <a:rPr lang="en-US" sz="1200" dirty="0"/>
                        <a:t>802.11 Coverage /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Weak DL RSSI at strongest AP; low MCSs; traffic arrival rate from client’s upper layers is higher than the Wi-Fi transmission rate; the client’s TX buffers are overflowing; many retries; long contention time; MSDU expiry reached (aka packet loss)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Strong DL RSSI at strongest AP; high MCSs; TX buffers are mostly empty; and/or the client is operating at max PHY speed with high channel access duty cycle; no/minimal packet loss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837795"/>
                  </a:ext>
                </a:extLst>
              </a:tr>
              <a:tr h="668518">
                <a:tc>
                  <a:txBody>
                    <a:bodyPr/>
                    <a:lstStyle/>
                    <a:p>
                      <a:r>
                        <a:rPr lang="en-US" sz="1200" dirty="0"/>
                        <a:t>802.11 Latency/Jitter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VO/VI packet loss; high VO/VI buffer depth (and/or MSDUs are dwelling a long time there) and/or VO/VI buffers are overflowing (any buffers, if mis-marked traffic?); codec in upper layers has downshifted to (much) lower than the highest quality; SCS(QC) SLA not met; bad ping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No/minimal VO/VI packet loss, low VO/VI buffer depth (and/or MSDUs are spending little time dwelling there; VO/VI buffers (almost) never overflow; codec in upper layers is operating at its highest quality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28654"/>
                  </a:ext>
                </a:extLst>
              </a:tr>
              <a:tr h="545370">
                <a:tc>
                  <a:txBody>
                    <a:bodyPr/>
                    <a:lstStyle/>
                    <a:p>
                      <a:r>
                        <a:rPr lang="en-US" sz="1200" dirty="0"/>
                        <a:t>Scanning and Roaming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Roaming often; panic roams required; roaming recommendations (e.g., in Neighbor Report or ?BTM) not good, long dead times; often serving AP’s RSSI is low; (often) not seeing two APs with RSSIs &gt; -67 dBm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Serving AP’s RSSI is high so roaming not a consideration; or roaming occurs with minimal scanning and little downtime especially when QoS flows are active; no panic roams; client always sees two APs at &gt; -67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94098"/>
                  </a:ext>
                </a:extLst>
              </a:tr>
              <a:tr h="545370">
                <a:tc>
                  <a:txBody>
                    <a:bodyPr/>
                    <a:lstStyle/>
                    <a:p>
                      <a:r>
                        <a:rPr lang="en-US" sz="1200" dirty="0"/>
                        <a:t>Reliability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Periods of no frame transmission or no association;, missing multiple beacons in a row; multiple MSDUs in a row being expired out; received MPDUs being released to upper layers despite SN holes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Continuous connectivity with no extended dropouts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828708"/>
                  </a:ext>
                </a:extLst>
              </a:tr>
              <a:tr h="304369">
                <a:tc>
                  <a:txBody>
                    <a:bodyPr/>
                    <a:lstStyle/>
                    <a:p>
                      <a:r>
                        <a:rPr lang="en-US" sz="1200" dirty="0"/>
                        <a:t>Power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On battery and low MCS on TX/RX; long periods of idle RX or backoff; many retries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Wall powered or transmit/active receive at high MCS; with few retries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497546"/>
                  </a:ext>
                </a:extLst>
              </a:tr>
              <a:tr h="304369">
                <a:tc>
                  <a:txBody>
                    <a:bodyPr/>
                    <a:lstStyle/>
                    <a:p>
                      <a:r>
                        <a:rPr lang="en-US" sz="1200" dirty="0"/>
                        <a:t>In-Device Coexistence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Taking a long time to change PM bit, data rates drop markedly after each IDC absence, heightened retries, </a:t>
                      </a:r>
                      <a:r>
                        <a:rPr lang="en-US" sz="1200" dirty="0" err="1"/>
                        <a:t>etc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Client leaves and returns with minimal Wi-Fi downtime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041543"/>
                  </a:ext>
                </a:extLst>
              </a:tr>
              <a:tr h="299074">
                <a:tc>
                  <a:txBody>
                    <a:bodyPr/>
                    <a:lstStyle/>
                    <a:p>
                      <a:r>
                        <a:rPr lang="en-US" sz="1200" dirty="0"/>
                        <a:t>Security/upper layers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 failure; EAP failure; no IP address; can’t reach gateway; DNS not working; stuck at captive portal; no Internet connectivity to the usual places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Full connectivity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820759"/>
                  </a:ext>
                </a:extLst>
              </a:tr>
              <a:tr h="299074">
                <a:tc>
                  <a:txBody>
                    <a:bodyPr/>
                    <a:lstStyle/>
                    <a:p>
                      <a:r>
                        <a:rPr lang="en-US" sz="1200" dirty="0"/>
                        <a:t>Backhaul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IP/TCP/peer throughput much lower than wireless throughput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IP/TCP/peer throughput similar to wireless throughput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83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48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– Options A+B: Extra Details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0896600" cy="4572000"/>
          </a:xfrm>
        </p:spPr>
        <p:txBody>
          <a:bodyPr/>
          <a:lstStyle/>
          <a:p>
            <a:r>
              <a:rPr lang="en-US" dirty="0"/>
              <a:t>To calibrate/compare the information over time as the client mix evolves, it is preferred that:</a:t>
            </a:r>
          </a:p>
          <a:p>
            <a:pPr lvl="1"/>
            <a:r>
              <a:rPr lang="en-US" dirty="0"/>
              <a:t>The Client Experience Score(s) be subject to quantitative guidelines, and/or</a:t>
            </a:r>
          </a:p>
          <a:p>
            <a:pPr lvl="1"/>
            <a:r>
              <a:rPr lang="en-US" dirty="0"/>
              <a:t>The sender identifies itself via one or more of: device type/make/model/SW versions/chipset ID [1]</a:t>
            </a:r>
          </a:p>
          <a:p>
            <a:r>
              <a:rPr lang="en-US" dirty="0"/>
              <a:t>The client feedback could be sent as:</a:t>
            </a:r>
          </a:p>
          <a:p>
            <a:pPr lvl="1"/>
            <a:r>
              <a:rPr lang="en-US" dirty="0"/>
              <a:t>a response to an AP request </a:t>
            </a:r>
            <a:r>
              <a:rPr lang="en-US" i="1" dirty="0"/>
              <a:t>or </a:t>
            </a:r>
            <a:r>
              <a:rPr lang="en-US" dirty="0"/>
              <a:t>an unsolicited response </a:t>
            </a:r>
            <a:r>
              <a:rPr lang="en-US" i="1" dirty="0"/>
              <a:t>or</a:t>
            </a:r>
          </a:p>
          <a:p>
            <a:pPr lvl="1"/>
            <a:r>
              <a:rPr lang="en-US" dirty="0"/>
              <a:t>a conditional response to a conditional AP request (“send an unsolicited response whenever a Client Experience Score is above/below a threshold or changes by an amount above/below a threshold”)</a:t>
            </a:r>
          </a:p>
          <a:p>
            <a:r>
              <a:rPr lang="en-US" dirty="0"/>
              <a:t>To help compare the client experience before-and-after a network behavioral change, the AP might request the Client Experience Score(s) calculation be reset</a:t>
            </a:r>
          </a:p>
          <a:p>
            <a:r>
              <a:rPr lang="en-US" dirty="0"/>
              <a:t>For clients that cannot connect, the network may infer a CES of 0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64351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1959</Words>
  <Application>Microsoft Office PowerPoint</Application>
  <PresentationFormat>Widescreen</PresentationFormat>
  <Paragraphs>206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802-11-Submission</vt:lpstr>
      <vt:lpstr>Client Experience Reporting</vt:lpstr>
      <vt:lpstr>Executive Summary</vt:lpstr>
      <vt:lpstr>Situation – AP has many control knobs at different time scales that affect the client experience</vt:lpstr>
      <vt:lpstr>Situation – AP has many measures for an excellent client experience</vt:lpstr>
      <vt:lpstr>Problem – but these measures are incomplete: they don’t include the client’s own perspective of their experience</vt:lpstr>
      <vt:lpstr>Solution – Overarching Concept</vt:lpstr>
      <vt:lpstr>Solution – Option A: One Client Experience Score, plus areas for improvement</vt:lpstr>
      <vt:lpstr>Solution – Option B: Multiple Client Experience Scores, one per topic</vt:lpstr>
      <vt:lpstr>Solution – Options A+B: Extra Details</vt:lpstr>
      <vt:lpstr>Summary</vt:lpstr>
      <vt:lpstr>References</vt:lpstr>
      <vt:lpstr>Strawpoll 1</vt:lpstr>
      <vt:lpstr>Strawpoll 2</vt:lpstr>
      <vt:lpstr>Backup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Experience Reporting</dc:title>
  <dc:creator/>
  <cp:keywords>24/1123</cp:keywords>
  <cp:lastModifiedBy/>
  <cp:revision>6</cp:revision>
  <dcterms:created xsi:type="dcterms:W3CDTF">2011-09-19T06:02:14Z</dcterms:created>
  <dcterms:modified xsi:type="dcterms:W3CDTF">2024-09-08T04:17:40Z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2024-06-06T23:11:53Z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2757aa23-5d65-4fc9-a76f-e479982f0280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Cisco Confidential</vt:lpwstr>
  </property>
</Properties>
</file>