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69" r:id="rId2"/>
    <p:sldId id="387" r:id="rId3"/>
    <p:sldId id="408" r:id="rId4"/>
    <p:sldId id="418" r:id="rId5"/>
    <p:sldId id="419" r:id="rId6"/>
    <p:sldId id="409" r:id="rId7"/>
    <p:sldId id="421" r:id="rId8"/>
    <p:sldId id="420" r:id="rId9"/>
    <p:sldId id="411" r:id="rId10"/>
    <p:sldId id="414" r:id="rId11"/>
    <p:sldId id="415" r:id="rId12"/>
    <p:sldId id="401" r:id="rId13"/>
    <p:sldId id="395" r:id="rId14"/>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2F645F-B735-4EE7-AC2A-FA140A80AE50}" v="3" dt="2024-08-12T01:38:16.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3720" autoAdjust="0"/>
  </p:normalViewPr>
  <p:slideViewPr>
    <p:cSldViewPr>
      <p:cViewPr varScale="1">
        <p:scale>
          <a:sx n="94" d="100"/>
          <a:sy n="94" d="100"/>
        </p:scale>
        <p:origin x="108" y="306"/>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sz="1200" dirty="0"/>
              <a:t>*PPDU identification beforehand is required else limiting the VS behavior to certain (e.g., modern) PHY formats and using certain (e.g., legacy such as NON-HT) PHY formats on a link until the VS negotiation completes is an alternative solution to this, but adds new and complicated (</a:t>
            </a:r>
            <a:r>
              <a:rPr lang="en-US" sz="1200" dirty="0" err="1"/>
              <a:t>e..g</a:t>
            </a:r>
            <a:r>
              <a:rPr lang="en-US" sz="1200" dirty="0"/>
              <a:t>, time-varying) format selection rules that can extend past association.</a:t>
            </a:r>
          </a:p>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endParaRPr lang="en-US" dirty="0"/>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5</a:t>
            </a:fld>
            <a:endParaRPr lang="en-US" dirty="0"/>
          </a:p>
        </p:txBody>
      </p:sp>
    </p:spTree>
    <p:extLst>
      <p:ext uri="{BB962C8B-B14F-4D97-AF65-F5344CB8AC3E}">
        <p14:creationId xmlns:p14="http://schemas.microsoft.com/office/powerpoint/2010/main" val="1568697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endParaRPr lang="en-US" dirty="0"/>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7</a:t>
            </a:fld>
            <a:endParaRPr lang="en-US" dirty="0"/>
          </a:p>
        </p:txBody>
      </p:sp>
    </p:spTree>
    <p:extLst>
      <p:ext uri="{BB962C8B-B14F-4D97-AF65-F5344CB8AC3E}">
        <p14:creationId xmlns:p14="http://schemas.microsoft.com/office/powerpoint/2010/main" val="1511191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endParaRPr lang="en-US" dirty="0"/>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8</a:t>
            </a:fld>
            <a:endParaRPr lang="en-US" dirty="0"/>
          </a:p>
        </p:txBody>
      </p:sp>
    </p:spTree>
    <p:extLst>
      <p:ext uri="{BB962C8B-B14F-4D97-AF65-F5344CB8AC3E}">
        <p14:creationId xmlns:p14="http://schemas.microsoft.com/office/powerpoint/2010/main" val="2091712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endParaRPr lang="en-US" dirty="0"/>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9</a:t>
            </a:fld>
            <a:endParaRPr lang="en-US" dirty="0"/>
          </a:p>
        </p:txBody>
      </p:sp>
    </p:spTree>
    <p:extLst>
      <p:ext uri="{BB962C8B-B14F-4D97-AF65-F5344CB8AC3E}">
        <p14:creationId xmlns:p14="http://schemas.microsoft.com/office/powerpoint/2010/main" val="459861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endParaRPr lang="en-US" dirty="0"/>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10</a:t>
            </a:fld>
            <a:endParaRPr lang="en-US" dirty="0"/>
          </a:p>
        </p:txBody>
      </p:sp>
    </p:spTree>
    <p:extLst>
      <p:ext uri="{BB962C8B-B14F-4D97-AF65-F5344CB8AC3E}">
        <p14:creationId xmlns:p14="http://schemas.microsoft.com/office/powerpoint/2010/main" val="1184368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802.11-24/1122r0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Vendor Specific PHY Options</a:t>
            </a:r>
            <a:br>
              <a:rPr lang="en-US" dirty="0"/>
            </a:br>
            <a:r>
              <a:rPr lang="en-US" dirty="0"/>
              <a:t>With Minimal PHY Changes – Follow-Up </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Jun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35998502"/>
              </p:ext>
            </p:extLst>
          </p:nvPr>
        </p:nvGraphicFramePr>
        <p:xfrm>
          <a:off x="1981200" y="3404937"/>
          <a:ext cx="8229600" cy="2224092"/>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include per-PPDU signaling for dynamic VS behavior, while minimizing PHY changes: several reasonable choices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2569889563"/>
              </p:ext>
            </p:extLst>
          </p:nvPr>
        </p:nvGraphicFramePr>
        <p:xfrm>
          <a:off x="304799" y="1676400"/>
          <a:ext cx="11582401" cy="4968240"/>
        </p:xfrm>
        <a:graphic>
          <a:graphicData uri="http://schemas.openxmlformats.org/drawingml/2006/table">
            <a:tbl>
              <a:tblPr firstRow="1" bandRow="1">
                <a:tableStyleId>{21E4AEA4-8DFA-4A89-87EB-49C32662AFE0}</a:tableStyleId>
              </a:tblPr>
              <a:tblGrid>
                <a:gridCol w="3316778">
                  <a:extLst>
                    <a:ext uri="{9D8B030D-6E8A-4147-A177-3AD203B41FA5}">
                      <a16:colId xmlns:a16="http://schemas.microsoft.com/office/drawing/2014/main" val="554617039"/>
                    </a:ext>
                  </a:extLst>
                </a:gridCol>
                <a:gridCol w="1105593">
                  <a:extLst>
                    <a:ext uri="{9D8B030D-6E8A-4147-A177-3AD203B41FA5}">
                      <a16:colId xmlns:a16="http://schemas.microsoft.com/office/drawing/2014/main" val="1229481571"/>
                    </a:ext>
                  </a:extLst>
                </a:gridCol>
                <a:gridCol w="1368830">
                  <a:extLst>
                    <a:ext uri="{9D8B030D-6E8A-4147-A177-3AD203B41FA5}">
                      <a16:colId xmlns:a16="http://schemas.microsoft.com/office/drawing/2014/main" val="1738905873"/>
                    </a:ext>
                  </a:extLst>
                </a:gridCol>
                <a:gridCol w="5791200">
                  <a:extLst>
                    <a:ext uri="{9D8B030D-6E8A-4147-A177-3AD203B41FA5}">
                      <a16:colId xmlns:a16="http://schemas.microsoft.com/office/drawing/2014/main" val="3265403251"/>
                    </a:ext>
                  </a:extLst>
                </a:gridCol>
              </a:tblGrid>
              <a:tr h="413686">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Common / Per-User</a:t>
                      </a:r>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Reserved USIG bit(s)</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solidFill>
                      <a:srgbClr val="FFFFCC"/>
                    </a:solidFill>
                  </a:tcPr>
                </a:tc>
                <a:tc>
                  <a:txBody>
                    <a:bodyPr/>
                    <a:lstStyle/>
                    <a:p>
                      <a:r>
                        <a:rPr lang="en-US" sz="1600" dirty="0"/>
                        <a:t>Common</a:t>
                      </a:r>
                    </a:p>
                  </a:txBody>
                  <a:tcPr>
                    <a:solidFill>
                      <a:srgbClr val="FFFFCC"/>
                    </a:solidFill>
                  </a:tcPr>
                </a:tc>
                <a:tc>
                  <a:txBody>
                    <a:bodyPr/>
                    <a:lstStyle/>
                    <a:p>
                      <a:r>
                        <a:rPr lang="en-US" sz="1600" dirty="0">
                          <a:sym typeface="Wingdings" panose="05000000000000000000" pitchFamily="2" charset="2"/>
                        </a:rPr>
                        <a:t> U-SIG bits need to support multiple future PHY generations; allocating some of these bits for VS purposes was discussed multiple times in </a:t>
                      </a:r>
                      <a:r>
                        <a:rPr lang="en-US" sz="1600" dirty="0" err="1">
                          <a:sym typeface="Wingdings" panose="05000000000000000000" pitchFamily="2" charset="2"/>
                        </a:rPr>
                        <a:t>TGbe</a:t>
                      </a:r>
                      <a:r>
                        <a:rPr lang="en-US" sz="1600" dirty="0">
                          <a:sym typeface="Wingdings" panose="05000000000000000000" pitchFamily="2" charset="2"/>
                        </a:rPr>
                        <a:t> but never accepted.</a:t>
                      </a:r>
                      <a:endParaRPr lang="en-US" sz="1600" dirty="0"/>
                    </a:p>
                  </a:txBody>
                  <a:tcPr>
                    <a:solidFill>
                      <a:srgbClr val="FFFFCC"/>
                    </a:solidFill>
                  </a:tcPr>
                </a:tc>
                <a:extLst>
                  <a:ext uri="{0D108BD9-81ED-4DB2-BD59-A6C34878D82A}">
                    <a16:rowId xmlns:a16="http://schemas.microsoft.com/office/drawing/2014/main" val="1227619788"/>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a:t>
                      </a:r>
                      <a:endParaRPr lang="en-US" sz="1600" dirty="0"/>
                    </a:p>
                  </a:txBody>
                  <a:tcPr/>
                </a:tc>
                <a:extLst>
                  <a:ext uri="{0D108BD9-81ED-4DB2-BD59-A6C34878D82A}">
                    <a16:rowId xmlns:a16="http://schemas.microsoft.com/office/drawing/2014/main" val="2978308762"/>
                  </a:ext>
                </a:extLst>
              </a:tr>
              <a:tr h="216692">
                <a:tc>
                  <a:txBody>
                    <a:bodyPr/>
                    <a:lstStyle/>
                    <a:p>
                      <a:r>
                        <a:rPr lang="en-US" sz="1600" dirty="0"/>
                        <a:t>Redefined bit(s) or redefined values in the User field</a:t>
                      </a:r>
                    </a:p>
                  </a:txBody>
                  <a:tcPr>
                    <a:solidFill>
                      <a:srgbClr val="92D050"/>
                    </a:solidFill>
                  </a:tcPr>
                </a:tc>
                <a:tc>
                  <a:txBody>
                    <a:bodyPr/>
                    <a:lstStyle/>
                    <a:p>
                      <a:r>
                        <a:rPr lang="en-US" sz="1600" dirty="0"/>
                        <a:t>Early</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Per-User</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 (and no change in number of bits)</a:t>
                      </a:r>
                      <a:endParaRPr lang="en-US" sz="1600" dirty="0"/>
                    </a:p>
                  </a:txBody>
                  <a:tcPr>
                    <a:solidFill>
                      <a:srgbClr val="92D050"/>
                    </a:solidFill>
                  </a:tcPr>
                </a:tc>
                <a:extLst>
                  <a:ext uri="{0D108BD9-81ED-4DB2-BD59-A6C34878D82A}">
                    <a16:rowId xmlns:a16="http://schemas.microsoft.com/office/drawing/2014/main" val="3252952460"/>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solidFill>
                      <a:srgbClr val="92D050"/>
                    </a:solidFill>
                  </a:tcPr>
                </a:tc>
                <a:tc>
                  <a:txBody>
                    <a:bodyPr/>
                    <a:lstStyle/>
                    <a:p>
                      <a:r>
                        <a:rPr lang="en-US" sz="1600" dirty="0"/>
                        <a:t>Middling</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a:t>
                      </a:r>
                    </a:p>
                    <a:p>
                      <a:r>
                        <a:rPr lang="en-US" sz="1600" dirty="0"/>
                        <a:t> &amp; Per-User</a:t>
                      </a:r>
                    </a:p>
                  </a:txBody>
                  <a:tcPr>
                    <a:solidFill>
                      <a:srgbClr val="92D050"/>
                    </a:solidFill>
                  </a:tcPr>
                </a:tc>
                <a:tc>
                  <a:txBody>
                    <a:bodyPr/>
                    <a:lstStyle/>
                    <a:p>
                      <a:r>
                        <a:rPr lang="en-US" sz="1600" dirty="0">
                          <a:sym typeface="Wingdings" panose="05000000000000000000" pitchFamily="2" charset="2"/>
                        </a:rPr>
                        <a:t> These bits are already uncontrolled; format can be entirely VS once connected STA-IDs are unique</a:t>
                      </a:r>
                      <a:endParaRPr lang="en-US" sz="1600" dirty="0"/>
                    </a:p>
                  </a:txBody>
                  <a:tcPr>
                    <a:solidFill>
                      <a:srgbClr val="92D050"/>
                    </a:solidFill>
                  </a:tcPr>
                </a:tc>
                <a:extLst>
                  <a:ext uri="{0D108BD9-81ED-4DB2-BD59-A6C34878D82A}">
                    <a16:rowId xmlns:a16="http://schemas.microsoft.com/office/drawing/2014/main" val="4045717731"/>
                  </a:ext>
                </a:extLst>
              </a:tr>
              <a:tr h="531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PHY changes; r</a:t>
                      </a:r>
                      <a:r>
                        <a:rPr lang="en-US" sz="1600" dirty="0"/>
                        <a:t>eceivers might depend on unexpected features of the waveform. </a:t>
                      </a:r>
                    </a:p>
                  </a:txBody>
                  <a:tcPr/>
                </a:tc>
                <a:extLst>
                  <a:ext uri="{0D108BD9-81ED-4DB2-BD59-A6C34878D82A}">
                    <a16:rowId xmlns:a16="http://schemas.microsoft.com/office/drawing/2014/main" val="1770218772"/>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t>(Common &amp;) Per-User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Need 11bn draft to allow this for negotiated exceptions</a:t>
                      </a:r>
                      <a:endParaRPr lang="en-US" sz="1600" dirty="0"/>
                    </a:p>
                    <a:p>
                      <a:endParaRPr lang="en-US" sz="1600" dirty="0"/>
                    </a:p>
                  </a:txBody>
                  <a:tcPr/>
                </a:tc>
                <a:extLst>
                  <a:ext uri="{0D108BD9-81ED-4DB2-BD59-A6C34878D82A}">
                    <a16:rowId xmlns:a16="http://schemas.microsoft.com/office/drawing/2014/main" val="3255658359"/>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(Common &amp;) Per-User</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1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3">
                  <a:txBody>
                    <a:bodyPr/>
                    <a:lstStyle/>
                    <a:p>
                      <a:r>
                        <a:rPr lang="en-US" sz="1200" dirty="0"/>
                        <a:t>*The earlier in the PPDU the better</a:t>
                      </a:r>
                    </a:p>
                  </a:txBody>
                  <a:tcPr/>
                </a:tc>
                <a:tc hMerge="1">
                  <a:txBody>
                    <a:bodyPr/>
                    <a:lstStyle/>
                    <a:p>
                      <a:endParaRPr lang="en-US"/>
                    </a:p>
                  </a:txBody>
                  <a:tcPr/>
                </a:tc>
                <a:tc hMerge="1">
                  <a:txBody>
                    <a:bodyPr/>
                    <a:lstStyle/>
                    <a:p>
                      <a:endParaRPr lang="en-US" sz="1600" dirty="0"/>
                    </a:p>
                  </a:txBody>
                  <a:tcPr/>
                </a:tc>
                <a:extLst>
                  <a:ext uri="{0D108BD9-81ED-4DB2-BD59-A6C34878D82A}">
                    <a16:rowId xmlns:a16="http://schemas.microsoft.com/office/drawing/2014/main" val="904082936"/>
                  </a:ext>
                </a:extLst>
              </a:tr>
            </a:tbl>
          </a:graphicData>
        </a:graphic>
      </p:graphicFrame>
    </p:spTree>
    <p:extLst>
      <p:ext uri="{BB962C8B-B14F-4D97-AF65-F5344CB8AC3E}">
        <p14:creationId xmlns:p14="http://schemas.microsoft.com/office/powerpoint/2010/main" val="1238842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dirty="0"/>
              <a:t>802.11 has certain PHY resources (U-SIG fields, User fields, UHTSIG pad field, Service field </a:t>
            </a:r>
            <a:r>
              <a:rPr lang="en-US" dirty="0" err="1"/>
              <a:t>etc</a:t>
            </a:r>
            <a:r>
              <a:rPr lang="en-US" dirty="0"/>
              <a:t>)</a:t>
            </a:r>
          </a:p>
          <a:p>
            <a:r>
              <a:rPr lang="en-US" dirty="0"/>
              <a:t>Each time a vendor uses one of these PHY resources without proper guardrails, practically the PHY resources become unavailable to future amendments</a:t>
            </a:r>
          </a:p>
          <a:p>
            <a:r>
              <a:rPr lang="en-US" dirty="0"/>
              <a:t>Proper guardrails for PHY VS signaling include:</a:t>
            </a:r>
          </a:p>
          <a:p>
            <a:pPr lvl="1"/>
            <a:r>
              <a:rPr lang="en-US" dirty="0"/>
              <a:t>All PHY VS behaviors shall be first negotiated with a peer using upper layer signaling (e.g., MAC-level vendor-specific negotiation)</a:t>
            </a:r>
          </a:p>
          <a:p>
            <a:pPr lvl="1"/>
            <a:r>
              <a:rPr lang="en-US" dirty="0"/>
              <a:t>A STA shall not negotiate, and shall tear down any successful negotiations for, VS behaviors whenever the STA as a recipient cannot distinguish between intended PPDUs with a VS behavior different to other intended PPDUs</a:t>
            </a:r>
          </a:p>
          <a:p>
            <a:pPr lvl="2"/>
            <a:r>
              <a:rPr lang="en-US" dirty="0"/>
              <a:t>For instance, for UHR (SU)/MU PPDUs, the recipient device of VS behavior with a peer shall ensure that the AID in use with the peer is different from the AID in use with other peers not using that VS behavior</a:t>
            </a:r>
          </a:p>
          <a:p>
            <a:pPr lvl="2"/>
            <a:r>
              <a:rPr lang="en-US" dirty="0"/>
              <a:t>Via AID allocation (if AP) and/or Options </a:t>
            </a:r>
            <a:r>
              <a:rPr lang="en-US" b="1" dirty="0"/>
              <a:t>A + </a:t>
            </a:r>
            <a:r>
              <a:rPr lang="en-US" dirty="0"/>
              <a:t>S/T/U/</a:t>
            </a:r>
            <a:r>
              <a:rPr lang="en-US" b="1" dirty="0"/>
              <a:t>V </a:t>
            </a:r>
            <a:r>
              <a:rPr lang="en-US" dirty="0"/>
              <a:t>(AID vetoing) (if non-AP STA)</a:t>
            </a:r>
          </a:p>
          <a:p>
            <a:pPr lvl="1"/>
            <a:r>
              <a:rPr lang="en-US" dirty="0"/>
              <a:t>For UHR TB PPDUs, VS dynamic signaling may occur in the Service field (see backup)</a:t>
            </a:r>
          </a:p>
          <a:p>
            <a:pPr lvl="1"/>
            <a:r>
              <a:rPr lang="en-US" dirty="0"/>
              <a:t>For UHR (SU)/MU PPDUs, VS dynamic signaling may occur in the User field and UHTSIG field</a:t>
            </a:r>
          </a:p>
          <a:p>
            <a:pPr lvl="2"/>
            <a:r>
              <a:rPr lang="en-US" dirty="0"/>
              <a:t>No acceptance of VS use of U-SIG bits; yet high temptation – need to provide a safety valve</a:t>
            </a:r>
          </a:p>
          <a:p>
            <a:pPr lvl="1"/>
            <a:r>
              <a:rPr lang="en-US" dirty="0">
                <a:highlight>
                  <a:srgbClr val="FFFF00"/>
                </a:highlight>
              </a:rPr>
              <a:t>All such vendor specific signaling shall operate so that it never precludes standardized use of the same signaling resources</a:t>
            </a:r>
            <a:r>
              <a:rPr lang="en-US" dirty="0"/>
              <a:t>. </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23/1099, “Vendor Specific SIG field”, Brian Hart (Cisco Systems)</a:t>
            </a:r>
          </a:p>
          <a:p>
            <a:pPr marL="0" indent="0">
              <a:buNone/>
            </a:pPr>
            <a:r>
              <a:rPr lang="en-US" dirty="0"/>
              <a:t>[2] 24/0461, “Vendor Specific Signaling”, Brian Hart (Cisco Systems)</a:t>
            </a:r>
          </a:p>
          <a:p>
            <a:pPr marL="0" indent="0">
              <a:buNone/>
            </a:pPr>
            <a:endParaRPr lang="en-US" dirty="0"/>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11bn shall define guardrails to enable PHY-level vendor specific extensions that are safe:</a:t>
            </a:r>
          </a:p>
          <a:p>
            <a:pPr lvl="2"/>
            <a:endParaRPr lang="en-US" dirty="0"/>
          </a:p>
          <a:p>
            <a:pPr lvl="2"/>
            <a:r>
              <a:rPr lang="en-US" dirty="0"/>
              <a:t>Not ambiguous to an intended recipient</a:t>
            </a:r>
          </a:p>
          <a:p>
            <a:pPr lvl="2"/>
            <a:r>
              <a:rPr lang="en-US" dirty="0"/>
              <a:t>Use of any other PHY signaling resources shall not introduce interoperability issues if they were to be unreserved / redefined in a future amendment</a:t>
            </a:r>
          </a:p>
          <a:p>
            <a:pPr lvl="2"/>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13</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p:txBody>
          <a:bodyPr/>
          <a:lstStyle/>
          <a:p>
            <a:r>
              <a:rPr lang="en-US" dirty="0"/>
              <a:t>Motivation for Standardized PHY-level Vendor Specific Signaling</a:t>
            </a:r>
            <a:br>
              <a:rPr lang="en-US" dirty="0"/>
            </a:br>
            <a:r>
              <a:rPr lang="en-US" sz="1800" dirty="0"/>
              <a:t>Mostly a repeat from [1]</a:t>
            </a:r>
            <a:endParaRPr lang="en-US" dirty="0"/>
          </a:p>
        </p:txBody>
      </p:sp>
      <p:sp>
        <p:nvSpPr>
          <p:cNvPr id="3" name="Content Placeholder 2">
            <a:extLst>
              <a:ext uri="{FF2B5EF4-FFF2-40B4-BE49-F238E27FC236}">
                <a16:creationId xmlns:a16="http://schemas.microsoft.com/office/drawing/2014/main" id="{A0D2FEEF-E3C7-CDA6-8DC1-7672FDBFABD7}"/>
              </a:ext>
            </a:extLst>
          </p:cNvPr>
          <p:cNvSpPr>
            <a:spLocks noGrp="1"/>
          </p:cNvSpPr>
          <p:nvPr>
            <p:ph idx="1"/>
          </p:nvPr>
        </p:nvSpPr>
        <p:spPr>
          <a:xfrm>
            <a:off x="914400" y="1800224"/>
            <a:ext cx="10363200" cy="4676776"/>
          </a:xfrm>
        </p:spPr>
        <p:txBody>
          <a:bodyPr/>
          <a:lstStyle/>
          <a:p>
            <a:r>
              <a:rPr lang="en-US" dirty="0"/>
              <a:t>Goals: </a:t>
            </a:r>
          </a:p>
          <a:p>
            <a:pPr lvl="1"/>
            <a:r>
              <a:rPr lang="en-US" dirty="0"/>
              <a:t>Signal the presence of proprietary PHY-layer features in PPDUs to devices in the transmitter’s eco-system</a:t>
            </a:r>
          </a:p>
          <a:p>
            <a:pPr lvl="1"/>
            <a:r>
              <a:rPr lang="en-US" dirty="0"/>
              <a:t>Avoid confusing devices outside their eco-system by conforming to the 802.11 standard</a:t>
            </a:r>
          </a:p>
          <a:p>
            <a:r>
              <a:rPr lang="en-US" dirty="0"/>
              <a:t>Stakes are raised with U-SIG</a:t>
            </a:r>
          </a:p>
          <a:p>
            <a:pPr lvl="1"/>
            <a:r>
              <a:rPr lang="en-US" dirty="0"/>
              <a:t>This needs to support many generations of 802.11 MAC/PHY amendments and many vendors/eco-systems</a:t>
            </a:r>
          </a:p>
          <a:p>
            <a:pPr lvl="1"/>
            <a:r>
              <a:rPr lang="en-US" dirty="0"/>
              <a:t>Any misuse of reserved fields or VS-redefinition of standardized fields runs the risk that the misuse/redefinition will be exposed in future amendments</a:t>
            </a:r>
          </a:p>
          <a:p>
            <a:r>
              <a:rPr lang="en-US" dirty="0"/>
              <a:t>The MAC has rich and mature mechanisms for </a:t>
            </a:r>
            <a:r>
              <a:rPr lang="en-US" dirty="0">
                <a:highlight>
                  <a:srgbClr val="FFFF00"/>
                </a:highlight>
              </a:rPr>
              <a:t>safe</a:t>
            </a:r>
            <a:r>
              <a:rPr lang="en-US" dirty="0"/>
              <a:t> feature experimentation, prototyping and deployment</a:t>
            </a:r>
          </a:p>
          <a:p>
            <a:pPr lvl="1"/>
            <a:r>
              <a:rPr lang="en-US" dirty="0"/>
              <a:t>Vendor Specific (sub)elements, and (Public) Action frames</a:t>
            </a:r>
          </a:p>
          <a:p>
            <a:pPr lvl="1"/>
            <a:r>
              <a:rPr lang="en-US" dirty="0"/>
              <a:t>Some of these proprietary features didn’t work out, and did not burden the 802.11 standard</a:t>
            </a:r>
          </a:p>
          <a:p>
            <a:pPr lvl="1"/>
            <a:r>
              <a:rPr lang="en-US" dirty="0"/>
              <a:t>Some of these proprietary features created high value and were returned to 802.11 and have been proposed/accepted as standardized features</a:t>
            </a:r>
          </a:p>
          <a:p>
            <a:pPr lvl="2"/>
            <a:r>
              <a:rPr lang="en-US" dirty="0"/>
              <a:t>i.e., vendor specific extensions support a rich and healthy 802.11 eco-system</a:t>
            </a:r>
          </a:p>
          <a:p>
            <a:r>
              <a:rPr lang="en-US" dirty="0"/>
              <a:t>Let’s create a </a:t>
            </a:r>
            <a:r>
              <a:rPr lang="en-US" dirty="0">
                <a:highlight>
                  <a:srgbClr val="FFFF00"/>
                </a:highlight>
              </a:rPr>
              <a:t>safe</a:t>
            </a:r>
            <a:r>
              <a:rPr lang="en-US" dirty="0"/>
              <a:t> environment for PHY experimentation, prototyping and deployment too</a:t>
            </a:r>
          </a:p>
          <a:p>
            <a:pPr lvl="1"/>
            <a:r>
              <a:rPr lang="en-US" dirty="0">
                <a:highlight>
                  <a:srgbClr val="FFFF00"/>
                </a:highlight>
              </a:rPr>
              <a:t>And can we do this with minimal PHY changes? </a:t>
            </a:r>
            <a:r>
              <a:rPr lang="en-US" dirty="0">
                <a:highlight>
                  <a:srgbClr val="FFFF00"/>
                </a:highlight>
                <a:sym typeface="Wingdings" panose="05000000000000000000" pitchFamily="2" charset="2"/>
              </a:rPr>
              <a:t> i.e., also some MAC changes</a:t>
            </a:r>
            <a:endParaRPr lang="en-US" dirty="0">
              <a:highlight>
                <a:srgbClr val="FFFF00"/>
              </a:highlight>
            </a:endParaRP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302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AU" dirty="0"/>
              <a:t>UHR (SU)/MU PPDU </a:t>
            </a:r>
            <a:br>
              <a:rPr lang="en-US" dirty="0"/>
            </a:br>
            <a:r>
              <a:rPr lang="en-US" dirty="0"/>
              <a:t>Perfect Identification of Vendor-Specific PPDUs is Not Required</a:t>
            </a:r>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4114800"/>
          </a:xfrm>
        </p:spPr>
        <p:txBody>
          <a:bodyPr/>
          <a:lstStyle/>
          <a:p>
            <a:r>
              <a:rPr lang="en-US" dirty="0"/>
              <a:t>Axiom:</a:t>
            </a:r>
          </a:p>
          <a:p>
            <a:pPr lvl="1"/>
            <a:r>
              <a:rPr lang="en-US" dirty="0"/>
              <a:t>If a) a STA attempts to receive a PPDU not intended for the STA, and the STA fails to successfully receive the PSDU due to vendor specific PHY functionality and b) the PHY still sets CCA as usual, then there is near-zero cost and this situation does not need to be avoided by design.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73611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363200" cy="2209800"/>
          </a:xfrm>
        </p:spPr>
        <p:txBody>
          <a:bodyPr/>
          <a:lstStyle/>
          <a:p>
            <a:r>
              <a:rPr lang="en-US" sz="1400" dirty="0"/>
              <a:t>A STA may negotiate vendor specific behavior as a recipient with a peer using upper layer signaling (e.g., MAC-level vendor-specific negotiation)</a:t>
            </a:r>
          </a:p>
          <a:p>
            <a:r>
              <a:rPr lang="en-US" sz="1400" dirty="0"/>
              <a:t>The vendor specific behavior must not affect information for third party STAs:</a:t>
            </a:r>
          </a:p>
          <a:p>
            <a:pPr lvl="2"/>
            <a:r>
              <a:rPr lang="en-US" sz="1400" dirty="0"/>
              <a:t>PPDUs containing RTS, CTS, CF-End (and likely MU-RTS, Ack, BA) must be unchanged</a:t>
            </a:r>
          </a:p>
          <a:p>
            <a:pPr lvl="2"/>
            <a:r>
              <a:rPr lang="en-US" sz="1400" dirty="0"/>
              <a:t>LSTF + LLTF + LSIG + RLSIG + version independent fields of the USIG must be unchanged</a:t>
            </a:r>
          </a:p>
          <a:p>
            <a:pPr lvl="2"/>
            <a:r>
              <a:rPr lang="en-US" sz="1400" dirty="0"/>
              <a:t>Yet-to-be-defined fields intended for third party STAs must also be unchanged (i.e., U-SIG)</a:t>
            </a:r>
          </a:p>
          <a:p>
            <a:endParaRPr lang="en-US" sz="1400" dirty="0"/>
          </a:p>
          <a:p>
            <a:r>
              <a:rPr lang="en-US" sz="1400" dirty="0"/>
              <a:t>Thus, for </a:t>
            </a:r>
            <a:r>
              <a:rPr lang="en-US" sz="1400" i="1" dirty="0"/>
              <a:t>static</a:t>
            </a:r>
            <a:r>
              <a:rPr lang="en-US" sz="1400" dirty="0"/>
              <a:t> VS behavior negotiated with a </a:t>
            </a:r>
            <a:r>
              <a:rPr lang="en-US" sz="1400" i="1" dirty="0"/>
              <a:t>subset </a:t>
            </a:r>
            <a:r>
              <a:rPr lang="en-US" sz="1400" dirty="0"/>
              <a:t>of the peers, the agreement must include a way for transmitting peers in the subset to identify PPDUs intended for the STA uniquely </a:t>
            </a:r>
            <a:r>
              <a:rPr lang="en-US" sz="1400" dirty="0" err="1"/>
              <a:t>wrt</a:t>
            </a:r>
            <a:r>
              <a:rPr lang="en-US" sz="1400" dirty="0"/>
              <a:t> PPDUs sent by peers not in the subset*</a:t>
            </a:r>
          </a:p>
          <a:p>
            <a:pPr lvl="1"/>
            <a:r>
              <a:rPr lang="en-US" sz="1400" dirty="0"/>
              <a:t>See next slide</a:t>
            </a:r>
          </a:p>
          <a:p>
            <a:r>
              <a:rPr lang="en-US" sz="1400" dirty="0"/>
              <a:t>If the VS behavior is </a:t>
            </a:r>
            <a:r>
              <a:rPr lang="en-US" sz="1400" i="1" dirty="0"/>
              <a:t>dynamic</a:t>
            </a:r>
            <a:r>
              <a:rPr lang="en-US" sz="1400" dirty="0"/>
              <a:t> (i.e., can change per PPDU)</a:t>
            </a:r>
          </a:p>
          <a:p>
            <a:pPr lvl="1"/>
            <a:r>
              <a:rPr lang="en-US" sz="1400" dirty="0"/>
              <a:t>The “static” requirements are still needed </a:t>
            </a:r>
          </a:p>
          <a:p>
            <a:pPr lvl="1"/>
            <a:r>
              <a:rPr lang="en-US" sz="1400" dirty="0"/>
              <a:t>As well, there needs to be a way to signal the dynamic parameters (i.e., via </a:t>
            </a:r>
            <a:r>
              <a:rPr lang="en-US" sz="1400" b="1" dirty="0"/>
              <a:t>per-PPDU signaling</a:t>
            </a:r>
            <a:r>
              <a:rPr lang="en-US" sz="1400" dirty="0"/>
              <a:t>)</a:t>
            </a:r>
          </a:p>
          <a:p>
            <a:pPr marL="0" indent="0">
              <a:buNone/>
            </a:pPr>
            <a:endParaRPr lang="en-US" sz="1400" dirty="0"/>
          </a:p>
          <a:p>
            <a:pPr lvl="2"/>
            <a:endParaRPr lang="en-US" sz="1400" dirty="0"/>
          </a:p>
          <a:p>
            <a:endParaRPr lang="en-US" sz="1400" dirty="0"/>
          </a:p>
          <a:p>
            <a:endParaRPr lang="en-US" sz="1400" dirty="0"/>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Vendor Specific Signaling Requirements when seeking minimization of PHY changes – Top Level</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a:xfrm>
            <a:off x="5953432" y="6475413"/>
            <a:ext cx="570669" cy="184666"/>
          </a:xfrm>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90095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5AA68074-2C72-1E2C-940A-357CA72EED8A}"/>
              </a:ext>
            </a:extLst>
          </p:cNvPr>
          <p:cNvSpPr/>
          <p:nvPr/>
        </p:nvSpPr>
        <p:spPr bwMode="auto">
          <a:xfrm>
            <a:off x="8989336" y="4418943"/>
            <a:ext cx="2745463"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7" name="Rectangle 36">
            <a:extLst>
              <a:ext uri="{FF2B5EF4-FFF2-40B4-BE49-F238E27FC236}">
                <a16:creationId xmlns:a16="http://schemas.microsoft.com/office/drawing/2014/main" id="{4F99B6A7-25C0-FD9E-F9C0-F5D3CBEEE724}"/>
              </a:ext>
            </a:extLst>
          </p:cNvPr>
          <p:cNvSpPr/>
          <p:nvPr/>
        </p:nvSpPr>
        <p:spPr bwMode="auto">
          <a:xfrm>
            <a:off x="5841910" y="4422871"/>
            <a:ext cx="3021724"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18" name="Rectangle 17">
            <a:extLst>
              <a:ext uri="{FF2B5EF4-FFF2-40B4-BE49-F238E27FC236}">
                <a16:creationId xmlns:a16="http://schemas.microsoft.com/office/drawing/2014/main" id="{84C7F68F-3637-1EA0-E603-43A0AD7A1818}"/>
              </a:ext>
            </a:extLst>
          </p:cNvPr>
          <p:cNvSpPr/>
          <p:nvPr/>
        </p:nvSpPr>
        <p:spPr bwMode="auto">
          <a:xfrm>
            <a:off x="2872215" y="4418943"/>
            <a:ext cx="2826624"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The Problem Applies Equally to Clients and APs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a:xfrm>
            <a:off x="5953432" y="6475413"/>
            <a:ext cx="570669" cy="184666"/>
          </a:xfrm>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C20AC678-CBEB-7719-BEE0-8F4BBD26F715}"/>
              </a:ext>
            </a:extLst>
          </p:cNvPr>
          <p:cNvSpPr/>
          <p:nvPr/>
        </p:nvSpPr>
        <p:spPr bwMode="auto">
          <a:xfrm>
            <a:off x="1024342" y="4419600"/>
            <a:ext cx="1711247"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pic>
        <p:nvPicPr>
          <p:cNvPr id="10" name="Graphic 9" descr="Wireless router with solid fill">
            <a:extLst>
              <a:ext uri="{FF2B5EF4-FFF2-40B4-BE49-F238E27FC236}">
                <a16:creationId xmlns:a16="http://schemas.microsoft.com/office/drawing/2014/main" id="{73D261D2-0649-E4BF-EAEA-45375AAF5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81834" y="4495800"/>
            <a:ext cx="533400" cy="533400"/>
          </a:xfrm>
          <a:prstGeom prst="rect">
            <a:avLst/>
          </a:prstGeom>
        </p:spPr>
      </p:pic>
      <p:pic>
        <p:nvPicPr>
          <p:cNvPr id="12" name="Graphic 11" descr="Smart Phone with solid fill">
            <a:extLst>
              <a:ext uri="{FF2B5EF4-FFF2-40B4-BE49-F238E27FC236}">
                <a16:creationId xmlns:a16="http://schemas.microsoft.com/office/drawing/2014/main" id="{6FE75FB0-5DFE-80F4-1235-873150B9BF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81834" y="5829300"/>
            <a:ext cx="533400" cy="533400"/>
          </a:xfrm>
          <a:prstGeom prst="rect">
            <a:avLst/>
          </a:prstGeom>
        </p:spPr>
      </p:pic>
      <p:cxnSp>
        <p:nvCxnSpPr>
          <p:cNvPr id="17" name="Straight Arrow Connector 16">
            <a:extLst>
              <a:ext uri="{FF2B5EF4-FFF2-40B4-BE49-F238E27FC236}">
                <a16:creationId xmlns:a16="http://schemas.microsoft.com/office/drawing/2014/main" id="{00C3107F-97F9-B71F-FDDE-56080C5D5589}"/>
              </a:ext>
            </a:extLst>
          </p:cNvPr>
          <p:cNvCxnSpPr>
            <a:cxnSpLocks/>
          </p:cNvCxnSpPr>
          <p:nvPr/>
        </p:nvCxnSpPr>
        <p:spPr bwMode="auto">
          <a:xfrm>
            <a:off x="2348534" y="5029200"/>
            <a:ext cx="0" cy="723900"/>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pic>
        <p:nvPicPr>
          <p:cNvPr id="19" name="Graphic 18" descr="Wireless router with solid fill">
            <a:extLst>
              <a:ext uri="{FF2B5EF4-FFF2-40B4-BE49-F238E27FC236}">
                <a16:creationId xmlns:a16="http://schemas.microsoft.com/office/drawing/2014/main" id="{7B73A25D-6D8A-1BC5-2C3F-1E22FBB8FE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25218" y="4495143"/>
            <a:ext cx="533400" cy="533400"/>
          </a:xfrm>
          <a:prstGeom prst="rect">
            <a:avLst/>
          </a:prstGeom>
        </p:spPr>
      </p:pic>
      <p:cxnSp>
        <p:nvCxnSpPr>
          <p:cNvPr id="22" name="Straight Arrow Connector 21">
            <a:extLst>
              <a:ext uri="{FF2B5EF4-FFF2-40B4-BE49-F238E27FC236}">
                <a16:creationId xmlns:a16="http://schemas.microsoft.com/office/drawing/2014/main" id="{7A8E849F-A922-AA92-F7BA-A752F336150E}"/>
              </a:ext>
            </a:extLst>
          </p:cNvPr>
          <p:cNvCxnSpPr>
            <a:cxnSpLocks/>
          </p:cNvCxnSpPr>
          <p:nvPr/>
        </p:nvCxnSpPr>
        <p:spPr bwMode="auto">
          <a:xfrm flipH="1">
            <a:off x="4187962" y="5028543"/>
            <a:ext cx="3956" cy="721790"/>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cxnSp>
        <p:nvCxnSpPr>
          <p:cNvPr id="25" name="Straight Arrow Connector 24">
            <a:extLst>
              <a:ext uri="{FF2B5EF4-FFF2-40B4-BE49-F238E27FC236}">
                <a16:creationId xmlns:a16="http://schemas.microsoft.com/office/drawing/2014/main" id="{4801BDF8-053E-9044-DED8-C9B91CA471C3}"/>
              </a:ext>
            </a:extLst>
          </p:cNvPr>
          <p:cNvCxnSpPr>
            <a:cxnSpLocks/>
          </p:cNvCxnSpPr>
          <p:nvPr/>
        </p:nvCxnSpPr>
        <p:spPr bwMode="auto">
          <a:xfrm>
            <a:off x="4458618" y="5028542"/>
            <a:ext cx="561762" cy="656241"/>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29" name="Oval 28">
            <a:extLst>
              <a:ext uri="{FF2B5EF4-FFF2-40B4-BE49-F238E27FC236}">
                <a16:creationId xmlns:a16="http://schemas.microsoft.com/office/drawing/2014/main" id="{587BEF5F-C68B-FC34-0B6D-0E46A62FC06B}"/>
              </a:ext>
            </a:extLst>
          </p:cNvPr>
          <p:cNvSpPr/>
          <p:nvPr/>
        </p:nvSpPr>
        <p:spPr bwMode="auto">
          <a:xfrm>
            <a:off x="2196134" y="5223761"/>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36" name="Oval 35">
            <a:extLst>
              <a:ext uri="{FF2B5EF4-FFF2-40B4-BE49-F238E27FC236}">
                <a16:creationId xmlns:a16="http://schemas.microsoft.com/office/drawing/2014/main" id="{EE624AC1-66EF-18A4-D661-EE72430B2B38}"/>
              </a:ext>
            </a:extLst>
          </p:cNvPr>
          <p:cNvSpPr/>
          <p:nvPr/>
        </p:nvSpPr>
        <p:spPr bwMode="auto">
          <a:xfrm>
            <a:off x="4039518" y="5223761"/>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44" name="Speech Bubble: Rectangle 43">
            <a:extLst>
              <a:ext uri="{FF2B5EF4-FFF2-40B4-BE49-F238E27FC236}">
                <a16:creationId xmlns:a16="http://schemas.microsoft.com/office/drawing/2014/main" id="{BE7388C6-2A52-E093-EF37-0DBE7878F539}"/>
              </a:ext>
            </a:extLst>
          </p:cNvPr>
          <p:cNvSpPr/>
          <p:nvPr/>
        </p:nvSpPr>
        <p:spPr bwMode="auto">
          <a:xfrm>
            <a:off x="5968034" y="4505325"/>
            <a:ext cx="964239" cy="1828143"/>
          </a:xfrm>
          <a:prstGeom prst="wedgeRectCallout">
            <a:avLst>
              <a:gd name="adj1" fmla="val 84879"/>
              <a:gd name="adj2" fmla="val 8929"/>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No 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 </a:t>
            </a:r>
            <a:r>
              <a:rPr kumimoji="0" lang="en-US" b="1" i="0" u="none" strike="noStrike" cap="none" normalizeH="0" baseline="0" dirty="0">
                <a:ln>
                  <a:noFill/>
                </a:ln>
                <a:solidFill>
                  <a:schemeClr val="tx1"/>
                </a:solidFill>
                <a:effectLst/>
                <a:latin typeface="+mj-lt"/>
              </a:rPr>
              <a:t>after </a:t>
            </a:r>
            <a:r>
              <a:rPr kumimoji="0" lang="en-US" i="0" u="none" strike="noStrike" cap="none" normalizeH="0" baseline="0" dirty="0">
                <a:ln>
                  <a:noFill/>
                </a:ln>
                <a:solidFill>
                  <a:schemeClr val="tx1"/>
                </a:solidFill>
                <a:effectLst/>
                <a:latin typeface="+mj-lt"/>
              </a:rPr>
              <a:t>second peer negotiates same VS behavior*</a:t>
            </a:r>
          </a:p>
        </p:txBody>
      </p:sp>
      <p:pic>
        <p:nvPicPr>
          <p:cNvPr id="48" name="Graphic 47" descr="Wireless router with solid fill">
            <a:extLst>
              <a:ext uri="{FF2B5EF4-FFF2-40B4-BE49-F238E27FC236}">
                <a16:creationId xmlns:a16="http://schemas.microsoft.com/office/drawing/2014/main" id="{F200A673-54DD-09B8-9F8A-A668F8674B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08637" y="4460832"/>
            <a:ext cx="533400" cy="533400"/>
          </a:xfrm>
          <a:prstGeom prst="rect">
            <a:avLst/>
          </a:prstGeom>
        </p:spPr>
      </p:pic>
      <p:cxnSp>
        <p:nvCxnSpPr>
          <p:cNvPr id="49" name="Straight Arrow Connector 48">
            <a:extLst>
              <a:ext uri="{FF2B5EF4-FFF2-40B4-BE49-F238E27FC236}">
                <a16:creationId xmlns:a16="http://schemas.microsoft.com/office/drawing/2014/main" id="{5E647D3C-67D8-4460-3082-D049D2F3DA1E}"/>
              </a:ext>
            </a:extLst>
          </p:cNvPr>
          <p:cNvCxnSpPr>
            <a:cxnSpLocks/>
          </p:cNvCxnSpPr>
          <p:nvPr/>
        </p:nvCxnSpPr>
        <p:spPr bwMode="auto">
          <a:xfrm>
            <a:off x="7375337" y="4994232"/>
            <a:ext cx="0" cy="642459"/>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52" name="Oval 51">
            <a:extLst>
              <a:ext uri="{FF2B5EF4-FFF2-40B4-BE49-F238E27FC236}">
                <a16:creationId xmlns:a16="http://schemas.microsoft.com/office/drawing/2014/main" id="{298C3E8C-B54C-70A6-BB42-23A7C082F3FB}"/>
              </a:ext>
            </a:extLst>
          </p:cNvPr>
          <p:cNvSpPr/>
          <p:nvPr/>
        </p:nvSpPr>
        <p:spPr bwMode="auto">
          <a:xfrm>
            <a:off x="7222937" y="5223761"/>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54" name="Arrow: Right 53">
            <a:extLst>
              <a:ext uri="{FF2B5EF4-FFF2-40B4-BE49-F238E27FC236}">
                <a16:creationId xmlns:a16="http://schemas.microsoft.com/office/drawing/2014/main" id="{0A14144E-5613-7860-5879-86E9174CB2ED}"/>
              </a:ext>
            </a:extLst>
          </p:cNvPr>
          <p:cNvSpPr/>
          <p:nvPr/>
        </p:nvSpPr>
        <p:spPr bwMode="auto">
          <a:xfrm>
            <a:off x="5632493" y="5028543"/>
            <a:ext cx="259341" cy="760029"/>
          </a:xfrm>
          <a:prstGeom prst="right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57" name="Speech Bubble: Rectangle 56">
            <a:extLst>
              <a:ext uri="{FF2B5EF4-FFF2-40B4-BE49-F238E27FC236}">
                <a16:creationId xmlns:a16="http://schemas.microsoft.com/office/drawing/2014/main" id="{FE98596B-9F39-BC92-E6AE-00F634FBE765}"/>
              </a:ext>
            </a:extLst>
          </p:cNvPr>
          <p:cNvSpPr/>
          <p:nvPr/>
        </p:nvSpPr>
        <p:spPr bwMode="auto">
          <a:xfrm>
            <a:off x="11086091" y="4533820"/>
            <a:ext cx="533400" cy="510941"/>
          </a:xfrm>
          <a:prstGeom prst="wedgeRectCallout">
            <a:avLst>
              <a:gd name="adj1" fmla="val -54911"/>
              <a:gd name="adj2" fmla="val 130054"/>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Ditto</a:t>
            </a:r>
          </a:p>
        </p:txBody>
      </p:sp>
      <p:pic>
        <p:nvPicPr>
          <p:cNvPr id="59" name="Graphic 58" descr="Wireless router with solid fill">
            <a:extLst>
              <a:ext uri="{FF2B5EF4-FFF2-40B4-BE49-F238E27FC236}">
                <a16:creationId xmlns:a16="http://schemas.microsoft.com/office/drawing/2014/main" id="{B73F6211-1E8B-7A8D-10FD-765F8BDC05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77469" y="4456904"/>
            <a:ext cx="533400" cy="533400"/>
          </a:xfrm>
          <a:prstGeom prst="rect">
            <a:avLst/>
          </a:prstGeom>
        </p:spPr>
      </p:pic>
      <p:cxnSp>
        <p:nvCxnSpPr>
          <p:cNvPr id="60" name="Straight Arrow Connector 59">
            <a:extLst>
              <a:ext uri="{FF2B5EF4-FFF2-40B4-BE49-F238E27FC236}">
                <a16:creationId xmlns:a16="http://schemas.microsoft.com/office/drawing/2014/main" id="{B9BB7715-3CDE-62F1-4BF7-772372C8883E}"/>
              </a:ext>
            </a:extLst>
          </p:cNvPr>
          <p:cNvCxnSpPr>
            <a:cxnSpLocks/>
          </p:cNvCxnSpPr>
          <p:nvPr/>
        </p:nvCxnSpPr>
        <p:spPr bwMode="auto">
          <a:xfrm>
            <a:off x="10244169" y="4990304"/>
            <a:ext cx="0" cy="646387"/>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63" name="Oval 62">
            <a:extLst>
              <a:ext uri="{FF2B5EF4-FFF2-40B4-BE49-F238E27FC236}">
                <a16:creationId xmlns:a16="http://schemas.microsoft.com/office/drawing/2014/main" id="{894CC2A7-C159-F8E7-9DBE-0E9CCA0E0BCD}"/>
              </a:ext>
            </a:extLst>
          </p:cNvPr>
          <p:cNvSpPr/>
          <p:nvPr/>
        </p:nvSpPr>
        <p:spPr bwMode="auto">
          <a:xfrm>
            <a:off x="10091769" y="5223761"/>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VS1</a:t>
            </a:r>
          </a:p>
        </p:txBody>
      </p:sp>
      <p:sp>
        <p:nvSpPr>
          <p:cNvPr id="70" name="Speech Bubble: Rectangle 69">
            <a:extLst>
              <a:ext uri="{FF2B5EF4-FFF2-40B4-BE49-F238E27FC236}">
                <a16:creationId xmlns:a16="http://schemas.microsoft.com/office/drawing/2014/main" id="{60AB8548-7A11-49C6-D673-D7A15A2DD0AC}"/>
              </a:ext>
            </a:extLst>
          </p:cNvPr>
          <p:cNvSpPr/>
          <p:nvPr/>
        </p:nvSpPr>
        <p:spPr bwMode="auto">
          <a:xfrm>
            <a:off x="1133134" y="5019346"/>
            <a:ext cx="919929" cy="820300"/>
          </a:xfrm>
          <a:prstGeom prst="wedgeRectCallout">
            <a:avLst>
              <a:gd name="adj1" fmla="val 66868"/>
              <a:gd name="adj2" fmla="val 25668"/>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No 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a:t>
            </a:r>
          </a:p>
        </p:txBody>
      </p:sp>
      <p:pic>
        <p:nvPicPr>
          <p:cNvPr id="13" name="Graphic 12" descr="Smart Phone with solid fill">
            <a:extLst>
              <a:ext uri="{FF2B5EF4-FFF2-40B4-BE49-F238E27FC236}">
                <a16:creationId xmlns:a16="http://schemas.microsoft.com/office/drawing/2014/main" id="{593796D1-B348-5D55-B319-190D1D0647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15180" y="5756985"/>
            <a:ext cx="533400" cy="533400"/>
          </a:xfrm>
          <a:prstGeom prst="rect">
            <a:avLst/>
          </a:prstGeom>
        </p:spPr>
      </p:pic>
      <p:cxnSp>
        <p:nvCxnSpPr>
          <p:cNvPr id="16" name="Straight Arrow Connector 15">
            <a:extLst>
              <a:ext uri="{FF2B5EF4-FFF2-40B4-BE49-F238E27FC236}">
                <a16:creationId xmlns:a16="http://schemas.microsoft.com/office/drawing/2014/main" id="{CD5CA12D-47FA-F872-04C9-906FC3EE31A6}"/>
              </a:ext>
            </a:extLst>
          </p:cNvPr>
          <p:cNvCxnSpPr>
            <a:cxnSpLocks/>
          </p:cNvCxnSpPr>
          <p:nvPr/>
        </p:nvCxnSpPr>
        <p:spPr bwMode="auto">
          <a:xfrm>
            <a:off x="7677879" y="4980450"/>
            <a:ext cx="561762" cy="656241"/>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pic>
        <p:nvPicPr>
          <p:cNvPr id="20" name="Graphic 19" descr="Smart Phone with solid fill">
            <a:extLst>
              <a:ext uri="{FF2B5EF4-FFF2-40B4-BE49-F238E27FC236}">
                <a16:creationId xmlns:a16="http://schemas.microsoft.com/office/drawing/2014/main" id="{A3519B17-C764-2F3E-7D5F-3098F0F77F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34441" y="5708893"/>
            <a:ext cx="533400" cy="533400"/>
          </a:xfrm>
          <a:prstGeom prst="rect">
            <a:avLst/>
          </a:prstGeom>
        </p:spPr>
      </p:pic>
      <p:sp>
        <p:nvSpPr>
          <p:cNvPr id="21" name="Oval 20">
            <a:extLst>
              <a:ext uri="{FF2B5EF4-FFF2-40B4-BE49-F238E27FC236}">
                <a16:creationId xmlns:a16="http://schemas.microsoft.com/office/drawing/2014/main" id="{23533C38-7DF0-74E2-DDBD-BAF73ACF9C48}"/>
              </a:ext>
            </a:extLst>
          </p:cNvPr>
          <p:cNvSpPr/>
          <p:nvPr/>
        </p:nvSpPr>
        <p:spPr bwMode="auto">
          <a:xfrm>
            <a:off x="7820903" y="5223761"/>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cxnSp>
        <p:nvCxnSpPr>
          <p:cNvPr id="26" name="Straight Arrow Connector 25">
            <a:extLst>
              <a:ext uri="{FF2B5EF4-FFF2-40B4-BE49-F238E27FC236}">
                <a16:creationId xmlns:a16="http://schemas.microsoft.com/office/drawing/2014/main" id="{4E391459-C6F1-232F-A3DB-AA14D490B704}"/>
              </a:ext>
            </a:extLst>
          </p:cNvPr>
          <p:cNvCxnSpPr>
            <a:cxnSpLocks/>
          </p:cNvCxnSpPr>
          <p:nvPr/>
        </p:nvCxnSpPr>
        <p:spPr bwMode="auto">
          <a:xfrm>
            <a:off x="10505097" y="4944320"/>
            <a:ext cx="561762" cy="656241"/>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64" name="Oval 63">
            <a:extLst>
              <a:ext uri="{FF2B5EF4-FFF2-40B4-BE49-F238E27FC236}">
                <a16:creationId xmlns:a16="http://schemas.microsoft.com/office/drawing/2014/main" id="{EF22FC6A-ADF3-AB47-77C8-4B9F6DB94C32}"/>
              </a:ext>
            </a:extLst>
          </p:cNvPr>
          <p:cNvSpPr/>
          <p:nvPr/>
        </p:nvSpPr>
        <p:spPr bwMode="auto">
          <a:xfrm>
            <a:off x="10709259" y="5223761"/>
            <a:ext cx="304800" cy="304800"/>
          </a:xfrm>
          <a:prstGeom prst="ellipse">
            <a:avLst/>
          </a:prstGeom>
          <a:solidFill>
            <a:srgbClr val="FFC0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VS2</a:t>
            </a:r>
          </a:p>
        </p:txBody>
      </p:sp>
      <p:sp>
        <p:nvSpPr>
          <p:cNvPr id="28" name="Rectangle 27">
            <a:extLst>
              <a:ext uri="{FF2B5EF4-FFF2-40B4-BE49-F238E27FC236}">
                <a16:creationId xmlns:a16="http://schemas.microsoft.com/office/drawing/2014/main" id="{4ACEA7AD-46F0-DEEF-CE58-EB070918FB0A}"/>
              </a:ext>
            </a:extLst>
          </p:cNvPr>
          <p:cNvSpPr/>
          <p:nvPr/>
        </p:nvSpPr>
        <p:spPr bwMode="auto">
          <a:xfrm>
            <a:off x="8989336" y="2282072"/>
            <a:ext cx="2745463"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0" name="Rectangle 29">
            <a:extLst>
              <a:ext uri="{FF2B5EF4-FFF2-40B4-BE49-F238E27FC236}">
                <a16:creationId xmlns:a16="http://schemas.microsoft.com/office/drawing/2014/main" id="{F347B0E9-2BC7-1BB8-E87F-CB3BD9044183}"/>
              </a:ext>
            </a:extLst>
          </p:cNvPr>
          <p:cNvSpPr/>
          <p:nvPr/>
        </p:nvSpPr>
        <p:spPr bwMode="auto">
          <a:xfrm>
            <a:off x="5841910" y="2286000"/>
            <a:ext cx="3021724"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1" name="Rectangle 30">
            <a:extLst>
              <a:ext uri="{FF2B5EF4-FFF2-40B4-BE49-F238E27FC236}">
                <a16:creationId xmlns:a16="http://schemas.microsoft.com/office/drawing/2014/main" id="{E570648E-BF7D-F784-3A53-1E683C5C0E9C}"/>
              </a:ext>
            </a:extLst>
          </p:cNvPr>
          <p:cNvSpPr/>
          <p:nvPr/>
        </p:nvSpPr>
        <p:spPr bwMode="auto">
          <a:xfrm>
            <a:off x="2872215" y="2282072"/>
            <a:ext cx="2826624"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2" name="Rectangle 31">
            <a:extLst>
              <a:ext uri="{FF2B5EF4-FFF2-40B4-BE49-F238E27FC236}">
                <a16:creationId xmlns:a16="http://schemas.microsoft.com/office/drawing/2014/main" id="{3712C3ED-D953-8B83-ABD9-9CBEDFA68B63}"/>
              </a:ext>
            </a:extLst>
          </p:cNvPr>
          <p:cNvSpPr/>
          <p:nvPr/>
        </p:nvSpPr>
        <p:spPr bwMode="auto">
          <a:xfrm>
            <a:off x="1024342" y="2282729"/>
            <a:ext cx="1711247" cy="1981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pic>
        <p:nvPicPr>
          <p:cNvPr id="33" name="Graphic 32" descr="Wireless router with solid fill">
            <a:extLst>
              <a:ext uri="{FF2B5EF4-FFF2-40B4-BE49-F238E27FC236}">
                <a16:creationId xmlns:a16="http://schemas.microsoft.com/office/drawing/2014/main" id="{73EDE16F-183C-90FD-812C-BEB139F08E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81834" y="2358929"/>
            <a:ext cx="533400" cy="533400"/>
          </a:xfrm>
          <a:prstGeom prst="rect">
            <a:avLst/>
          </a:prstGeom>
        </p:spPr>
      </p:pic>
      <p:pic>
        <p:nvPicPr>
          <p:cNvPr id="35" name="Graphic 34" descr="Smart Phone with solid fill">
            <a:extLst>
              <a:ext uri="{FF2B5EF4-FFF2-40B4-BE49-F238E27FC236}">
                <a16:creationId xmlns:a16="http://schemas.microsoft.com/office/drawing/2014/main" id="{47A4CBA8-F721-3946-6D60-7D2AB0EEBC5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81834" y="3692429"/>
            <a:ext cx="533400" cy="533400"/>
          </a:xfrm>
          <a:prstGeom prst="rect">
            <a:avLst/>
          </a:prstGeom>
        </p:spPr>
      </p:pic>
      <p:cxnSp>
        <p:nvCxnSpPr>
          <p:cNvPr id="39" name="Straight Arrow Connector 38">
            <a:extLst>
              <a:ext uri="{FF2B5EF4-FFF2-40B4-BE49-F238E27FC236}">
                <a16:creationId xmlns:a16="http://schemas.microsoft.com/office/drawing/2014/main" id="{5E192901-D9EB-FA6D-3392-D091A2CE3D6A}"/>
              </a:ext>
            </a:extLst>
          </p:cNvPr>
          <p:cNvCxnSpPr>
            <a:cxnSpLocks/>
          </p:cNvCxnSpPr>
          <p:nvPr/>
        </p:nvCxnSpPr>
        <p:spPr bwMode="auto">
          <a:xfrm>
            <a:off x="2348534" y="2892329"/>
            <a:ext cx="0" cy="723900"/>
          </a:xfrm>
          <a:prstGeom prst="straightConnector1">
            <a:avLst/>
          </a:prstGeom>
          <a:solidFill>
            <a:schemeClr val="accent1"/>
          </a:solidFill>
          <a:ln w="38100" cap="flat" cmpd="sng" algn="ctr">
            <a:solidFill>
              <a:schemeClr val="tx1"/>
            </a:solidFill>
            <a:prstDash val="solid"/>
            <a:round/>
            <a:headEnd type="none" w="med" len="med"/>
            <a:tailEnd type="triangle" w="med" len="med"/>
          </a:ln>
          <a:effectLst/>
        </p:spPr>
      </p:cxnSp>
      <p:pic>
        <p:nvPicPr>
          <p:cNvPr id="40" name="Graphic 39" descr="Wireless router with solid fill">
            <a:extLst>
              <a:ext uri="{FF2B5EF4-FFF2-40B4-BE49-F238E27FC236}">
                <a16:creationId xmlns:a16="http://schemas.microsoft.com/office/drawing/2014/main" id="{4341DF28-15B4-8906-5231-1F23FDF35C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25218" y="2358272"/>
            <a:ext cx="533400" cy="533400"/>
          </a:xfrm>
          <a:prstGeom prst="rect">
            <a:avLst/>
          </a:prstGeom>
        </p:spPr>
      </p:pic>
      <p:cxnSp>
        <p:nvCxnSpPr>
          <p:cNvPr id="41" name="Straight Arrow Connector 40">
            <a:extLst>
              <a:ext uri="{FF2B5EF4-FFF2-40B4-BE49-F238E27FC236}">
                <a16:creationId xmlns:a16="http://schemas.microsoft.com/office/drawing/2014/main" id="{8D93F7A2-E6ED-88DC-3534-56D17A5E462C}"/>
              </a:ext>
            </a:extLst>
          </p:cNvPr>
          <p:cNvCxnSpPr>
            <a:cxnSpLocks/>
          </p:cNvCxnSpPr>
          <p:nvPr/>
        </p:nvCxnSpPr>
        <p:spPr bwMode="auto">
          <a:xfrm>
            <a:off x="4191918" y="2891672"/>
            <a:ext cx="0" cy="760029"/>
          </a:xfrm>
          <a:prstGeom prst="straightConnector1">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43" name="Straight Arrow Connector 42">
            <a:extLst>
              <a:ext uri="{FF2B5EF4-FFF2-40B4-BE49-F238E27FC236}">
                <a16:creationId xmlns:a16="http://schemas.microsoft.com/office/drawing/2014/main" id="{20B6ABAB-43A2-2325-96C4-45D50201002C}"/>
              </a:ext>
            </a:extLst>
          </p:cNvPr>
          <p:cNvCxnSpPr>
            <a:cxnSpLocks/>
          </p:cNvCxnSpPr>
          <p:nvPr/>
        </p:nvCxnSpPr>
        <p:spPr bwMode="auto">
          <a:xfrm>
            <a:off x="4479639" y="3939422"/>
            <a:ext cx="543254" cy="0"/>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45" name="Oval 44">
            <a:extLst>
              <a:ext uri="{FF2B5EF4-FFF2-40B4-BE49-F238E27FC236}">
                <a16:creationId xmlns:a16="http://schemas.microsoft.com/office/drawing/2014/main" id="{F668B2E5-CD8F-FE77-AE3D-2EA485B758DA}"/>
              </a:ext>
            </a:extLst>
          </p:cNvPr>
          <p:cNvSpPr/>
          <p:nvPr/>
        </p:nvSpPr>
        <p:spPr bwMode="auto">
          <a:xfrm>
            <a:off x="2196134" y="3044729"/>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46" name="Rectangle 45">
            <a:extLst>
              <a:ext uri="{FF2B5EF4-FFF2-40B4-BE49-F238E27FC236}">
                <a16:creationId xmlns:a16="http://schemas.microsoft.com/office/drawing/2014/main" id="{7357B348-B4BF-5F47-C064-87BE54BE99FA}"/>
              </a:ext>
            </a:extLst>
          </p:cNvPr>
          <p:cNvSpPr/>
          <p:nvPr/>
        </p:nvSpPr>
        <p:spPr bwMode="auto">
          <a:xfrm>
            <a:off x="1024342" y="1520729"/>
            <a:ext cx="1711247" cy="647701"/>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A: 1 Peer</a:t>
            </a:r>
          </a:p>
        </p:txBody>
      </p:sp>
      <p:sp>
        <p:nvSpPr>
          <p:cNvPr id="66" name="Rectangle 65">
            <a:extLst>
              <a:ext uri="{FF2B5EF4-FFF2-40B4-BE49-F238E27FC236}">
                <a16:creationId xmlns:a16="http://schemas.microsoft.com/office/drawing/2014/main" id="{29158339-9D6D-7009-CBC3-EE055036F1F8}"/>
              </a:ext>
            </a:extLst>
          </p:cNvPr>
          <p:cNvSpPr/>
          <p:nvPr/>
        </p:nvSpPr>
        <p:spPr bwMode="auto">
          <a:xfrm>
            <a:off x="2879847" y="1530583"/>
            <a:ext cx="2818991" cy="647701"/>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B: 1</a:t>
            </a:r>
            <a:r>
              <a:rPr kumimoji="0" lang="en-US" i="0" u="none" strike="noStrike" cap="none" normalizeH="0" baseline="30000" dirty="0">
                <a:ln>
                  <a:noFill/>
                </a:ln>
                <a:solidFill>
                  <a:schemeClr val="tx1"/>
                </a:solidFill>
                <a:effectLst/>
                <a:latin typeface="+mj-lt"/>
              </a:rPr>
              <a:t>++</a:t>
            </a:r>
            <a:r>
              <a:rPr kumimoji="0" lang="en-US" i="0" u="none" strike="noStrike" cap="none" normalizeH="0" baseline="0" dirty="0">
                <a:ln>
                  <a:noFill/>
                </a:ln>
                <a:solidFill>
                  <a:schemeClr val="tx1"/>
                </a:solidFill>
                <a:effectLst/>
                <a:latin typeface="+mj-lt"/>
              </a:rPr>
              <a:t> peer uses VS signaling, </a:t>
            </a:r>
            <a:br>
              <a:rPr kumimoji="0" lang="en-US" i="0" u="none" strike="noStrike" cap="none" normalizeH="0" baseline="0" dirty="0">
                <a:ln>
                  <a:noFill/>
                </a:ln>
                <a:solidFill>
                  <a:schemeClr val="tx1"/>
                </a:solidFill>
                <a:effectLst/>
                <a:latin typeface="+mj-lt"/>
              </a:rPr>
            </a:br>
            <a:r>
              <a:rPr kumimoji="0" lang="en-US" i="0" u="none" strike="noStrike" cap="none" normalizeH="0" baseline="0" dirty="0">
                <a:ln>
                  <a:noFill/>
                </a:ln>
                <a:solidFill>
                  <a:schemeClr val="tx1"/>
                </a:solidFill>
                <a:effectLst/>
                <a:latin typeface="+mj-lt"/>
              </a:rPr>
              <a:t>1</a:t>
            </a:r>
            <a:r>
              <a:rPr kumimoji="0" lang="en-US" i="0" u="none" strike="noStrike" cap="none" normalizeH="0" baseline="30000" dirty="0">
                <a:ln>
                  <a:noFill/>
                </a:ln>
                <a:solidFill>
                  <a:schemeClr val="tx1"/>
                </a:solidFill>
                <a:effectLst/>
                <a:latin typeface="+mj-lt"/>
              </a:rPr>
              <a:t>++</a:t>
            </a:r>
            <a:r>
              <a:rPr kumimoji="0" lang="en-US" i="0" u="none" strike="noStrike" cap="none" normalizeH="0" baseline="0" dirty="0">
                <a:ln>
                  <a:noFill/>
                </a:ln>
                <a:solidFill>
                  <a:schemeClr val="tx1"/>
                </a:solidFill>
                <a:effectLst/>
                <a:latin typeface="+mj-lt"/>
              </a:rPr>
              <a:t> peer does not</a:t>
            </a:r>
          </a:p>
        </p:txBody>
      </p:sp>
      <p:sp>
        <p:nvSpPr>
          <p:cNvPr id="68" name="Oval 67">
            <a:extLst>
              <a:ext uri="{FF2B5EF4-FFF2-40B4-BE49-F238E27FC236}">
                <a16:creationId xmlns:a16="http://schemas.microsoft.com/office/drawing/2014/main" id="{8870D7B9-1FF4-B562-9DB5-789FAC598116}"/>
              </a:ext>
            </a:extLst>
          </p:cNvPr>
          <p:cNvSpPr/>
          <p:nvPr/>
        </p:nvSpPr>
        <p:spPr bwMode="auto">
          <a:xfrm>
            <a:off x="4039518" y="3044729"/>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71" name="Speech Bubble: Rectangle 70">
            <a:extLst>
              <a:ext uri="{FF2B5EF4-FFF2-40B4-BE49-F238E27FC236}">
                <a16:creationId xmlns:a16="http://schemas.microsoft.com/office/drawing/2014/main" id="{386F5A23-736F-6222-82D0-1FBB461F16C3}"/>
              </a:ext>
            </a:extLst>
          </p:cNvPr>
          <p:cNvSpPr/>
          <p:nvPr/>
        </p:nvSpPr>
        <p:spPr bwMode="auto">
          <a:xfrm>
            <a:off x="5968034" y="2368454"/>
            <a:ext cx="964239" cy="1828143"/>
          </a:xfrm>
          <a:prstGeom prst="wedgeRectCallout">
            <a:avLst>
              <a:gd name="adj1" fmla="val 79940"/>
              <a:gd name="adj2" fmla="val -19727"/>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No 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 </a:t>
            </a:r>
            <a:r>
              <a:rPr kumimoji="0" lang="en-US" b="1" i="0" u="none" strike="noStrike" cap="none" normalizeH="0" baseline="0" dirty="0">
                <a:ln>
                  <a:noFill/>
                </a:ln>
                <a:solidFill>
                  <a:schemeClr val="tx1"/>
                </a:solidFill>
                <a:effectLst/>
                <a:latin typeface="+mj-lt"/>
              </a:rPr>
              <a:t>after </a:t>
            </a:r>
            <a:r>
              <a:rPr kumimoji="0" lang="en-US" i="0" u="none" strike="noStrike" cap="none" normalizeH="0" baseline="0" dirty="0">
                <a:ln>
                  <a:noFill/>
                </a:ln>
                <a:solidFill>
                  <a:schemeClr val="tx1"/>
                </a:solidFill>
                <a:effectLst/>
                <a:latin typeface="+mj-lt"/>
              </a:rPr>
              <a:t>second peer negotiates same VS behavior*</a:t>
            </a:r>
          </a:p>
        </p:txBody>
      </p:sp>
      <p:pic>
        <p:nvPicPr>
          <p:cNvPr id="73" name="Graphic 72" descr="Wireless router with solid fill">
            <a:extLst>
              <a:ext uri="{FF2B5EF4-FFF2-40B4-BE49-F238E27FC236}">
                <a16:creationId xmlns:a16="http://schemas.microsoft.com/office/drawing/2014/main" id="{301D66C4-88C8-B097-206D-B8F65415FB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08637" y="2323961"/>
            <a:ext cx="533400" cy="533400"/>
          </a:xfrm>
          <a:prstGeom prst="rect">
            <a:avLst/>
          </a:prstGeom>
        </p:spPr>
      </p:pic>
      <p:cxnSp>
        <p:nvCxnSpPr>
          <p:cNvPr id="74" name="Straight Arrow Connector 73">
            <a:extLst>
              <a:ext uri="{FF2B5EF4-FFF2-40B4-BE49-F238E27FC236}">
                <a16:creationId xmlns:a16="http://schemas.microsoft.com/office/drawing/2014/main" id="{C5E551BF-8468-AE66-EBBC-CCE279ED7C84}"/>
              </a:ext>
            </a:extLst>
          </p:cNvPr>
          <p:cNvCxnSpPr>
            <a:cxnSpLocks/>
          </p:cNvCxnSpPr>
          <p:nvPr/>
        </p:nvCxnSpPr>
        <p:spPr bwMode="auto">
          <a:xfrm>
            <a:off x="7375337" y="2857361"/>
            <a:ext cx="0" cy="760029"/>
          </a:xfrm>
          <a:prstGeom prst="straightConnector1">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76" name="Straight Arrow Connector 75">
            <a:extLst>
              <a:ext uri="{FF2B5EF4-FFF2-40B4-BE49-F238E27FC236}">
                <a16:creationId xmlns:a16="http://schemas.microsoft.com/office/drawing/2014/main" id="{D3D5B759-FB01-BF1D-F8AF-3C8F4FC0AE18}"/>
              </a:ext>
            </a:extLst>
          </p:cNvPr>
          <p:cNvCxnSpPr>
            <a:cxnSpLocks/>
          </p:cNvCxnSpPr>
          <p:nvPr/>
        </p:nvCxnSpPr>
        <p:spPr bwMode="auto">
          <a:xfrm>
            <a:off x="7567772" y="3901183"/>
            <a:ext cx="543254" cy="0"/>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77" name="Oval 76">
            <a:extLst>
              <a:ext uri="{FF2B5EF4-FFF2-40B4-BE49-F238E27FC236}">
                <a16:creationId xmlns:a16="http://schemas.microsoft.com/office/drawing/2014/main" id="{20684E78-710F-4B83-F818-3796FEB18DC2}"/>
              </a:ext>
            </a:extLst>
          </p:cNvPr>
          <p:cNvSpPr/>
          <p:nvPr/>
        </p:nvSpPr>
        <p:spPr bwMode="auto">
          <a:xfrm>
            <a:off x="7222937" y="3010418"/>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78" name="Oval 77">
            <a:extLst>
              <a:ext uri="{FF2B5EF4-FFF2-40B4-BE49-F238E27FC236}">
                <a16:creationId xmlns:a16="http://schemas.microsoft.com/office/drawing/2014/main" id="{4EFF7665-86F6-D1C9-9914-691588E1B319}"/>
              </a:ext>
            </a:extLst>
          </p:cNvPr>
          <p:cNvSpPr/>
          <p:nvPr/>
        </p:nvSpPr>
        <p:spPr bwMode="auto">
          <a:xfrm>
            <a:off x="7728007" y="3726601"/>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a:t>
            </a:r>
          </a:p>
        </p:txBody>
      </p:sp>
      <p:sp>
        <p:nvSpPr>
          <p:cNvPr id="79" name="Arrow: Right 78">
            <a:extLst>
              <a:ext uri="{FF2B5EF4-FFF2-40B4-BE49-F238E27FC236}">
                <a16:creationId xmlns:a16="http://schemas.microsoft.com/office/drawing/2014/main" id="{087A4646-22A0-3540-3D7D-FCF5A3F5985E}"/>
              </a:ext>
            </a:extLst>
          </p:cNvPr>
          <p:cNvSpPr/>
          <p:nvPr/>
        </p:nvSpPr>
        <p:spPr bwMode="auto">
          <a:xfrm>
            <a:off x="5632493" y="2891672"/>
            <a:ext cx="259341" cy="760029"/>
          </a:xfrm>
          <a:prstGeom prst="right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80" name="Rectangle 79">
            <a:extLst>
              <a:ext uri="{FF2B5EF4-FFF2-40B4-BE49-F238E27FC236}">
                <a16:creationId xmlns:a16="http://schemas.microsoft.com/office/drawing/2014/main" id="{5F3A2DFB-D9DB-A567-E8C6-DE5517D20F2E}"/>
              </a:ext>
            </a:extLst>
          </p:cNvPr>
          <p:cNvSpPr/>
          <p:nvPr/>
        </p:nvSpPr>
        <p:spPr bwMode="auto">
          <a:xfrm>
            <a:off x="5841910" y="1522683"/>
            <a:ext cx="3021724" cy="647701"/>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C: All peers use the same VS signaling</a:t>
            </a:r>
          </a:p>
        </p:txBody>
      </p:sp>
      <p:sp>
        <p:nvSpPr>
          <p:cNvPr id="81" name="Speech Bubble: Rectangle 80">
            <a:extLst>
              <a:ext uri="{FF2B5EF4-FFF2-40B4-BE49-F238E27FC236}">
                <a16:creationId xmlns:a16="http://schemas.microsoft.com/office/drawing/2014/main" id="{5B916C9B-CCDF-1F43-ECB2-41E172B89821}"/>
              </a:ext>
            </a:extLst>
          </p:cNvPr>
          <p:cNvSpPr/>
          <p:nvPr/>
        </p:nvSpPr>
        <p:spPr bwMode="auto">
          <a:xfrm>
            <a:off x="10824974" y="2891671"/>
            <a:ext cx="759154" cy="510941"/>
          </a:xfrm>
          <a:prstGeom prst="wedgeRectCallout">
            <a:avLst>
              <a:gd name="adj1" fmla="val -31972"/>
              <a:gd name="adj2" fmla="val 119893"/>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Ditto</a:t>
            </a:r>
          </a:p>
        </p:txBody>
      </p:sp>
      <p:pic>
        <p:nvPicPr>
          <p:cNvPr id="83" name="Graphic 82" descr="Wireless router with solid fill">
            <a:extLst>
              <a:ext uri="{FF2B5EF4-FFF2-40B4-BE49-F238E27FC236}">
                <a16:creationId xmlns:a16="http://schemas.microsoft.com/office/drawing/2014/main" id="{71B19326-7DBB-7245-2A30-C671D6946A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77469" y="2320033"/>
            <a:ext cx="533400" cy="533400"/>
          </a:xfrm>
          <a:prstGeom prst="rect">
            <a:avLst/>
          </a:prstGeom>
        </p:spPr>
      </p:pic>
      <p:cxnSp>
        <p:nvCxnSpPr>
          <p:cNvPr id="84" name="Straight Arrow Connector 83">
            <a:extLst>
              <a:ext uri="{FF2B5EF4-FFF2-40B4-BE49-F238E27FC236}">
                <a16:creationId xmlns:a16="http://schemas.microsoft.com/office/drawing/2014/main" id="{55517EED-A891-43FD-80F1-531542985039}"/>
              </a:ext>
            </a:extLst>
          </p:cNvPr>
          <p:cNvCxnSpPr>
            <a:cxnSpLocks/>
          </p:cNvCxnSpPr>
          <p:nvPr/>
        </p:nvCxnSpPr>
        <p:spPr bwMode="auto">
          <a:xfrm>
            <a:off x="10244169" y="2853433"/>
            <a:ext cx="0" cy="760029"/>
          </a:xfrm>
          <a:prstGeom prst="straightConnector1">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86" name="Straight Arrow Connector 85">
            <a:extLst>
              <a:ext uri="{FF2B5EF4-FFF2-40B4-BE49-F238E27FC236}">
                <a16:creationId xmlns:a16="http://schemas.microsoft.com/office/drawing/2014/main" id="{9ACC4188-62EB-E065-BEFF-E62AAC667D44}"/>
              </a:ext>
            </a:extLst>
          </p:cNvPr>
          <p:cNvCxnSpPr>
            <a:cxnSpLocks/>
          </p:cNvCxnSpPr>
          <p:nvPr/>
        </p:nvCxnSpPr>
        <p:spPr bwMode="auto">
          <a:xfrm>
            <a:off x="10439400" y="3901183"/>
            <a:ext cx="543254" cy="0"/>
          </a:xfrm>
          <a:prstGeom prst="straightConnector1">
            <a:avLst/>
          </a:prstGeom>
          <a:solidFill>
            <a:schemeClr val="accent1"/>
          </a:solidFill>
          <a:ln w="38100" cap="flat" cmpd="sng" algn="ctr">
            <a:solidFill>
              <a:schemeClr val="tx1"/>
            </a:solidFill>
            <a:prstDash val="solid"/>
            <a:round/>
            <a:headEnd type="triangle" w="med" len="med"/>
            <a:tailEnd type="none" w="med" len="med"/>
          </a:ln>
          <a:effectLst/>
        </p:spPr>
      </p:cxnSp>
      <p:sp>
        <p:nvSpPr>
          <p:cNvPr id="87" name="Oval 86">
            <a:extLst>
              <a:ext uri="{FF2B5EF4-FFF2-40B4-BE49-F238E27FC236}">
                <a16:creationId xmlns:a16="http://schemas.microsoft.com/office/drawing/2014/main" id="{7A1E509B-E737-CC0C-9560-4301A13B792F}"/>
              </a:ext>
            </a:extLst>
          </p:cNvPr>
          <p:cNvSpPr/>
          <p:nvPr/>
        </p:nvSpPr>
        <p:spPr bwMode="auto">
          <a:xfrm>
            <a:off x="10091769" y="3006490"/>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VS1</a:t>
            </a:r>
          </a:p>
        </p:txBody>
      </p:sp>
      <p:sp>
        <p:nvSpPr>
          <p:cNvPr id="88" name="Oval 87">
            <a:extLst>
              <a:ext uri="{FF2B5EF4-FFF2-40B4-BE49-F238E27FC236}">
                <a16:creationId xmlns:a16="http://schemas.microsoft.com/office/drawing/2014/main" id="{3801E21F-9322-81DA-418E-54266861B279}"/>
              </a:ext>
            </a:extLst>
          </p:cNvPr>
          <p:cNvSpPr/>
          <p:nvPr/>
        </p:nvSpPr>
        <p:spPr bwMode="auto">
          <a:xfrm>
            <a:off x="10599635" y="3726601"/>
            <a:ext cx="304800" cy="304800"/>
          </a:xfrm>
          <a:prstGeom prst="ellipse">
            <a:avLst/>
          </a:prstGeom>
          <a:solidFill>
            <a:srgbClr val="FFC000"/>
          </a:solidFill>
          <a:ln w="12700" cap="flat" cmpd="sng" algn="ctr">
            <a:solidFill>
              <a:schemeClr val="tx1"/>
            </a:solidFill>
            <a:prstDash val="solid"/>
            <a:round/>
            <a:headEnd type="none" w="sm" len="sm"/>
            <a:tailEnd type="none" w="sm" len="sm"/>
          </a:ln>
          <a:effectLst/>
        </p:spPr>
        <p:txBody>
          <a:bodyPr vert="horz" wrap="square" lIns="18288" tIns="45720" rIns="18288"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VS2</a:t>
            </a:r>
          </a:p>
        </p:txBody>
      </p:sp>
      <p:sp>
        <p:nvSpPr>
          <p:cNvPr id="89" name="Rectangle 88">
            <a:extLst>
              <a:ext uri="{FF2B5EF4-FFF2-40B4-BE49-F238E27FC236}">
                <a16:creationId xmlns:a16="http://schemas.microsoft.com/office/drawing/2014/main" id="{88129197-B714-70AB-E76E-76B37F35A14E}"/>
              </a:ext>
            </a:extLst>
          </p:cNvPr>
          <p:cNvSpPr/>
          <p:nvPr/>
        </p:nvSpPr>
        <p:spPr bwMode="auto">
          <a:xfrm>
            <a:off x="8989336" y="1518755"/>
            <a:ext cx="2745464" cy="647701"/>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D: 1</a:t>
            </a:r>
            <a:r>
              <a:rPr kumimoji="0" lang="en-US" i="0" u="none" strike="noStrike" cap="none" normalizeH="0" baseline="30000" dirty="0">
                <a:ln>
                  <a:noFill/>
                </a:ln>
                <a:solidFill>
                  <a:schemeClr val="tx1"/>
                </a:solidFill>
                <a:effectLst/>
                <a:latin typeface="+mj-lt"/>
              </a:rPr>
              <a:t>++</a:t>
            </a:r>
            <a:r>
              <a:rPr kumimoji="0" lang="en-US" i="0" u="none" strike="noStrike" cap="none" normalizeH="0" baseline="0" dirty="0">
                <a:ln>
                  <a:noFill/>
                </a:ln>
                <a:solidFill>
                  <a:schemeClr val="tx1"/>
                </a:solidFill>
                <a:effectLst/>
                <a:latin typeface="+mj-lt"/>
              </a:rPr>
              <a:t> peer uses VS1 signaling, </a:t>
            </a:r>
            <a:br>
              <a:rPr kumimoji="0" lang="en-US" i="0" u="none" strike="noStrike" cap="none" normalizeH="0" baseline="0" dirty="0">
                <a:ln>
                  <a:noFill/>
                </a:ln>
                <a:solidFill>
                  <a:schemeClr val="tx1"/>
                </a:solidFill>
                <a:effectLst/>
                <a:latin typeface="+mj-lt"/>
              </a:rPr>
            </a:br>
            <a:r>
              <a:rPr kumimoji="0" lang="en-US" i="0" u="none" strike="noStrike" cap="none" normalizeH="0" baseline="0" dirty="0">
                <a:ln>
                  <a:noFill/>
                </a:ln>
                <a:solidFill>
                  <a:schemeClr val="tx1"/>
                </a:solidFill>
                <a:effectLst/>
                <a:latin typeface="+mj-lt"/>
              </a:rPr>
              <a:t>1</a:t>
            </a:r>
            <a:r>
              <a:rPr kumimoji="0" lang="en-US" i="0" u="none" strike="noStrike" cap="none" normalizeH="0" baseline="30000" dirty="0">
                <a:ln>
                  <a:noFill/>
                </a:ln>
                <a:solidFill>
                  <a:schemeClr val="tx1"/>
                </a:solidFill>
                <a:effectLst/>
                <a:latin typeface="+mj-lt"/>
              </a:rPr>
              <a:t>++</a:t>
            </a:r>
            <a:r>
              <a:rPr kumimoji="0" lang="en-US" i="0" u="none" strike="noStrike" cap="none" normalizeH="0" baseline="0" dirty="0">
                <a:ln>
                  <a:noFill/>
                </a:ln>
                <a:solidFill>
                  <a:schemeClr val="tx1"/>
                </a:solidFill>
                <a:effectLst/>
                <a:latin typeface="+mj-lt"/>
              </a:rPr>
              <a:t> peer uses VS2 signaling </a:t>
            </a:r>
          </a:p>
        </p:txBody>
      </p:sp>
      <p:sp>
        <p:nvSpPr>
          <p:cNvPr id="91" name="Speech Bubble: Rectangle 90">
            <a:extLst>
              <a:ext uri="{FF2B5EF4-FFF2-40B4-BE49-F238E27FC236}">
                <a16:creationId xmlns:a16="http://schemas.microsoft.com/office/drawing/2014/main" id="{26E2F596-B225-F60B-0A42-C533E7F7555D}"/>
              </a:ext>
            </a:extLst>
          </p:cNvPr>
          <p:cNvSpPr/>
          <p:nvPr/>
        </p:nvSpPr>
        <p:spPr bwMode="auto">
          <a:xfrm>
            <a:off x="1124604" y="2681629"/>
            <a:ext cx="928459" cy="820300"/>
          </a:xfrm>
          <a:prstGeom prst="wedgeRectCallout">
            <a:avLst>
              <a:gd name="adj1" fmla="val 76189"/>
              <a:gd name="adj2" fmla="val -15268"/>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No 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a:t>
            </a:r>
          </a:p>
        </p:txBody>
      </p:sp>
      <p:sp>
        <p:nvSpPr>
          <p:cNvPr id="92" name="Rectangle 91">
            <a:extLst>
              <a:ext uri="{FF2B5EF4-FFF2-40B4-BE49-F238E27FC236}">
                <a16:creationId xmlns:a16="http://schemas.microsoft.com/office/drawing/2014/main" id="{EBEE72B9-2200-F91D-7D1F-BA52D7F24F65}"/>
              </a:ext>
            </a:extLst>
          </p:cNvPr>
          <p:cNvSpPr/>
          <p:nvPr/>
        </p:nvSpPr>
        <p:spPr bwMode="auto">
          <a:xfrm rot="16200000">
            <a:off x="-314000" y="3091365"/>
            <a:ext cx="1981202" cy="362607"/>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Client Scenarios</a:t>
            </a:r>
          </a:p>
        </p:txBody>
      </p:sp>
      <p:sp>
        <p:nvSpPr>
          <p:cNvPr id="93" name="Rectangle 92">
            <a:extLst>
              <a:ext uri="{FF2B5EF4-FFF2-40B4-BE49-F238E27FC236}">
                <a16:creationId xmlns:a16="http://schemas.microsoft.com/office/drawing/2014/main" id="{09D817CC-D733-6B1A-27DD-1EE1B7410C6B}"/>
              </a:ext>
            </a:extLst>
          </p:cNvPr>
          <p:cNvSpPr/>
          <p:nvPr/>
        </p:nvSpPr>
        <p:spPr bwMode="auto">
          <a:xfrm rot="16200000">
            <a:off x="-309255" y="5232024"/>
            <a:ext cx="1988771" cy="362607"/>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18288"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AP Scenarios</a:t>
            </a:r>
          </a:p>
        </p:txBody>
      </p:sp>
      <p:sp>
        <p:nvSpPr>
          <p:cNvPr id="3" name="Speech Bubble: Rectangle 2">
            <a:extLst>
              <a:ext uri="{FF2B5EF4-FFF2-40B4-BE49-F238E27FC236}">
                <a16:creationId xmlns:a16="http://schemas.microsoft.com/office/drawing/2014/main" id="{6DB4DD77-912C-9A71-FE71-31DCF803BEF4}"/>
              </a:ext>
            </a:extLst>
          </p:cNvPr>
          <p:cNvSpPr/>
          <p:nvPr/>
        </p:nvSpPr>
        <p:spPr bwMode="auto">
          <a:xfrm>
            <a:off x="3018689" y="5044761"/>
            <a:ext cx="919929" cy="820300"/>
          </a:xfrm>
          <a:prstGeom prst="wedgeRectCallout">
            <a:avLst>
              <a:gd name="adj1" fmla="val 66868"/>
              <a:gd name="adj2" fmla="val 25668"/>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a:t>
            </a:r>
          </a:p>
        </p:txBody>
      </p:sp>
      <p:sp>
        <p:nvSpPr>
          <p:cNvPr id="7" name="Speech Bubble: Rectangle 6">
            <a:extLst>
              <a:ext uri="{FF2B5EF4-FFF2-40B4-BE49-F238E27FC236}">
                <a16:creationId xmlns:a16="http://schemas.microsoft.com/office/drawing/2014/main" id="{BFB0397F-1944-A949-B204-FBA3B7DA56B3}"/>
              </a:ext>
            </a:extLst>
          </p:cNvPr>
          <p:cNvSpPr/>
          <p:nvPr/>
        </p:nvSpPr>
        <p:spPr bwMode="auto">
          <a:xfrm>
            <a:off x="9053171" y="5009000"/>
            <a:ext cx="919929" cy="820300"/>
          </a:xfrm>
          <a:prstGeom prst="wedgeRectCallout">
            <a:avLst>
              <a:gd name="adj1" fmla="val 66868"/>
              <a:gd name="adj2" fmla="val 25668"/>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a:t>
            </a:r>
          </a:p>
        </p:txBody>
      </p:sp>
      <p:sp>
        <p:nvSpPr>
          <p:cNvPr id="8" name="Speech Bubble: Rectangle 7">
            <a:extLst>
              <a:ext uri="{FF2B5EF4-FFF2-40B4-BE49-F238E27FC236}">
                <a16:creationId xmlns:a16="http://schemas.microsoft.com/office/drawing/2014/main" id="{75DED32F-A78B-98FC-5D4F-8A7604E9F214}"/>
              </a:ext>
            </a:extLst>
          </p:cNvPr>
          <p:cNvSpPr/>
          <p:nvPr/>
        </p:nvSpPr>
        <p:spPr bwMode="auto">
          <a:xfrm>
            <a:off x="2969798" y="2711860"/>
            <a:ext cx="919929" cy="820300"/>
          </a:xfrm>
          <a:prstGeom prst="wedgeRectCallout">
            <a:avLst>
              <a:gd name="adj1" fmla="val 69180"/>
              <a:gd name="adj2" fmla="val -20994"/>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a:t>
            </a:r>
          </a:p>
        </p:txBody>
      </p:sp>
      <p:sp>
        <p:nvSpPr>
          <p:cNvPr id="14" name="Speech Bubble: Rectangle 13">
            <a:extLst>
              <a:ext uri="{FF2B5EF4-FFF2-40B4-BE49-F238E27FC236}">
                <a16:creationId xmlns:a16="http://schemas.microsoft.com/office/drawing/2014/main" id="{7AAF3E85-97DD-8773-6C86-6DE7321F7E4F}"/>
              </a:ext>
            </a:extLst>
          </p:cNvPr>
          <p:cNvSpPr/>
          <p:nvPr/>
        </p:nvSpPr>
        <p:spPr bwMode="auto">
          <a:xfrm>
            <a:off x="9056885" y="2706837"/>
            <a:ext cx="919929" cy="820300"/>
          </a:xfrm>
          <a:prstGeom prst="wedgeRectCallout">
            <a:avLst>
              <a:gd name="adj1" fmla="val 69180"/>
              <a:gd name="adj2" fmla="val -20994"/>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PPDU identificat</a:t>
            </a:r>
            <a:r>
              <a:rPr kumimoji="0" lang="en-US" i="0" u="none" strike="noStrike" cap="none" normalizeH="0" baseline="30000" dirty="0">
                <a:ln>
                  <a:noFill/>
                </a:ln>
                <a:solidFill>
                  <a:schemeClr val="tx1"/>
                </a:solidFill>
                <a:effectLst/>
                <a:latin typeface="+mj-lt"/>
              </a:rPr>
              <a:t>n</a:t>
            </a:r>
            <a:r>
              <a:rPr kumimoji="0" lang="en-US" i="0" u="none" strike="noStrike" cap="none" normalizeH="0" baseline="0" dirty="0">
                <a:ln>
                  <a:noFill/>
                </a:ln>
                <a:solidFill>
                  <a:schemeClr val="tx1"/>
                </a:solidFill>
                <a:effectLst/>
                <a:latin typeface="+mj-lt"/>
              </a:rPr>
              <a:t> required</a:t>
            </a:r>
          </a:p>
        </p:txBody>
      </p:sp>
      <p:pic>
        <p:nvPicPr>
          <p:cNvPr id="9" name="Graphic 8" descr="Smart Phone with solid fill">
            <a:extLst>
              <a:ext uri="{FF2B5EF4-FFF2-40B4-BE49-F238E27FC236}">
                <a16:creationId xmlns:a16="http://schemas.microsoft.com/office/drawing/2014/main" id="{5384FD05-562F-37C6-F351-0585A45C4C0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998783" y="3706894"/>
            <a:ext cx="533400" cy="533400"/>
          </a:xfrm>
          <a:prstGeom prst="rect">
            <a:avLst/>
          </a:prstGeom>
        </p:spPr>
      </p:pic>
      <p:pic>
        <p:nvPicPr>
          <p:cNvPr id="11" name="Graphic 10" descr="Smart Phone with solid fill">
            <a:extLst>
              <a:ext uri="{FF2B5EF4-FFF2-40B4-BE49-F238E27FC236}">
                <a16:creationId xmlns:a16="http://schemas.microsoft.com/office/drawing/2014/main" id="{95BB31C9-A161-29D9-2801-FC7C0C0668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25218" y="3706894"/>
            <a:ext cx="533400" cy="533400"/>
          </a:xfrm>
          <a:prstGeom prst="rect">
            <a:avLst/>
          </a:prstGeom>
        </p:spPr>
      </p:pic>
      <p:pic>
        <p:nvPicPr>
          <p:cNvPr id="47" name="Graphic 46" descr="Smart Phone with solid fill">
            <a:extLst>
              <a:ext uri="{FF2B5EF4-FFF2-40B4-BE49-F238E27FC236}">
                <a16:creationId xmlns:a16="http://schemas.microsoft.com/office/drawing/2014/main" id="{B9F63470-F429-04AA-F679-38FC72FE585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10271" y="5708893"/>
            <a:ext cx="533400" cy="533400"/>
          </a:xfrm>
          <a:prstGeom prst="rect">
            <a:avLst/>
          </a:prstGeom>
        </p:spPr>
      </p:pic>
      <p:pic>
        <p:nvPicPr>
          <p:cNvPr id="51" name="Graphic 50" descr="Smart Phone with solid fill">
            <a:extLst>
              <a:ext uri="{FF2B5EF4-FFF2-40B4-BE49-F238E27FC236}">
                <a16:creationId xmlns:a16="http://schemas.microsoft.com/office/drawing/2014/main" id="{E2CE484A-59C7-1456-D519-D81A996252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21262" y="5762226"/>
            <a:ext cx="533400" cy="533400"/>
          </a:xfrm>
          <a:prstGeom prst="rect">
            <a:avLst/>
          </a:prstGeom>
        </p:spPr>
      </p:pic>
      <p:pic>
        <p:nvPicPr>
          <p:cNvPr id="58" name="Graphic 57" descr="Smart Phone with solid fill">
            <a:extLst>
              <a:ext uri="{FF2B5EF4-FFF2-40B4-BE49-F238E27FC236}">
                <a16:creationId xmlns:a16="http://schemas.microsoft.com/office/drawing/2014/main" id="{1BB83FD5-D846-553B-4928-052AFEC441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32807" y="3646968"/>
            <a:ext cx="533400" cy="533400"/>
          </a:xfrm>
          <a:prstGeom prst="rect">
            <a:avLst/>
          </a:prstGeom>
        </p:spPr>
      </p:pic>
      <p:pic>
        <p:nvPicPr>
          <p:cNvPr id="62" name="Graphic 61" descr="Smart Phone with solid fill">
            <a:extLst>
              <a:ext uri="{FF2B5EF4-FFF2-40B4-BE49-F238E27FC236}">
                <a16:creationId xmlns:a16="http://schemas.microsoft.com/office/drawing/2014/main" id="{D9B5EF2D-6B6D-9FCA-85F3-BA0C06B17AB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08637" y="3646968"/>
            <a:ext cx="533400" cy="533400"/>
          </a:xfrm>
          <a:prstGeom prst="rect">
            <a:avLst/>
          </a:prstGeom>
        </p:spPr>
      </p:pic>
      <p:pic>
        <p:nvPicPr>
          <p:cNvPr id="67" name="Graphic 66" descr="Smart Phone with solid fill">
            <a:extLst>
              <a:ext uri="{FF2B5EF4-FFF2-40B4-BE49-F238E27FC236}">
                <a16:creationId xmlns:a16="http://schemas.microsoft.com/office/drawing/2014/main" id="{39E6F212-4507-1215-A99E-FDFB71AA7EE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06370" y="3666001"/>
            <a:ext cx="533400" cy="533400"/>
          </a:xfrm>
          <a:prstGeom prst="rect">
            <a:avLst/>
          </a:prstGeom>
        </p:spPr>
      </p:pic>
      <p:pic>
        <p:nvPicPr>
          <p:cNvPr id="69" name="Graphic 68" descr="Smart Phone with solid fill">
            <a:extLst>
              <a:ext uri="{FF2B5EF4-FFF2-40B4-BE49-F238E27FC236}">
                <a16:creationId xmlns:a16="http://schemas.microsoft.com/office/drawing/2014/main" id="{22C82DF8-E2B3-EE9E-0277-1FBF756EC9C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82200" y="3666001"/>
            <a:ext cx="533400" cy="533400"/>
          </a:xfrm>
          <a:prstGeom prst="rect">
            <a:avLst/>
          </a:prstGeom>
        </p:spPr>
      </p:pic>
      <p:pic>
        <p:nvPicPr>
          <p:cNvPr id="90" name="Graphic 89" descr="Smart Phone with solid fill">
            <a:extLst>
              <a:ext uri="{FF2B5EF4-FFF2-40B4-BE49-F238E27FC236}">
                <a16:creationId xmlns:a16="http://schemas.microsoft.com/office/drawing/2014/main" id="{1F49A6F1-064B-77D4-0BA5-CC12ADA7B3A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00643" y="5707801"/>
            <a:ext cx="533400" cy="533400"/>
          </a:xfrm>
          <a:prstGeom prst="rect">
            <a:avLst/>
          </a:prstGeom>
        </p:spPr>
      </p:pic>
      <p:pic>
        <p:nvPicPr>
          <p:cNvPr id="94" name="Graphic 93" descr="Smart Phone with solid fill">
            <a:extLst>
              <a:ext uri="{FF2B5EF4-FFF2-40B4-BE49-F238E27FC236}">
                <a16:creationId xmlns:a16="http://schemas.microsoft.com/office/drawing/2014/main" id="{12C33F45-48F5-0BEC-6AF2-D4FEC7884BB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76473" y="5707801"/>
            <a:ext cx="533400" cy="533400"/>
          </a:xfrm>
          <a:prstGeom prst="rect">
            <a:avLst/>
          </a:prstGeom>
        </p:spPr>
      </p:pic>
    </p:spTree>
    <p:extLst>
      <p:ext uri="{BB962C8B-B14F-4D97-AF65-F5344CB8AC3E}">
        <p14:creationId xmlns:p14="http://schemas.microsoft.com/office/powerpoint/2010/main" val="3445900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to identify received PPDUs with different VS behavior, while minimizing PHY changes: STA-ID is most promising</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29F37D8-B776-AE5D-6479-070F0D57F6C5}"/>
              </a:ext>
            </a:extLst>
          </p:cNvPr>
          <p:cNvGraphicFramePr>
            <a:graphicFrameLocks noGrp="1"/>
          </p:cNvGraphicFramePr>
          <p:nvPr>
            <p:extLst>
              <p:ext uri="{D42A27DB-BD31-4B8C-83A1-F6EECF244321}">
                <p14:modId xmlns:p14="http://schemas.microsoft.com/office/powerpoint/2010/main" val="3907847408"/>
              </p:ext>
            </p:extLst>
          </p:nvPr>
        </p:nvGraphicFramePr>
        <p:xfrm>
          <a:off x="304800" y="2057400"/>
          <a:ext cx="11582400" cy="4739640"/>
        </p:xfrm>
        <a:graphic>
          <a:graphicData uri="http://schemas.openxmlformats.org/drawingml/2006/table">
            <a:tbl>
              <a:tblPr firstRow="1" bandRow="1">
                <a:tableStyleId>{21E4AEA4-8DFA-4A89-87EB-49C32662AFE0}</a:tableStyleId>
              </a:tblPr>
              <a:tblGrid>
                <a:gridCol w="3200400">
                  <a:extLst>
                    <a:ext uri="{9D8B030D-6E8A-4147-A177-3AD203B41FA5}">
                      <a16:colId xmlns:a16="http://schemas.microsoft.com/office/drawing/2014/main" val="554617039"/>
                    </a:ext>
                  </a:extLst>
                </a:gridCol>
                <a:gridCol w="1295400">
                  <a:extLst>
                    <a:ext uri="{9D8B030D-6E8A-4147-A177-3AD203B41FA5}">
                      <a16:colId xmlns:a16="http://schemas.microsoft.com/office/drawing/2014/main" val="1229481571"/>
                    </a:ext>
                  </a:extLst>
                </a:gridCol>
                <a:gridCol w="7086600">
                  <a:extLst>
                    <a:ext uri="{9D8B030D-6E8A-4147-A177-3AD203B41FA5}">
                      <a16:colId xmlns:a16="http://schemas.microsoft.com/office/drawing/2014/main" val="3265403251"/>
                    </a:ext>
                  </a:extLst>
                </a:gridCol>
              </a:tblGrid>
              <a:tr h="408824">
                <a:tc>
                  <a:txBody>
                    <a:bodyPr/>
                    <a:lstStyle/>
                    <a:p>
                      <a:r>
                        <a:rPr lang="en-US" sz="1600" dirty="0"/>
                        <a:t>Option</a:t>
                      </a:r>
                    </a:p>
                  </a:txBody>
                  <a:tcPr/>
                </a:tc>
                <a:tc>
                  <a:txBody>
                    <a:bodyPr/>
                    <a:lstStyle/>
                    <a:p>
                      <a:r>
                        <a:rPr lang="en-US" sz="1600" dirty="0"/>
                        <a:t>Position* </a:t>
                      </a:r>
                      <a:br>
                        <a:rPr lang="en-US" sz="1600" dirty="0"/>
                      </a:br>
                      <a:r>
                        <a:rPr lang="en-US" sz="1100" dirty="0"/>
                        <a:t>in PPDU</a:t>
                      </a:r>
                      <a:endParaRPr lang="en-US" sz="1600" dirty="0"/>
                    </a:p>
                  </a:txBody>
                  <a:tcPr/>
                </a:tc>
                <a:tc>
                  <a:txBody>
                    <a:bodyPr/>
                    <a:lstStyle/>
                    <a:p>
                      <a:r>
                        <a:rPr lang="en-US" sz="1600" dirty="0"/>
                        <a:t>Analysis (see next slides for more detail)</a:t>
                      </a:r>
                    </a:p>
                  </a:txBody>
                  <a:tcPr/>
                </a:tc>
                <a:extLst>
                  <a:ext uri="{0D108BD9-81ED-4DB2-BD59-A6C34878D82A}">
                    <a16:rowId xmlns:a16="http://schemas.microsoft.com/office/drawing/2014/main" val="4006778699"/>
                  </a:ext>
                </a:extLst>
              </a:tr>
              <a:tr h="272549">
                <a:tc>
                  <a:txBody>
                    <a:bodyPr/>
                    <a:lstStyle/>
                    <a:p>
                      <a:pPr lvl="0"/>
                      <a:r>
                        <a:rPr lang="en-US" sz="1600" dirty="0"/>
                        <a:t>BSS Color</a:t>
                      </a:r>
                    </a:p>
                  </a:txBody>
                  <a:tcPr/>
                </a:tc>
                <a:tc>
                  <a:txBody>
                    <a:bodyPr/>
                    <a:lstStyle/>
                    <a:p>
                      <a:r>
                        <a:rPr lang="en-US" sz="1600" dirty="0"/>
                        <a:t>Very early</a:t>
                      </a:r>
                    </a:p>
                  </a:txBody>
                  <a:tcPr/>
                </a:tc>
                <a:tc>
                  <a:txBody>
                    <a:bodyPr/>
                    <a:lstStyle/>
                    <a:p>
                      <a:r>
                        <a:rPr lang="en-US" sz="1600" dirty="0">
                          <a:sym typeface="Wingdings" panose="05000000000000000000" pitchFamily="2" charset="2"/>
                        </a:rPr>
                        <a:t> </a:t>
                      </a:r>
                      <a:r>
                        <a:rPr lang="en-US" sz="1600" dirty="0"/>
                        <a:t>Not unambiguous, not adequate (see [2]); useless for APs</a:t>
                      </a:r>
                    </a:p>
                  </a:txBody>
                  <a:tcPr/>
                </a:tc>
                <a:extLst>
                  <a:ext uri="{0D108BD9-81ED-4DB2-BD59-A6C34878D82A}">
                    <a16:rowId xmlns:a16="http://schemas.microsoft.com/office/drawing/2014/main" val="3975362418"/>
                  </a:ext>
                </a:extLst>
              </a:tr>
              <a:tr h="668984">
                <a:tc>
                  <a:txBody>
                    <a:bodyPr/>
                    <a:lstStyle/>
                    <a:p>
                      <a:r>
                        <a:rPr lang="en-US" sz="1600" dirty="0"/>
                        <a:t>Reserved USIG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r>
                        <a:rPr lang="en-US" sz="1600" dirty="0">
                          <a:sym typeface="Wingdings" panose="05000000000000000000" pitchFamily="2" charset="2"/>
                        </a:rPr>
                        <a:t> U-SIG bits need to support multiple future PHY generations; allocating some of these bits for VS purposes was discussed multiple times in </a:t>
                      </a:r>
                      <a:r>
                        <a:rPr lang="en-US" sz="1600" dirty="0" err="1">
                          <a:sym typeface="Wingdings" panose="05000000000000000000" pitchFamily="2" charset="2"/>
                        </a:rPr>
                        <a:t>TGbe</a:t>
                      </a:r>
                      <a:r>
                        <a:rPr lang="en-US" sz="1600" dirty="0">
                          <a:sym typeface="Wingdings" panose="05000000000000000000" pitchFamily="2" charset="2"/>
                        </a:rPr>
                        <a:t> but never accepted.</a:t>
                      </a:r>
                      <a:endParaRPr lang="en-US" sz="1600" dirty="0"/>
                    </a:p>
                  </a:txBody>
                  <a:tcPr/>
                </a:tc>
                <a:extLst>
                  <a:ext uri="{0D108BD9-81ED-4DB2-BD59-A6C34878D82A}">
                    <a16:rowId xmlns:a16="http://schemas.microsoft.com/office/drawing/2014/main" val="364123171"/>
                  </a:ext>
                </a:extLst>
              </a:tr>
              <a:tr h="272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New VS SIG field (see 24/0461)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Very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 some test complexity concerns </a:t>
                      </a:r>
                      <a:r>
                        <a:rPr lang="en-US" sz="1600" dirty="0"/>
                        <a:t>(see [2]) </a:t>
                      </a:r>
                    </a:p>
                  </a:txBody>
                  <a:tcPr/>
                </a:tc>
                <a:extLst>
                  <a:ext uri="{0D108BD9-81ED-4DB2-BD59-A6C34878D82A}">
                    <a16:rowId xmlns:a16="http://schemas.microsoft.com/office/drawing/2014/main" val="2978308762"/>
                  </a:ext>
                </a:extLst>
              </a:tr>
              <a:tr h="470767">
                <a:tc>
                  <a:txBody>
                    <a:bodyPr/>
                    <a:lstStyle/>
                    <a:p>
                      <a:r>
                        <a:rPr lang="en-US" sz="1600" dirty="0"/>
                        <a:t>STA-ID</a:t>
                      </a:r>
                    </a:p>
                  </a:txBody>
                  <a:tcPr>
                    <a:solidFill>
                      <a:srgbClr val="92D050"/>
                    </a:solidFill>
                  </a:tcPr>
                </a:tc>
                <a:tc>
                  <a:txBody>
                    <a:bodyPr/>
                    <a:lstStyle/>
                    <a:p>
                      <a:r>
                        <a:rPr lang="en-US" sz="1600" dirty="0"/>
                        <a:t>Early</a:t>
                      </a:r>
                    </a:p>
                  </a:txBody>
                  <a:tcPr>
                    <a:solidFill>
                      <a:srgbClr val="92D050"/>
                    </a:solidFill>
                  </a:tcPr>
                </a:tc>
                <a:tc>
                  <a:txBody>
                    <a:bodyPr/>
                    <a:lstStyle/>
                    <a:p>
                      <a:r>
                        <a:rPr lang="en-US" sz="1600" dirty="0">
                          <a:sym typeface="Wingdings" panose="05000000000000000000" pitchFamily="2" charset="2"/>
                        </a:rPr>
                        <a:t>()</a:t>
                      </a:r>
                      <a:r>
                        <a:rPr lang="en-US" sz="1600" dirty="0"/>
                        <a:t> Reliable, </a:t>
                      </a:r>
                      <a:r>
                        <a:rPr lang="en-US" sz="1600" i="1" dirty="0"/>
                        <a:t>unless </a:t>
                      </a:r>
                      <a:r>
                        <a:rPr lang="en-US" sz="1600" dirty="0"/>
                        <a:t>device has virtual APs/STAs in different BSSs, and there is an STA-ID collision or there is the broadcast RU</a:t>
                      </a:r>
                    </a:p>
                  </a:txBody>
                  <a:tcPr>
                    <a:solidFill>
                      <a:srgbClr val="92D050"/>
                    </a:solidFill>
                  </a:tcPr>
                </a:tc>
                <a:extLst>
                  <a:ext uri="{0D108BD9-81ED-4DB2-BD59-A6C34878D82A}">
                    <a16:rowId xmlns:a16="http://schemas.microsoft.com/office/drawing/2014/main" val="546925176"/>
                  </a:ext>
                </a:extLst>
              </a:tr>
              <a:tr h="272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Pad bits in UHRSIG </a:t>
                      </a:r>
                    </a:p>
                  </a:txBody>
                  <a:tcPr/>
                </a:tc>
                <a:tc>
                  <a:txBody>
                    <a:bodyPr/>
                    <a:lstStyle/>
                    <a:p>
                      <a:r>
                        <a:rPr lang="en-US" sz="1600" dirty="0"/>
                        <a:t>Middling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Lighter PHY changes</a:t>
                      </a:r>
                      <a:endParaRPr lang="en-US" sz="1600" dirty="0"/>
                    </a:p>
                  </a:txBody>
                  <a:tcPr/>
                </a:tc>
                <a:extLst>
                  <a:ext uri="{0D108BD9-81ED-4DB2-BD59-A6C34878D82A}">
                    <a16:rowId xmlns:a16="http://schemas.microsoft.com/office/drawing/2014/main" val="4045717731"/>
                  </a:ext>
                </a:extLst>
              </a:tr>
              <a:tr h="6689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Waveform, such as transmitting information in the UHTLTF null subcarriers</a:t>
                      </a:r>
                    </a:p>
                  </a:txBody>
                  <a:tcPr/>
                </a:tc>
                <a:tc>
                  <a:txBody>
                    <a:bodyPr/>
                    <a:lstStyle/>
                    <a:p>
                      <a:r>
                        <a:rPr lang="en-US" sz="1600" dirty="0"/>
                        <a:t>Middling-Late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ym typeface="Wingdings" panose="05000000000000000000" pitchFamily="2" charset="2"/>
                        </a:rPr>
                        <a:t> Greater PHY changes</a:t>
                      </a:r>
                      <a:endParaRPr lang="en-US" sz="1600" dirty="0"/>
                    </a:p>
                  </a:txBody>
                  <a:tcPr/>
                </a:tc>
                <a:extLst>
                  <a:ext uri="{0D108BD9-81ED-4DB2-BD59-A6C34878D82A}">
                    <a16:rowId xmlns:a16="http://schemas.microsoft.com/office/drawing/2014/main" val="1770218772"/>
                  </a:ext>
                </a:extLst>
              </a:tr>
              <a:tr h="272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Service field</a:t>
                      </a:r>
                    </a:p>
                  </a:txBody>
                  <a:tcPr/>
                </a:tc>
                <a:tc>
                  <a:txBody>
                    <a:bodyPr/>
                    <a:lstStyle/>
                    <a:p>
                      <a:r>
                        <a:rPr lang="en-US" sz="1600" dirty="0"/>
                        <a:t>Late</a:t>
                      </a:r>
                    </a:p>
                  </a:txBody>
                  <a:tcPr/>
                </a:tc>
                <a:tc>
                  <a:txBody>
                    <a:bodyPr/>
                    <a:lstStyle/>
                    <a:p>
                      <a:r>
                        <a:rPr lang="en-US" sz="1600" dirty="0">
                          <a:sym typeface="Wingdings" panose="05000000000000000000" pitchFamily="2" charset="2"/>
                        </a:rPr>
                        <a:t>(~)</a:t>
                      </a:r>
                      <a:endParaRPr lang="en-US" sz="1600" dirty="0"/>
                    </a:p>
                  </a:txBody>
                  <a:tcPr/>
                </a:tc>
                <a:extLst>
                  <a:ext uri="{0D108BD9-81ED-4DB2-BD59-A6C34878D82A}">
                    <a16:rowId xmlns:a16="http://schemas.microsoft.com/office/drawing/2014/main" val="3255658359"/>
                  </a:ext>
                </a:extLst>
              </a:tr>
              <a:tr h="272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PHY Pad bits in the Data field</a:t>
                      </a:r>
                    </a:p>
                  </a:txBody>
                  <a:tcPr/>
                </a:tc>
                <a:tc>
                  <a:txBody>
                    <a:bodyPr/>
                    <a:lstStyle/>
                    <a:p>
                      <a:r>
                        <a:rPr lang="en-US" sz="1600" dirty="0"/>
                        <a:t>Very late</a:t>
                      </a:r>
                    </a:p>
                  </a:txBody>
                  <a:tcPr/>
                </a:tc>
                <a:tc>
                  <a:txBody>
                    <a:bodyPr/>
                    <a:lstStyle/>
                    <a:p>
                      <a:r>
                        <a:rPr lang="en-US" sz="1600" dirty="0">
                          <a:sym typeface="Wingdings" panose="05000000000000000000" pitchFamily="2" charset="2"/>
                        </a:rPr>
                        <a:t> T</a:t>
                      </a:r>
                      <a:r>
                        <a:rPr lang="en-US" sz="1600" dirty="0"/>
                        <a:t>oo late to be useful</a:t>
                      </a:r>
                    </a:p>
                  </a:txBody>
                  <a:tcPr/>
                </a:tc>
                <a:extLst>
                  <a:ext uri="{0D108BD9-81ED-4DB2-BD59-A6C34878D82A}">
                    <a16:rowId xmlns:a16="http://schemas.microsoft.com/office/drawing/2014/main" val="61678537"/>
                  </a:ext>
                </a:extLst>
              </a:tr>
              <a:tr h="272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earlier in the PPDU the better</a:t>
                      </a:r>
                    </a:p>
                  </a:txBody>
                  <a:tcPr/>
                </a:tc>
                <a:tc hMerge="1">
                  <a:txBody>
                    <a:bodyPr/>
                    <a:lstStyle/>
                    <a:p>
                      <a:endParaRPr lang="en-US" sz="1600" dirty="0"/>
                    </a:p>
                  </a:txBody>
                  <a:tcPr/>
                </a:tc>
                <a:extLst>
                  <a:ext uri="{0D108BD9-81ED-4DB2-BD59-A6C34878D82A}">
                    <a16:rowId xmlns:a16="http://schemas.microsoft.com/office/drawing/2014/main" val="742389666"/>
                  </a:ext>
                </a:extLst>
              </a:tr>
            </a:tbl>
          </a:graphicData>
        </a:graphic>
      </p:graphicFrame>
    </p:spTree>
    <p:extLst>
      <p:ext uri="{BB962C8B-B14F-4D97-AF65-F5344CB8AC3E}">
        <p14:creationId xmlns:p14="http://schemas.microsoft.com/office/powerpoint/2010/main" val="225333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8" name="Content Placeholder 2">
            <a:extLst>
              <a:ext uri="{FF2B5EF4-FFF2-40B4-BE49-F238E27FC236}">
                <a16:creationId xmlns:a16="http://schemas.microsoft.com/office/drawing/2014/main" id="{946CAA7A-5509-165E-D671-C6028A0342B7}"/>
              </a:ext>
            </a:extLst>
          </p:cNvPr>
          <p:cNvSpPr>
            <a:spLocks noGrp="1"/>
          </p:cNvSpPr>
          <p:nvPr>
            <p:ph idx="1"/>
          </p:nvPr>
        </p:nvSpPr>
        <p:spPr>
          <a:xfrm>
            <a:off x="914400" y="1752599"/>
            <a:ext cx="10591800" cy="4722813"/>
          </a:xfrm>
          <a:solidFill>
            <a:schemeClr val="bg1"/>
          </a:solidFill>
        </p:spPr>
        <p:txBody>
          <a:bodyPr/>
          <a:lstStyle/>
          <a:p>
            <a:r>
              <a:rPr lang="en-US" dirty="0"/>
              <a:t>AID Rule: A device wishing to negotiate VS behavior as a recipient with a peer shall ensure that the AID in use with the peer is different from the AID in use with other peers not using that VS behavior</a:t>
            </a:r>
          </a:p>
          <a:p>
            <a:pPr lvl="1"/>
            <a:r>
              <a:rPr lang="en-US" dirty="0"/>
              <a:t>Easy for an AP (it is an AID maker); hard for a non-AP STA (it is an AID taker)</a:t>
            </a:r>
          </a:p>
          <a:p>
            <a:r>
              <a:rPr lang="en-US" dirty="0"/>
              <a:t>Don’t use PHY VS features before association – tolerable limitation</a:t>
            </a:r>
          </a:p>
          <a:p>
            <a:r>
              <a:rPr lang="en-US" dirty="0"/>
              <a:t>Don’t use PHY VS features with the Broadcast RU – tolerable limitation</a:t>
            </a:r>
          </a:p>
          <a:p>
            <a:r>
              <a:rPr lang="en-US" dirty="0"/>
              <a:t>Enable non-SP STA to veto AIDs that break the AID Rule – new protocol</a:t>
            </a:r>
          </a:p>
          <a:p>
            <a:r>
              <a:rPr lang="en-US" dirty="0"/>
              <a:t>With 802.11bi, to help non-AP STAs hide in the crowd, clients can change all their parameters (including AIDs) at the same time, at epoch boundaries, then AID could change regularly (coordinated by the AP). </a:t>
            </a:r>
          </a:p>
          <a:p>
            <a:pPr lvl="1"/>
            <a:r>
              <a:rPr lang="en-US" dirty="0"/>
              <a:t>Since future AID(s) are determined well before their upcoming epoch boundaries so, in the rare case of planned AID(s) violating the AID Rule, the non-AP STA can veto such AIDs and solicit updated AID(s)</a:t>
            </a:r>
          </a:p>
          <a:p>
            <a:r>
              <a:rPr lang="en-US" dirty="0">
                <a:sym typeface="Wingdings" panose="05000000000000000000" pitchFamily="2" charset="2"/>
              </a:rPr>
              <a:t>Requirements summary: </a:t>
            </a:r>
          </a:p>
          <a:p>
            <a:pPr lvl="1"/>
            <a:r>
              <a:rPr lang="en-US" dirty="0">
                <a:sym typeface="Wingdings" panose="05000000000000000000" pitchFamily="2" charset="2"/>
              </a:rPr>
              <a:t>By association, the non-AP STA can preemptively veto certain AIDs (e.g., its in-use AIDs), and </a:t>
            </a:r>
          </a:p>
          <a:p>
            <a:pPr lvl="1"/>
            <a:r>
              <a:rPr lang="en-US" dirty="0">
                <a:sym typeface="Wingdings" panose="05000000000000000000" pitchFamily="2" charset="2"/>
              </a:rPr>
              <a:t>Post-association, and only needed if 802.11bi is in use, the non-AP STA can veto upcoming AID assignment(s) before the applicable epoch(s) (when and if needed)</a:t>
            </a:r>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AID is most promising …</a:t>
            </a:r>
          </a:p>
        </p:txBody>
      </p:sp>
    </p:spTree>
    <p:extLst>
      <p:ext uri="{BB962C8B-B14F-4D97-AF65-F5344CB8AC3E}">
        <p14:creationId xmlns:p14="http://schemas.microsoft.com/office/powerpoint/2010/main" val="3006935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Protocols to Achieve AID Vetoing by and after association</a:t>
            </a:r>
          </a:p>
        </p:txBody>
      </p:sp>
      <p:graphicFrame>
        <p:nvGraphicFramePr>
          <p:cNvPr id="12" name="Table 11">
            <a:extLst>
              <a:ext uri="{FF2B5EF4-FFF2-40B4-BE49-F238E27FC236}">
                <a16:creationId xmlns:a16="http://schemas.microsoft.com/office/drawing/2014/main" id="{F6680596-62E1-7B5B-4C0D-068A1838BC45}"/>
              </a:ext>
            </a:extLst>
          </p:cNvPr>
          <p:cNvGraphicFramePr>
            <a:graphicFrameLocks noGrp="1"/>
          </p:cNvGraphicFramePr>
          <p:nvPr>
            <p:extLst>
              <p:ext uri="{D42A27DB-BD31-4B8C-83A1-F6EECF244321}">
                <p14:modId xmlns:p14="http://schemas.microsoft.com/office/powerpoint/2010/main" val="1708634260"/>
              </p:ext>
            </p:extLst>
          </p:nvPr>
        </p:nvGraphicFramePr>
        <p:xfrm>
          <a:off x="329175" y="1219200"/>
          <a:ext cx="11432048" cy="1981200"/>
        </p:xfrm>
        <a:graphic>
          <a:graphicData uri="http://schemas.openxmlformats.org/drawingml/2006/table">
            <a:tbl>
              <a:tblPr firstRow="1" bandRow="1">
                <a:tableStyleId>{21E4AEA4-8DFA-4A89-87EB-49C32662AFE0}</a:tableStyleId>
              </a:tblPr>
              <a:tblGrid>
                <a:gridCol w="990600">
                  <a:extLst>
                    <a:ext uri="{9D8B030D-6E8A-4147-A177-3AD203B41FA5}">
                      <a16:colId xmlns:a16="http://schemas.microsoft.com/office/drawing/2014/main" val="3942630886"/>
                    </a:ext>
                  </a:extLst>
                </a:gridCol>
                <a:gridCol w="4648200">
                  <a:extLst>
                    <a:ext uri="{9D8B030D-6E8A-4147-A177-3AD203B41FA5}">
                      <a16:colId xmlns:a16="http://schemas.microsoft.com/office/drawing/2014/main" val="1337310328"/>
                    </a:ext>
                  </a:extLst>
                </a:gridCol>
                <a:gridCol w="1447801">
                  <a:extLst>
                    <a:ext uri="{9D8B030D-6E8A-4147-A177-3AD203B41FA5}">
                      <a16:colId xmlns:a16="http://schemas.microsoft.com/office/drawing/2014/main" val="1702390070"/>
                    </a:ext>
                  </a:extLst>
                </a:gridCol>
                <a:gridCol w="4345447">
                  <a:extLst>
                    <a:ext uri="{9D8B030D-6E8A-4147-A177-3AD203B41FA5}">
                      <a16:colId xmlns:a16="http://schemas.microsoft.com/office/drawing/2014/main" val="3739349607"/>
                    </a:ext>
                  </a:extLst>
                </a:gridCol>
              </a:tblGrid>
              <a:tr h="413686">
                <a:tc>
                  <a:txBody>
                    <a:bodyPr/>
                    <a:lstStyle/>
                    <a:p>
                      <a:r>
                        <a:rPr lang="en-US" sz="1400" dirty="0"/>
                        <a:t>By </a:t>
                      </a:r>
                      <a:r>
                        <a:rPr lang="en-US" sz="1400" dirty="0" err="1"/>
                        <a:t>assoc</a:t>
                      </a:r>
                      <a:r>
                        <a:rPr lang="en-US" sz="1400" dirty="0"/>
                        <a:t> option</a:t>
                      </a:r>
                    </a:p>
                    <a:p>
                      <a:endParaRPr lang="en-US" sz="1400" dirty="0"/>
                    </a:p>
                  </a:txBody>
                  <a:tcPr/>
                </a:tc>
                <a:tc gridSpan="2">
                  <a:txBody>
                    <a:bodyPr/>
                    <a:lstStyle/>
                    <a:p>
                      <a:r>
                        <a:rPr lang="en-US" sz="1400" dirty="0"/>
                        <a:t>Description</a:t>
                      </a:r>
                    </a:p>
                  </a:txBody>
                  <a:tcPr/>
                </a:tc>
                <a:tc hMerge="1">
                  <a:txBody>
                    <a:bodyPr/>
                    <a:lstStyle/>
                    <a:p>
                      <a:endParaRPr lang="en-US"/>
                    </a:p>
                  </a:txBody>
                  <a:tcPr/>
                </a:tc>
                <a:tc>
                  <a:txBody>
                    <a:bodyPr/>
                    <a:lstStyle/>
                    <a:p>
                      <a:r>
                        <a:rPr lang="en-US" sz="1400"/>
                        <a:t>Analysis</a:t>
                      </a:r>
                      <a:endParaRPr lang="en-US"/>
                    </a:p>
                  </a:txBody>
                  <a:tcPr/>
                </a:tc>
                <a:extLst>
                  <a:ext uri="{0D108BD9-81ED-4DB2-BD59-A6C34878D82A}">
                    <a16:rowId xmlns:a16="http://schemas.microsoft.com/office/drawing/2014/main" val="1705369082"/>
                  </a:ext>
                </a:extLst>
              </a:tr>
              <a:tr h="216692">
                <a:tc>
                  <a:txBody>
                    <a:bodyPr/>
                    <a:lstStyle/>
                    <a:p>
                      <a:pPr lvl="0"/>
                      <a:r>
                        <a:rPr lang="en-US" sz="1400" dirty="0"/>
                        <a:t>A</a:t>
                      </a:r>
                    </a:p>
                  </a:txBody>
                  <a:tcPr>
                    <a:solidFill>
                      <a:srgbClr val="92D050"/>
                    </a:solidFill>
                  </a:tcPr>
                </a:tc>
                <a:tc gridSpan="2">
                  <a:txBody>
                    <a:bodyPr/>
                    <a:lstStyle/>
                    <a:p>
                      <a:pPr lvl="0"/>
                      <a:r>
                        <a:rPr lang="en-US" sz="1400" dirty="0"/>
                        <a:t>Define a new “</a:t>
                      </a:r>
                      <a:r>
                        <a:rPr lang="en-US" sz="1400" b="1" dirty="0"/>
                        <a:t>AID List Veto element</a:t>
                      </a:r>
                      <a:r>
                        <a:rPr lang="en-US" sz="1400" dirty="0"/>
                        <a:t>”, sent in Assoc Req, with an “AID List Veto field” that lists the </a:t>
                      </a:r>
                      <a:r>
                        <a:rPr lang="en-US" sz="1400" dirty="0">
                          <a:sym typeface="Wingdings" panose="05000000000000000000" pitchFamily="2" charset="2"/>
                        </a:rPr>
                        <a:t>lists AIDs that the STA wishes not to be assigned.</a:t>
                      </a:r>
                      <a:endParaRPr lang="en-US" sz="1400" dirty="0"/>
                    </a:p>
                  </a:txBody>
                  <a:tcPr>
                    <a:solidFill>
                      <a:srgbClr val="92D050"/>
                    </a:solidFill>
                  </a:tcPr>
                </a:tc>
                <a:tc hMerge="1">
                  <a:txBody>
                    <a:bodyPr/>
                    <a:lstStyle/>
                    <a:p>
                      <a:endParaRPr lang="en-US"/>
                    </a:p>
                  </a:txBody>
                  <a:tcPr/>
                </a:tc>
                <a:tc>
                  <a:txBody>
                    <a:bodyPr/>
                    <a:lstStyle/>
                    <a:p>
                      <a:r>
                        <a:rPr lang="en-US" sz="1400" dirty="0">
                          <a:sym typeface="Wingdings" panose="05000000000000000000" pitchFamily="2" charset="2"/>
                        </a:rPr>
                        <a:t> Completely precludes AIDs violating the AID Rule at association</a:t>
                      </a:r>
                      <a:endParaRPr lang="en-US" dirty="0"/>
                    </a:p>
                  </a:txBody>
                  <a:tcPr>
                    <a:solidFill>
                      <a:srgbClr val="92D050"/>
                    </a:solidFill>
                  </a:tcPr>
                </a:tc>
                <a:extLst>
                  <a:ext uri="{0D108BD9-81ED-4DB2-BD59-A6C34878D82A}">
                    <a16:rowId xmlns:a16="http://schemas.microsoft.com/office/drawing/2014/main" val="372211171"/>
                  </a:ext>
                </a:extLst>
              </a:tr>
              <a:tr h="216692">
                <a:tc>
                  <a:txBody>
                    <a:bodyPr/>
                    <a:lstStyle/>
                    <a:p>
                      <a:pPr lvl="0"/>
                      <a:r>
                        <a:rPr lang="en-US" sz="1400" dirty="0"/>
                        <a:t>S/T/U/V</a:t>
                      </a:r>
                    </a:p>
                  </a:txBody>
                  <a:tcPr/>
                </a:tc>
                <a:tc>
                  <a:txBody>
                    <a:bodyPr/>
                    <a:lstStyle/>
                    <a:p>
                      <a:pPr lvl="0"/>
                      <a:r>
                        <a:rPr lang="en-US" sz="1400" dirty="0"/>
                        <a:t>Vetoing protocol performed </a:t>
                      </a:r>
                      <a:r>
                        <a:rPr lang="en-US" sz="1400" i="1" dirty="0"/>
                        <a:t>very </a:t>
                      </a:r>
                      <a:r>
                        <a:rPr lang="en-US" sz="1400" dirty="0"/>
                        <a:t>quickly after association, before any (EHT)/UHR PPDUs are be sent</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 The peer does not understand the need to avoid (EHT)/UHR PPDUs initially, so this fails; a fix requires extra complexity (i.e., A is cleaner).</a:t>
                      </a:r>
                      <a:endParaRPr lang="en-US" sz="1400" dirty="0"/>
                    </a:p>
                  </a:txBody>
                  <a:tcPr/>
                </a:tc>
                <a:tc hMerge="1">
                  <a:txBody>
                    <a:bodyPr/>
                    <a:lstStyle/>
                    <a:p>
                      <a:endParaRPr dirty="0"/>
                    </a:p>
                  </a:txBody>
                  <a:tcPr/>
                </a:tc>
                <a:extLst>
                  <a:ext uri="{0D108BD9-81ED-4DB2-BD59-A6C34878D82A}">
                    <a16:rowId xmlns:a16="http://schemas.microsoft.com/office/drawing/2014/main" val="1115690654"/>
                  </a:ext>
                </a:extLst>
              </a:tr>
            </a:tbl>
          </a:graphicData>
        </a:graphic>
      </p:graphicFrame>
      <p:graphicFrame>
        <p:nvGraphicFramePr>
          <p:cNvPr id="6" name="Table 5">
            <a:extLst>
              <a:ext uri="{FF2B5EF4-FFF2-40B4-BE49-F238E27FC236}">
                <a16:creationId xmlns:a16="http://schemas.microsoft.com/office/drawing/2014/main" id="{D27D7C9E-2F10-42D1-CE57-891E233A77D2}"/>
              </a:ext>
            </a:extLst>
          </p:cNvPr>
          <p:cNvGraphicFramePr>
            <a:graphicFrameLocks noGrp="1"/>
          </p:cNvGraphicFramePr>
          <p:nvPr>
            <p:extLst>
              <p:ext uri="{D42A27DB-BD31-4B8C-83A1-F6EECF244321}">
                <p14:modId xmlns:p14="http://schemas.microsoft.com/office/powerpoint/2010/main" val="1635797932"/>
              </p:ext>
            </p:extLst>
          </p:nvPr>
        </p:nvGraphicFramePr>
        <p:xfrm>
          <a:off x="331746" y="3412173"/>
          <a:ext cx="11432046" cy="3230880"/>
        </p:xfrm>
        <a:graphic>
          <a:graphicData uri="http://schemas.openxmlformats.org/drawingml/2006/table">
            <a:tbl>
              <a:tblPr firstRow="1" bandRow="1">
                <a:tableStyleId>{21E4AEA4-8DFA-4A89-87EB-49C32662AFE0}</a:tableStyleId>
              </a:tblPr>
              <a:tblGrid>
                <a:gridCol w="813824">
                  <a:extLst>
                    <a:ext uri="{9D8B030D-6E8A-4147-A177-3AD203B41FA5}">
                      <a16:colId xmlns:a16="http://schemas.microsoft.com/office/drawing/2014/main" val="2229572887"/>
                    </a:ext>
                  </a:extLst>
                </a:gridCol>
                <a:gridCol w="914400">
                  <a:extLst>
                    <a:ext uri="{9D8B030D-6E8A-4147-A177-3AD203B41FA5}">
                      <a16:colId xmlns:a16="http://schemas.microsoft.com/office/drawing/2014/main" val="2142776579"/>
                    </a:ext>
                  </a:extLst>
                </a:gridCol>
                <a:gridCol w="2895600">
                  <a:extLst>
                    <a:ext uri="{9D8B030D-6E8A-4147-A177-3AD203B41FA5}">
                      <a16:colId xmlns:a16="http://schemas.microsoft.com/office/drawing/2014/main" val="1680775419"/>
                    </a:ext>
                  </a:extLst>
                </a:gridCol>
                <a:gridCol w="1371600">
                  <a:extLst>
                    <a:ext uri="{9D8B030D-6E8A-4147-A177-3AD203B41FA5}">
                      <a16:colId xmlns:a16="http://schemas.microsoft.com/office/drawing/2014/main" val="3458757041"/>
                    </a:ext>
                  </a:extLst>
                </a:gridCol>
                <a:gridCol w="838200">
                  <a:extLst>
                    <a:ext uri="{9D8B030D-6E8A-4147-A177-3AD203B41FA5}">
                      <a16:colId xmlns:a16="http://schemas.microsoft.com/office/drawing/2014/main" val="395544591"/>
                    </a:ext>
                  </a:extLst>
                </a:gridCol>
                <a:gridCol w="1295400">
                  <a:extLst>
                    <a:ext uri="{9D8B030D-6E8A-4147-A177-3AD203B41FA5}">
                      <a16:colId xmlns:a16="http://schemas.microsoft.com/office/drawing/2014/main" val="3750649614"/>
                    </a:ext>
                  </a:extLst>
                </a:gridCol>
                <a:gridCol w="3303022">
                  <a:extLst>
                    <a:ext uri="{9D8B030D-6E8A-4147-A177-3AD203B41FA5}">
                      <a16:colId xmlns:a16="http://schemas.microsoft.com/office/drawing/2014/main" val="1854076996"/>
                    </a:ext>
                  </a:extLst>
                </a:gridCol>
              </a:tblGrid>
              <a:tr h="4136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Post-</a:t>
                      </a:r>
                      <a:r>
                        <a:rPr lang="en-US" sz="1400" dirty="0" err="1"/>
                        <a:t>assoc</a:t>
                      </a:r>
                      <a:r>
                        <a:rPr lang="en-US" sz="1400" dirty="0"/>
                        <a:t> option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802.11bi </a:t>
                      </a:r>
                      <a:r>
                        <a:rPr lang="en-US" sz="1400" dirty="0" err="1"/>
                        <a:t>optimi</a:t>
                      </a:r>
                      <a:r>
                        <a:rPr lang="en-US" sz="1400" dirty="0"/>
                        <a:t>-zed?</a:t>
                      </a:r>
                    </a:p>
                  </a:txBody>
                  <a:tcPr/>
                </a:tc>
                <a:tc gridSpan="3">
                  <a:txBody>
                    <a:bodyPr/>
                    <a:lstStyle/>
                    <a:p>
                      <a:r>
                        <a:rPr lang="en-US" sz="1400" dirty="0"/>
                        <a:t>Description</a:t>
                      </a:r>
                    </a:p>
                  </a:txBody>
                  <a:tcPr/>
                </a:tc>
                <a:tc hMerge="1">
                  <a:txBody>
                    <a:bodyPr/>
                    <a:lstStyle/>
                    <a:p>
                      <a:endParaRPr lang="en-US"/>
                    </a:p>
                  </a:txBody>
                  <a:tcPr/>
                </a:tc>
                <a:tc hMerge="1">
                  <a:txBody>
                    <a:bodyPr/>
                    <a:lstStyle/>
                    <a:p>
                      <a:r>
                        <a:rPr lang="en-US" sz="1400"/>
                        <a:t>Analysis</a:t>
                      </a:r>
                      <a:endParaRPr lang="en-US"/>
                    </a:p>
                  </a:txBody>
                  <a:tcPr/>
                </a:tc>
                <a:tc gridSpan="2">
                  <a:txBody>
                    <a:bodyPr/>
                    <a:lstStyle/>
                    <a:p>
                      <a:r>
                        <a:rPr lang="en-US" sz="1400" dirty="0"/>
                        <a:t>Analysis</a:t>
                      </a:r>
                    </a:p>
                  </a:txBody>
                  <a:tcPr/>
                </a:tc>
                <a:tc hMerge="1">
                  <a:txBody>
                    <a:bodyPr/>
                    <a:lstStyle/>
                    <a:p>
                      <a:r>
                        <a:rPr lang="en-US" sz="1400" dirty="0"/>
                        <a:t>Analysis</a:t>
                      </a:r>
                      <a:endParaRPr lang="en-US" dirty="0"/>
                    </a:p>
                  </a:txBody>
                  <a:tcPr/>
                </a:tc>
                <a:extLst>
                  <a:ext uri="{0D108BD9-81ED-4DB2-BD59-A6C34878D82A}">
                    <a16:rowId xmlns:a16="http://schemas.microsoft.com/office/drawing/2014/main" val="4006778699"/>
                  </a:ext>
                </a:extLst>
              </a:tr>
              <a:tr h="216692">
                <a:tc>
                  <a:txBody>
                    <a:bodyPr/>
                    <a:lstStyle/>
                    <a:p>
                      <a:pPr algn="ctr"/>
                      <a:r>
                        <a:rPr lang="en-US" sz="1400" dirty="0"/>
                        <a:t>S</a:t>
                      </a:r>
                    </a:p>
                  </a:txBody>
                  <a:tcPr/>
                </a:tc>
                <a:tc>
                  <a:txBody>
                    <a:bodyPr/>
                    <a:lstStyle/>
                    <a:p>
                      <a:pPr algn="ctr"/>
                      <a:r>
                        <a:rPr lang="en-US" sz="1400" dirty="0"/>
                        <a:t>N</a:t>
                      </a:r>
                    </a:p>
                  </a:txBody>
                  <a:tcPr/>
                </a:tc>
                <a:tc gridSpan="3">
                  <a:txBody>
                    <a:bodyPr/>
                    <a:lstStyle/>
                    <a:p>
                      <a:r>
                        <a:rPr lang="en-US" sz="1400" dirty="0"/>
                        <a:t>Define a protected request frame to carry the AID List Veto element post-</a:t>
                      </a:r>
                      <a:r>
                        <a:rPr lang="en-US" sz="1400" dirty="0" err="1"/>
                        <a:t>assoc</a:t>
                      </a:r>
                      <a:r>
                        <a:rPr lang="en-US" sz="1400" dirty="0"/>
                        <a:t> + a response frame to carry the new AID.</a:t>
                      </a:r>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 If exchanged before the problematic AID’s 11ai epoch, completely precludes AIDs after association</a:t>
                      </a:r>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tc gridSpan="2">
                  <a:txBody>
                    <a:bodyPr/>
                    <a:lstStyle/>
                    <a:p>
                      <a:r>
                        <a:rPr lang="en-US" sz="1400" dirty="0">
                          <a:sym typeface="Wingdings" panose="05000000000000000000" pitchFamily="2" charset="2"/>
                        </a:rPr>
                        <a:t>~ When exchanged before the problematic AID’s 11bi epoch, completely precludes AID collisions after </a:t>
                      </a:r>
                      <a:r>
                        <a:rPr lang="en-US" sz="1400" dirty="0" err="1">
                          <a:sym typeface="Wingdings" panose="05000000000000000000" pitchFamily="2" charset="2"/>
                        </a:rPr>
                        <a:t>assoc</a:t>
                      </a:r>
                      <a:endParaRPr lang="en-US" sz="14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 When exchanged before the problematic AID’s 11bi epoch, completely precludes AID collisions after association</a:t>
                      </a:r>
                      <a:endParaRPr lang="en-US" sz="1400" dirty="0"/>
                    </a:p>
                  </a:txBody>
                  <a:tcPr/>
                </a:tc>
                <a:extLst>
                  <a:ext uri="{0D108BD9-81ED-4DB2-BD59-A6C34878D82A}">
                    <a16:rowId xmlns:a16="http://schemas.microsoft.com/office/drawing/2014/main" val="179908580"/>
                  </a:ext>
                </a:extLst>
              </a:tr>
              <a:tr h="216692">
                <a:tc>
                  <a:txBody>
                    <a:bodyPr/>
                    <a:lstStyle/>
                    <a:p>
                      <a:pPr lvl="0" algn="ctr"/>
                      <a:r>
                        <a:rPr lang="en-US" sz="1400" dirty="0"/>
                        <a:t>T</a:t>
                      </a:r>
                    </a:p>
                  </a:txBody>
                  <a:tcPr/>
                </a:tc>
                <a:tc>
                  <a:txBody>
                    <a:bodyPr/>
                    <a:lstStyle/>
                    <a:p>
                      <a:pPr lvl="0" algn="ctr"/>
                      <a:r>
                        <a:rPr lang="en-US" sz="1400" dirty="0"/>
                        <a:t>N</a:t>
                      </a:r>
                    </a:p>
                  </a:txBody>
                  <a:tcPr/>
                </a:tc>
                <a:tc>
                  <a:txBody>
                    <a:bodyPr/>
                    <a:lstStyle/>
                    <a:p>
                      <a:pPr lvl="0"/>
                      <a:r>
                        <a:rPr lang="en-US" sz="1400" dirty="0"/>
                        <a:t>Add AID change fields to Link </a:t>
                      </a:r>
                      <a:r>
                        <a:rPr lang="en-US" sz="1400" dirty="0" err="1"/>
                        <a:t>Reconfig</a:t>
                      </a:r>
                      <a:r>
                        <a:rPr lang="en-US" sz="1400" dirty="0"/>
                        <a:t> (see 23/1898)</a:t>
                      </a:r>
                    </a:p>
                  </a:txBody>
                  <a:tcPr/>
                </a:tc>
                <a:tc gridSpan="4">
                  <a:txBody>
                    <a:bodyPr/>
                    <a:lstStyle/>
                    <a:p>
                      <a:r>
                        <a:rPr lang="en-US" sz="1400" dirty="0">
                          <a:sym typeface="Wingdings" panose="05000000000000000000" pitchFamily="2" charset="2"/>
                        </a:rPr>
                        <a:t>? 23/1898 is a different use case (it </a:t>
                      </a:r>
                      <a:r>
                        <a:rPr lang="en-US" sz="1400" dirty="0"/>
                        <a:t>would be a Link </a:t>
                      </a:r>
                      <a:r>
                        <a:rPr lang="en-US" sz="1400" dirty="0" err="1"/>
                        <a:t>Reconfig</a:t>
                      </a:r>
                      <a:r>
                        <a:rPr lang="en-US" sz="1400" dirty="0"/>
                        <a:t> “back to self” with many spurious fields</a:t>
                      </a:r>
                      <a:r>
                        <a:rPr lang="en-US" sz="1400" dirty="0">
                          <a:sym typeface="Wingdings" panose="05000000000000000000" pitchFamily="2" charset="2"/>
                        </a:rPr>
                        <a:t>). The request does not indicate vetoed AIDs, so could require many iterations; this can be improved by adding an AID List Veto field in the request.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974858382"/>
                  </a:ext>
                </a:extLst>
              </a:tr>
              <a:tr h="216692">
                <a:tc>
                  <a:txBody>
                    <a:bodyPr/>
                    <a:lstStyle/>
                    <a:p>
                      <a:pPr algn="ctr"/>
                      <a:r>
                        <a:rPr lang="en-US" sz="1400" dirty="0"/>
                        <a:t>U</a:t>
                      </a:r>
                    </a:p>
                  </a:txBody>
                  <a:tcPr/>
                </a:tc>
                <a:tc>
                  <a:txBody>
                    <a:bodyPr/>
                    <a:lstStyle/>
                    <a:p>
                      <a:pPr algn="ctr"/>
                      <a:r>
                        <a:rPr lang="en-US" sz="1400" dirty="0"/>
                        <a:t>N</a:t>
                      </a:r>
                    </a:p>
                  </a:txBody>
                  <a:tcPr/>
                </a:tc>
                <a:tc gridSpan="2">
                  <a:txBody>
                    <a:bodyPr/>
                    <a:lstStyle/>
                    <a:p>
                      <a:r>
                        <a:rPr lang="en-US" sz="1400" dirty="0"/>
                        <a:t>AID Switch Req frame(AID Req element) + AID Switch Resp frame(AID Resp element) (from 11ah) </a:t>
                      </a:r>
                    </a:p>
                  </a:txBody>
                  <a:tcPr/>
                </a:tc>
                <a:tc hMerge="1">
                  <a:txBody>
                    <a:bodyPr/>
                    <a:lstStyle/>
                    <a:p>
                      <a:endParaRPr lang="en-US" dirty="0"/>
                    </a:p>
                  </a:txBody>
                  <a:tcPr/>
                </a:tc>
                <a:tc gridSpan="3">
                  <a:txBody>
                    <a:bodyPr/>
                    <a:lstStyle/>
                    <a:p>
                      <a:r>
                        <a:rPr lang="en-US" sz="1400" dirty="0">
                          <a:sym typeface="Wingdings" panose="05000000000000000000" pitchFamily="2" charset="2"/>
                        </a:rPr>
                        <a:t>? The request does not indicate vetoed AIDs, so could require many iterations. Also these elements contain other spurious fields.</a:t>
                      </a:r>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772865099"/>
                  </a:ext>
                </a:extLst>
              </a:tr>
              <a:tr h="216692">
                <a:tc>
                  <a:txBody>
                    <a:bodyPr/>
                    <a:lstStyle/>
                    <a:p>
                      <a:pPr algn="ctr"/>
                      <a:r>
                        <a:rPr lang="en-US" sz="1400" dirty="0"/>
                        <a:t>V </a:t>
                      </a:r>
                    </a:p>
                  </a:txBody>
                  <a:tcPr>
                    <a:solidFill>
                      <a:srgbClr val="92D050"/>
                    </a:solidFill>
                  </a:tcPr>
                </a:tc>
                <a:tc>
                  <a:txBody>
                    <a:bodyPr/>
                    <a:lstStyle/>
                    <a:p>
                      <a:pPr algn="ctr"/>
                      <a:r>
                        <a:rPr lang="en-US" sz="1400" dirty="0"/>
                        <a:t>Y</a:t>
                      </a:r>
                    </a:p>
                  </a:txBody>
                  <a:tcPr>
                    <a:solidFill>
                      <a:srgbClr val="92D050"/>
                    </a:solidFill>
                  </a:tcPr>
                </a:tc>
                <a:tc gridSpan="4">
                  <a:txBody>
                    <a:bodyPr/>
                    <a:lstStyle/>
                    <a:p>
                      <a:r>
                        <a:rPr lang="en-US" sz="1400" dirty="0"/>
                        <a:t>Define a protected request frame to carry a list of AID vetoes for a (typically sparse) list of upcoming epochs; then reuse the being-defined 802.11bi response frame</a:t>
                      </a:r>
                    </a:p>
                  </a:txBody>
                  <a:tcPr>
                    <a:solidFill>
                      <a:srgbClr val="92D05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tc hMerge="1">
                  <a:txBody>
                    <a:bodyPr/>
                    <a:lstStyle/>
                    <a:p>
                      <a:r>
                        <a:rPr lang="en-US" sz="1400" dirty="0">
                          <a:sym typeface="Wingdings" panose="05000000000000000000" pitchFamily="2" charset="2"/>
                        </a:rPr>
                        <a:t>XXXX</a:t>
                      </a:r>
                      <a:endParaRPr lang="en-US" dirty="0"/>
                    </a:p>
                  </a:txBody>
                  <a:tcPr/>
                </a:tc>
                <a:tc hMerge="1">
                  <a:txBody>
                    <a:bodyPr/>
                    <a:lstStyle/>
                    <a:p>
                      <a:endParaRPr lang="en-US" sz="1400"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 Completely precludes AIDs violating the AID Rule after </a:t>
                      </a:r>
                      <a:r>
                        <a:rPr lang="en-US" sz="1400" dirty="0" err="1">
                          <a:sym typeface="Wingdings" panose="05000000000000000000" pitchFamily="2" charset="2"/>
                        </a:rPr>
                        <a:t>assoc</a:t>
                      </a:r>
                      <a:r>
                        <a:rPr lang="en-US" sz="1400" dirty="0">
                          <a:sym typeface="Wingdings" panose="05000000000000000000" pitchFamily="2" charset="2"/>
                        </a:rPr>
                        <a:t>, with efficiency</a:t>
                      </a:r>
                      <a:endParaRPr lang="en-US" sz="1400" dirty="0"/>
                    </a:p>
                  </a:txBody>
                  <a:tcPr>
                    <a:solidFill>
                      <a:srgbClr val="92D050"/>
                    </a:solidFill>
                  </a:tcPr>
                </a:tc>
                <a:extLst>
                  <a:ext uri="{0D108BD9-81ED-4DB2-BD59-A6C34878D82A}">
                    <a16:rowId xmlns:a16="http://schemas.microsoft.com/office/drawing/2014/main" val="3774433626"/>
                  </a:ext>
                </a:extLst>
              </a:tr>
            </a:tbl>
          </a:graphicData>
        </a:graphic>
      </p:graphicFrame>
    </p:spTree>
    <p:extLst>
      <p:ext uri="{BB962C8B-B14F-4D97-AF65-F5344CB8AC3E}">
        <p14:creationId xmlns:p14="http://schemas.microsoft.com/office/powerpoint/2010/main" val="3146156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8" name="Content Placeholder 2">
            <a:extLst>
              <a:ext uri="{FF2B5EF4-FFF2-40B4-BE49-F238E27FC236}">
                <a16:creationId xmlns:a16="http://schemas.microsoft.com/office/drawing/2014/main" id="{946CAA7A-5509-165E-D671-C6028A0342B7}"/>
              </a:ext>
            </a:extLst>
          </p:cNvPr>
          <p:cNvSpPr>
            <a:spLocks noGrp="1"/>
          </p:cNvSpPr>
          <p:nvPr>
            <p:ph idx="1"/>
          </p:nvPr>
        </p:nvSpPr>
        <p:spPr>
          <a:xfrm>
            <a:off x="914400" y="2534858"/>
            <a:ext cx="10591800" cy="3443746"/>
          </a:xfrm>
          <a:solidFill>
            <a:schemeClr val="bg1"/>
          </a:solidFill>
        </p:spPr>
        <p:txBody>
          <a:bodyPr/>
          <a:lstStyle/>
          <a:p>
            <a:r>
              <a:rPr lang="en-US" dirty="0"/>
              <a:t>AID Veto List field lists the AIDs that the STA does not wish to have assigned as the STA’s AID, and could be:</a:t>
            </a:r>
          </a:p>
          <a:p>
            <a:pPr lvl="1"/>
            <a:r>
              <a:rPr lang="en-US" dirty="0"/>
              <a:t>N * 2 octets, where each 2 octets contains the AID</a:t>
            </a:r>
          </a:p>
          <a:p>
            <a:pPr lvl="1"/>
            <a:r>
              <a:rPr lang="en-US" dirty="0"/>
              <a:t>N * 1.5 octets + 0/0.5 octets of Pad bits, where each 1.5 octets contains a 12-bit or 11-bit AID</a:t>
            </a:r>
          </a:p>
          <a:p>
            <a:endParaRPr lang="en-US" dirty="0"/>
          </a:p>
          <a:p>
            <a:r>
              <a:rPr lang="en-US" dirty="0"/>
              <a:t>For TIM compactness, the AP wishes to allocate low AIDs, so the AP might be disinclined to accept requests from a STA that requests to veto too many low AIDs</a:t>
            </a:r>
          </a:p>
          <a:p>
            <a:endParaRPr lang="en-US" dirty="0"/>
          </a:p>
          <a:p>
            <a:endParaRPr lang="en-US" dirty="0"/>
          </a:p>
          <a:p>
            <a:r>
              <a:rPr lang="en-US" dirty="0"/>
              <a:t>For option V, there are several signaling options, which can be evaluated as the 11bi protocol component matures. </a:t>
            </a:r>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Options A+S (and relevant to T/U): AID List Veto element (and field)</a:t>
            </a:r>
          </a:p>
        </p:txBody>
      </p:sp>
      <p:graphicFrame>
        <p:nvGraphicFramePr>
          <p:cNvPr id="6" name="Table 5">
            <a:extLst>
              <a:ext uri="{FF2B5EF4-FFF2-40B4-BE49-F238E27FC236}">
                <a16:creationId xmlns:a16="http://schemas.microsoft.com/office/drawing/2014/main" id="{17C45DCA-44F3-DFF6-AF6F-FD8BC92F471A}"/>
              </a:ext>
            </a:extLst>
          </p:cNvPr>
          <p:cNvGraphicFramePr>
            <a:graphicFrameLocks noGrp="1"/>
          </p:cNvGraphicFramePr>
          <p:nvPr>
            <p:extLst>
              <p:ext uri="{D42A27DB-BD31-4B8C-83A1-F6EECF244321}">
                <p14:modId xmlns:p14="http://schemas.microsoft.com/office/powerpoint/2010/main" val="2174523645"/>
              </p:ext>
            </p:extLst>
          </p:nvPr>
        </p:nvGraphicFramePr>
        <p:xfrm>
          <a:off x="1600200" y="1468058"/>
          <a:ext cx="7927687" cy="781351"/>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554617039"/>
                    </a:ext>
                  </a:extLst>
                </a:gridCol>
                <a:gridCol w="1608855">
                  <a:extLst>
                    <a:ext uri="{9D8B030D-6E8A-4147-A177-3AD203B41FA5}">
                      <a16:colId xmlns:a16="http://schemas.microsoft.com/office/drawing/2014/main" val="3265403251"/>
                    </a:ext>
                  </a:extLst>
                </a:gridCol>
                <a:gridCol w="2435516">
                  <a:extLst>
                    <a:ext uri="{9D8B030D-6E8A-4147-A177-3AD203B41FA5}">
                      <a16:colId xmlns:a16="http://schemas.microsoft.com/office/drawing/2014/main" val="1175489801"/>
                    </a:ext>
                  </a:extLst>
                </a:gridCol>
                <a:gridCol w="2435516">
                  <a:extLst>
                    <a:ext uri="{9D8B030D-6E8A-4147-A177-3AD203B41FA5}">
                      <a16:colId xmlns:a16="http://schemas.microsoft.com/office/drawing/2014/main" val="2050235236"/>
                    </a:ext>
                  </a:extLst>
                </a:gridCol>
              </a:tblGrid>
              <a:tr h="193649">
                <a:tc>
                  <a:txBody>
                    <a:bodyPr/>
                    <a:lstStyle/>
                    <a:p>
                      <a:r>
                        <a:rPr lang="en-US" sz="1600" dirty="0"/>
                        <a:t>Element ID</a:t>
                      </a:r>
                    </a:p>
                  </a:txBody>
                  <a:tcPr/>
                </a:tc>
                <a:tc>
                  <a:txBody>
                    <a:bodyPr/>
                    <a:lstStyle/>
                    <a:p>
                      <a:r>
                        <a:rPr lang="en-US" sz="1600" dirty="0"/>
                        <a:t>Length</a:t>
                      </a:r>
                    </a:p>
                  </a:txBody>
                  <a:tcPr/>
                </a:tc>
                <a:tc>
                  <a:txBody>
                    <a:bodyPr/>
                    <a:lstStyle/>
                    <a:p>
                      <a:r>
                        <a:rPr lang="en-US" sz="1600" dirty="0"/>
                        <a:t>Element ID Extension</a:t>
                      </a:r>
                    </a:p>
                  </a:txBody>
                  <a:tcPr/>
                </a:tc>
                <a:tc>
                  <a:txBody>
                    <a:bodyPr/>
                    <a:lstStyle/>
                    <a:p>
                      <a:r>
                        <a:rPr lang="en-US" sz="1600" dirty="0"/>
                        <a:t>AID Veto List field</a:t>
                      </a:r>
                    </a:p>
                  </a:txBody>
                  <a:tcPr/>
                </a:tc>
                <a:extLst>
                  <a:ext uri="{0D108BD9-81ED-4DB2-BD59-A6C34878D82A}">
                    <a16:rowId xmlns:a16="http://schemas.microsoft.com/office/drawing/2014/main" val="4006778699"/>
                  </a:ext>
                </a:extLst>
              </a:tr>
              <a:tr h="446071">
                <a:tc>
                  <a:txBody>
                    <a:bodyPr/>
                    <a:lstStyle/>
                    <a:p>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octet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variable</a:t>
                      </a:r>
                    </a:p>
                  </a:txBody>
                  <a:tcPr/>
                </a:tc>
                <a:extLst>
                  <a:ext uri="{0D108BD9-81ED-4DB2-BD59-A6C34878D82A}">
                    <a16:rowId xmlns:a16="http://schemas.microsoft.com/office/drawing/2014/main" val="364123171"/>
                  </a:ext>
                </a:extLst>
              </a:tr>
            </a:tbl>
          </a:graphicData>
        </a:graphic>
      </p:graphicFrame>
    </p:spTree>
    <p:extLst>
      <p:ext uri="{BB962C8B-B14F-4D97-AF65-F5344CB8AC3E}">
        <p14:creationId xmlns:p14="http://schemas.microsoft.com/office/powerpoint/2010/main" val="396486718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2400</Words>
  <Application>Microsoft Office PowerPoint</Application>
  <PresentationFormat>Widescreen</PresentationFormat>
  <Paragraphs>276</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Wingdings</vt:lpstr>
      <vt:lpstr>802-11-Submission</vt:lpstr>
      <vt:lpstr>Vendor Specific PHY Options With Minimal PHY Changes – Follow-Up </vt:lpstr>
      <vt:lpstr>Motivation for Standardized PHY-level Vendor Specific Signaling Mostly a repeat from [1]</vt:lpstr>
      <vt:lpstr>UHR (SU)/MU PPDU  Perfect Identification of Vendor-Specific PPDUs is Not Required</vt:lpstr>
      <vt:lpstr>Vendor Specific Signaling Requirements when seeking minimization of PHY changes – Top Level</vt:lpstr>
      <vt:lpstr>The Problem Applies Equally to Clients and APs</vt:lpstr>
      <vt:lpstr>Options to identify received PPDUs with different VS behavior, while minimizing PHY changes: STA-ID is most promising</vt:lpstr>
      <vt:lpstr>AID is most promising …</vt:lpstr>
      <vt:lpstr>Protocols to Achieve AID Vetoing by and after association</vt:lpstr>
      <vt:lpstr>Options A+S (and relevant to T/U): AID List Veto element (and field)</vt:lpstr>
      <vt:lpstr>Options to include per-PPDU signaling for dynamic VS behavior, while minimizing PHY changes: several reasonable choices</vt:lpstr>
      <vt:lpstr>Summary</vt:lpstr>
      <vt:lpstr>References</vt:lpstr>
      <vt:lpstr>Strawpoll 1</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Vendor Specific PHY Options - Follow Up</dc:title>
  <dc:creator/>
  <cp:keywords>24/1122</cp:keywords>
  <cp:lastModifiedBy/>
  <cp:revision>6</cp:revision>
  <dcterms:created xsi:type="dcterms:W3CDTF">2011-09-19T06:02:14Z</dcterms:created>
  <dcterms:modified xsi:type="dcterms:W3CDTF">2024-08-12T01:38:16Z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2024-06-06T23:11:53Z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2757aa23-5d65-4fc9-a76f-e479982f0280</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Cisco Confidential</vt:lpwstr>
  </property>
</Properties>
</file>