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89" r:id="rId5"/>
    <p:sldId id="290" r:id="rId6"/>
    <p:sldId id="273" r:id="rId7"/>
    <p:sldId id="286" r:id="rId8"/>
    <p:sldId id="291" r:id="rId9"/>
    <p:sldId id="292" r:id="rId10"/>
    <p:sldId id="277" r:id="rId11"/>
    <p:sldId id="266" r:id="rId12"/>
    <p:sldId id="264" r:id="rId13"/>
    <p:sldId id="275"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187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12600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2917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9922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0325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August,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Operating bandwidth indication for UHR</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2024-08-25</a:t>
            </a:r>
          </a:p>
        </p:txBody>
      </p:sp>
      <p:sp>
        <p:nvSpPr>
          <p:cNvPr id="6" name="Date Placeholder 3"/>
          <p:cNvSpPr>
            <a:spLocks noGrp="1"/>
          </p:cNvSpPr>
          <p:nvPr>
            <p:ph type="dt" idx="10"/>
          </p:nvPr>
        </p:nvSpPr>
        <p:spPr/>
        <p:txBody>
          <a:bodyPr/>
          <a:lstStyle/>
          <a:p>
            <a:r>
              <a:rPr lang="en-US"/>
              <a:t>August,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05731929"/>
              </p:ext>
            </p:extLst>
          </p:nvPr>
        </p:nvGraphicFramePr>
        <p:xfrm>
          <a:off x="742950" y="3276600"/>
          <a:ext cx="7548563" cy="2533650"/>
        </p:xfrm>
        <a:graphic>
          <a:graphicData uri="http://schemas.openxmlformats.org/presentationml/2006/ole">
            <mc:AlternateContent xmlns:mc="http://schemas.openxmlformats.org/markup-compatibility/2006">
              <mc:Choice xmlns:v="urn:schemas-microsoft-com:vml" Requires="v">
                <p:oleObj spid="_x0000_s1125" name="Document" r:id="rId4" imgW="10649051" imgH="3569342" progId="Word.Document.8">
                  <p:embed/>
                </p:oleObj>
              </mc:Choice>
              <mc:Fallback>
                <p:oleObj name="Document" r:id="rId4" imgW="10649051" imgH="3569342" progId="Word.Document.8">
                  <p:embed/>
                  <p:pic>
                    <p:nvPicPr>
                      <p:cNvPr id="0" name="Picture 3"/>
                      <p:cNvPicPr>
                        <a:picLocks noChangeAspect="1" noChangeArrowheads="1"/>
                      </p:cNvPicPr>
                      <p:nvPr/>
                    </p:nvPicPr>
                    <p:blipFill>
                      <a:blip r:embed="rId5"/>
                      <a:srcRect/>
                      <a:stretch>
                        <a:fillRect/>
                      </a:stretch>
                    </p:blipFill>
                    <p:spPr bwMode="auto">
                      <a:xfrm>
                        <a:off x="742950" y="3276600"/>
                        <a:ext cx="7548563" cy="2533650"/>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US" sz="1500" dirty="0"/>
              <a:t>In several scenarios, is beneficial to allow an AP to indicate a smaller BSS bandwidth for normal transmissions of the BSS while allowing indication of a larger BSS bandwidth that can be used by specific exception features.</a:t>
            </a:r>
          </a:p>
          <a:p>
            <a:pPr marL="285750" indent="-285750">
              <a:buFont typeface="Arial" panose="020B0604020202020204" pitchFamily="34" charset="0"/>
              <a:buChar char="•"/>
            </a:pPr>
            <a:r>
              <a:rPr lang="en-US" sz="1500" dirty="0"/>
              <a:t>Allowing indication of a nominal channel width and an extended channel width in the operation element can benefit features like: FTM, DPS, NPCA etc.</a:t>
            </a:r>
          </a:p>
          <a:p>
            <a:pPr marL="285750" indent="-285750">
              <a:buFont typeface="Arial" panose="020B0604020202020204" pitchFamily="34" charset="0"/>
              <a:buChar char="•"/>
            </a:pPr>
            <a:r>
              <a:rPr lang="en-US" sz="1500" dirty="0"/>
              <a:t>Indication of the channel usage statistics of the extended channel width can aid a neighboring AP make an informed choice for its operating channel.</a:t>
            </a:r>
            <a:endParaRPr lang="en-GB" sz="12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and A</a:t>
            </a:r>
            <a:endParaRPr lang="en-GB" dirty="0"/>
          </a:p>
        </p:txBody>
      </p:sp>
      <p:sp>
        <p:nvSpPr>
          <p:cNvPr id="3" name="Content Placeholder 2"/>
          <p:cNvSpPr>
            <a:spLocks noGrp="1"/>
          </p:cNvSpPr>
          <p:nvPr>
            <p:ph idx="1"/>
          </p:nvPr>
        </p:nvSpPr>
        <p:spPr>
          <a:xfrm>
            <a:off x="685801" y="1523999"/>
            <a:ext cx="7770813" cy="4495801"/>
          </a:xfrm>
        </p:spPr>
        <p:txBody>
          <a:bodyPr/>
          <a:lstStyle/>
          <a:p>
            <a:pPr marL="285750" indent="-285750" algn="just">
              <a:buFont typeface="Arial" panose="020B0604020202020204" pitchFamily="34" charset="0"/>
              <a:buChar char="•"/>
            </a:pPr>
            <a:r>
              <a:rPr lang="en-US" sz="1500" dirty="0"/>
              <a:t>Q) Why do we need to indicate a nominal channel width? Why not just indicate a single channel width, corresponding to the largest required channel width (across all features)?</a:t>
            </a:r>
          </a:p>
          <a:p>
            <a:pPr marL="285750" indent="-285750" algn="just">
              <a:buFont typeface="Arial" panose="020B0604020202020204" pitchFamily="34" charset="0"/>
              <a:buChar char="•"/>
            </a:pPr>
            <a:r>
              <a:rPr lang="en-US" sz="1500" b="0" dirty="0"/>
              <a:t>A) Although the AP can limit the channel width used for the normal downlink transmissions by implementation, the channel width used by a non-AP STA for its normal uplink transmissions cannot be controlled to be below the channel width indicated by the AP. In addition, providing incorrect information of the channel width that the AP intends to use for normal downlink transmissions may cause a non-AP STA in making a wrong roaming decision.</a:t>
            </a:r>
          </a:p>
          <a:p>
            <a:pPr marL="285750" indent="-285750" algn="just">
              <a:buFont typeface="Arial" panose="020B0604020202020204" pitchFamily="34" charset="0"/>
              <a:buChar char="•"/>
            </a:pPr>
            <a:endParaRPr lang="en-US" sz="1500" dirty="0"/>
          </a:p>
          <a:p>
            <a:pPr marL="285750" indent="-285750" algn="just">
              <a:buFont typeface="Arial" panose="020B0604020202020204" pitchFamily="34" charset="0"/>
              <a:buChar char="•"/>
            </a:pPr>
            <a:r>
              <a:rPr lang="en-US" sz="1500" dirty="0"/>
              <a:t>Q) Why do we need to indicate the extended channel width within the Operation element? Why not just keep such indication within the feature-specific elements?</a:t>
            </a:r>
          </a:p>
          <a:p>
            <a:pPr marL="285750" indent="-285750" algn="just">
              <a:buFont typeface="Arial" panose="020B0604020202020204" pitchFamily="34" charset="0"/>
              <a:buChar char="•"/>
            </a:pPr>
            <a:r>
              <a:rPr lang="en-US" sz="1500" b="0" dirty="0"/>
              <a:t>A) The extended channel width information should be available to be decoded by neighboring APs, so that they can make an informed channel selection. A neighboring AP having to read all feature-specific elements to figure out the extended channel width of the AP, especially when support for some of these features may be optional, is impractical.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dirty="0"/>
              <a:t>11-23/1288r0 Non-primary channel utilization - follow-up</a:t>
            </a:r>
          </a:p>
          <a:p>
            <a:pPr marL="342900" indent="-342900">
              <a:buFont typeface="+mj-lt"/>
              <a:buAutoNum type="arabicPeriod"/>
            </a:pPr>
            <a:r>
              <a:rPr lang="en-US" dirty="0"/>
              <a:t>11-23/2005r1 Non-primary channel access (NPCA)</a:t>
            </a:r>
          </a:p>
          <a:p>
            <a:pPr marL="342900" indent="-342900">
              <a:buFont typeface="+mj-lt"/>
              <a:buAutoNum type="arabicPeriod"/>
            </a:pPr>
            <a:r>
              <a:rPr lang="en-US" dirty="0"/>
              <a:t>11-24/1115r0 Channel switching rules for NPCA</a:t>
            </a:r>
          </a:p>
          <a:p>
            <a:pPr marL="342900" indent="-342900">
              <a:buFont typeface="+mj-lt"/>
              <a:buAutoNum type="arabicPeriod"/>
            </a:pPr>
            <a:r>
              <a:rPr lang="en-US" dirty="0"/>
              <a:t>11-23/10r0 UHR considerations for enabling AP power save</a:t>
            </a:r>
          </a:p>
          <a:p>
            <a:pPr marL="342900" indent="-342900">
              <a:buFont typeface="+mj-lt"/>
              <a:buAutoNum type="arabicPeriod"/>
            </a:pPr>
            <a:r>
              <a:rPr lang="en-US" dirty="0"/>
              <a:t>11-23/1965r2 Dynamic Power Save - follow-up</a:t>
            </a:r>
          </a:p>
          <a:p>
            <a:pPr marL="342900" indent="-342900">
              <a:buFont typeface="+mj-lt"/>
              <a:buAutoNum type="arabicPeriod"/>
            </a:pPr>
            <a:r>
              <a:rPr lang="en-US" dirty="0"/>
              <a:t>11-24/451r0 AP state transitions in DPS mode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proposes a mechanism for a UHR AP to indicate a nominal operating channel width and an expanded operating channel width in the UHR Operation element. The two channel widths jointly define the BSS bandwidth that can be used for different UHR features.</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bandwidth indication - Recap</a:t>
            </a:r>
            <a:endParaRPr lang="en-GB" dirty="0"/>
          </a:p>
        </p:txBody>
      </p:sp>
      <p:sp>
        <p:nvSpPr>
          <p:cNvPr id="9218" name="Rectangle 2"/>
          <p:cNvSpPr>
            <a:spLocks noGrp="1" noChangeArrowheads="1"/>
          </p:cNvSpPr>
          <p:nvPr>
            <p:ph idx="1"/>
          </p:nvPr>
        </p:nvSpPr>
        <p:spPr>
          <a:xfrm>
            <a:off x="685801" y="1600199"/>
            <a:ext cx="7770813" cy="4571999"/>
          </a:xfrm>
          <a:ln/>
        </p:spPr>
        <p:txBody>
          <a:bodyPr/>
          <a:lstStyle/>
          <a:p>
            <a:pPr marL="285750" indent="-285750" algn="just">
              <a:buFont typeface="Arial" panose="020B0604020202020204" pitchFamily="34" charset="0"/>
              <a:buChar char="•"/>
            </a:pPr>
            <a:r>
              <a:rPr lang="en-US" sz="1500" dirty="0"/>
              <a:t>An AP indicates the BSS bandwidth that is applicable for transmission or reception in the BSS within the Operation element included in Beacon/Probe Response/Association Response frames.</a:t>
            </a:r>
          </a:p>
          <a:p>
            <a:pPr marL="585788" lvl="1" indent="-285750" algn="just">
              <a:buFont typeface="Arial" panose="020B0604020202020204" pitchFamily="34" charset="0"/>
              <a:buChar char="•"/>
            </a:pPr>
            <a:r>
              <a:rPr lang="en-US" sz="1200" dirty="0"/>
              <a:t>The indication is Wi-Fi generation dependent, and is carried in the HT/VHT/HE/EHT/UHR Operation elements.</a:t>
            </a:r>
          </a:p>
          <a:p>
            <a:pPr marL="285750" indent="-285750" algn="just">
              <a:buFont typeface="Arial" panose="020B0604020202020204" pitchFamily="34" charset="0"/>
              <a:buChar char="•"/>
            </a:pPr>
            <a:r>
              <a:rPr lang="en-US" sz="1500" dirty="0"/>
              <a:t>All transmissions within the BSS shall comply with this BSS bandwidth.</a:t>
            </a:r>
          </a:p>
          <a:p>
            <a:pPr marL="285750" indent="-285750" algn="just">
              <a:buFont typeface="Arial" panose="020B0604020202020204" pitchFamily="34" charset="0"/>
              <a:buChar char="•"/>
            </a:pPr>
            <a:r>
              <a:rPr lang="en-US" sz="1500" dirty="0"/>
              <a:t>An AP may select its operating bandwidth to avoid the BSS bandwidths of neighboring APs (indicated by neighboring APs in their operation elements).</a:t>
            </a:r>
          </a:p>
          <a:p>
            <a:pPr marL="285750" indent="-285750" algn="just">
              <a:buFont typeface="Arial" panose="020B0604020202020204" pitchFamily="34" charset="0"/>
              <a:buChar char="•"/>
            </a:pPr>
            <a:endParaRPr lang="en-US" sz="1500" dirty="0"/>
          </a:p>
          <a:p>
            <a:pPr marL="285750" indent="-285750" algn="just">
              <a:buFont typeface="Arial" panose="020B0604020202020204" pitchFamily="34" charset="0"/>
              <a:buChar char="•"/>
            </a:pPr>
            <a:endParaRPr lang="en-US"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grpSp>
        <p:nvGrpSpPr>
          <p:cNvPr id="7" name="Group 6">
            <a:extLst>
              <a:ext uri="{FF2B5EF4-FFF2-40B4-BE49-F238E27FC236}">
                <a16:creationId xmlns:a16="http://schemas.microsoft.com/office/drawing/2014/main" id="{C3AD39B4-8101-4737-8F8F-A2A438309F00}"/>
              </a:ext>
            </a:extLst>
          </p:cNvPr>
          <p:cNvGrpSpPr/>
          <p:nvPr/>
        </p:nvGrpSpPr>
        <p:grpSpPr>
          <a:xfrm>
            <a:off x="5029200" y="4953004"/>
            <a:ext cx="3255248" cy="1495139"/>
            <a:chOff x="5154775" y="5066424"/>
            <a:chExt cx="3393257" cy="1768029"/>
          </a:xfrm>
        </p:grpSpPr>
        <p:pic>
          <p:nvPicPr>
            <p:cNvPr id="8" name="Picture 7">
              <a:extLst>
                <a:ext uri="{FF2B5EF4-FFF2-40B4-BE49-F238E27FC236}">
                  <a16:creationId xmlns:a16="http://schemas.microsoft.com/office/drawing/2014/main" id="{CC2B388B-598D-4458-9150-2CA8FD62F2AB}"/>
                </a:ext>
              </a:extLst>
            </p:cNvPr>
            <p:cNvPicPr>
              <a:picLocks noChangeAspect="1"/>
            </p:cNvPicPr>
            <p:nvPr/>
          </p:nvPicPr>
          <p:blipFill>
            <a:blip r:embed="rId3"/>
            <a:stretch>
              <a:fillRect/>
            </a:stretch>
          </p:blipFill>
          <p:spPr>
            <a:xfrm>
              <a:off x="5154775" y="5066424"/>
              <a:ext cx="3393257" cy="545596"/>
            </a:xfrm>
            <a:prstGeom prst="rect">
              <a:avLst/>
            </a:prstGeom>
          </p:spPr>
        </p:pic>
        <p:pic>
          <p:nvPicPr>
            <p:cNvPr id="9" name="Picture 8">
              <a:extLst>
                <a:ext uri="{FF2B5EF4-FFF2-40B4-BE49-F238E27FC236}">
                  <a16:creationId xmlns:a16="http://schemas.microsoft.com/office/drawing/2014/main" id="{28EBBB9A-489C-44DE-8501-08509BCD7BB6}"/>
                </a:ext>
              </a:extLst>
            </p:cNvPr>
            <p:cNvPicPr>
              <a:picLocks noChangeAspect="1"/>
            </p:cNvPicPr>
            <p:nvPr/>
          </p:nvPicPr>
          <p:blipFill>
            <a:blip r:embed="rId4"/>
            <a:stretch>
              <a:fillRect/>
            </a:stretch>
          </p:blipFill>
          <p:spPr>
            <a:xfrm>
              <a:off x="6218667" y="5666768"/>
              <a:ext cx="2170840" cy="545596"/>
            </a:xfrm>
            <a:prstGeom prst="rect">
              <a:avLst/>
            </a:prstGeom>
          </p:spPr>
        </p:pic>
        <p:pic>
          <p:nvPicPr>
            <p:cNvPr id="10" name="Picture 9">
              <a:extLst>
                <a:ext uri="{FF2B5EF4-FFF2-40B4-BE49-F238E27FC236}">
                  <a16:creationId xmlns:a16="http://schemas.microsoft.com/office/drawing/2014/main" id="{F45F074F-305A-4859-AB6C-7EF2A8F6F445}"/>
                </a:ext>
              </a:extLst>
            </p:cNvPr>
            <p:cNvPicPr>
              <a:picLocks noChangeAspect="1"/>
            </p:cNvPicPr>
            <p:nvPr/>
          </p:nvPicPr>
          <p:blipFill>
            <a:blip r:embed="rId5"/>
            <a:stretch>
              <a:fillRect/>
            </a:stretch>
          </p:blipFill>
          <p:spPr>
            <a:xfrm>
              <a:off x="5298791" y="6276860"/>
              <a:ext cx="1656184" cy="557593"/>
            </a:xfrm>
            <a:prstGeom prst="rect">
              <a:avLst/>
            </a:prstGeom>
          </p:spPr>
        </p:pic>
        <p:cxnSp>
          <p:nvCxnSpPr>
            <p:cNvPr id="11" name="Straight Arrow Connector 10">
              <a:extLst>
                <a:ext uri="{FF2B5EF4-FFF2-40B4-BE49-F238E27FC236}">
                  <a16:creationId xmlns:a16="http://schemas.microsoft.com/office/drawing/2014/main" id="{46F49FA0-57C6-4286-8381-0BD2EB3CF4BB}"/>
                </a:ext>
              </a:extLst>
            </p:cNvPr>
            <p:cNvCxnSpPr/>
            <p:nvPr/>
          </p:nvCxnSpPr>
          <p:spPr>
            <a:xfrm>
              <a:off x="8067002" y="5282448"/>
              <a:ext cx="0" cy="3843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20FAFF6-A3DD-4D33-A658-5DDFB56AB92B}"/>
                </a:ext>
              </a:extLst>
            </p:cNvPr>
            <p:cNvCxnSpPr>
              <a:cxnSpLocks/>
            </p:cNvCxnSpPr>
            <p:nvPr/>
          </p:nvCxnSpPr>
          <p:spPr>
            <a:xfrm>
              <a:off x="6666943" y="5892540"/>
              <a:ext cx="0" cy="4700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13" name="Group 12">
            <a:extLst>
              <a:ext uri="{FF2B5EF4-FFF2-40B4-BE49-F238E27FC236}">
                <a16:creationId xmlns:a16="http://schemas.microsoft.com/office/drawing/2014/main" id="{812C785B-1DEA-43CE-9212-C721645E0C97}"/>
              </a:ext>
            </a:extLst>
          </p:cNvPr>
          <p:cNvGrpSpPr/>
          <p:nvPr/>
        </p:nvGrpSpPr>
        <p:grpSpPr>
          <a:xfrm>
            <a:off x="3113020" y="4264767"/>
            <a:ext cx="5573989" cy="598634"/>
            <a:chOff x="3075717" y="4329606"/>
            <a:chExt cx="5810303" cy="596269"/>
          </a:xfrm>
        </p:grpSpPr>
        <p:pic>
          <p:nvPicPr>
            <p:cNvPr id="14" name="Picture 13">
              <a:extLst>
                <a:ext uri="{FF2B5EF4-FFF2-40B4-BE49-F238E27FC236}">
                  <a16:creationId xmlns:a16="http://schemas.microsoft.com/office/drawing/2014/main" id="{F29B8870-ADFD-4E13-BD2A-192A48EC9270}"/>
                </a:ext>
              </a:extLst>
            </p:cNvPr>
            <p:cNvPicPr>
              <a:picLocks noChangeAspect="1"/>
            </p:cNvPicPr>
            <p:nvPr/>
          </p:nvPicPr>
          <p:blipFill>
            <a:blip r:embed="rId6"/>
            <a:stretch>
              <a:fillRect/>
            </a:stretch>
          </p:blipFill>
          <p:spPr>
            <a:xfrm>
              <a:off x="3075717" y="4353233"/>
              <a:ext cx="2533278" cy="572642"/>
            </a:xfrm>
            <a:prstGeom prst="rect">
              <a:avLst/>
            </a:prstGeom>
          </p:spPr>
        </p:pic>
        <p:pic>
          <p:nvPicPr>
            <p:cNvPr id="15" name="Picture 14">
              <a:extLst>
                <a:ext uri="{FF2B5EF4-FFF2-40B4-BE49-F238E27FC236}">
                  <a16:creationId xmlns:a16="http://schemas.microsoft.com/office/drawing/2014/main" id="{475B2AB0-5F59-46AC-B5D1-B1293CBD225B}"/>
                </a:ext>
              </a:extLst>
            </p:cNvPr>
            <p:cNvPicPr>
              <a:picLocks noChangeAspect="1"/>
            </p:cNvPicPr>
            <p:nvPr/>
          </p:nvPicPr>
          <p:blipFill>
            <a:blip r:embed="rId7"/>
            <a:stretch>
              <a:fillRect/>
            </a:stretch>
          </p:blipFill>
          <p:spPr>
            <a:xfrm>
              <a:off x="5752421" y="4329606"/>
              <a:ext cx="3133599" cy="477657"/>
            </a:xfrm>
            <a:prstGeom prst="rect">
              <a:avLst/>
            </a:prstGeom>
          </p:spPr>
        </p:pic>
        <p:cxnSp>
          <p:nvCxnSpPr>
            <p:cNvPr id="16" name="Straight Arrow Connector 15">
              <a:extLst>
                <a:ext uri="{FF2B5EF4-FFF2-40B4-BE49-F238E27FC236}">
                  <a16:creationId xmlns:a16="http://schemas.microsoft.com/office/drawing/2014/main" id="{C00B278D-FAFD-49AE-A1F3-5E1A26126448}"/>
                </a:ext>
              </a:extLst>
            </p:cNvPr>
            <p:cNvCxnSpPr>
              <a:cxnSpLocks/>
            </p:cNvCxnSpPr>
            <p:nvPr/>
          </p:nvCxnSpPr>
          <p:spPr>
            <a:xfrm>
              <a:off x="4791797" y="4495800"/>
              <a:ext cx="12601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pic>
        <p:nvPicPr>
          <p:cNvPr id="17" name="Picture 16">
            <a:extLst>
              <a:ext uri="{FF2B5EF4-FFF2-40B4-BE49-F238E27FC236}">
                <a16:creationId xmlns:a16="http://schemas.microsoft.com/office/drawing/2014/main" id="{9D5A28BA-6028-465B-87B0-9F110574C988}"/>
              </a:ext>
            </a:extLst>
          </p:cNvPr>
          <p:cNvPicPr>
            <a:picLocks noChangeAspect="1"/>
          </p:cNvPicPr>
          <p:nvPr/>
        </p:nvPicPr>
        <p:blipFill>
          <a:blip r:embed="rId8"/>
          <a:stretch>
            <a:fillRect/>
          </a:stretch>
        </p:blipFill>
        <p:spPr>
          <a:xfrm>
            <a:off x="544704" y="4218866"/>
            <a:ext cx="2113278" cy="617984"/>
          </a:xfrm>
          <a:prstGeom prst="rect">
            <a:avLst/>
          </a:prstGeom>
        </p:spPr>
      </p:pic>
      <p:grpSp>
        <p:nvGrpSpPr>
          <p:cNvPr id="18" name="Group 17">
            <a:extLst>
              <a:ext uri="{FF2B5EF4-FFF2-40B4-BE49-F238E27FC236}">
                <a16:creationId xmlns:a16="http://schemas.microsoft.com/office/drawing/2014/main" id="{4E669477-25AB-48C2-A13F-D643FBF9F9FE}"/>
              </a:ext>
            </a:extLst>
          </p:cNvPr>
          <p:cNvGrpSpPr/>
          <p:nvPr/>
        </p:nvGrpSpPr>
        <p:grpSpPr>
          <a:xfrm>
            <a:off x="653772" y="5029200"/>
            <a:ext cx="3184521" cy="1411410"/>
            <a:chOff x="698994" y="5104230"/>
            <a:chExt cx="3319532" cy="1669780"/>
          </a:xfrm>
        </p:grpSpPr>
        <p:pic>
          <p:nvPicPr>
            <p:cNvPr id="19" name="Picture 18">
              <a:extLst>
                <a:ext uri="{FF2B5EF4-FFF2-40B4-BE49-F238E27FC236}">
                  <a16:creationId xmlns:a16="http://schemas.microsoft.com/office/drawing/2014/main" id="{4BD9609D-261F-4DCB-8C14-9EF758A44667}"/>
                </a:ext>
              </a:extLst>
            </p:cNvPr>
            <p:cNvPicPr>
              <a:picLocks noChangeAspect="1"/>
            </p:cNvPicPr>
            <p:nvPr/>
          </p:nvPicPr>
          <p:blipFill>
            <a:blip r:embed="rId9"/>
            <a:stretch>
              <a:fillRect/>
            </a:stretch>
          </p:blipFill>
          <p:spPr>
            <a:xfrm>
              <a:off x="698994" y="5104230"/>
              <a:ext cx="3290232" cy="635399"/>
            </a:xfrm>
            <a:prstGeom prst="rect">
              <a:avLst/>
            </a:prstGeom>
          </p:spPr>
        </p:pic>
        <p:pic>
          <p:nvPicPr>
            <p:cNvPr id="20" name="Picture 19">
              <a:extLst>
                <a:ext uri="{FF2B5EF4-FFF2-40B4-BE49-F238E27FC236}">
                  <a16:creationId xmlns:a16="http://schemas.microsoft.com/office/drawing/2014/main" id="{F4266767-CF3A-4393-AD21-DEECA005A107}"/>
                </a:ext>
              </a:extLst>
            </p:cNvPr>
            <p:cNvPicPr>
              <a:picLocks noChangeAspect="1"/>
            </p:cNvPicPr>
            <p:nvPr/>
          </p:nvPicPr>
          <p:blipFill>
            <a:blip r:embed="rId10"/>
            <a:stretch>
              <a:fillRect/>
            </a:stretch>
          </p:blipFill>
          <p:spPr>
            <a:xfrm>
              <a:off x="1847685" y="5736186"/>
              <a:ext cx="2170841" cy="475579"/>
            </a:xfrm>
            <a:prstGeom prst="rect">
              <a:avLst/>
            </a:prstGeom>
          </p:spPr>
        </p:pic>
        <p:cxnSp>
          <p:nvCxnSpPr>
            <p:cNvPr id="21" name="Straight Arrow Connector 20">
              <a:extLst>
                <a:ext uri="{FF2B5EF4-FFF2-40B4-BE49-F238E27FC236}">
                  <a16:creationId xmlns:a16="http://schemas.microsoft.com/office/drawing/2014/main" id="{CCDFF854-E400-4CA2-BC81-D4BDBF3EBB63}"/>
                </a:ext>
              </a:extLst>
            </p:cNvPr>
            <p:cNvCxnSpPr>
              <a:cxnSpLocks/>
            </p:cNvCxnSpPr>
            <p:nvPr/>
          </p:nvCxnSpPr>
          <p:spPr>
            <a:xfrm>
              <a:off x="3733800" y="5419860"/>
              <a:ext cx="0" cy="3163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22" name="Picture 21">
              <a:extLst>
                <a:ext uri="{FF2B5EF4-FFF2-40B4-BE49-F238E27FC236}">
                  <a16:creationId xmlns:a16="http://schemas.microsoft.com/office/drawing/2014/main" id="{958EFA19-3C54-4240-96AC-CF5C7E71584A}"/>
                </a:ext>
              </a:extLst>
            </p:cNvPr>
            <p:cNvPicPr>
              <a:picLocks noChangeAspect="1"/>
            </p:cNvPicPr>
            <p:nvPr/>
          </p:nvPicPr>
          <p:blipFill rotWithShape="1">
            <a:blip r:embed="rId11"/>
            <a:srcRect t="17898"/>
            <a:stretch/>
          </p:blipFill>
          <p:spPr>
            <a:xfrm>
              <a:off x="1847684" y="6295904"/>
              <a:ext cx="2170841" cy="478106"/>
            </a:xfrm>
            <a:prstGeom prst="rect">
              <a:avLst/>
            </a:prstGeom>
          </p:spPr>
        </p:pic>
        <p:cxnSp>
          <p:nvCxnSpPr>
            <p:cNvPr id="23" name="Straight Arrow Connector 22">
              <a:extLst>
                <a:ext uri="{FF2B5EF4-FFF2-40B4-BE49-F238E27FC236}">
                  <a16:creationId xmlns:a16="http://schemas.microsoft.com/office/drawing/2014/main" id="{9D55AFE6-CA64-4820-91CE-D71188E07916}"/>
                </a:ext>
              </a:extLst>
            </p:cNvPr>
            <p:cNvCxnSpPr>
              <a:cxnSpLocks/>
            </p:cNvCxnSpPr>
            <p:nvPr/>
          </p:nvCxnSpPr>
          <p:spPr>
            <a:xfrm>
              <a:off x="2667000" y="5973975"/>
              <a:ext cx="0" cy="3163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with BSS bandwidth indication</a:t>
            </a:r>
            <a:endParaRPr lang="en-GB" dirty="0"/>
          </a:p>
        </p:txBody>
      </p:sp>
      <p:sp>
        <p:nvSpPr>
          <p:cNvPr id="9218" name="Rectangle 2"/>
          <p:cNvSpPr>
            <a:spLocks noGrp="1" noChangeArrowheads="1"/>
          </p:cNvSpPr>
          <p:nvPr>
            <p:ph idx="1"/>
          </p:nvPr>
        </p:nvSpPr>
        <p:spPr>
          <a:xfrm>
            <a:off x="685801" y="1600199"/>
            <a:ext cx="7770813" cy="4571999"/>
          </a:xfrm>
          <a:ln/>
        </p:spPr>
        <p:txBody>
          <a:bodyPr/>
          <a:lstStyle/>
          <a:p>
            <a:pPr marL="285750" indent="-285750" algn="just">
              <a:buFont typeface="Arial" panose="020B0604020202020204" pitchFamily="34" charset="0"/>
              <a:buChar char="•"/>
            </a:pPr>
            <a:r>
              <a:rPr lang="en-US" sz="1500" dirty="0"/>
              <a:t>In several scenarios, an AP may limit the BSS bandwidth to be smaller than the maximum bandwidth supported by the AP. For example:</a:t>
            </a:r>
            <a:endParaRPr lang="en-US" sz="1200" dirty="0"/>
          </a:p>
          <a:p>
            <a:pPr marL="585788" lvl="1" indent="-285750" algn="just">
              <a:buFont typeface="Arial" panose="020B0604020202020204" pitchFamily="34" charset="0"/>
              <a:buChar char="•"/>
            </a:pPr>
            <a:r>
              <a:rPr lang="en-US" sz="1200" dirty="0"/>
              <a:t>An AP intending to reduce power consumption (e.g. mobile AP) may use the operating mode notification procedure to reduce the BSS bandwidth. </a:t>
            </a:r>
          </a:p>
          <a:p>
            <a:pPr marL="585788" lvl="1" indent="-285750" algn="just">
              <a:buFont typeface="Arial" panose="020B0604020202020204" pitchFamily="34" charset="0"/>
              <a:buChar char="•"/>
            </a:pPr>
            <a:r>
              <a:rPr lang="en-US" sz="1200" dirty="0"/>
              <a:t>In enterprise networks, to limit the channel contention with neighboring APs, an AP may restrict the BSS bandwidth to 80 </a:t>
            </a:r>
            <a:r>
              <a:rPr lang="en-US" sz="1200" dirty="0" err="1"/>
              <a:t>MHz.</a:t>
            </a:r>
            <a:endParaRPr lang="en-US" sz="1200" dirty="0"/>
          </a:p>
          <a:p>
            <a:pPr marL="285750" indent="-285750" algn="just">
              <a:buFont typeface="Arial" panose="020B0604020202020204" pitchFamily="34" charset="0"/>
              <a:buChar char="•"/>
            </a:pPr>
            <a:r>
              <a:rPr lang="en-US" sz="1500" dirty="0"/>
              <a:t>In such scenarios, limiting the BSS bandwidth for “all” transmissions can be quite detrimental. For example:</a:t>
            </a:r>
          </a:p>
          <a:p>
            <a:pPr marL="585788" lvl="1" indent="-285750" algn="just">
              <a:buFont typeface="Arial" panose="020B0604020202020204" pitchFamily="34" charset="0"/>
              <a:buChar char="•"/>
            </a:pPr>
            <a:r>
              <a:rPr lang="en-US" sz="1200" dirty="0"/>
              <a:t>In 802.11bk, the Fine Time Measurement (FTM) transmissions aim to utilize 320 MHz bandwidth for better ranging accuracy. But a smaller BSS bandwidth, e.g., 80 MHz, would make the feature unusable and degrade range resolution.</a:t>
            </a:r>
          </a:p>
          <a:p>
            <a:pPr marL="585788" lvl="1" indent="-285750" algn="just">
              <a:buFont typeface="Arial" panose="020B0604020202020204" pitchFamily="34" charset="0"/>
              <a:buChar char="•"/>
            </a:pPr>
            <a:r>
              <a:rPr lang="en-US" sz="1200" dirty="0"/>
              <a:t>In Non-primary Channel Access (NPCA) [1-3], when the primary channel of the AP is blocked, the transmissions may be performed on a NPCA backup primary channel. But a smaller BSS bandwidth, e.g., 80 MHz, may reduce chance of NPCA. </a:t>
            </a:r>
            <a:r>
              <a:rPr lang="en-US" sz="1200" b="1" dirty="0"/>
              <a:t>Note:</a:t>
            </a:r>
            <a:r>
              <a:rPr lang="en-US" sz="1200" dirty="0"/>
              <a:t> There is discussion on defining minimum separation between PCH and NPCA PCH.</a:t>
            </a:r>
          </a:p>
          <a:p>
            <a:pPr marL="585788" lvl="1" indent="-285750" algn="just">
              <a:buFont typeface="Arial" panose="020B0604020202020204" pitchFamily="34" charset="0"/>
              <a:buChar char="•"/>
            </a:pPr>
            <a:r>
              <a:rPr lang="en-US" sz="1200" dirty="0"/>
              <a:t>When an AP transitions to low power state (20MHz, 1SS), reducing transmission parameters to all STAs may be bad. To non-AP STAs that can support sending an ICF with sufficient padding, the AP may be willing to transition to a higher bandwidth capability after receiving the ICF -- AP dynamic power save (DPS) [4-6].</a:t>
            </a:r>
          </a:p>
          <a:p>
            <a:pPr marL="285750" indent="-285750" algn="just">
              <a:buFont typeface="Arial" panose="020B0604020202020204" pitchFamily="34" charset="0"/>
              <a:buChar char="•"/>
            </a:pPr>
            <a:r>
              <a:rPr lang="en-US" sz="1500" dirty="0"/>
              <a:t>Thus, it is beneficial to allow an AP to indicate a smaller BSS bandwidth for normal transmissions of the BSS while allowing indication of a larger BSS bandwidth that can be used by specific exception features.</a:t>
            </a:r>
          </a:p>
          <a:p>
            <a:pPr marL="585788" lvl="1" indent="-285750" algn="just">
              <a:buFont typeface="Arial" panose="020B0604020202020204" pitchFamily="34" charset="0"/>
              <a:buChar char="•"/>
            </a:pPr>
            <a:endParaRPr lang="en-US"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1237908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(1/2)</a:t>
            </a:r>
            <a:endParaRPr lang="en-GB" dirty="0"/>
          </a:p>
        </p:txBody>
      </p:sp>
      <p:sp>
        <p:nvSpPr>
          <p:cNvPr id="3" name="Content Placeholder 2"/>
          <p:cNvSpPr>
            <a:spLocks noGrp="1"/>
          </p:cNvSpPr>
          <p:nvPr>
            <p:ph idx="1"/>
          </p:nvPr>
        </p:nvSpPr>
        <p:spPr>
          <a:xfrm>
            <a:off x="685801" y="1447800"/>
            <a:ext cx="7770813" cy="4522445"/>
          </a:xfrm>
        </p:spPr>
        <p:txBody>
          <a:bodyPr/>
          <a:lstStyle/>
          <a:p>
            <a:pPr marL="442912" indent="-285750" algn="just">
              <a:buFont typeface="Arial" panose="020B0604020202020204" pitchFamily="34" charset="0"/>
              <a:buChar char="•"/>
            </a:pPr>
            <a:r>
              <a:rPr lang="en-US" sz="1500" dirty="0">
                <a:solidFill>
                  <a:schemeClr val="tx1"/>
                </a:solidFill>
              </a:rPr>
              <a:t>A UHR AP shall indicate up to two BSS bandwidths within its UHR Operation element:</a:t>
            </a:r>
          </a:p>
          <a:p>
            <a:pPr marL="800100" lvl="1" indent="-342900" algn="just">
              <a:buFont typeface="+mj-lt"/>
              <a:buAutoNum type="arabicPeriod"/>
            </a:pPr>
            <a:r>
              <a:rPr lang="en-US" sz="1200" dirty="0">
                <a:solidFill>
                  <a:schemeClr val="tx1"/>
                </a:solidFill>
              </a:rPr>
              <a:t>The </a:t>
            </a:r>
            <a:r>
              <a:rPr lang="en-US" sz="1200" u="sng" dirty="0">
                <a:solidFill>
                  <a:schemeClr val="tx1"/>
                </a:solidFill>
              </a:rPr>
              <a:t>Nominal Channel Width</a:t>
            </a:r>
            <a:r>
              <a:rPr lang="en-US" sz="1200" dirty="0">
                <a:solidFill>
                  <a:schemeClr val="tx1"/>
                </a:solidFill>
              </a:rPr>
              <a:t> field indicates the UHR BSS bandwidth applicable for normal transmissions within the BSS. </a:t>
            </a:r>
          </a:p>
          <a:p>
            <a:pPr marL="1100137" lvl="2" indent="-342900" algn="just">
              <a:buFont typeface="Arial" panose="020B0604020202020204" pitchFamily="34" charset="0"/>
              <a:buChar char="•"/>
            </a:pPr>
            <a:r>
              <a:rPr lang="en-US" sz="1200" dirty="0">
                <a:solidFill>
                  <a:schemeClr val="tx1"/>
                </a:solidFill>
              </a:rPr>
              <a:t>Note: If this is always same as EHT BSS bandwidth and so doesn’t need separate indication.</a:t>
            </a:r>
          </a:p>
          <a:p>
            <a:pPr marL="800100" lvl="1" indent="-342900" algn="just">
              <a:buFont typeface="+mj-lt"/>
              <a:buAutoNum type="arabicPeriod"/>
            </a:pPr>
            <a:r>
              <a:rPr lang="en-US" sz="1200" dirty="0">
                <a:solidFill>
                  <a:schemeClr val="tx1"/>
                </a:solidFill>
              </a:rPr>
              <a:t>The </a:t>
            </a:r>
            <a:r>
              <a:rPr lang="en-US" sz="1200" u="sng" dirty="0">
                <a:solidFill>
                  <a:schemeClr val="tx1"/>
                </a:solidFill>
              </a:rPr>
              <a:t>Extended Channel Width</a:t>
            </a:r>
            <a:r>
              <a:rPr lang="en-US" sz="1200" dirty="0">
                <a:solidFill>
                  <a:schemeClr val="tx1"/>
                </a:solidFill>
              </a:rPr>
              <a:t> field indicates the maximum UHR BSS bandwidth (value greater than nominal channel width) that can be used for UHR transmissions within the BSS, which is for use by one or more exception features. </a:t>
            </a:r>
          </a:p>
          <a:p>
            <a:pPr marL="1100137" lvl="2" indent="-342900" algn="just">
              <a:buFont typeface="Arial" panose="020B0604020202020204" pitchFamily="34" charset="0"/>
              <a:buChar char="•"/>
            </a:pPr>
            <a:r>
              <a:rPr lang="en-US" sz="1200" dirty="0">
                <a:solidFill>
                  <a:schemeClr val="tx1"/>
                </a:solidFill>
              </a:rPr>
              <a:t>Note: In the case of more than one exceptional feature, the largest of the applicable bandwidths across all such features is indicated.</a:t>
            </a:r>
          </a:p>
          <a:p>
            <a:pPr marL="442912" indent="-285750" algn="just">
              <a:buFont typeface="Arial" panose="020B0604020202020204" pitchFamily="34" charset="0"/>
              <a:buChar char="•"/>
            </a:pPr>
            <a:r>
              <a:rPr lang="en-US" sz="1500" dirty="0">
                <a:solidFill>
                  <a:schemeClr val="tx1"/>
                </a:solidFill>
              </a:rPr>
              <a:t>The Extended Channel Utilization field of the UHR Operation element may indicate the fraction of airtime utilized by transmissions utilizing the Extended BSS Channel Width.</a:t>
            </a:r>
          </a:p>
          <a:p>
            <a:pPr marL="742950" lvl="1" indent="-285750" algn="just">
              <a:buFont typeface="Arial" panose="020B0604020202020204" pitchFamily="34" charset="0"/>
              <a:buChar char="•"/>
            </a:pPr>
            <a:r>
              <a:rPr lang="en-US" sz="1200" dirty="0">
                <a:solidFill>
                  <a:schemeClr val="tx1"/>
                </a:solidFill>
              </a:rPr>
              <a:t>This information can be computed based on the statistics from the past observations. Encoding may be similar to the Secondary X MHz Utilization field of the Extended BSS load element.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graphicFrame>
        <p:nvGraphicFramePr>
          <p:cNvPr id="7" name="Table 6">
            <a:extLst>
              <a:ext uri="{FF2B5EF4-FFF2-40B4-BE49-F238E27FC236}">
                <a16:creationId xmlns:a16="http://schemas.microsoft.com/office/drawing/2014/main" id="{874EED02-7B03-41FA-95EC-42899BDE4A0F}"/>
              </a:ext>
            </a:extLst>
          </p:cNvPr>
          <p:cNvGraphicFramePr>
            <a:graphicFrameLocks noGrp="1"/>
          </p:cNvGraphicFramePr>
          <p:nvPr>
            <p:extLst>
              <p:ext uri="{D42A27DB-BD31-4B8C-83A1-F6EECF244321}">
                <p14:modId xmlns:p14="http://schemas.microsoft.com/office/powerpoint/2010/main" val="1290214630"/>
              </p:ext>
            </p:extLst>
          </p:nvPr>
        </p:nvGraphicFramePr>
        <p:xfrm>
          <a:off x="205896" y="4419133"/>
          <a:ext cx="6438898" cy="457200"/>
        </p:xfrm>
        <a:graphic>
          <a:graphicData uri="http://schemas.openxmlformats.org/drawingml/2006/table">
            <a:tbl>
              <a:tblPr firstRow="1" bandRow="1">
                <a:tableStyleId>{F5AB1C69-6EDB-4FF4-983F-18BD219EF322}</a:tableStyleId>
              </a:tblPr>
              <a:tblGrid>
                <a:gridCol w="723899">
                  <a:extLst>
                    <a:ext uri="{9D8B030D-6E8A-4147-A177-3AD203B41FA5}">
                      <a16:colId xmlns:a16="http://schemas.microsoft.com/office/drawing/2014/main" val="1539847265"/>
                    </a:ext>
                  </a:extLst>
                </a:gridCol>
                <a:gridCol w="622084">
                  <a:extLst>
                    <a:ext uri="{9D8B030D-6E8A-4147-A177-3AD203B41FA5}">
                      <a16:colId xmlns:a16="http://schemas.microsoft.com/office/drawing/2014/main" val="2847519778"/>
                    </a:ext>
                  </a:extLst>
                </a:gridCol>
                <a:gridCol w="1018583">
                  <a:extLst>
                    <a:ext uri="{9D8B030D-6E8A-4147-A177-3AD203B41FA5}">
                      <a16:colId xmlns:a16="http://schemas.microsoft.com/office/drawing/2014/main" val="4089602248"/>
                    </a:ext>
                  </a:extLst>
                </a:gridCol>
                <a:gridCol w="1407333">
                  <a:extLst>
                    <a:ext uri="{9D8B030D-6E8A-4147-A177-3AD203B41FA5}">
                      <a16:colId xmlns:a16="http://schemas.microsoft.com/office/drawing/2014/main" val="4219082664"/>
                    </a:ext>
                  </a:extLst>
                </a:gridCol>
                <a:gridCol w="1447800">
                  <a:extLst>
                    <a:ext uri="{9D8B030D-6E8A-4147-A177-3AD203B41FA5}">
                      <a16:colId xmlns:a16="http://schemas.microsoft.com/office/drawing/2014/main" val="2648230533"/>
                    </a:ext>
                  </a:extLst>
                </a:gridCol>
                <a:gridCol w="1219199">
                  <a:extLst>
                    <a:ext uri="{9D8B030D-6E8A-4147-A177-3AD203B41FA5}">
                      <a16:colId xmlns:a16="http://schemas.microsoft.com/office/drawing/2014/main" val="2875024852"/>
                    </a:ext>
                  </a:extLst>
                </a:gridCol>
              </a:tblGrid>
              <a:tr h="370840">
                <a:tc>
                  <a:txBody>
                    <a:bodyPr/>
                    <a:lstStyle/>
                    <a:p>
                      <a:pPr algn="ctr"/>
                      <a:r>
                        <a:rPr lang="en-US" sz="1200" b="0" dirty="0">
                          <a:solidFill>
                            <a:schemeClr val="tx1"/>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Element ID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Basic UHR-MCS And </a:t>
                      </a:r>
                      <a:r>
                        <a:rPr lang="en-US" sz="1200" b="0" dirty="0" err="1">
                          <a:solidFill>
                            <a:schemeClr val="tx1"/>
                          </a:solidFill>
                        </a:rPr>
                        <a:t>Nss</a:t>
                      </a:r>
                      <a:r>
                        <a:rPr lang="en-US" sz="1200" b="0" dirty="0">
                          <a:solidFill>
                            <a:schemeClr val="tx1"/>
                          </a:solidFill>
                        </a:rPr>
                        <a:t>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graphicFrame>
        <p:nvGraphicFramePr>
          <p:cNvPr id="8" name="Table 7">
            <a:extLst>
              <a:ext uri="{FF2B5EF4-FFF2-40B4-BE49-F238E27FC236}">
                <a16:creationId xmlns:a16="http://schemas.microsoft.com/office/drawing/2014/main" id="{E8583B1D-6D23-4FFB-87A6-D7DE610B1ED3}"/>
              </a:ext>
            </a:extLst>
          </p:cNvPr>
          <p:cNvGraphicFramePr>
            <a:graphicFrameLocks noGrp="1"/>
          </p:cNvGraphicFramePr>
          <p:nvPr>
            <p:extLst>
              <p:ext uri="{D42A27DB-BD31-4B8C-83A1-F6EECF244321}">
                <p14:modId xmlns:p14="http://schemas.microsoft.com/office/powerpoint/2010/main" val="1947095477"/>
              </p:ext>
            </p:extLst>
          </p:nvPr>
        </p:nvGraphicFramePr>
        <p:xfrm>
          <a:off x="1272696" y="5179043"/>
          <a:ext cx="5372099" cy="457200"/>
        </p:xfrm>
        <a:graphic>
          <a:graphicData uri="http://schemas.openxmlformats.org/drawingml/2006/table">
            <a:tbl>
              <a:tblPr firstRow="1" bandRow="1">
                <a:tableStyleId>{F5AB1C69-6EDB-4FF4-983F-18BD219EF322}</a:tableStyleId>
              </a:tblPr>
              <a:tblGrid>
                <a:gridCol w="685800">
                  <a:extLst>
                    <a:ext uri="{9D8B030D-6E8A-4147-A177-3AD203B41FA5}">
                      <a16:colId xmlns:a16="http://schemas.microsoft.com/office/drawing/2014/main" val="2405257402"/>
                    </a:ext>
                  </a:extLst>
                </a:gridCol>
                <a:gridCol w="685800">
                  <a:extLst>
                    <a:ext uri="{9D8B030D-6E8A-4147-A177-3AD203B41FA5}">
                      <a16:colId xmlns:a16="http://schemas.microsoft.com/office/drawing/2014/main" val="2878051153"/>
                    </a:ext>
                  </a:extLst>
                </a:gridCol>
                <a:gridCol w="762000">
                  <a:extLst>
                    <a:ext uri="{9D8B030D-6E8A-4147-A177-3AD203B41FA5}">
                      <a16:colId xmlns:a16="http://schemas.microsoft.com/office/drawing/2014/main" val="2417324710"/>
                    </a:ext>
                  </a:extLst>
                </a:gridCol>
                <a:gridCol w="1600200">
                  <a:extLst>
                    <a:ext uri="{9D8B030D-6E8A-4147-A177-3AD203B41FA5}">
                      <a16:colId xmlns:a16="http://schemas.microsoft.com/office/drawing/2014/main" val="2355812194"/>
                    </a:ext>
                  </a:extLst>
                </a:gridCol>
                <a:gridCol w="1638299">
                  <a:extLst>
                    <a:ext uri="{9D8B030D-6E8A-4147-A177-3AD203B41FA5}">
                      <a16:colId xmlns:a16="http://schemas.microsoft.com/office/drawing/2014/main" val="4215190611"/>
                    </a:ext>
                  </a:extLst>
                </a:gridCol>
              </a:tblGrid>
              <a:tr h="294446">
                <a:tc>
                  <a:txBody>
                    <a:bodyPr/>
                    <a:lstStyle/>
                    <a:p>
                      <a:pPr algn="ctr"/>
                      <a:r>
                        <a:rPr lang="en-US" sz="1200" b="0" dirty="0">
                          <a:solidFill>
                            <a:schemeClr val="tx1"/>
                          </a:solidFill>
                        </a:rPr>
                        <a:t>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CCFS0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CCFS1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Disable Subchannel Bitmap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Extended Channel Utilization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4320541"/>
                  </a:ext>
                </a:extLst>
              </a:tr>
            </a:tbl>
          </a:graphicData>
        </a:graphic>
      </p:graphicFrame>
      <p:sp>
        <p:nvSpPr>
          <p:cNvPr id="9" name="Left Brace 8">
            <a:extLst>
              <a:ext uri="{FF2B5EF4-FFF2-40B4-BE49-F238E27FC236}">
                <a16:creationId xmlns:a16="http://schemas.microsoft.com/office/drawing/2014/main" id="{CD9F5251-A69D-448B-9B7F-60365D1DDAB0}"/>
              </a:ext>
            </a:extLst>
          </p:cNvPr>
          <p:cNvSpPr/>
          <p:nvPr/>
        </p:nvSpPr>
        <p:spPr bwMode="auto">
          <a:xfrm rot="5400000">
            <a:off x="3730145" y="2254610"/>
            <a:ext cx="381000" cy="5600699"/>
          </a:xfrm>
          <a:prstGeom prst="leftBrace">
            <a:avLst>
              <a:gd name="adj1" fmla="val 8333"/>
              <a:gd name="adj2" fmla="val 1376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0" name="Table 9">
            <a:extLst>
              <a:ext uri="{FF2B5EF4-FFF2-40B4-BE49-F238E27FC236}">
                <a16:creationId xmlns:a16="http://schemas.microsoft.com/office/drawing/2014/main" id="{A1E0A5A4-9D4B-4D91-BDF7-38AAC43DC424}"/>
              </a:ext>
            </a:extLst>
          </p:cNvPr>
          <p:cNvGraphicFramePr>
            <a:graphicFrameLocks noGrp="1"/>
          </p:cNvGraphicFramePr>
          <p:nvPr>
            <p:extLst>
              <p:ext uri="{D42A27DB-BD31-4B8C-83A1-F6EECF244321}">
                <p14:modId xmlns:p14="http://schemas.microsoft.com/office/powerpoint/2010/main" val="4279437483"/>
              </p:ext>
            </p:extLst>
          </p:nvPr>
        </p:nvGraphicFramePr>
        <p:xfrm>
          <a:off x="1244120" y="5951497"/>
          <a:ext cx="4248149" cy="274320"/>
        </p:xfrm>
        <a:graphic>
          <a:graphicData uri="http://schemas.openxmlformats.org/drawingml/2006/table">
            <a:tbl>
              <a:tblPr firstRow="1" bandRow="1">
                <a:tableStyleId>{5C22544A-7EE6-4342-B048-85BDC9FD1C3A}</a:tableStyleId>
              </a:tblPr>
              <a:tblGrid>
                <a:gridCol w="1714499">
                  <a:extLst>
                    <a:ext uri="{9D8B030D-6E8A-4147-A177-3AD203B41FA5}">
                      <a16:colId xmlns:a16="http://schemas.microsoft.com/office/drawing/2014/main" val="1279646951"/>
                    </a:ext>
                  </a:extLst>
                </a:gridCol>
                <a:gridCol w="1741950">
                  <a:extLst>
                    <a:ext uri="{9D8B030D-6E8A-4147-A177-3AD203B41FA5}">
                      <a16:colId xmlns:a16="http://schemas.microsoft.com/office/drawing/2014/main" val="1331194557"/>
                    </a:ext>
                  </a:extLst>
                </a:gridCol>
                <a:gridCol w="791700">
                  <a:extLst>
                    <a:ext uri="{9D8B030D-6E8A-4147-A177-3AD203B41FA5}">
                      <a16:colId xmlns:a16="http://schemas.microsoft.com/office/drawing/2014/main" val="3361948949"/>
                    </a:ext>
                  </a:extLst>
                </a:gridCol>
              </a:tblGrid>
              <a:tr h="255305">
                <a:tc>
                  <a:txBody>
                    <a:bodyPr/>
                    <a:lstStyle/>
                    <a:p>
                      <a:r>
                        <a:rPr lang="en-US" sz="1200" b="0" dirty="0">
                          <a:solidFill>
                            <a:schemeClr val="tx1"/>
                          </a:solidFill>
                        </a:rPr>
                        <a:t>Nominal Channel 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dirty="0">
                          <a:solidFill>
                            <a:schemeClr val="tx1"/>
                          </a:solidFill>
                        </a:rPr>
                        <a:t>Extended Channel 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4517441"/>
                  </a:ext>
                </a:extLst>
              </a:tr>
            </a:tbl>
          </a:graphicData>
        </a:graphic>
      </p:graphicFrame>
      <p:sp>
        <p:nvSpPr>
          <p:cNvPr id="11" name="Left Brace 10">
            <a:extLst>
              <a:ext uri="{FF2B5EF4-FFF2-40B4-BE49-F238E27FC236}">
                <a16:creationId xmlns:a16="http://schemas.microsoft.com/office/drawing/2014/main" id="{7044F386-155D-4030-BE97-21479EC9C0E7}"/>
              </a:ext>
            </a:extLst>
          </p:cNvPr>
          <p:cNvSpPr/>
          <p:nvPr/>
        </p:nvSpPr>
        <p:spPr bwMode="auto">
          <a:xfrm rot="5400000">
            <a:off x="3177695" y="3629108"/>
            <a:ext cx="381000" cy="4419600"/>
          </a:xfrm>
          <a:prstGeom prst="leftBrace">
            <a:avLst>
              <a:gd name="adj1" fmla="val 8333"/>
              <a:gd name="adj2" fmla="val 87564"/>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 name="TextBox 13">
            <a:extLst>
              <a:ext uri="{FF2B5EF4-FFF2-40B4-BE49-F238E27FC236}">
                <a16:creationId xmlns:a16="http://schemas.microsoft.com/office/drawing/2014/main" id="{91AE65A0-4C6A-4287-A997-7F561FA48939}"/>
              </a:ext>
            </a:extLst>
          </p:cNvPr>
          <p:cNvSpPr txBox="1"/>
          <p:nvPr/>
        </p:nvSpPr>
        <p:spPr>
          <a:xfrm>
            <a:off x="754372" y="6192807"/>
            <a:ext cx="5105400" cy="261610"/>
          </a:xfrm>
          <a:prstGeom prst="rect">
            <a:avLst/>
          </a:prstGeom>
          <a:noFill/>
        </p:spPr>
        <p:txBody>
          <a:bodyPr wrap="square" rtlCol="0">
            <a:spAutoFit/>
          </a:bodyPr>
          <a:lstStyle/>
          <a:p>
            <a:r>
              <a:rPr lang="en-US" sz="1100" dirty="0">
                <a:solidFill>
                  <a:schemeClr val="tx1"/>
                </a:solidFill>
              </a:rPr>
              <a:t>Bits:                             3                                        3                                 2</a:t>
            </a:r>
          </a:p>
        </p:txBody>
      </p:sp>
      <p:graphicFrame>
        <p:nvGraphicFramePr>
          <p:cNvPr id="15" name="Table 14">
            <a:extLst>
              <a:ext uri="{FF2B5EF4-FFF2-40B4-BE49-F238E27FC236}">
                <a16:creationId xmlns:a16="http://schemas.microsoft.com/office/drawing/2014/main" id="{C53A3299-611B-4B23-A309-4F5FEA6C89A3}"/>
              </a:ext>
            </a:extLst>
          </p:cNvPr>
          <p:cNvGraphicFramePr>
            <a:graphicFrameLocks noGrp="1"/>
          </p:cNvGraphicFramePr>
          <p:nvPr>
            <p:extLst>
              <p:ext uri="{D42A27DB-BD31-4B8C-83A1-F6EECF244321}">
                <p14:modId xmlns:p14="http://schemas.microsoft.com/office/powerpoint/2010/main" val="1245690417"/>
              </p:ext>
            </p:extLst>
          </p:nvPr>
        </p:nvGraphicFramePr>
        <p:xfrm>
          <a:off x="7051214" y="4232885"/>
          <a:ext cx="1838325" cy="2103120"/>
        </p:xfrm>
        <a:graphic>
          <a:graphicData uri="http://schemas.openxmlformats.org/drawingml/2006/table">
            <a:tbl>
              <a:tblPr firstRow="1" bandRow="1">
                <a:tableStyleId>{5C22544A-7EE6-4342-B048-85BDC9FD1C3A}</a:tableStyleId>
              </a:tblPr>
              <a:tblGrid>
                <a:gridCol w="637787">
                  <a:extLst>
                    <a:ext uri="{9D8B030D-6E8A-4147-A177-3AD203B41FA5}">
                      <a16:colId xmlns:a16="http://schemas.microsoft.com/office/drawing/2014/main" val="2846201368"/>
                    </a:ext>
                  </a:extLst>
                </a:gridCol>
                <a:gridCol w="1200538">
                  <a:extLst>
                    <a:ext uri="{9D8B030D-6E8A-4147-A177-3AD203B41FA5}">
                      <a16:colId xmlns:a16="http://schemas.microsoft.com/office/drawing/2014/main" val="3316029154"/>
                    </a:ext>
                  </a:extLst>
                </a:gridCol>
              </a:tblGrid>
              <a:tr h="221100">
                <a:tc>
                  <a:txBody>
                    <a:bodyPr/>
                    <a:lstStyle/>
                    <a:p>
                      <a:r>
                        <a:rPr lang="en-US" sz="1200" dirty="0">
                          <a:solidFill>
                            <a:schemeClr val="tx1"/>
                          </a:solidFill>
                        </a:rPr>
                        <a:t>Field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Support Channel 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5061209"/>
                  </a:ext>
                </a:extLst>
              </a:tr>
              <a:tr h="221100">
                <a:tc>
                  <a:txBody>
                    <a:bodyPr/>
                    <a:lstStyle/>
                    <a:p>
                      <a:r>
                        <a:rPr lang="en-US"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20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4751776"/>
                  </a:ext>
                </a:extLst>
              </a:tr>
              <a:tr h="221100">
                <a:tc>
                  <a:txBody>
                    <a:bodyPr/>
                    <a:lstStyle/>
                    <a:p>
                      <a:r>
                        <a:rPr lang="en-US"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40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9612133"/>
                  </a:ext>
                </a:extLst>
              </a:tr>
              <a:tr h="221100">
                <a:tc>
                  <a:txBody>
                    <a:bodyPr/>
                    <a:lstStyle/>
                    <a:p>
                      <a:r>
                        <a:rPr lang="en-US" sz="12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80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2453632"/>
                  </a:ext>
                </a:extLst>
              </a:tr>
              <a:tr h="221100">
                <a:tc>
                  <a:txBody>
                    <a:bodyPr/>
                    <a:lstStyle/>
                    <a:p>
                      <a:r>
                        <a:rPr lang="en-US" sz="12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160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3383543"/>
                  </a:ext>
                </a:extLst>
              </a:tr>
              <a:tr h="221100">
                <a:tc>
                  <a:txBody>
                    <a:bodyPr/>
                    <a:lstStyle/>
                    <a:p>
                      <a:r>
                        <a:rPr lang="en-US" sz="12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320 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9288919"/>
                  </a:ext>
                </a:extLst>
              </a:tr>
              <a:tr h="221100">
                <a:tc>
                  <a:txBody>
                    <a:bodyPr/>
                    <a:lstStyle/>
                    <a:p>
                      <a:r>
                        <a:rPr lang="en-US" sz="1200" dirty="0"/>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9883138"/>
                  </a:ext>
                </a:extLst>
              </a:tr>
            </a:tbl>
          </a:graphicData>
        </a:graphic>
      </p:graphicFrame>
    </p:spTree>
    <p:extLst>
      <p:ext uri="{BB962C8B-B14F-4D97-AF65-F5344CB8AC3E}">
        <p14:creationId xmlns:p14="http://schemas.microsoft.com/office/powerpoint/2010/main" val="5665411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(2/2)</a:t>
            </a:r>
            <a:endParaRPr lang="en-GB" dirty="0"/>
          </a:p>
        </p:txBody>
      </p:sp>
      <p:sp>
        <p:nvSpPr>
          <p:cNvPr id="3" name="Content Placeholder 2"/>
          <p:cNvSpPr>
            <a:spLocks noGrp="1"/>
          </p:cNvSpPr>
          <p:nvPr>
            <p:ph idx="1"/>
          </p:nvPr>
        </p:nvSpPr>
        <p:spPr>
          <a:xfrm>
            <a:off x="685801" y="1573555"/>
            <a:ext cx="7770813" cy="4827245"/>
          </a:xfrm>
        </p:spPr>
        <p:txBody>
          <a:bodyPr/>
          <a:lstStyle/>
          <a:p>
            <a:pPr marL="442912" indent="-285750" algn="just">
              <a:buFont typeface="Arial" panose="020B0604020202020204" pitchFamily="34" charset="0"/>
              <a:buChar char="•"/>
            </a:pPr>
            <a:r>
              <a:rPr lang="en-US" sz="1500" dirty="0">
                <a:solidFill>
                  <a:schemeClr val="tx1"/>
                </a:solidFill>
              </a:rPr>
              <a:t>A UHR AP may use the Nominal Channel Width, Extended Channel Width and the Channel Utilization field of the UHR Operation element received from a neighboring AP to make an informed decision for its channel selection.</a:t>
            </a:r>
          </a:p>
          <a:p>
            <a:pPr marL="442912" indent="-285750" algn="just">
              <a:buFont typeface="Arial" panose="020B0604020202020204" pitchFamily="34" charset="0"/>
              <a:buChar char="•"/>
            </a:pPr>
            <a:r>
              <a:rPr lang="en-US" sz="1500" dirty="0">
                <a:solidFill>
                  <a:schemeClr val="tx1"/>
                </a:solidFill>
              </a:rPr>
              <a:t>The BSS bandwidth applicable for specific exception features, e.g. FTM, NPCA, DPS, etc. may be indicated in the feature-specific elements corresponding to those features.</a:t>
            </a:r>
          </a:p>
          <a:p>
            <a:pPr marL="742950" lvl="1" indent="-285750" algn="just">
              <a:buFont typeface="Arial" panose="020B0604020202020204" pitchFamily="34" charset="0"/>
              <a:buChar char="•"/>
            </a:pPr>
            <a:r>
              <a:rPr lang="en-US" sz="1200" dirty="0">
                <a:solidFill>
                  <a:schemeClr val="tx1"/>
                </a:solidFill>
              </a:rPr>
              <a:t>As another option, a separate Extended Channel Width element may be defined, that indicates the BSS bandwidth applicable for each of such features as depicted below. </a:t>
            </a: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742950" lvl="1" indent="-285750" algn="just">
              <a:buFont typeface="Arial" panose="020B0604020202020204" pitchFamily="34" charset="0"/>
              <a:buChar char="•"/>
            </a:pPr>
            <a:endParaRPr lang="en-US" sz="1200" dirty="0">
              <a:solidFill>
                <a:schemeClr val="tx1"/>
              </a:solidFill>
            </a:endParaRPr>
          </a:p>
          <a:p>
            <a:pPr marL="442912" indent="-285750" algn="just">
              <a:buFont typeface="Arial" panose="020B0604020202020204" pitchFamily="34" charset="0"/>
              <a:buChar char="•"/>
            </a:pPr>
            <a:r>
              <a:rPr lang="en-US" sz="1500" dirty="0">
                <a:solidFill>
                  <a:schemeClr val="tx1"/>
                </a:solidFill>
              </a:rPr>
              <a:t>The design of the features may ensure that a recipient STA can anticipate the transmission time of frames using extended channel width (e.g. trigger condition for NPCA, ICF for DPS, burst duration/period, availability window for FTM) etc.</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graphicFrame>
        <p:nvGraphicFramePr>
          <p:cNvPr id="21" name="Table 6">
            <a:extLst>
              <a:ext uri="{FF2B5EF4-FFF2-40B4-BE49-F238E27FC236}">
                <a16:creationId xmlns:a16="http://schemas.microsoft.com/office/drawing/2014/main" id="{DA662CFA-1BDC-4168-A831-82ECA02C67DB}"/>
              </a:ext>
            </a:extLst>
          </p:cNvPr>
          <p:cNvGraphicFramePr>
            <a:graphicFrameLocks noGrp="1"/>
          </p:cNvGraphicFramePr>
          <p:nvPr>
            <p:extLst>
              <p:ext uri="{D42A27DB-BD31-4B8C-83A1-F6EECF244321}">
                <p14:modId xmlns:p14="http://schemas.microsoft.com/office/powerpoint/2010/main" val="3891215845"/>
              </p:ext>
            </p:extLst>
          </p:nvPr>
        </p:nvGraphicFramePr>
        <p:xfrm>
          <a:off x="1774979" y="3403600"/>
          <a:ext cx="5067299" cy="457200"/>
        </p:xfrm>
        <a:graphic>
          <a:graphicData uri="http://schemas.openxmlformats.org/drawingml/2006/table">
            <a:tbl>
              <a:tblPr firstRow="1" bandRow="1">
                <a:tableStyleId>{F5AB1C69-6EDB-4FF4-983F-18BD219EF322}</a:tableStyleId>
              </a:tblPr>
              <a:tblGrid>
                <a:gridCol w="723899">
                  <a:extLst>
                    <a:ext uri="{9D8B030D-6E8A-4147-A177-3AD203B41FA5}">
                      <a16:colId xmlns:a16="http://schemas.microsoft.com/office/drawing/2014/main" val="1539847265"/>
                    </a:ext>
                  </a:extLst>
                </a:gridCol>
                <a:gridCol w="685800">
                  <a:extLst>
                    <a:ext uri="{9D8B030D-6E8A-4147-A177-3AD203B41FA5}">
                      <a16:colId xmlns:a16="http://schemas.microsoft.com/office/drawing/2014/main" val="2847519778"/>
                    </a:ext>
                  </a:extLst>
                </a:gridCol>
                <a:gridCol w="990600">
                  <a:extLst>
                    <a:ext uri="{9D8B030D-6E8A-4147-A177-3AD203B41FA5}">
                      <a16:colId xmlns:a16="http://schemas.microsoft.com/office/drawing/2014/main" val="4089602248"/>
                    </a:ext>
                  </a:extLst>
                </a:gridCol>
                <a:gridCol w="1295400">
                  <a:extLst>
                    <a:ext uri="{9D8B030D-6E8A-4147-A177-3AD203B41FA5}">
                      <a16:colId xmlns:a16="http://schemas.microsoft.com/office/drawing/2014/main" val="4219082664"/>
                    </a:ext>
                  </a:extLst>
                </a:gridCol>
                <a:gridCol w="1371600">
                  <a:extLst>
                    <a:ext uri="{9D8B030D-6E8A-4147-A177-3AD203B41FA5}">
                      <a16:colId xmlns:a16="http://schemas.microsoft.com/office/drawing/2014/main" val="2648230533"/>
                    </a:ext>
                  </a:extLst>
                </a:gridCol>
              </a:tblGrid>
              <a:tr h="370840">
                <a:tc>
                  <a:txBody>
                    <a:bodyPr/>
                    <a:lstStyle/>
                    <a:p>
                      <a:pPr algn="ctr"/>
                      <a:r>
                        <a:rPr lang="en-US" sz="1200" b="0" dirty="0">
                          <a:solidFill>
                            <a:schemeClr val="tx1"/>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Element ID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Control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Extended Channel Width Feature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sp>
        <p:nvSpPr>
          <p:cNvPr id="22" name="Left Brace 21">
            <a:extLst>
              <a:ext uri="{FF2B5EF4-FFF2-40B4-BE49-F238E27FC236}">
                <a16:creationId xmlns:a16="http://schemas.microsoft.com/office/drawing/2014/main" id="{18FA1EA2-6FC0-4B5A-AC99-F5703DC48715}"/>
              </a:ext>
            </a:extLst>
          </p:cNvPr>
          <p:cNvSpPr/>
          <p:nvPr/>
        </p:nvSpPr>
        <p:spPr bwMode="auto">
          <a:xfrm rot="5400000">
            <a:off x="4670581" y="898616"/>
            <a:ext cx="381000" cy="6248406"/>
          </a:xfrm>
          <a:prstGeom prst="leftBrace">
            <a:avLst>
              <a:gd name="adj1" fmla="val 8333"/>
              <a:gd name="adj2" fmla="val 2880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3" name="TextBox 22">
            <a:extLst>
              <a:ext uri="{FF2B5EF4-FFF2-40B4-BE49-F238E27FC236}">
                <a16:creationId xmlns:a16="http://schemas.microsoft.com/office/drawing/2014/main" id="{05FD7F38-4C86-4313-AA2D-BB6F1A01A3A3}"/>
              </a:ext>
            </a:extLst>
          </p:cNvPr>
          <p:cNvSpPr txBox="1"/>
          <p:nvPr/>
        </p:nvSpPr>
        <p:spPr>
          <a:xfrm>
            <a:off x="1432077" y="5193249"/>
            <a:ext cx="4267199" cy="276999"/>
          </a:xfrm>
          <a:prstGeom prst="rect">
            <a:avLst/>
          </a:prstGeom>
          <a:noFill/>
        </p:spPr>
        <p:txBody>
          <a:bodyPr wrap="square" rtlCol="0">
            <a:spAutoFit/>
          </a:bodyPr>
          <a:lstStyle/>
          <a:p>
            <a:r>
              <a:rPr lang="en-US" sz="1200" dirty="0">
                <a:solidFill>
                  <a:schemeClr val="tx1"/>
                </a:solidFill>
              </a:rPr>
              <a:t>Bits:              8                                     3                                    5</a:t>
            </a:r>
          </a:p>
        </p:txBody>
      </p:sp>
      <p:graphicFrame>
        <p:nvGraphicFramePr>
          <p:cNvPr id="24" name="Table 23">
            <a:extLst>
              <a:ext uri="{FF2B5EF4-FFF2-40B4-BE49-F238E27FC236}">
                <a16:creationId xmlns:a16="http://schemas.microsoft.com/office/drawing/2014/main" id="{9FE619AC-C1AB-4C69-9650-17732B9BBFAB}"/>
              </a:ext>
            </a:extLst>
          </p:cNvPr>
          <p:cNvGraphicFramePr>
            <a:graphicFrameLocks noGrp="1"/>
          </p:cNvGraphicFramePr>
          <p:nvPr>
            <p:extLst>
              <p:ext uri="{D42A27DB-BD31-4B8C-83A1-F6EECF244321}">
                <p14:modId xmlns:p14="http://schemas.microsoft.com/office/powerpoint/2010/main" val="2544309341"/>
              </p:ext>
            </p:extLst>
          </p:nvPr>
        </p:nvGraphicFramePr>
        <p:xfrm>
          <a:off x="1839263" y="4918871"/>
          <a:ext cx="3860013" cy="276999"/>
        </p:xfrm>
        <a:graphic>
          <a:graphicData uri="http://schemas.openxmlformats.org/drawingml/2006/table">
            <a:tbl>
              <a:tblPr firstRow="1" bandRow="1">
                <a:tableStyleId>{5C22544A-7EE6-4342-B048-85BDC9FD1C3A}</a:tableStyleId>
              </a:tblPr>
              <a:tblGrid>
                <a:gridCol w="1040615">
                  <a:extLst>
                    <a:ext uri="{9D8B030D-6E8A-4147-A177-3AD203B41FA5}">
                      <a16:colId xmlns:a16="http://schemas.microsoft.com/office/drawing/2014/main" val="795446860"/>
                    </a:ext>
                  </a:extLst>
                </a:gridCol>
                <a:gridCol w="1981200">
                  <a:extLst>
                    <a:ext uri="{9D8B030D-6E8A-4147-A177-3AD203B41FA5}">
                      <a16:colId xmlns:a16="http://schemas.microsoft.com/office/drawing/2014/main" val="587025905"/>
                    </a:ext>
                  </a:extLst>
                </a:gridCol>
                <a:gridCol w="838198">
                  <a:extLst>
                    <a:ext uri="{9D8B030D-6E8A-4147-A177-3AD203B41FA5}">
                      <a16:colId xmlns:a16="http://schemas.microsoft.com/office/drawing/2014/main" val="3400303807"/>
                    </a:ext>
                  </a:extLst>
                </a:gridCol>
              </a:tblGrid>
              <a:tr h="276999">
                <a:tc>
                  <a:txBody>
                    <a:bodyPr/>
                    <a:lstStyle/>
                    <a:p>
                      <a:pPr algn="ctr"/>
                      <a:r>
                        <a:rPr lang="en-US" sz="1200" b="0" dirty="0">
                          <a:solidFill>
                            <a:schemeClr val="tx1"/>
                          </a:solidFill>
                        </a:rPr>
                        <a:t>Feature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Extended Channel 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2860704"/>
                  </a:ext>
                </a:extLst>
              </a:tr>
            </a:tbl>
          </a:graphicData>
        </a:graphic>
      </p:graphicFrame>
      <p:sp>
        <p:nvSpPr>
          <p:cNvPr id="25" name="Left Brace 24">
            <a:extLst>
              <a:ext uri="{FF2B5EF4-FFF2-40B4-BE49-F238E27FC236}">
                <a16:creationId xmlns:a16="http://schemas.microsoft.com/office/drawing/2014/main" id="{219021A3-E802-4F14-9276-F86464A41ECE}"/>
              </a:ext>
            </a:extLst>
          </p:cNvPr>
          <p:cNvSpPr/>
          <p:nvPr/>
        </p:nvSpPr>
        <p:spPr bwMode="auto">
          <a:xfrm rot="5400000">
            <a:off x="3582083" y="2725746"/>
            <a:ext cx="381000" cy="4037234"/>
          </a:xfrm>
          <a:prstGeom prst="leftBrace">
            <a:avLst>
              <a:gd name="adj1" fmla="val 8333"/>
              <a:gd name="adj2" fmla="val 76837"/>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27" name="Table 26">
            <a:extLst>
              <a:ext uri="{FF2B5EF4-FFF2-40B4-BE49-F238E27FC236}">
                <a16:creationId xmlns:a16="http://schemas.microsoft.com/office/drawing/2014/main" id="{8924D6E4-AAA7-4EF8-B515-EBE8C50876A7}"/>
              </a:ext>
            </a:extLst>
          </p:cNvPr>
          <p:cNvGraphicFramePr>
            <a:graphicFrameLocks noGrp="1"/>
          </p:cNvGraphicFramePr>
          <p:nvPr>
            <p:extLst>
              <p:ext uri="{D42A27DB-BD31-4B8C-83A1-F6EECF244321}">
                <p14:modId xmlns:p14="http://schemas.microsoft.com/office/powerpoint/2010/main" val="3704507752"/>
              </p:ext>
            </p:extLst>
          </p:nvPr>
        </p:nvGraphicFramePr>
        <p:xfrm>
          <a:off x="1825626" y="4134743"/>
          <a:ext cx="6096000" cy="457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667243563"/>
                    </a:ext>
                  </a:extLst>
                </a:gridCol>
                <a:gridCol w="1524000">
                  <a:extLst>
                    <a:ext uri="{9D8B030D-6E8A-4147-A177-3AD203B41FA5}">
                      <a16:colId xmlns:a16="http://schemas.microsoft.com/office/drawing/2014/main" val="87878645"/>
                    </a:ext>
                  </a:extLst>
                </a:gridCol>
                <a:gridCol w="1524000">
                  <a:extLst>
                    <a:ext uri="{9D8B030D-6E8A-4147-A177-3AD203B41FA5}">
                      <a16:colId xmlns:a16="http://schemas.microsoft.com/office/drawing/2014/main" val="3897539847"/>
                    </a:ext>
                  </a:extLst>
                </a:gridCol>
                <a:gridCol w="1524000">
                  <a:extLst>
                    <a:ext uri="{9D8B030D-6E8A-4147-A177-3AD203B41FA5}">
                      <a16:colId xmlns:a16="http://schemas.microsoft.com/office/drawing/2014/main" val="2800453531"/>
                    </a:ext>
                  </a:extLst>
                </a:gridCol>
              </a:tblGrid>
              <a:tr h="285682">
                <a:tc>
                  <a:txBody>
                    <a:bodyPr/>
                    <a:lstStyle/>
                    <a:p>
                      <a:pPr algn="ctr"/>
                      <a:r>
                        <a:rPr lang="en-US" sz="1200" b="0" dirty="0">
                          <a:solidFill>
                            <a:sysClr val="windowText" lastClr="000000"/>
                          </a:solidFill>
                        </a:rPr>
                        <a:t>Feature Channel Width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Feature Channel Width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Feature Channel Width </a:t>
                      </a:r>
                      <a:r>
                        <a:rPr lang="en-US" sz="1200" b="0" i="1" dirty="0">
                          <a:solidFill>
                            <a:sysClr val="windowText" lastClr="000000"/>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1686819"/>
                  </a:ext>
                </a:extLst>
              </a:tr>
            </a:tbl>
          </a:graphicData>
        </a:graphic>
      </p:graphicFrame>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Fine Time Measurement</a:t>
            </a:r>
            <a:endParaRPr lang="en-GB" dirty="0"/>
          </a:p>
        </p:txBody>
      </p:sp>
      <p:sp>
        <p:nvSpPr>
          <p:cNvPr id="3" name="Content Placeholder 2"/>
          <p:cNvSpPr>
            <a:spLocks noGrp="1"/>
          </p:cNvSpPr>
          <p:nvPr>
            <p:ph idx="1"/>
          </p:nvPr>
        </p:nvSpPr>
        <p:spPr>
          <a:xfrm>
            <a:off x="685801" y="1573555"/>
            <a:ext cx="7770813" cy="4522445"/>
          </a:xfrm>
        </p:spPr>
        <p:txBody>
          <a:bodyPr/>
          <a:lstStyle/>
          <a:p>
            <a:pPr marL="442912" indent="-285750" algn="just">
              <a:buFont typeface="Arial" panose="020B0604020202020204" pitchFamily="34" charset="0"/>
              <a:buChar char="•"/>
            </a:pPr>
            <a:r>
              <a:rPr lang="en-US" sz="1500" dirty="0">
                <a:solidFill>
                  <a:schemeClr val="tx1"/>
                </a:solidFill>
              </a:rPr>
              <a:t>Consider a mobile-AP which is capable of 320MHz but only intends to use 80 MHz bandwidth for normal transmissions, for power saving purposes.</a:t>
            </a:r>
          </a:p>
          <a:p>
            <a:pPr marL="442912" indent="-285750" algn="just">
              <a:buFont typeface="Arial" panose="020B0604020202020204" pitchFamily="34" charset="0"/>
              <a:buChar char="•"/>
            </a:pPr>
            <a:r>
              <a:rPr lang="en-US" sz="1500" dirty="0">
                <a:solidFill>
                  <a:schemeClr val="tx1"/>
                </a:solidFill>
              </a:rPr>
              <a:t>However the AP intends to use 320 MHz transmission for supporting FTM ranging to ensure good ranging accuracy.</a:t>
            </a:r>
            <a:endParaRPr lang="en-US" sz="1500" dirty="0"/>
          </a:p>
          <a:p>
            <a:pPr marL="442912" indent="-285750" algn="just">
              <a:buFont typeface="Arial" panose="020B0604020202020204" pitchFamily="34" charset="0"/>
              <a:buChar char="•"/>
            </a:pPr>
            <a:r>
              <a:rPr lang="en-US" sz="1500" dirty="0"/>
              <a:t>In the UHR Operation element, the AP can set:</a:t>
            </a:r>
          </a:p>
          <a:p>
            <a:pPr marL="742950" lvl="1" indent="-285750" algn="just">
              <a:buFont typeface="Arial" panose="020B0604020202020204" pitchFamily="34" charset="0"/>
              <a:buChar char="•"/>
            </a:pPr>
            <a:r>
              <a:rPr lang="en-US" sz="1200" dirty="0"/>
              <a:t>Nominal Channel Width field = 2. (80 MHz)</a:t>
            </a:r>
          </a:p>
          <a:p>
            <a:pPr marL="742950" lvl="1" indent="-285750" algn="just">
              <a:buFont typeface="Arial" panose="020B0604020202020204" pitchFamily="34" charset="0"/>
              <a:buChar char="•"/>
            </a:pPr>
            <a:r>
              <a:rPr lang="en-US" sz="1200" dirty="0"/>
              <a:t>Extended Channel Width field = 4. (320 MHz)</a:t>
            </a:r>
          </a:p>
          <a:p>
            <a:pPr marL="442912" indent="-285750" algn="just">
              <a:buFont typeface="Arial" panose="020B0604020202020204" pitchFamily="34" charset="0"/>
              <a:buChar char="•"/>
            </a:pPr>
            <a:r>
              <a:rPr lang="en-US" sz="1500" dirty="0">
                <a:solidFill>
                  <a:schemeClr val="tx1"/>
                </a:solidFill>
              </a:rPr>
              <a:t>Set the Extended Channel Utilization based on the fraction of airtime used for FTM transmissions with 320 MHz bandwidth.</a:t>
            </a:r>
          </a:p>
          <a:p>
            <a:pPr marL="442912" indent="-285750" algn="just">
              <a:buFont typeface="Arial" panose="020B0604020202020204" pitchFamily="34" charset="0"/>
              <a:buChar char="•"/>
            </a:pPr>
            <a:r>
              <a:rPr lang="en-US" sz="1500" dirty="0">
                <a:solidFill>
                  <a:schemeClr val="tx1"/>
                </a:solidFill>
              </a:rPr>
              <a:t>In the FTM-specific element included in beacons, the AP can further indicate the Channel Width supported for FTM as 320 </a:t>
            </a:r>
            <a:r>
              <a:rPr lang="en-US" sz="1500" dirty="0" err="1">
                <a:solidFill>
                  <a:schemeClr val="tx1"/>
                </a:solidFill>
              </a:rPr>
              <a:t>MHz.</a:t>
            </a:r>
            <a:r>
              <a:rPr lang="en-US" sz="1500" dirty="0">
                <a:solidFill>
                  <a:schemeClr val="tx1"/>
                </a:solidFill>
              </a:rPr>
              <a:t> </a:t>
            </a:r>
          </a:p>
          <a:p>
            <a:pPr marL="742950" lvl="1" indent="-285750" algn="just">
              <a:buFont typeface="Arial" panose="020B0604020202020204" pitchFamily="34" charset="0"/>
              <a:buChar char="•"/>
            </a:pPr>
            <a:r>
              <a:rPr lang="en-US" sz="1200" dirty="0">
                <a:solidFill>
                  <a:schemeClr val="tx1"/>
                </a:solidFill>
              </a:rPr>
              <a:t>Alternatively, it may be implicitly understood by UHR+ STAs, that an FTM negotiation can be for bandwidths up to the </a:t>
            </a:r>
            <a:r>
              <a:rPr lang="en-US" sz="1200" dirty="0"/>
              <a:t>Extended Channel Width.</a:t>
            </a:r>
          </a:p>
          <a:p>
            <a:pPr marL="442912" indent="-285750" algn="just">
              <a:buFont typeface="Arial" panose="020B0604020202020204" pitchFamily="34" charset="0"/>
              <a:buChar char="•"/>
            </a:pPr>
            <a:r>
              <a:rPr lang="en-US" sz="1500" dirty="0">
                <a:solidFill>
                  <a:schemeClr val="tx1"/>
                </a:solidFill>
              </a:rPr>
              <a:t>Correspondingly, a non-AP STA can request an appropriate value in the Format And Bandwidth field of FTM Parameters element or Ranging Parameters element.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3622354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Dynamic Power Save</a:t>
            </a:r>
            <a:endParaRPr lang="en-GB" dirty="0"/>
          </a:p>
        </p:txBody>
      </p:sp>
      <p:sp>
        <p:nvSpPr>
          <p:cNvPr id="3" name="Content Placeholder 2"/>
          <p:cNvSpPr>
            <a:spLocks noGrp="1"/>
          </p:cNvSpPr>
          <p:nvPr>
            <p:ph idx="1"/>
          </p:nvPr>
        </p:nvSpPr>
        <p:spPr>
          <a:xfrm>
            <a:off x="685801" y="1573555"/>
            <a:ext cx="7770813" cy="4522445"/>
          </a:xfrm>
        </p:spPr>
        <p:txBody>
          <a:bodyPr/>
          <a:lstStyle/>
          <a:p>
            <a:pPr marL="442912" indent="-285750" algn="just">
              <a:buFont typeface="Arial" panose="020B0604020202020204" pitchFamily="34" charset="0"/>
              <a:buChar char="•"/>
            </a:pPr>
            <a:r>
              <a:rPr lang="en-US" sz="1500" dirty="0">
                <a:solidFill>
                  <a:schemeClr val="tx1"/>
                </a:solidFill>
              </a:rPr>
              <a:t>Consider an AP intending to use Dynamic power Save operation[4-6] with a low-capability state of (20 MHz, 1 SS) operation and a high capability state of (160MHz, 2 SS) operation.</a:t>
            </a:r>
          </a:p>
          <a:p>
            <a:pPr marL="442912" indent="-285750" algn="just">
              <a:buFont typeface="Arial" panose="020B0604020202020204" pitchFamily="34" charset="0"/>
              <a:buChar char="•"/>
            </a:pPr>
            <a:r>
              <a:rPr lang="en-US" sz="1500" dirty="0">
                <a:solidFill>
                  <a:schemeClr val="tx1"/>
                </a:solidFill>
              </a:rPr>
              <a:t>Note that the AP needs to indicate 20 MHz as its operating bandwidth to UHR STAs that do not support DPS operation.</a:t>
            </a:r>
          </a:p>
          <a:p>
            <a:pPr marL="742950" lvl="1" indent="-285750" algn="just">
              <a:buFont typeface="Arial" panose="020B0604020202020204" pitchFamily="34" charset="0"/>
              <a:buChar char="•"/>
            </a:pPr>
            <a:r>
              <a:rPr lang="en-US" sz="1200" dirty="0">
                <a:solidFill>
                  <a:schemeClr val="tx1"/>
                </a:solidFill>
              </a:rPr>
              <a:t>Indication to pre-UHR STAs can be handled using the pre-UHR operation element as discussed in [6].</a:t>
            </a:r>
          </a:p>
          <a:p>
            <a:pPr marL="442912" indent="-285750" algn="just">
              <a:buFont typeface="Arial" panose="020B0604020202020204" pitchFamily="34" charset="0"/>
              <a:buChar char="•"/>
            </a:pPr>
            <a:r>
              <a:rPr lang="en-US" sz="1500" dirty="0"/>
              <a:t>The AP can set: </a:t>
            </a:r>
          </a:p>
          <a:p>
            <a:pPr marL="742950" lvl="1" indent="-285750" algn="just">
              <a:buFont typeface="Arial" panose="020B0604020202020204" pitchFamily="34" charset="0"/>
              <a:buChar char="•"/>
            </a:pPr>
            <a:r>
              <a:rPr lang="en-US" sz="1200" dirty="0"/>
              <a:t>RX NSS = 1 via OMN procedure or update to Supported MCS and NSS Sets.</a:t>
            </a:r>
          </a:p>
          <a:p>
            <a:pPr marL="742950" lvl="1" indent="-285750" algn="just">
              <a:buFont typeface="Arial" panose="020B0604020202020204" pitchFamily="34" charset="0"/>
              <a:buChar char="•"/>
            </a:pPr>
            <a:r>
              <a:rPr lang="en-US" sz="1200" dirty="0"/>
              <a:t>Channel Width field = 0 in pre-UHR Operation elements. (20 MHz)</a:t>
            </a:r>
          </a:p>
          <a:p>
            <a:pPr marL="742950" lvl="1" indent="-285750" algn="just">
              <a:buFont typeface="Arial" panose="020B0604020202020204" pitchFamily="34" charset="0"/>
              <a:buChar char="•"/>
            </a:pPr>
            <a:r>
              <a:rPr lang="en-US" sz="1200" dirty="0"/>
              <a:t>Nominal Channel Width field = 0 in the UHR Operation element. (20 MHz)</a:t>
            </a:r>
          </a:p>
          <a:p>
            <a:pPr marL="742950" lvl="1" indent="-285750" algn="just">
              <a:buFont typeface="Arial" panose="020B0604020202020204" pitchFamily="34" charset="0"/>
              <a:buChar char="•"/>
            </a:pPr>
            <a:r>
              <a:rPr lang="en-US" sz="1200" dirty="0"/>
              <a:t>Extended Channel Width field = 3 in the UHR Operation element. (160 MHz)</a:t>
            </a:r>
          </a:p>
          <a:p>
            <a:pPr marL="442912" indent="-285750" algn="just">
              <a:buFont typeface="Arial" panose="020B0604020202020204" pitchFamily="34" charset="0"/>
              <a:buChar char="•"/>
            </a:pPr>
            <a:r>
              <a:rPr lang="en-US" sz="1500" dirty="0">
                <a:solidFill>
                  <a:schemeClr val="tx1"/>
                </a:solidFill>
              </a:rPr>
              <a:t>Set the Extended Channel Utilization based on the fraction of airtime used for high capability state transmissions.</a:t>
            </a:r>
          </a:p>
          <a:p>
            <a:pPr marL="442912" indent="-285750" algn="just">
              <a:buFont typeface="Arial" panose="020B0604020202020204" pitchFamily="34" charset="0"/>
              <a:buChar char="•"/>
            </a:pPr>
            <a:r>
              <a:rPr lang="en-US" sz="1500" dirty="0">
                <a:solidFill>
                  <a:schemeClr val="tx1"/>
                </a:solidFill>
              </a:rPr>
              <a:t>In the DPS-specific element included in beacons, the AP can further indicate the Supported Extended Channel Width for DPS as 160 MHz, and the supported NSS =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spTree>
    <p:extLst>
      <p:ext uri="{BB962C8B-B14F-4D97-AF65-F5344CB8AC3E}">
        <p14:creationId xmlns:p14="http://schemas.microsoft.com/office/powerpoint/2010/main" val="38553497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Non-primary channel access</a:t>
            </a:r>
            <a:endParaRPr lang="en-GB" dirty="0"/>
          </a:p>
        </p:txBody>
      </p:sp>
      <p:sp>
        <p:nvSpPr>
          <p:cNvPr id="3" name="Content Placeholder 2"/>
          <p:cNvSpPr>
            <a:spLocks noGrp="1"/>
          </p:cNvSpPr>
          <p:nvPr>
            <p:ph idx="1"/>
          </p:nvPr>
        </p:nvSpPr>
        <p:spPr>
          <a:xfrm>
            <a:off x="685801" y="1573555"/>
            <a:ext cx="7770813" cy="4522445"/>
          </a:xfrm>
        </p:spPr>
        <p:txBody>
          <a:bodyPr/>
          <a:lstStyle/>
          <a:p>
            <a:pPr marL="442912" indent="-285750" algn="just">
              <a:buFont typeface="Arial" panose="020B0604020202020204" pitchFamily="34" charset="0"/>
              <a:buChar char="•"/>
            </a:pPr>
            <a:r>
              <a:rPr lang="en-US" sz="1500" dirty="0">
                <a:solidFill>
                  <a:schemeClr val="tx1"/>
                </a:solidFill>
              </a:rPr>
              <a:t>Consider two APs (AP1 and AP2) in an enterprise network that intend to use orthogonal 80 MHz BWs for normal transmissions within their respective BSS. </a:t>
            </a:r>
          </a:p>
          <a:p>
            <a:pPr marL="442912" indent="-285750" algn="just">
              <a:buFont typeface="Arial" panose="020B0604020202020204" pitchFamily="34" charset="0"/>
              <a:buChar char="•"/>
            </a:pPr>
            <a:r>
              <a:rPr lang="en-US" sz="1500" dirty="0">
                <a:solidFill>
                  <a:schemeClr val="tx1"/>
                </a:solidFill>
              </a:rPr>
              <a:t>Under the exception case that their primary channel (PCH) is blocked by an OBSS transmission, they intend to perform NPCA with the NPCA backup PCH to be within the other APs operating bandwidth. </a:t>
            </a:r>
          </a:p>
          <a:p>
            <a:pPr marL="442912" indent="-285750" algn="just">
              <a:buFont typeface="Arial" panose="020B0604020202020204" pitchFamily="34" charset="0"/>
              <a:buChar char="•"/>
            </a:pPr>
            <a:r>
              <a:rPr lang="en-US" sz="1500" dirty="0"/>
              <a:t>In the UHR Operation element, the AP can set:</a:t>
            </a:r>
          </a:p>
          <a:p>
            <a:pPr marL="742950" lvl="1" indent="-285750" algn="just">
              <a:buFont typeface="Arial" panose="020B0604020202020204" pitchFamily="34" charset="0"/>
              <a:buChar char="•"/>
            </a:pPr>
            <a:r>
              <a:rPr lang="en-US" sz="1200" dirty="0"/>
              <a:t>Nominal Channel Width field = 2. (80 MHz)</a:t>
            </a:r>
          </a:p>
          <a:p>
            <a:pPr marL="742950" lvl="1" indent="-285750" algn="just">
              <a:buFont typeface="Arial" panose="020B0604020202020204" pitchFamily="34" charset="0"/>
              <a:buChar char="•"/>
            </a:pPr>
            <a:r>
              <a:rPr lang="en-US" sz="1200" dirty="0"/>
              <a:t>Extended Channel Width field = 3. (160 MHz)</a:t>
            </a:r>
          </a:p>
          <a:p>
            <a:pPr marL="442912" indent="-285750" algn="just">
              <a:buFont typeface="Arial" panose="020B0604020202020204" pitchFamily="34" charset="0"/>
              <a:buChar char="•"/>
            </a:pPr>
            <a:r>
              <a:rPr lang="en-US" sz="1500" dirty="0">
                <a:solidFill>
                  <a:schemeClr val="tx1"/>
                </a:solidFill>
              </a:rPr>
              <a:t>Set the Extended Channel Utilization based on the fraction of airtime used for transmissions on the NPCA backup PCH.</a:t>
            </a:r>
          </a:p>
          <a:p>
            <a:pPr marL="442912" indent="-285750" algn="just">
              <a:buFont typeface="Arial" panose="020B0604020202020204" pitchFamily="34" charset="0"/>
              <a:buChar char="•"/>
            </a:pPr>
            <a:r>
              <a:rPr lang="en-US" sz="1500" dirty="0">
                <a:solidFill>
                  <a:schemeClr val="tx1"/>
                </a:solidFill>
              </a:rPr>
              <a:t>In the NPCA-specific element included in beacons, the AP can further indicate the NPCA backup PCH and the BSS bandwidth supported for NPCA as 160 </a:t>
            </a:r>
            <a:r>
              <a:rPr lang="en-US" sz="1500" dirty="0" err="1">
                <a:solidFill>
                  <a:schemeClr val="tx1"/>
                </a:solidFill>
              </a:rPr>
              <a:t>MHz.</a:t>
            </a:r>
            <a:r>
              <a:rPr lang="en-US" sz="15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August, 2024</a:t>
            </a:r>
            <a:endParaRPr lang="en-GB"/>
          </a:p>
        </p:txBody>
      </p:sp>
      <p:grpSp>
        <p:nvGrpSpPr>
          <p:cNvPr id="75" name="Group 74">
            <a:extLst>
              <a:ext uri="{FF2B5EF4-FFF2-40B4-BE49-F238E27FC236}">
                <a16:creationId xmlns:a16="http://schemas.microsoft.com/office/drawing/2014/main" id="{2937A650-29DE-4ECC-82DA-CE739B42207F}"/>
              </a:ext>
            </a:extLst>
          </p:cNvPr>
          <p:cNvGrpSpPr/>
          <p:nvPr/>
        </p:nvGrpSpPr>
        <p:grpSpPr>
          <a:xfrm>
            <a:off x="589877" y="4803825"/>
            <a:ext cx="7952461" cy="1671590"/>
            <a:chOff x="1059834" y="4800599"/>
            <a:chExt cx="7952461" cy="1671590"/>
          </a:xfrm>
        </p:grpSpPr>
        <p:grpSp>
          <p:nvGrpSpPr>
            <p:cNvPr id="12" name="Group 11">
              <a:extLst>
                <a:ext uri="{FF2B5EF4-FFF2-40B4-BE49-F238E27FC236}">
                  <a16:creationId xmlns:a16="http://schemas.microsoft.com/office/drawing/2014/main" id="{FCC9A332-5A6F-4E0C-9658-F0B3A5684A29}"/>
                </a:ext>
              </a:extLst>
            </p:cNvPr>
            <p:cNvGrpSpPr/>
            <p:nvPr/>
          </p:nvGrpSpPr>
          <p:grpSpPr>
            <a:xfrm>
              <a:off x="3581400" y="4800600"/>
              <a:ext cx="1679574" cy="1583709"/>
              <a:chOff x="2816226" y="4800600"/>
              <a:chExt cx="1679574" cy="1583709"/>
            </a:xfrm>
          </p:grpSpPr>
          <p:sp>
            <p:nvSpPr>
              <p:cNvPr id="7" name="Oval 6">
                <a:extLst>
                  <a:ext uri="{FF2B5EF4-FFF2-40B4-BE49-F238E27FC236}">
                    <a16:creationId xmlns:a16="http://schemas.microsoft.com/office/drawing/2014/main" id="{8EFE1A20-31F9-4721-97B0-E11E23FC6231}"/>
                  </a:ext>
                </a:extLst>
              </p:cNvPr>
              <p:cNvSpPr/>
              <p:nvPr/>
            </p:nvSpPr>
            <p:spPr bwMode="auto">
              <a:xfrm>
                <a:off x="2816226" y="4800600"/>
                <a:ext cx="1679574" cy="1583709"/>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pic>
            <p:nvPicPr>
              <p:cNvPr id="8" name="Picture 7">
                <a:extLst>
                  <a:ext uri="{FF2B5EF4-FFF2-40B4-BE49-F238E27FC236}">
                    <a16:creationId xmlns:a16="http://schemas.microsoft.com/office/drawing/2014/main" id="{9A7C65A0-1C53-49CE-9950-A214B568D1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5323648"/>
                <a:ext cx="295047" cy="306849"/>
              </a:xfrm>
              <a:prstGeom prst="rect">
                <a:avLst/>
              </a:prstGeom>
            </p:spPr>
          </p:pic>
          <p:sp>
            <p:nvSpPr>
              <p:cNvPr id="11" name="TextBox 10">
                <a:extLst>
                  <a:ext uri="{FF2B5EF4-FFF2-40B4-BE49-F238E27FC236}">
                    <a16:creationId xmlns:a16="http://schemas.microsoft.com/office/drawing/2014/main" id="{DE02FB96-7D60-4F67-9F05-0E26842F3971}"/>
                  </a:ext>
                </a:extLst>
              </p:cNvPr>
              <p:cNvSpPr txBox="1"/>
              <p:nvPr/>
            </p:nvSpPr>
            <p:spPr>
              <a:xfrm>
                <a:off x="3505200" y="5611957"/>
                <a:ext cx="533400" cy="276999"/>
              </a:xfrm>
              <a:prstGeom prst="rect">
                <a:avLst/>
              </a:prstGeom>
              <a:noFill/>
            </p:spPr>
            <p:txBody>
              <a:bodyPr wrap="square" rtlCol="0">
                <a:spAutoFit/>
              </a:bodyPr>
              <a:lstStyle/>
              <a:p>
                <a:r>
                  <a:rPr lang="en-US" sz="1200" dirty="0">
                    <a:solidFill>
                      <a:schemeClr val="tx1"/>
                    </a:solidFill>
                  </a:rPr>
                  <a:t>AP 1</a:t>
                </a:r>
              </a:p>
            </p:txBody>
          </p:sp>
        </p:grpSp>
        <p:grpSp>
          <p:nvGrpSpPr>
            <p:cNvPr id="13" name="Group 12">
              <a:extLst>
                <a:ext uri="{FF2B5EF4-FFF2-40B4-BE49-F238E27FC236}">
                  <a16:creationId xmlns:a16="http://schemas.microsoft.com/office/drawing/2014/main" id="{05457CA9-07F5-4313-9458-B9016EB4A7D1}"/>
                </a:ext>
              </a:extLst>
            </p:cNvPr>
            <p:cNvGrpSpPr/>
            <p:nvPr/>
          </p:nvGrpSpPr>
          <p:grpSpPr>
            <a:xfrm>
              <a:off x="4717821" y="4825465"/>
              <a:ext cx="1679574" cy="1583709"/>
              <a:chOff x="2816226" y="4800600"/>
              <a:chExt cx="1679574" cy="1583709"/>
            </a:xfrm>
          </p:grpSpPr>
          <p:sp>
            <p:nvSpPr>
              <p:cNvPr id="14" name="Oval 13">
                <a:extLst>
                  <a:ext uri="{FF2B5EF4-FFF2-40B4-BE49-F238E27FC236}">
                    <a16:creationId xmlns:a16="http://schemas.microsoft.com/office/drawing/2014/main" id="{002252BD-ED4A-4EB7-B951-C57E2BF19496}"/>
                  </a:ext>
                </a:extLst>
              </p:cNvPr>
              <p:cNvSpPr/>
              <p:nvPr/>
            </p:nvSpPr>
            <p:spPr bwMode="auto">
              <a:xfrm>
                <a:off x="2816226" y="4800600"/>
                <a:ext cx="1679574" cy="1583709"/>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pic>
            <p:nvPicPr>
              <p:cNvPr id="15" name="Picture 14">
                <a:extLst>
                  <a:ext uri="{FF2B5EF4-FFF2-40B4-BE49-F238E27FC236}">
                    <a16:creationId xmlns:a16="http://schemas.microsoft.com/office/drawing/2014/main" id="{37F62187-C28E-4FBF-81E2-885678F20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5323648"/>
                <a:ext cx="295047" cy="306849"/>
              </a:xfrm>
              <a:prstGeom prst="rect">
                <a:avLst/>
              </a:prstGeom>
            </p:spPr>
          </p:pic>
          <p:sp>
            <p:nvSpPr>
              <p:cNvPr id="16" name="TextBox 15">
                <a:extLst>
                  <a:ext uri="{FF2B5EF4-FFF2-40B4-BE49-F238E27FC236}">
                    <a16:creationId xmlns:a16="http://schemas.microsoft.com/office/drawing/2014/main" id="{FEFF602A-1664-4839-A02A-517AA8489FF5}"/>
                  </a:ext>
                </a:extLst>
              </p:cNvPr>
              <p:cNvSpPr txBox="1"/>
              <p:nvPr/>
            </p:nvSpPr>
            <p:spPr>
              <a:xfrm>
                <a:off x="3505200" y="5611957"/>
                <a:ext cx="533400" cy="276999"/>
              </a:xfrm>
              <a:prstGeom prst="rect">
                <a:avLst/>
              </a:prstGeom>
              <a:noFill/>
            </p:spPr>
            <p:txBody>
              <a:bodyPr wrap="square" rtlCol="0">
                <a:spAutoFit/>
              </a:bodyPr>
              <a:lstStyle/>
              <a:p>
                <a:r>
                  <a:rPr lang="en-US" sz="1200" dirty="0">
                    <a:solidFill>
                      <a:schemeClr val="tx1"/>
                    </a:solidFill>
                  </a:rPr>
                  <a:t>AP 2</a:t>
                </a:r>
              </a:p>
            </p:txBody>
          </p:sp>
        </p:grpSp>
        <p:grpSp>
          <p:nvGrpSpPr>
            <p:cNvPr id="17" name="Group 16">
              <a:extLst>
                <a:ext uri="{FF2B5EF4-FFF2-40B4-BE49-F238E27FC236}">
                  <a16:creationId xmlns:a16="http://schemas.microsoft.com/office/drawing/2014/main" id="{03E279F8-67C9-4023-95B9-B8EBDB90E642}"/>
                </a:ext>
              </a:extLst>
            </p:cNvPr>
            <p:cNvGrpSpPr/>
            <p:nvPr/>
          </p:nvGrpSpPr>
          <p:grpSpPr>
            <a:xfrm>
              <a:off x="5873538" y="4820102"/>
              <a:ext cx="1679574" cy="1583709"/>
              <a:chOff x="2816226" y="4800600"/>
              <a:chExt cx="1679574" cy="1583709"/>
            </a:xfrm>
          </p:grpSpPr>
          <p:sp>
            <p:nvSpPr>
              <p:cNvPr id="18" name="Oval 17">
                <a:extLst>
                  <a:ext uri="{FF2B5EF4-FFF2-40B4-BE49-F238E27FC236}">
                    <a16:creationId xmlns:a16="http://schemas.microsoft.com/office/drawing/2014/main" id="{EB01C659-317E-4490-AE35-A76D4035D4B8}"/>
                  </a:ext>
                </a:extLst>
              </p:cNvPr>
              <p:cNvSpPr/>
              <p:nvPr/>
            </p:nvSpPr>
            <p:spPr bwMode="auto">
              <a:xfrm>
                <a:off x="2816226" y="4800600"/>
                <a:ext cx="1679574" cy="1583709"/>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pic>
            <p:nvPicPr>
              <p:cNvPr id="19" name="Picture 18">
                <a:extLst>
                  <a:ext uri="{FF2B5EF4-FFF2-40B4-BE49-F238E27FC236}">
                    <a16:creationId xmlns:a16="http://schemas.microsoft.com/office/drawing/2014/main" id="{E65BCC28-95A0-4CBE-BA9F-86DC17C233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5323648"/>
                <a:ext cx="295047" cy="306849"/>
              </a:xfrm>
              <a:prstGeom prst="rect">
                <a:avLst/>
              </a:prstGeom>
            </p:spPr>
          </p:pic>
          <p:sp>
            <p:nvSpPr>
              <p:cNvPr id="20" name="TextBox 19">
                <a:extLst>
                  <a:ext uri="{FF2B5EF4-FFF2-40B4-BE49-F238E27FC236}">
                    <a16:creationId xmlns:a16="http://schemas.microsoft.com/office/drawing/2014/main" id="{DF787A68-9CAC-465B-AC70-808ACAF69268}"/>
                  </a:ext>
                </a:extLst>
              </p:cNvPr>
              <p:cNvSpPr txBox="1"/>
              <p:nvPr/>
            </p:nvSpPr>
            <p:spPr>
              <a:xfrm>
                <a:off x="3409599" y="5605397"/>
                <a:ext cx="755862" cy="430887"/>
              </a:xfrm>
              <a:prstGeom prst="rect">
                <a:avLst/>
              </a:prstGeom>
              <a:noFill/>
            </p:spPr>
            <p:txBody>
              <a:bodyPr wrap="square" rtlCol="0">
                <a:spAutoFit/>
              </a:bodyPr>
              <a:lstStyle/>
              <a:p>
                <a:pPr algn="ctr"/>
                <a:r>
                  <a:rPr lang="en-US" sz="1050" dirty="0">
                    <a:solidFill>
                      <a:schemeClr val="tx1"/>
                    </a:solidFill>
                  </a:rPr>
                  <a:t>OBSS for AP 1</a:t>
                </a:r>
              </a:p>
            </p:txBody>
          </p:sp>
        </p:grpSp>
        <p:grpSp>
          <p:nvGrpSpPr>
            <p:cNvPr id="21" name="Group 20">
              <a:extLst>
                <a:ext uri="{FF2B5EF4-FFF2-40B4-BE49-F238E27FC236}">
                  <a16:creationId xmlns:a16="http://schemas.microsoft.com/office/drawing/2014/main" id="{CE7C9EE1-3518-45E9-B945-BB23BADC8738}"/>
                </a:ext>
              </a:extLst>
            </p:cNvPr>
            <p:cNvGrpSpPr/>
            <p:nvPr/>
          </p:nvGrpSpPr>
          <p:grpSpPr>
            <a:xfrm>
              <a:off x="2470037" y="4800599"/>
              <a:ext cx="1679574" cy="1583709"/>
              <a:chOff x="2816226" y="4800600"/>
              <a:chExt cx="1679574" cy="1583709"/>
            </a:xfrm>
          </p:grpSpPr>
          <p:sp>
            <p:nvSpPr>
              <p:cNvPr id="22" name="Oval 21">
                <a:extLst>
                  <a:ext uri="{FF2B5EF4-FFF2-40B4-BE49-F238E27FC236}">
                    <a16:creationId xmlns:a16="http://schemas.microsoft.com/office/drawing/2014/main" id="{FFF416A8-2219-4A11-A7EF-8F1EDF4CE138}"/>
                  </a:ext>
                </a:extLst>
              </p:cNvPr>
              <p:cNvSpPr/>
              <p:nvPr/>
            </p:nvSpPr>
            <p:spPr bwMode="auto">
              <a:xfrm>
                <a:off x="2816226" y="4800600"/>
                <a:ext cx="1679574" cy="1583709"/>
              </a:xfrm>
              <a:prstGeom prst="ellipse">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pic>
            <p:nvPicPr>
              <p:cNvPr id="23" name="Picture 22">
                <a:extLst>
                  <a:ext uri="{FF2B5EF4-FFF2-40B4-BE49-F238E27FC236}">
                    <a16:creationId xmlns:a16="http://schemas.microsoft.com/office/drawing/2014/main" id="{6443F773-8946-41C6-9985-DBFC01C257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5323648"/>
                <a:ext cx="295047" cy="306849"/>
              </a:xfrm>
              <a:prstGeom prst="rect">
                <a:avLst/>
              </a:prstGeom>
            </p:spPr>
          </p:pic>
          <p:sp>
            <p:nvSpPr>
              <p:cNvPr id="24" name="TextBox 23">
                <a:extLst>
                  <a:ext uri="{FF2B5EF4-FFF2-40B4-BE49-F238E27FC236}">
                    <a16:creationId xmlns:a16="http://schemas.microsoft.com/office/drawing/2014/main" id="{347A9869-DC1A-4EA8-92A8-3DBC6469BB8F}"/>
                  </a:ext>
                </a:extLst>
              </p:cNvPr>
              <p:cNvSpPr txBox="1"/>
              <p:nvPr/>
            </p:nvSpPr>
            <p:spPr>
              <a:xfrm>
                <a:off x="3315025" y="5611957"/>
                <a:ext cx="723575" cy="430887"/>
              </a:xfrm>
              <a:prstGeom prst="rect">
                <a:avLst/>
              </a:prstGeom>
              <a:noFill/>
            </p:spPr>
            <p:txBody>
              <a:bodyPr wrap="square" rtlCol="0">
                <a:spAutoFit/>
              </a:bodyPr>
              <a:lstStyle/>
              <a:p>
                <a:pPr algn="ctr"/>
                <a:r>
                  <a:rPr lang="en-US" sz="1050" dirty="0">
                    <a:solidFill>
                      <a:schemeClr val="tx1"/>
                    </a:solidFill>
                  </a:rPr>
                  <a:t>OBSS for AP 2</a:t>
                </a:r>
              </a:p>
            </p:txBody>
          </p:sp>
        </p:grpSp>
        <p:sp>
          <p:nvSpPr>
            <p:cNvPr id="25" name="Rectangle 24">
              <a:extLst>
                <a:ext uri="{FF2B5EF4-FFF2-40B4-BE49-F238E27FC236}">
                  <a16:creationId xmlns:a16="http://schemas.microsoft.com/office/drawing/2014/main" id="{C28DD395-20A7-425A-8E69-8CCDE3A78624}"/>
                </a:ext>
              </a:extLst>
            </p:cNvPr>
            <p:cNvSpPr/>
            <p:nvPr/>
          </p:nvSpPr>
          <p:spPr bwMode="auto">
            <a:xfrm>
              <a:off x="4126960" y="5010175"/>
              <a:ext cx="679221" cy="762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248DDE2A-A65F-47A0-A9D4-EB46A5AA1AEA}"/>
                </a:ext>
              </a:extLst>
            </p:cNvPr>
            <p:cNvSpPr/>
            <p:nvPr/>
          </p:nvSpPr>
          <p:spPr bwMode="auto">
            <a:xfrm>
              <a:off x="4124584" y="5099963"/>
              <a:ext cx="679221" cy="762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3419420B-184A-4642-B1D2-4111F53F2105}"/>
                </a:ext>
              </a:extLst>
            </p:cNvPr>
            <p:cNvSpPr/>
            <p:nvPr/>
          </p:nvSpPr>
          <p:spPr bwMode="auto">
            <a:xfrm>
              <a:off x="5194318" y="5011671"/>
              <a:ext cx="679221" cy="762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032C09AD-CC80-4A9D-BFD0-82A926757F7D}"/>
                </a:ext>
              </a:extLst>
            </p:cNvPr>
            <p:cNvSpPr/>
            <p:nvPr/>
          </p:nvSpPr>
          <p:spPr bwMode="auto">
            <a:xfrm>
              <a:off x="5194317" y="5096827"/>
              <a:ext cx="679221" cy="762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11D0E0AA-A612-40E2-A638-66BD8534B6DC}"/>
                </a:ext>
              </a:extLst>
            </p:cNvPr>
            <p:cNvSpPr/>
            <p:nvPr/>
          </p:nvSpPr>
          <p:spPr bwMode="auto">
            <a:xfrm>
              <a:off x="2967081" y="5094260"/>
              <a:ext cx="679221" cy="762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967985EF-57AB-465D-B85E-D2C167A64CD8}"/>
                </a:ext>
              </a:extLst>
            </p:cNvPr>
            <p:cNvSpPr/>
            <p:nvPr/>
          </p:nvSpPr>
          <p:spPr bwMode="auto">
            <a:xfrm>
              <a:off x="6361008" y="5005426"/>
              <a:ext cx="679221" cy="762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845424EC-24E7-4E0C-B044-948C8FEF861B}"/>
                </a:ext>
              </a:extLst>
            </p:cNvPr>
            <p:cNvSpPr txBox="1"/>
            <p:nvPr/>
          </p:nvSpPr>
          <p:spPr>
            <a:xfrm>
              <a:off x="1749269" y="5921040"/>
              <a:ext cx="958902" cy="400110"/>
            </a:xfrm>
            <a:prstGeom prst="rect">
              <a:avLst/>
            </a:prstGeom>
            <a:solidFill>
              <a:schemeClr val="bg1"/>
            </a:solidFill>
          </p:spPr>
          <p:txBody>
            <a:bodyPr wrap="square" rtlCol="0">
              <a:spAutoFit/>
            </a:bodyPr>
            <a:lstStyle/>
            <a:p>
              <a:r>
                <a:rPr lang="en-US" sz="1000" dirty="0">
                  <a:solidFill>
                    <a:schemeClr val="tx1"/>
                  </a:solidFill>
                </a:rPr>
                <a:t>Nominal BSS BW (80MHz)</a:t>
              </a:r>
            </a:p>
          </p:txBody>
        </p:sp>
        <p:cxnSp>
          <p:nvCxnSpPr>
            <p:cNvPr id="41" name="Straight Arrow Connector 40">
              <a:extLst>
                <a:ext uri="{FF2B5EF4-FFF2-40B4-BE49-F238E27FC236}">
                  <a16:creationId xmlns:a16="http://schemas.microsoft.com/office/drawing/2014/main" id="{2DA940D7-A962-4B25-8631-0DFFCF562803}"/>
                </a:ext>
              </a:extLst>
            </p:cNvPr>
            <p:cNvCxnSpPr>
              <a:cxnSpLocks/>
              <a:stCxn id="39" idx="3"/>
              <a:endCxn id="25" idx="1"/>
            </p:cNvCxnSpPr>
            <p:nvPr/>
          </p:nvCxnSpPr>
          <p:spPr bwMode="auto">
            <a:xfrm flipV="1">
              <a:off x="2708171" y="5048275"/>
              <a:ext cx="1418789" cy="10728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BC74F6DC-ADF2-4A9B-B10A-9AD43AB12706}"/>
                </a:ext>
              </a:extLst>
            </p:cNvPr>
            <p:cNvCxnSpPr>
              <a:cxnSpLocks/>
              <a:stCxn id="39" idx="3"/>
              <a:endCxn id="32" idx="1"/>
            </p:cNvCxnSpPr>
            <p:nvPr/>
          </p:nvCxnSpPr>
          <p:spPr bwMode="auto">
            <a:xfrm flipV="1">
              <a:off x="2708171" y="5134927"/>
              <a:ext cx="2486146" cy="9861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Right Brace 44">
              <a:extLst>
                <a:ext uri="{FF2B5EF4-FFF2-40B4-BE49-F238E27FC236}">
                  <a16:creationId xmlns:a16="http://schemas.microsoft.com/office/drawing/2014/main" id="{BD1E0BE3-E04B-43B1-B400-98CB53F9BE00}"/>
                </a:ext>
              </a:extLst>
            </p:cNvPr>
            <p:cNvSpPr/>
            <p:nvPr/>
          </p:nvSpPr>
          <p:spPr bwMode="auto">
            <a:xfrm>
              <a:off x="4805392" y="4983078"/>
              <a:ext cx="149226" cy="222367"/>
            </a:xfrm>
            <a:prstGeom prst="righ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ight Brace 45">
              <a:extLst>
                <a:ext uri="{FF2B5EF4-FFF2-40B4-BE49-F238E27FC236}">
                  <a16:creationId xmlns:a16="http://schemas.microsoft.com/office/drawing/2014/main" id="{743BE630-AB2B-40A4-9065-708C48AF7725}"/>
                </a:ext>
              </a:extLst>
            </p:cNvPr>
            <p:cNvSpPr/>
            <p:nvPr/>
          </p:nvSpPr>
          <p:spPr bwMode="auto">
            <a:xfrm>
              <a:off x="5865613" y="4983077"/>
              <a:ext cx="149226" cy="222367"/>
            </a:xfrm>
            <a:prstGeom prst="rightBrac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BED281BF-D4A4-4A01-AE42-BCB42CF180CA}"/>
                </a:ext>
              </a:extLst>
            </p:cNvPr>
            <p:cNvSpPr txBox="1"/>
            <p:nvPr/>
          </p:nvSpPr>
          <p:spPr>
            <a:xfrm>
              <a:off x="6295693" y="6072079"/>
              <a:ext cx="1005328" cy="400110"/>
            </a:xfrm>
            <a:prstGeom prst="rect">
              <a:avLst/>
            </a:prstGeom>
            <a:solidFill>
              <a:schemeClr val="bg1"/>
            </a:solidFill>
          </p:spPr>
          <p:txBody>
            <a:bodyPr wrap="square" rtlCol="0">
              <a:spAutoFit/>
            </a:bodyPr>
            <a:lstStyle/>
            <a:p>
              <a:r>
                <a:rPr lang="en-US" sz="1000" dirty="0">
                  <a:solidFill>
                    <a:schemeClr val="tx1"/>
                  </a:solidFill>
                </a:rPr>
                <a:t>Extended BSS BW (160MHz)</a:t>
              </a:r>
            </a:p>
          </p:txBody>
        </p:sp>
        <p:cxnSp>
          <p:nvCxnSpPr>
            <p:cNvPr id="48" name="Straight Arrow Connector 47">
              <a:extLst>
                <a:ext uri="{FF2B5EF4-FFF2-40B4-BE49-F238E27FC236}">
                  <a16:creationId xmlns:a16="http://schemas.microsoft.com/office/drawing/2014/main" id="{2896A948-F677-48C9-ACE1-3E1E4A608DA0}"/>
                </a:ext>
              </a:extLst>
            </p:cNvPr>
            <p:cNvCxnSpPr>
              <a:cxnSpLocks/>
              <a:stCxn id="47" idx="1"/>
              <a:endCxn id="45" idx="1"/>
            </p:cNvCxnSpPr>
            <p:nvPr/>
          </p:nvCxnSpPr>
          <p:spPr bwMode="auto">
            <a:xfrm flipH="1" flipV="1">
              <a:off x="4954618" y="5094262"/>
              <a:ext cx="1341075" cy="117787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DAD4F4C7-6600-4CB9-A024-8B893CC45773}"/>
                </a:ext>
              </a:extLst>
            </p:cNvPr>
            <p:cNvCxnSpPr>
              <a:cxnSpLocks/>
              <a:stCxn id="47" idx="1"/>
              <a:endCxn id="46" idx="1"/>
            </p:cNvCxnSpPr>
            <p:nvPr/>
          </p:nvCxnSpPr>
          <p:spPr bwMode="auto">
            <a:xfrm flipH="1" flipV="1">
              <a:off x="6014839" y="5094261"/>
              <a:ext cx="280854" cy="117787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6" name="TextBox 65">
              <a:extLst>
                <a:ext uri="{FF2B5EF4-FFF2-40B4-BE49-F238E27FC236}">
                  <a16:creationId xmlns:a16="http://schemas.microsoft.com/office/drawing/2014/main" id="{5982F9E0-7872-4DE4-A06F-066E25F9E47B}"/>
                </a:ext>
              </a:extLst>
            </p:cNvPr>
            <p:cNvSpPr txBox="1"/>
            <p:nvPr/>
          </p:nvSpPr>
          <p:spPr>
            <a:xfrm>
              <a:off x="1059834" y="5008669"/>
              <a:ext cx="1186479" cy="246221"/>
            </a:xfrm>
            <a:prstGeom prst="rect">
              <a:avLst/>
            </a:prstGeom>
            <a:solidFill>
              <a:schemeClr val="bg1"/>
            </a:solidFill>
          </p:spPr>
          <p:txBody>
            <a:bodyPr wrap="square" rtlCol="0">
              <a:spAutoFit/>
            </a:bodyPr>
            <a:lstStyle/>
            <a:p>
              <a:r>
                <a:rPr lang="en-US" sz="1000" dirty="0">
                  <a:solidFill>
                    <a:schemeClr val="tx1"/>
                  </a:solidFill>
                </a:rPr>
                <a:t>BSS BW (80MHz)</a:t>
              </a:r>
            </a:p>
          </p:txBody>
        </p:sp>
        <p:cxnSp>
          <p:nvCxnSpPr>
            <p:cNvPr id="67" name="Straight Arrow Connector 66">
              <a:extLst>
                <a:ext uri="{FF2B5EF4-FFF2-40B4-BE49-F238E27FC236}">
                  <a16:creationId xmlns:a16="http://schemas.microsoft.com/office/drawing/2014/main" id="{8ADE37B1-50A4-455E-A000-1CCB7ECD141F}"/>
                </a:ext>
              </a:extLst>
            </p:cNvPr>
            <p:cNvCxnSpPr>
              <a:cxnSpLocks/>
              <a:stCxn id="66" idx="3"/>
              <a:endCxn id="34" idx="1"/>
            </p:cNvCxnSpPr>
            <p:nvPr/>
          </p:nvCxnSpPr>
          <p:spPr bwMode="auto">
            <a:xfrm>
              <a:off x="2246313" y="5131780"/>
              <a:ext cx="720768" cy="5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0" name="TextBox 69">
              <a:extLst>
                <a:ext uri="{FF2B5EF4-FFF2-40B4-BE49-F238E27FC236}">
                  <a16:creationId xmlns:a16="http://schemas.microsoft.com/office/drawing/2014/main" id="{21DA4890-F49E-4A11-B27E-C965F78E6ADC}"/>
                </a:ext>
              </a:extLst>
            </p:cNvPr>
            <p:cNvSpPr txBox="1"/>
            <p:nvPr/>
          </p:nvSpPr>
          <p:spPr>
            <a:xfrm>
              <a:off x="7825816" y="4920415"/>
              <a:ext cx="1186479" cy="246221"/>
            </a:xfrm>
            <a:prstGeom prst="rect">
              <a:avLst/>
            </a:prstGeom>
            <a:solidFill>
              <a:schemeClr val="bg1"/>
            </a:solidFill>
          </p:spPr>
          <p:txBody>
            <a:bodyPr wrap="square" rtlCol="0">
              <a:spAutoFit/>
            </a:bodyPr>
            <a:lstStyle/>
            <a:p>
              <a:r>
                <a:rPr lang="en-US" sz="1000" dirty="0">
                  <a:solidFill>
                    <a:schemeClr val="tx1"/>
                  </a:solidFill>
                </a:rPr>
                <a:t>BSS BW (80MHz)</a:t>
              </a:r>
            </a:p>
          </p:txBody>
        </p:sp>
        <p:cxnSp>
          <p:nvCxnSpPr>
            <p:cNvPr id="71" name="Straight Arrow Connector 70">
              <a:extLst>
                <a:ext uri="{FF2B5EF4-FFF2-40B4-BE49-F238E27FC236}">
                  <a16:creationId xmlns:a16="http://schemas.microsoft.com/office/drawing/2014/main" id="{B605F7B2-5FBB-4E96-856C-1FE4034824F9}"/>
                </a:ext>
              </a:extLst>
            </p:cNvPr>
            <p:cNvCxnSpPr>
              <a:cxnSpLocks/>
              <a:stCxn id="70" idx="1"/>
              <a:endCxn id="37" idx="3"/>
            </p:cNvCxnSpPr>
            <p:nvPr/>
          </p:nvCxnSpPr>
          <p:spPr bwMode="auto">
            <a:xfrm flipH="1">
              <a:off x="7040229" y="5043526"/>
              <a:ext cx="78558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5306694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3440</TotalTime>
  <Words>2136</Words>
  <Application>Microsoft Office PowerPoint</Application>
  <PresentationFormat>On-screen Show (4:3)</PresentationFormat>
  <Paragraphs>233</Paragraphs>
  <Slides>13</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MS Gothic</vt:lpstr>
      <vt:lpstr>Arial</vt:lpstr>
      <vt:lpstr>Arial Unicode MS</vt:lpstr>
      <vt:lpstr>Times New Roman</vt:lpstr>
      <vt:lpstr>Office Theme</vt:lpstr>
      <vt:lpstr>Document</vt:lpstr>
      <vt:lpstr>Operating bandwidth indication for UHR</vt:lpstr>
      <vt:lpstr>Abstract</vt:lpstr>
      <vt:lpstr>Operating bandwidth indication - Recap</vt:lpstr>
      <vt:lpstr>Problem with BSS bandwidth indication</vt:lpstr>
      <vt:lpstr>Proposed solution (1/2)</vt:lpstr>
      <vt:lpstr>Proposed solution (2/2)</vt:lpstr>
      <vt:lpstr>Example 1: Fine Time Measurement</vt:lpstr>
      <vt:lpstr>Example 2: Dynamic Power Save</vt:lpstr>
      <vt:lpstr>Example 3: Non-primary channel access</vt:lpstr>
      <vt:lpstr>Conclusion</vt:lpstr>
      <vt:lpstr>Q and A</vt:lpstr>
      <vt:lpstr>References</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Cross_link_PS_state_indication</dc:title>
  <dc:creator>Vishnu Vardhan Ratnam</dc:creator>
  <cp:lastModifiedBy>Vishnu Vardhan Ratnam</cp:lastModifiedBy>
  <cp:revision>225</cp:revision>
  <cp:lastPrinted>1601-01-01T00:00:00Z</cp:lastPrinted>
  <dcterms:created xsi:type="dcterms:W3CDTF">2023-10-26T23:59:45Z</dcterms:created>
  <dcterms:modified xsi:type="dcterms:W3CDTF">2025-03-08T07:07:49Z</dcterms:modified>
</cp:coreProperties>
</file>