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2"/>
  </p:notesMasterIdLst>
  <p:handoutMasterIdLst>
    <p:handoutMasterId r:id="rId23"/>
  </p:handoutMasterIdLst>
  <p:sldIdLst>
    <p:sldId id="330" r:id="rId5"/>
    <p:sldId id="275" r:id="rId6"/>
    <p:sldId id="350" r:id="rId7"/>
    <p:sldId id="372" r:id="rId8"/>
    <p:sldId id="353" r:id="rId9"/>
    <p:sldId id="364" r:id="rId10"/>
    <p:sldId id="366" r:id="rId11"/>
    <p:sldId id="344" r:id="rId12"/>
    <p:sldId id="382" r:id="rId13"/>
    <p:sldId id="373" r:id="rId14"/>
    <p:sldId id="389" r:id="rId15"/>
    <p:sldId id="388" r:id="rId16"/>
    <p:sldId id="377" r:id="rId17"/>
    <p:sldId id="380" r:id="rId18"/>
    <p:sldId id="383" r:id="rId19"/>
    <p:sldId id="376" r:id="rId20"/>
    <p:sldId id="379" r:id="rId2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C786F-EB81-46F9-BA89-1918171D1625}" v="10" dt="2024-07-12T21:52:01.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0678" autoAdjust="0"/>
  </p:normalViewPr>
  <p:slideViewPr>
    <p:cSldViewPr snapToGrid="0">
      <p:cViewPr varScale="1">
        <p:scale>
          <a:sx n="100" d="100"/>
          <a:sy n="100" d="100"/>
        </p:scale>
        <p:origin x="2532" y="90"/>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7/12/2024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2355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28782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365855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105369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235854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174915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2024</a:t>
            </a:r>
            <a:endParaRPr lang="en-GB"/>
          </a:p>
        </p:txBody>
      </p:sp>
      <p:sp>
        <p:nvSpPr>
          <p:cNvPr id="6" name="Footer Placeholder 5"/>
          <p:cNvSpPr>
            <a:spLocks noGrp="1"/>
          </p:cNvSpPr>
          <p:nvPr>
            <p:ph type="ftr" idx="11"/>
          </p:nvPr>
        </p:nvSpPr>
        <p:spPr/>
        <p:txBody>
          <a:bodyPr/>
          <a:lstStyle>
            <a:lvl1pPr>
              <a:defRPr/>
            </a:lvl1pPr>
          </a:lstStyle>
          <a:p>
            <a:r>
              <a:rPr lang="en-GB"/>
              <a:t>Mahmoud Kamel, InterDigital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Mahmoud Kamel, InterDigital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2024</a:t>
            </a:r>
            <a:endParaRPr lang="en-GB"/>
          </a:p>
        </p:txBody>
      </p:sp>
      <p:sp>
        <p:nvSpPr>
          <p:cNvPr id="4" name="Footer Placeholder 3"/>
          <p:cNvSpPr>
            <a:spLocks noGrp="1"/>
          </p:cNvSpPr>
          <p:nvPr>
            <p:ph type="ftr" idx="11"/>
          </p:nvPr>
        </p:nvSpPr>
        <p:spPr/>
        <p:txBody>
          <a:bodyPr/>
          <a:lstStyle>
            <a:lvl1pPr>
              <a:defRPr/>
            </a:lvl1pPr>
          </a:lstStyle>
          <a:p>
            <a:r>
              <a:rPr lang="en-GB"/>
              <a:t>Mahmoud Kamel, InterDigital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2024</a:t>
            </a:r>
            <a:endParaRPr lang="en-GB"/>
          </a:p>
        </p:txBody>
      </p:sp>
      <p:sp>
        <p:nvSpPr>
          <p:cNvPr id="3" name="Footer Placeholder 2"/>
          <p:cNvSpPr>
            <a:spLocks noGrp="1"/>
          </p:cNvSpPr>
          <p:nvPr>
            <p:ph type="ftr" idx="11"/>
          </p:nvPr>
        </p:nvSpPr>
        <p:spPr/>
        <p:txBody>
          <a:bodyPr/>
          <a:lstStyle>
            <a:lvl1pPr>
              <a:defRPr/>
            </a:lvl1pPr>
          </a:lstStyle>
          <a:p>
            <a:r>
              <a:rPr lang="en-GB"/>
              <a:t>Mahmoud Kamel, InterDigital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802.11-24/1114r0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UHR-LTF Design for DRU</a:t>
            </a:r>
            <a:endParaRPr lang="en-GB"/>
          </a:p>
        </p:txBody>
      </p:sp>
      <p:sp>
        <p:nvSpPr>
          <p:cNvPr id="3074" name="Rectangle 2"/>
          <p:cNvSpPr>
            <a:spLocks noGrp="1" noChangeArrowheads="1"/>
          </p:cNvSpPr>
          <p:nvPr>
            <p:ph type="subTitle" idx="1"/>
          </p:nvPr>
        </p:nvSpPr>
        <p:spPr>
          <a:xfrm>
            <a:off x="1828800" y="17335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2024-07-04</a:t>
            </a:r>
          </a:p>
        </p:txBody>
      </p:sp>
      <p:sp>
        <p:nvSpPr>
          <p:cNvPr id="6" name="Date Placeholder 3"/>
          <p:cNvSpPr>
            <a:spLocks noGrp="1"/>
          </p:cNvSpPr>
          <p:nvPr>
            <p:ph type="dt" idx="10"/>
          </p:nvPr>
        </p:nvSpPr>
        <p:spPr/>
        <p:txBody>
          <a:bodyPr/>
          <a:lstStyle/>
          <a:p>
            <a:r>
              <a:rPr lang="en-US"/>
              <a:t>July 2024</a:t>
            </a:r>
            <a:endParaRPr lang="en-GB"/>
          </a:p>
        </p:txBody>
      </p:sp>
      <p:sp>
        <p:nvSpPr>
          <p:cNvPr id="7" name="Footer Placeholder 4"/>
          <p:cNvSpPr>
            <a:spLocks noGrp="1"/>
          </p:cNvSpPr>
          <p:nvPr>
            <p:ph type="ftr" idx="11"/>
          </p:nvPr>
        </p:nvSpPr>
        <p:spPr/>
        <p:txBody>
          <a:bodyPr/>
          <a:lstStyle/>
          <a:p>
            <a:r>
              <a:rPr lang="en-GB"/>
              <a:t>Mahmoud Kamel, InterDigital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2" name="Object 3">
            <a:extLst>
              <a:ext uri="{FF2B5EF4-FFF2-40B4-BE49-F238E27FC236}">
                <a16:creationId xmlns:a16="http://schemas.microsoft.com/office/drawing/2014/main" id="{CE171C61-179C-539A-AEDC-4FA3AE014984}"/>
              </a:ext>
            </a:extLst>
          </p:cNvPr>
          <p:cNvGraphicFramePr>
            <a:graphicFrameLocks noChangeAspect="1"/>
          </p:cNvGraphicFramePr>
          <p:nvPr>
            <p:extLst>
              <p:ext uri="{D42A27DB-BD31-4B8C-83A1-F6EECF244321}">
                <p14:modId xmlns:p14="http://schemas.microsoft.com/office/powerpoint/2010/main" val="1568168418"/>
              </p:ext>
            </p:extLst>
          </p:nvPr>
        </p:nvGraphicFramePr>
        <p:xfrm>
          <a:off x="984250" y="2414588"/>
          <a:ext cx="10625138" cy="2822575"/>
        </p:xfrm>
        <a:graphic>
          <a:graphicData uri="http://schemas.openxmlformats.org/presentationml/2006/ole">
            <mc:AlternateContent xmlns:mc="http://schemas.openxmlformats.org/markup-compatibility/2006">
              <mc:Choice xmlns:v="urn:schemas-microsoft-com:vml" Requires="v">
                <p:oleObj name="Document" r:id="rId3" imgW="10439485" imgH="2786790" progId="Word.Document.8">
                  <p:embed/>
                </p:oleObj>
              </mc:Choice>
              <mc:Fallback>
                <p:oleObj name="Document" r:id="rId3" imgW="10439485" imgH="2786790" progId="Word.Document.8">
                  <p:embed/>
                  <p:pic>
                    <p:nvPicPr>
                      <p:cNvPr id="2" name="Object 3">
                        <a:extLst>
                          <a:ext uri="{FF2B5EF4-FFF2-40B4-BE49-F238E27FC236}">
                            <a16:creationId xmlns:a16="http://schemas.microsoft.com/office/drawing/2014/main" id="{CE171C61-179C-539A-AEDC-4FA3AE014984}"/>
                          </a:ext>
                        </a:extLst>
                      </p:cNvPr>
                      <p:cNvPicPr>
                        <a:picLocks noChangeAspect="1" noChangeArrowheads="1"/>
                      </p:cNvPicPr>
                      <p:nvPr/>
                    </p:nvPicPr>
                    <p:blipFill>
                      <a:blip r:embed="rId4"/>
                      <a:srcRect/>
                      <a:stretch>
                        <a:fillRect/>
                      </a:stretch>
                    </p:blipFill>
                    <p:spPr bwMode="auto">
                      <a:xfrm>
                        <a:off x="984250" y="2414588"/>
                        <a:ext cx="10625138" cy="2822575"/>
                      </a:xfrm>
                      <a:prstGeom prst="rect">
                        <a:avLst/>
                      </a:prstGeom>
                      <a:noFill/>
                    </p:spPr>
                  </p:pic>
                </p:oleObj>
              </mc:Fallback>
            </mc:AlternateContent>
          </a:graphicData>
        </a:graphic>
      </p:graphicFrame>
    </p:spTree>
    <p:extLst>
      <p:ext uri="{BB962C8B-B14F-4D97-AF65-F5344CB8AC3E}">
        <p14:creationId xmlns:p14="http://schemas.microsoft.com/office/powerpoint/2010/main" val="3130004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414C-65A9-F3F0-853C-B42B1C88C06C}"/>
              </a:ext>
            </a:extLst>
          </p:cNvPr>
          <p:cNvSpPr>
            <a:spLocks noGrp="1"/>
          </p:cNvSpPr>
          <p:nvPr>
            <p:ph type="title"/>
          </p:nvPr>
        </p:nvSpPr>
        <p:spPr/>
        <p:txBody>
          <a:bodyPr/>
          <a:lstStyle/>
          <a:p>
            <a:r>
              <a:rPr lang="en-US"/>
              <a:t>Simulation Parameters for PAPR Performance</a:t>
            </a:r>
          </a:p>
        </p:txBody>
      </p:sp>
      <p:sp>
        <p:nvSpPr>
          <p:cNvPr id="3" name="Content Placeholder 2">
            <a:extLst>
              <a:ext uri="{FF2B5EF4-FFF2-40B4-BE49-F238E27FC236}">
                <a16:creationId xmlns:a16="http://schemas.microsoft.com/office/drawing/2014/main" id="{4D6A4D3E-4957-7D93-E496-E5267DF24288}"/>
              </a:ext>
            </a:extLst>
          </p:cNvPr>
          <p:cNvSpPr>
            <a:spLocks noGrp="1"/>
          </p:cNvSpPr>
          <p:nvPr>
            <p:ph idx="1"/>
          </p:nvPr>
        </p:nvSpPr>
        <p:spPr/>
        <p:txBody>
          <a:bodyPr/>
          <a:lstStyle/>
          <a:p>
            <a:pPr>
              <a:buFont typeface="Arial" panose="020B0604020202020204" pitchFamily="34" charset="0"/>
              <a:buChar char="•"/>
            </a:pPr>
            <a:r>
              <a:rPr lang="en-US" sz="2000" dirty="0"/>
              <a:t>Tone Plan: The tone plan proposed in [2]</a:t>
            </a:r>
            <a:endParaRPr lang="en-US" sz="2000" dirty="0">
              <a:highlight>
                <a:srgbClr val="FFFF00"/>
              </a:highlight>
            </a:endParaRPr>
          </a:p>
          <a:p>
            <a:pPr>
              <a:buFont typeface="Arial" panose="020B0604020202020204" pitchFamily="34" charset="0"/>
              <a:buChar char="•"/>
            </a:pPr>
            <a:r>
              <a:rPr lang="en-US" sz="2000" dirty="0"/>
              <a:t>MCS = 1</a:t>
            </a:r>
          </a:p>
          <a:p>
            <a:pPr>
              <a:buFont typeface="Arial" panose="020B0604020202020204" pitchFamily="34" charset="0"/>
              <a:buChar char="•"/>
            </a:pPr>
            <a:r>
              <a:rPr lang="en-US" sz="2000" dirty="0"/>
              <a:t>OSF = 8</a:t>
            </a:r>
          </a:p>
          <a:p>
            <a:pPr>
              <a:buFont typeface="Arial" panose="020B0604020202020204" pitchFamily="34" charset="0"/>
              <a:buChar char="•"/>
            </a:pPr>
            <a:r>
              <a:rPr lang="en-US" sz="2000" dirty="0"/>
              <a:t>Distribution bandwidth = 20 MHz and 40 MHz</a:t>
            </a:r>
          </a:p>
          <a:p>
            <a:pPr>
              <a:buFont typeface="Arial" panose="020B0604020202020204" pitchFamily="34" charset="0"/>
              <a:buChar char="•"/>
            </a:pPr>
            <a:r>
              <a:rPr lang="en-US" sz="2000" dirty="0"/>
              <a:t>All DRUs for the corresponding distribution bandwidth are considered</a:t>
            </a:r>
          </a:p>
          <a:p>
            <a:pPr>
              <a:buFont typeface="Arial" panose="020B0604020202020204" pitchFamily="34" charset="0"/>
              <a:buChar char="•"/>
            </a:pPr>
            <a:r>
              <a:rPr lang="en-US" sz="2000" dirty="0"/>
              <a:t>LTF Mode: 2xLTF and 4xLTF</a:t>
            </a:r>
          </a:p>
          <a:p>
            <a:pPr>
              <a:buFont typeface="Arial" panose="020B0604020202020204" pitchFamily="34" charset="0"/>
              <a:buChar char="•"/>
            </a:pPr>
            <a:r>
              <a:rPr lang="en-US" sz="2000" dirty="0"/>
              <a:t>Simulation length: 1000 packets</a:t>
            </a:r>
          </a:p>
          <a:p>
            <a:pPr>
              <a:buFont typeface="Arial" panose="020B0604020202020204" pitchFamily="34" charset="0"/>
              <a:buChar char="•"/>
            </a:pPr>
            <a:r>
              <a:rPr lang="en-US" sz="2000" dirty="0"/>
              <a:t>APEP length: 100 Bytes  </a:t>
            </a:r>
          </a:p>
        </p:txBody>
      </p:sp>
      <p:sp>
        <p:nvSpPr>
          <p:cNvPr id="4" name="Slide Number Placeholder 3">
            <a:extLst>
              <a:ext uri="{FF2B5EF4-FFF2-40B4-BE49-F238E27FC236}">
                <a16:creationId xmlns:a16="http://schemas.microsoft.com/office/drawing/2014/main" id="{877DF123-543F-0AC2-B281-18CE94846B81}"/>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34E8219F-517C-9EF8-3B3B-6F75EE0C480C}"/>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F697B6FD-99E9-230A-DDC1-4319D2B293F4}"/>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385648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dirty="0">
                <a:cs typeface="Times New Roman"/>
              </a:rPr>
              <a:t>PAPR Performance of DRU (2xLTF)</a:t>
            </a:r>
            <a:endParaRPr lang="en-US" dirty="0"/>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11</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July 2024</a:t>
            </a:r>
            <a:endParaRPr lang="en-GB"/>
          </a:p>
        </p:txBody>
      </p:sp>
      <p:pic>
        <p:nvPicPr>
          <p:cNvPr id="3" name="Picture 2">
            <a:extLst>
              <a:ext uri="{FF2B5EF4-FFF2-40B4-BE49-F238E27FC236}">
                <a16:creationId xmlns:a16="http://schemas.microsoft.com/office/drawing/2014/main" id="{BC8A898E-D954-072D-2456-0C85554A85B7}"/>
              </a:ext>
            </a:extLst>
          </p:cNvPr>
          <p:cNvPicPr>
            <a:picLocks noChangeAspect="1"/>
          </p:cNvPicPr>
          <p:nvPr/>
        </p:nvPicPr>
        <p:blipFill>
          <a:blip r:embed="rId2"/>
          <a:stretch>
            <a:fillRect/>
          </a:stretch>
        </p:blipFill>
        <p:spPr>
          <a:xfrm>
            <a:off x="466725" y="1490107"/>
            <a:ext cx="2822226" cy="2377440"/>
          </a:xfrm>
          <a:prstGeom prst="rect">
            <a:avLst/>
          </a:prstGeom>
        </p:spPr>
      </p:pic>
      <p:pic>
        <p:nvPicPr>
          <p:cNvPr id="7" name="Picture 6">
            <a:extLst>
              <a:ext uri="{FF2B5EF4-FFF2-40B4-BE49-F238E27FC236}">
                <a16:creationId xmlns:a16="http://schemas.microsoft.com/office/drawing/2014/main" id="{92DC3F6B-AF97-D4D7-CB76-DC02DBE0754E}"/>
              </a:ext>
            </a:extLst>
          </p:cNvPr>
          <p:cNvPicPr>
            <a:picLocks noChangeAspect="1"/>
          </p:cNvPicPr>
          <p:nvPr/>
        </p:nvPicPr>
        <p:blipFill>
          <a:blip r:embed="rId3"/>
          <a:stretch>
            <a:fillRect/>
          </a:stretch>
        </p:blipFill>
        <p:spPr>
          <a:xfrm>
            <a:off x="4667174" y="1490107"/>
            <a:ext cx="2857651" cy="2377440"/>
          </a:xfrm>
          <a:prstGeom prst="rect">
            <a:avLst/>
          </a:prstGeom>
        </p:spPr>
      </p:pic>
      <p:pic>
        <p:nvPicPr>
          <p:cNvPr id="8" name="Picture 7">
            <a:extLst>
              <a:ext uri="{FF2B5EF4-FFF2-40B4-BE49-F238E27FC236}">
                <a16:creationId xmlns:a16="http://schemas.microsoft.com/office/drawing/2014/main" id="{D149C40B-03AA-B1B8-CF31-0D12C8C02E3C}"/>
              </a:ext>
            </a:extLst>
          </p:cNvPr>
          <p:cNvPicPr>
            <a:picLocks noChangeAspect="1"/>
          </p:cNvPicPr>
          <p:nvPr/>
        </p:nvPicPr>
        <p:blipFill>
          <a:blip r:embed="rId4"/>
          <a:stretch>
            <a:fillRect/>
          </a:stretch>
        </p:blipFill>
        <p:spPr>
          <a:xfrm>
            <a:off x="8867624" y="1490107"/>
            <a:ext cx="2857651" cy="2377440"/>
          </a:xfrm>
          <a:prstGeom prst="rect">
            <a:avLst/>
          </a:prstGeom>
        </p:spPr>
      </p:pic>
      <p:pic>
        <p:nvPicPr>
          <p:cNvPr id="9" name="Picture 8">
            <a:extLst>
              <a:ext uri="{FF2B5EF4-FFF2-40B4-BE49-F238E27FC236}">
                <a16:creationId xmlns:a16="http://schemas.microsoft.com/office/drawing/2014/main" id="{AA7D2A75-1EA4-3C5A-12EF-E8225AD90037}"/>
              </a:ext>
            </a:extLst>
          </p:cNvPr>
          <p:cNvPicPr>
            <a:picLocks noChangeAspect="1"/>
          </p:cNvPicPr>
          <p:nvPr/>
        </p:nvPicPr>
        <p:blipFill>
          <a:blip r:embed="rId5"/>
          <a:stretch>
            <a:fillRect/>
          </a:stretch>
        </p:blipFill>
        <p:spPr>
          <a:xfrm>
            <a:off x="466725" y="3947193"/>
            <a:ext cx="2822226" cy="2377440"/>
          </a:xfrm>
          <a:prstGeom prst="rect">
            <a:avLst/>
          </a:prstGeom>
        </p:spPr>
      </p:pic>
      <p:pic>
        <p:nvPicPr>
          <p:cNvPr id="10" name="Picture 9">
            <a:extLst>
              <a:ext uri="{FF2B5EF4-FFF2-40B4-BE49-F238E27FC236}">
                <a16:creationId xmlns:a16="http://schemas.microsoft.com/office/drawing/2014/main" id="{4EFABC84-2869-D484-2BD4-A407557C2DF8}"/>
              </a:ext>
            </a:extLst>
          </p:cNvPr>
          <p:cNvPicPr>
            <a:picLocks noChangeAspect="1"/>
          </p:cNvPicPr>
          <p:nvPr/>
        </p:nvPicPr>
        <p:blipFill>
          <a:blip r:embed="rId6"/>
          <a:stretch>
            <a:fillRect/>
          </a:stretch>
        </p:blipFill>
        <p:spPr>
          <a:xfrm>
            <a:off x="4667174" y="3947193"/>
            <a:ext cx="2822226" cy="2377440"/>
          </a:xfrm>
          <a:prstGeom prst="rect">
            <a:avLst/>
          </a:prstGeom>
        </p:spPr>
      </p:pic>
      <p:pic>
        <p:nvPicPr>
          <p:cNvPr id="11" name="Picture 10">
            <a:extLst>
              <a:ext uri="{FF2B5EF4-FFF2-40B4-BE49-F238E27FC236}">
                <a16:creationId xmlns:a16="http://schemas.microsoft.com/office/drawing/2014/main" id="{88854353-6B1F-4879-A7A6-888B3EBFB422}"/>
              </a:ext>
            </a:extLst>
          </p:cNvPr>
          <p:cNvPicPr>
            <a:picLocks noChangeAspect="1"/>
          </p:cNvPicPr>
          <p:nvPr/>
        </p:nvPicPr>
        <p:blipFill>
          <a:blip r:embed="rId7"/>
          <a:stretch>
            <a:fillRect/>
          </a:stretch>
        </p:blipFill>
        <p:spPr>
          <a:xfrm>
            <a:off x="8867623" y="3947193"/>
            <a:ext cx="2822226" cy="2377440"/>
          </a:xfrm>
          <a:prstGeom prst="rect">
            <a:avLst/>
          </a:prstGeom>
        </p:spPr>
      </p:pic>
    </p:spTree>
    <p:extLst>
      <p:ext uri="{BB962C8B-B14F-4D97-AF65-F5344CB8AC3E}">
        <p14:creationId xmlns:p14="http://schemas.microsoft.com/office/powerpoint/2010/main" val="75065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dirty="0">
                <a:cs typeface="Times New Roman"/>
              </a:rPr>
              <a:t>PAPR Performance of DRU (4xLTF)</a:t>
            </a:r>
            <a:endParaRPr lang="en-US" dirty="0"/>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12</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July 2024</a:t>
            </a:r>
            <a:endParaRPr lang="en-GB"/>
          </a:p>
        </p:txBody>
      </p:sp>
      <p:pic>
        <p:nvPicPr>
          <p:cNvPr id="3" name="Picture 2">
            <a:extLst>
              <a:ext uri="{FF2B5EF4-FFF2-40B4-BE49-F238E27FC236}">
                <a16:creationId xmlns:a16="http://schemas.microsoft.com/office/drawing/2014/main" id="{7F9577C9-D72A-8806-2622-CB04A1D07447}"/>
              </a:ext>
            </a:extLst>
          </p:cNvPr>
          <p:cNvPicPr>
            <a:picLocks noChangeAspect="1"/>
          </p:cNvPicPr>
          <p:nvPr/>
        </p:nvPicPr>
        <p:blipFill>
          <a:blip r:embed="rId2"/>
          <a:stretch>
            <a:fillRect/>
          </a:stretch>
        </p:blipFill>
        <p:spPr>
          <a:xfrm>
            <a:off x="466725" y="1490107"/>
            <a:ext cx="2822226" cy="2377440"/>
          </a:xfrm>
          <a:prstGeom prst="rect">
            <a:avLst/>
          </a:prstGeom>
        </p:spPr>
      </p:pic>
      <p:pic>
        <p:nvPicPr>
          <p:cNvPr id="7" name="Picture 6">
            <a:extLst>
              <a:ext uri="{FF2B5EF4-FFF2-40B4-BE49-F238E27FC236}">
                <a16:creationId xmlns:a16="http://schemas.microsoft.com/office/drawing/2014/main" id="{2FB34352-4585-E84F-0CDB-9B08CD812D6C}"/>
              </a:ext>
            </a:extLst>
          </p:cNvPr>
          <p:cNvPicPr>
            <a:picLocks noChangeAspect="1"/>
          </p:cNvPicPr>
          <p:nvPr/>
        </p:nvPicPr>
        <p:blipFill>
          <a:blip r:embed="rId3"/>
          <a:stretch>
            <a:fillRect/>
          </a:stretch>
        </p:blipFill>
        <p:spPr>
          <a:xfrm>
            <a:off x="4667174" y="1490107"/>
            <a:ext cx="2857651" cy="2377440"/>
          </a:xfrm>
          <a:prstGeom prst="rect">
            <a:avLst/>
          </a:prstGeom>
        </p:spPr>
      </p:pic>
      <p:pic>
        <p:nvPicPr>
          <p:cNvPr id="8" name="Picture 7">
            <a:extLst>
              <a:ext uri="{FF2B5EF4-FFF2-40B4-BE49-F238E27FC236}">
                <a16:creationId xmlns:a16="http://schemas.microsoft.com/office/drawing/2014/main" id="{E50238EF-B020-C734-BF21-32D733AC6E42}"/>
              </a:ext>
            </a:extLst>
          </p:cNvPr>
          <p:cNvPicPr>
            <a:picLocks noChangeAspect="1"/>
          </p:cNvPicPr>
          <p:nvPr/>
        </p:nvPicPr>
        <p:blipFill>
          <a:blip r:embed="rId4"/>
          <a:stretch>
            <a:fillRect/>
          </a:stretch>
        </p:blipFill>
        <p:spPr>
          <a:xfrm>
            <a:off x="8867624" y="1490107"/>
            <a:ext cx="2857651" cy="2377440"/>
          </a:xfrm>
          <a:prstGeom prst="rect">
            <a:avLst/>
          </a:prstGeom>
        </p:spPr>
      </p:pic>
      <p:pic>
        <p:nvPicPr>
          <p:cNvPr id="10" name="Picture 9">
            <a:extLst>
              <a:ext uri="{FF2B5EF4-FFF2-40B4-BE49-F238E27FC236}">
                <a16:creationId xmlns:a16="http://schemas.microsoft.com/office/drawing/2014/main" id="{784375AD-4A44-D92E-6346-309F1CB1376C}"/>
              </a:ext>
            </a:extLst>
          </p:cNvPr>
          <p:cNvPicPr>
            <a:picLocks noChangeAspect="1"/>
          </p:cNvPicPr>
          <p:nvPr/>
        </p:nvPicPr>
        <p:blipFill>
          <a:blip r:embed="rId5"/>
          <a:stretch>
            <a:fillRect/>
          </a:stretch>
        </p:blipFill>
        <p:spPr>
          <a:xfrm>
            <a:off x="4684886" y="3978910"/>
            <a:ext cx="2822226" cy="2377440"/>
          </a:xfrm>
          <a:prstGeom prst="rect">
            <a:avLst/>
          </a:prstGeom>
        </p:spPr>
      </p:pic>
      <p:pic>
        <p:nvPicPr>
          <p:cNvPr id="11" name="Picture 10">
            <a:extLst>
              <a:ext uri="{FF2B5EF4-FFF2-40B4-BE49-F238E27FC236}">
                <a16:creationId xmlns:a16="http://schemas.microsoft.com/office/drawing/2014/main" id="{CC10CF98-CD07-660A-3A10-84386667A1D6}"/>
              </a:ext>
            </a:extLst>
          </p:cNvPr>
          <p:cNvPicPr>
            <a:picLocks noChangeAspect="1"/>
          </p:cNvPicPr>
          <p:nvPr/>
        </p:nvPicPr>
        <p:blipFill>
          <a:blip r:embed="rId6"/>
          <a:stretch>
            <a:fillRect/>
          </a:stretch>
        </p:blipFill>
        <p:spPr>
          <a:xfrm>
            <a:off x="8867624" y="3978910"/>
            <a:ext cx="2822226" cy="2377440"/>
          </a:xfrm>
          <a:prstGeom prst="rect">
            <a:avLst/>
          </a:prstGeom>
        </p:spPr>
      </p:pic>
      <p:pic>
        <p:nvPicPr>
          <p:cNvPr id="12" name="Picture 11">
            <a:extLst>
              <a:ext uri="{FF2B5EF4-FFF2-40B4-BE49-F238E27FC236}">
                <a16:creationId xmlns:a16="http://schemas.microsoft.com/office/drawing/2014/main" id="{7782F2D2-BEF4-E4F7-0505-7431DF85A3CD}"/>
              </a:ext>
            </a:extLst>
          </p:cNvPr>
          <p:cNvPicPr>
            <a:picLocks noChangeAspect="1"/>
          </p:cNvPicPr>
          <p:nvPr/>
        </p:nvPicPr>
        <p:blipFill>
          <a:blip r:embed="rId7"/>
          <a:stretch>
            <a:fillRect/>
          </a:stretch>
        </p:blipFill>
        <p:spPr>
          <a:xfrm>
            <a:off x="466725" y="3978910"/>
            <a:ext cx="2822226" cy="2377440"/>
          </a:xfrm>
          <a:prstGeom prst="rect">
            <a:avLst/>
          </a:prstGeom>
        </p:spPr>
      </p:pic>
    </p:spTree>
    <p:extLst>
      <p:ext uri="{BB962C8B-B14F-4D97-AF65-F5344CB8AC3E}">
        <p14:creationId xmlns:p14="http://schemas.microsoft.com/office/powerpoint/2010/main" val="55862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8413-19D8-E6B0-9BF5-33D81507E62B}"/>
              </a:ext>
            </a:extLst>
          </p:cNvPr>
          <p:cNvSpPr>
            <a:spLocks noGrp="1"/>
          </p:cNvSpPr>
          <p:nvPr>
            <p:ph type="title"/>
          </p:nvPr>
        </p:nvSpPr>
        <p:spPr/>
        <p:txBody>
          <a:bodyPr/>
          <a:lstStyle/>
          <a:p>
            <a:r>
              <a:rPr lang="en-US"/>
              <a:t>Discussion on PAPR Performance</a:t>
            </a:r>
          </a:p>
        </p:txBody>
      </p:sp>
      <p:sp>
        <p:nvSpPr>
          <p:cNvPr id="4" name="Slide Number Placeholder 3">
            <a:extLst>
              <a:ext uri="{FF2B5EF4-FFF2-40B4-BE49-F238E27FC236}">
                <a16:creationId xmlns:a16="http://schemas.microsoft.com/office/drawing/2014/main" id="{30F360FE-9FA7-E885-E101-8E4FE1F696EC}"/>
              </a:ext>
            </a:extLst>
          </p:cNvPr>
          <p:cNvSpPr>
            <a:spLocks noGrp="1"/>
          </p:cNvSpPr>
          <p:nvPr>
            <p:ph type="sldNum" idx="12"/>
          </p:nvPr>
        </p:nvSpPr>
        <p:spPr/>
        <p:txBody>
          <a:bodyPr/>
          <a:lstStyle/>
          <a:p>
            <a:r>
              <a:rPr lang="en-GB"/>
              <a:t>Slide </a:t>
            </a:r>
            <a:fld id="{440F5867-744E-4AA6-B0ED-4C44D2DFBB7B}" type="slidenum">
              <a:rPr lang="en-GB" smtClean="0"/>
              <a:pPr/>
              <a:t>13</a:t>
            </a:fld>
            <a:endParaRPr lang="en-GB"/>
          </a:p>
        </p:txBody>
      </p:sp>
      <p:sp>
        <p:nvSpPr>
          <p:cNvPr id="5" name="Footer Placeholder 4">
            <a:extLst>
              <a:ext uri="{FF2B5EF4-FFF2-40B4-BE49-F238E27FC236}">
                <a16:creationId xmlns:a16="http://schemas.microsoft.com/office/drawing/2014/main" id="{CE0CC253-5DE6-5086-2449-A2CE138E44F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97DE0B57-D9C7-5DBD-FA69-F5417C63506F}"/>
              </a:ext>
            </a:extLst>
          </p:cNvPr>
          <p:cNvSpPr>
            <a:spLocks noGrp="1"/>
          </p:cNvSpPr>
          <p:nvPr>
            <p:ph type="dt" idx="15"/>
          </p:nvPr>
        </p:nvSpPr>
        <p:spPr/>
        <p:txBody>
          <a:bodyPr/>
          <a:lstStyle/>
          <a:p>
            <a:r>
              <a:rPr lang="en-US"/>
              <a:t>July 2024</a:t>
            </a:r>
            <a:endParaRPr lang="en-GB"/>
          </a:p>
        </p:txBody>
      </p:sp>
      <p:sp>
        <p:nvSpPr>
          <p:cNvPr id="9" name="Content Placeholder 2">
            <a:extLst>
              <a:ext uri="{FF2B5EF4-FFF2-40B4-BE49-F238E27FC236}">
                <a16:creationId xmlns:a16="http://schemas.microsoft.com/office/drawing/2014/main" id="{5FE95CF9-356A-52AB-03A5-D03AEB9253B0}"/>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sz="2000" dirty="0"/>
              <a:t>The PAPR of the LTF of DRU is considerably larger than the PAPR of the LTF of RRU.  </a:t>
            </a:r>
          </a:p>
          <a:p>
            <a:pPr lvl="1">
              <a:buFont typeface="Arial" panose="020B0604020202020204" pitchFamily="34" charset="0"/>
              <a:buChar char="•"/>
            </a:pPr>
            <a:r>
              <a:rPr lang="en-US" sz="1800" dirty="0"/>
              <a:t>However, PAPR of the LTF is still lower than PAPR of the data</a:t>
            </a:r>
          </a:p>
          <a:p>
            <a:pPr marL="457200" lvl="1" indent="0"/>
            <a:endParaRPr lang="en-US" sz="1800" dirty="0"/>
          </a:p>
          <a:p>
            <a:pPr>
              <a:buFont typeface="Arial" panose="020B0604020202020204" pitchFamily="34" charset="0"/>
              <a:buChar char="•"/>
            </a:pPr>
            <a:r>
              <a:rPr lang="en-US" sz="2000" dirty="0"/>
              <a:t>In general, Method 2 reduces the PAPR of the LTF of DRU when compared to Method 1</a:t>
            </a:r>
          </a:p>
          <a:p>
            <a:pPr>
              <a:buFont typeface="Arial" panose="020B0604020202020204" pitchFamily="34" charset="0"/>
              <a:buChar char="•"/>
            </a:pPr>
            <a:endParaRPr lang="en-US" sz="2000" dirty="0"/>
          </a:p>
          <a:p>
            <a:pPr>
              <a:buFont typeface="Arial" panose="020B0604020202020204" pitchFamily="34" charset="0"/>
              <a:buChar char="•"/>
            </a:pPr>
            <a:r>
              <a:rPr lang="en-US" sz="2000" dirty="0"/>
              <a:t>In some cases, the PAPR of the LTF of DRU approaches the PAPR of the LTF of RRU.</a:t>
            </a:r>
          </a:p>
          <a:p>
            <a:pPr lvl="1">
              <a:buFont typeface="Arial" panose="020B0604020202020204" pitchFamily="34" charset="0"/>
              <a:buChar char="•"/>
            </a:pPr>
            <a:r>
              <a:rPr lang="en-US" sz="1600" dirty="0"/>
              <a:t>For example, 2xLTF for 52DRU40.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99708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FC8-2FDE-D7D5-0CD5-5A0ED824386A}"/>
              </a:ext>
            </a:extLst>
          </p:cNvPr>
          <p:cNvSpPr>
            <a:spLocks noGrp="1"/>
          </p:cNvSpPr>
          <p:nvPr>
            <p:ph type="title"/>
          </p:nvPr>
        </p:nvSpPr>
        <p:spPr/>
        <p:txBody>
          <a:bodyPr/>
          <a:lstStyle/>
          <a:p>
            <a:r>
              <a:rPr lang="en-US"/>
              <a:t>Conclusions and Way Forward</a:t>
            </a:r>
          </a:p>
        </p:txBody>
      </p:sp>
      <p:sp>
        <p:nvSpPr>
          <p:cNvPr id="3" name="Content Placeholder 2">
            <a:extLst>
              <a:ext uri="{FF2B5EF4-FFF2-40B4-BE49-F238E27FC236}">
                <a16:creationId xmlns:a16="http://schemas.microsoft.com/office/drawing/2014/main" id="{457A0EC9-917C-58BC-198C-2D23B21290AD}"/>
              </a:ext>
            </a:extLst>
          </p:cNvPr>
          <p:cNvSpPr>
            <a:spLocks noGrp="1"/>
          </p:cNvSpPr>
          <p:nvPr>
            <p:ph idx="1"/>
          </p:nvPr>
        </p:nvSpPr>
        <p:spPr>
          <a:xfrm>
            <a:off x="500795" y="1547446"/>
            <a:ext cx="11190410" cy="4927968"/>
          </a:xfrm>
        </p:spPr>
        <p:txBody>
          <a:bodyPr/>
          <a:lstStyle/>
          <a:p>
            <a:pPr>
              <a:buFont typeface="Arial" panose="020B0604020202020204" pitchFamily="34" charset="0"/>
              <a:buChar char="•"/>
            </a:pPr>
            <a:r>
              <a:rPr lang="en-US" sz="2000" dirty="0">
                <a:solidFill>
                  <a:schemeClr val="tx1"/>
                </a:solidFill>
              </a:rPr>
              <a:t>Two methods of reusing EHT-LTFs for DRU are proposed</a:t>
            </a:r>
          </a:p>
          <a:p>
            <a:pPr lvl="1">
              <a:buFont typeface="Arial" panose="020B0604020202020204" pitchFamily="34" charset="0"/>
              <a:buChar char="•"/>
            </a:pPr>
            <a:r>
              <a:rPr lang="en-US" sz="1800" b="1" dirty="0">
                <a:solidFill>
                  <a:schemeClr val="tx1"/>
                </a:solidFill>
              </a:rPr>
              <a:t>Method 1:</a:t>
            </a:r>
            <a:r>
              <a:rPr lang="en-US" sz="1800" dirty="0">
                <a:solidFill>
                  <a:schemeClr val="tx1"/>
                </a:solidFill>
              </a:rPr>
              <a:t> The </a:t>
            </a:r>
            <a:r>
              <a:rPr lang="en-US" sz="1800" b="0" kern="0" dirty="0">
                <a:solidFill>
                  <a:schemeClr val="tx1"/>
                </a:solidFill>
              </a:rPr>
              <a:t>LTF sequence of a DRU is picked from the LTF sequence corresponding to the distribution bandwidth at the subcarrier indices of the DRU</a:t>
            </a:r>
          </a:p>
          <a:p>
            <a:pPr lvl="2">
              <a:buFont typeface="Arial" panose="020B0604020202020204" pitchFamily="34" charset="0"/>
              <a:buChar char="•"/>
            </a:pPr>
            <a:r>
              <a:rPr lang="en-US" sz="1600" dirty="0">
                <a:solidFill>
                  <a:schemeClr val="tx1"/>
                </a:solidFill>
              </a:rPr>
              <a:t>Method 1 results in uneven distribution of the active LTF tones for 2xLTF type</a:t>
            </a:r>
          </a:p>
          <a:p>
            <a:pPr lvl="1">
              <a:buFont typeface="Arial" panose="020B0604020202020204" pitchFamily="34" charset="0"/>
              <a:buChar char="•"/>
            </a:pPr>
            <a:r>
              <a:rPr lang="en-US" sz="1800" b="1" dirty="0">
                <a:solidFill>
                  <a:schemeClr val="tx1"/>
                </a:solidFill>
              </a:rPr>
              <a:t>Method 2:</a:t>
            </a:r>
            <a:r>
              <a:rPr lang="en-US" sz="1800" dirty="0">
                <a:solidFill>
                  <a:schemeClr val="tx1"/>
                </a:solidFill>
              </a:rPr>
              <a:t> The LTF </a:t>
            </a:r>
            <a:r>
              <a:rPr lang="en-US" sz="1800" b="0" kern="0" dirty="0">
                <a:solidFill>
                  <a:schemeClr val="tx1"/>
                </a:solidFill>
              </a:rPr>
              <a:t>sequence of a given DRU is the LTF sequence of the corresponding RRU. Specifically, the LTF sequence of the first RRU can be used for the first DRU, the LTF sequence of the second RRU can be used for the second DRU and so on and so forth</a:t>
            </a:r>
            <a:endParaRPr lang="en-US" sz="1800" kern="0" dirty="0">
              <a:solidFill>
                <a:schemeClr val="tx1"/>
              </a:solidFill>
            </a:endParaRPr>
          </a:p>
          <a:p>
            <a:pPr lvl="2">
              <a:buFont typeface="Arial" panose="020B0604020202020204" pitchFamily="34" charset="0"/>
              <a:buChar char="•"/>
            </a:pPr>
            <a:r>
              <a:rPr lang="en-US" sz="1600" dirty="0">
                <a:solidFill>
                  <a:schemeClr val="tx1"/>
                </a:solidFill>
              </a:rPr>
              <a:t>Applying Method 2 to 2xLTF types avoids the above-mentioned  problem</a:t>
            </a:r>
            <a:endParaRPr lang="en-US" sz="1400" dirty="0">
              <a:solidFill>
                <a:schemeClr val="tx1"/>
              </a:solidFill>
            </a:endParaRPr>
          </a:p>
          <a:p>
            <a:pPr>
              <a:buFont typeface="Arial" panose="020B0604020202020204" pitchFamily="34" charset="0"/>
              <a:buChar char="•"/>
            </a:pPr>
            <a:r>
              <a:rPr lang="en-US" sz="2000" dirty="0">
                <a:solidFill>
                  <a:schemeClr val="tx1"/>
                </a:solidFill>
              </a:rPr>
              <a:t>PAPR of DRU is generally larger than PAPR of RRU</a:t>
            </a:r>
          </a:p>
          <a:p>
            <a:pPr lvl="1">
              <a:buFont typeface="Arial" panose="020B0604020202020204" pitchFamily="34" charset="0"/>
              <a:buChar char="•"/>
            </a:pPr>
            <a:r>
              <a:rPr lang="en-US" sz="1800" dirty="0">
                <a:solidFill>
                  <a:schemeClr val="tx1"/>
                </a:solidFill>
              </a:rPr>
              <a:t>Method 2 shows PAPR reduction in most DRU sizes and distribution bandwidths when compared to Method 1</a:t>
            </a:r>
          </a:p>
          <a:p>
            <a:pPr>
              <a:buFont typeface="Arial" panose="020B0604020202020204" pitchFamily="34" charset="0"/>
              <a:buChar char="•"/>
            </a:pPr>
            <a:r>
              <a:rPr lang="en-US" sz="2000" dirty="0">
                <a:solidFill>
                  <a:schemeClr val="tx1"/>
                </a:solidFill>
              </a:rPr>
              <a:t>Recommendations: </a:t>
            </a:r>
          </a:p>
          <a:p>
            <a:pPr lvl="1">
              <a:buFont typeface="Arial" panose="020B0604020202020204" pitchFamily="34" charset="0"/>
              <a:buChar char="•"/>
            </a:pPr>
            <a:r>
              <a:rPr lang="en-US" sz="1800" dirty="0">
                <a:solidFill>
                  <a:schemeClr val="tx1"/>
                </a:solidFill>
              </a:rPr>
              <a:t>If Method 1 is used for the selection of LTF sequence of DRU,  make 4x EHT-LTF the mandatory mode for channel estimation for DRUs </a:t>
            </a:r>
          </a:p>
          <a:p>
            <a:pPr lvl="1">
              <a:buFont typeface="Arial" panose="020B0604020202020204" pitchFamily="34" charset="0"/>
              <a:buChar char="•"/>
            </a:pPr>
            <a:r>
              <a:rPr lang="en-US" sz="1800" dirty="0">
                <a:solidFill>
                  <a:schemeClr val="tx1"/>
                </a:solidFill>
              </a:rPr>
              <a:t>If Method 2 is used for the selection of LTF sequence of DRUs,  both 2x EHT-LTF and 4x EHT-LTF can be used for channel estimation for DRUs </a:t>
            </a:r>
            <a:endParaRPr lang="en-US" sz="1800" dirty="0">
              <a:solidFill>
                <a:schemeClr val="tx1"/>
              </a:solidFill>
              <a:highlight>
                <a:srgbClr val="FFFF00"/>
              </a:highlight>
            </a:endParaRPr>
          </a:p>
        </p:txBody>
      </p:sp>
      <p:sp>
        <p:nvSpPr>
          <p:cNvPr id="4" name="Slide Number Placeholder 3">
            <a:extLst>
              <a:ext uri="{FF2B5EF4-FFF2-40B4-BE49-F238E27FC236}">
                <a16:creationId xmlns:a16="http://schemas.microsoft.com/office/drawing/2014/main" id="{A9527D4B-C8D6-10B6-B1E5-27A063BFD26C}"/>
              </a:ext>
            </a:extLst>
          </p:cNvPr>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58D5BE99-E3F5-81BA-B641-2D6DB472698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6AD18CB6-9A6D-89AE-6321-9CE1F3E7808A}"/>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233821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B574-A423-7663-A8EB-CF3564DC59F9}"/>
              </a:ext>
            </a:extLst>
          </p:cNvPr>
          <p:cNvSpPr>
            <a:spLocks noGrp="1"/>
          </p:cNvSpPr>
          <p:nvPr>
            <p:ph type="title"/>
          </p:nvPr>
        </p:nvSpPr>
        <p:spPr/>
        <p:txBody>
          <a:bodyPr/>
          <a:lstStyle/>
          <a:p>
            <a:r>
              <a:rPr lang="en-US"/>
              <a:t>SP 1</a:t>
            </a:r>
          </a:p>
        </p:txBody>
      </p:sp>
      <p:sp>
        <p:nvSpPr>
          <p:cNvPr id="3" name="Content Placeholder 2">
            <a:extLst>
              <a:ext uri="{FF2B5EF4-FFF2-40B4-BE49-F238E27FC236}">
                <a16:creationId xmlns:a16="http://schemas.microsoft.com/office/drawing/2014/main" id="{029F1505-E8C5-26E2-8119-2502EBE2B815}"/>
              </a:ext>
            </a:extLst>
          </p:cNvPr>
          <p:cNvSpPr>
            <a:spLocks noGrp="1"/>
          </p:cNvSpPr>
          <p:nvPr>
            <p:ph idx="1"/>
          </p:nvPr>
        </p:nvSpPr>
        <p:spPr/>
        <p:txBody>
          <a:bodyPr/>
          <a:lstStyle/>
          <a:p>
            <a:r>
              <a:rPr lang="en-US" dirty="0"/>
              <a:t>Do you agree to add the following to 11bn SFD:</a:t>
            </a:r>
          </a:p>
          <a:p>
            <a:r>
              <a:rPr lang="en-US" dirty="0"/>
              <a:t>UHR supports the use of 2xEHT-LTF for  DRU in TB PPDU, i.e., the element of the LTF sequence for each DRU tone is selected from 2x EHT-LTF</a:t>
            </a:r>
          </a:p>
          <a:p>
            <a:r>
              <a:rPr lang="en-US" sz="2000" dirty="0"/>
              <a:t>	- </a:t>
            </a:r>
            <a:r>
              <a:rPr lang="en-US" sz="2000" b="0" dirty="0"/>
              <a:t>The LTF sequence selection method is TBD</a:t>
            </a:r>
          </a:p>
          <a:p>
            <a:r>
              <a:rPr lang="en-US" sz="2000" b="0" dirty="0"/>
              <a:t>	- The element of the LTF sequence could be +1, -1, or 0</a:t>
            </a:r>
          </a:p>
          <a:p>
            <a:endParaRPr lang="en-US" sz="2000" b="0" dirty="0"/>
          </a:p>
          <a:p>
            <a:pPr marL="0" indent="0"/>
            <a:endParaRPr lang="en-US" dirty="0"/>
          </a:p>
        </p:txBody>
      </p:sp>
      <p:sp>
        <p:nvSpPr>
          <p:cNvPr id="4" name="Slide Number Placeholder 3">
            <a:extLst>
              <a:ext uri="{FF2B5EF4-FFF2-40B4-BE49-F238E27FC236}">
                <a16:creationId xmlns:a16="http://schemas.microsoft.com/office/drawing/2014/main" id="{E274012C-9C0B-794A-0994-F7FB68A03781}"/>
              </a:ext>
            </a:extLst>
          </p:cNvPr>
          <p:cNvSpPr>
            <a:spLocks noGrp="1"/>
          </p:cNvSpPr>
          <p:nvPr>
            <p:ph type="sldNum" idx="12"/>
          </p:nvPr>
        </p:nvSpPr>
        <p:spPr/>
        <p:txBody>
          <a:bodyPr/>
          <a:lstStyle/>
          <a:p>
            <a:r>
              <a:rPr lang="en-GB"/>
              <a:t>Slide </a:t>
            </a:r>
            <a:fld id="{440F5867-744E-4AA6-B0ED-4C44D2DFBB7B}" type="slidenum">
              <a:rPr lang="en-GB" smtClean="0"/>
              <a:pPr/>
              <a:t>15</a:t>
            </a:fld>
            <a:endParaRPr lang="en-GB"/>
          </a:p>
        </p:txBody>
      </p:sp>
      <p:sp>
        <p:nvSpPr>
          <p:cNvPr id="5" name="Footer Placeholder 4">
            <a:extLst>
              <a:ext uri="{FF2B5EF4-FFF2-40B4-BE49-F238E27FC236}">
                <a16:creationId xmlns:a16="http://schemas.microsoft.com/office/drawing/2014/main" id="{C2D5869A-A6B5-08E2-0E6A-7B325B6837F9}"/>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8B5EBB2B-EC16-C979-AA72-7546EF9AD463}"/>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415943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74A-A7C2-942A-5648-9E23E487D697}"/>
              </a:ext>
            </a:extLst>
          </p:cNvPr>
          <p:cNvSpPr>
            <a:spLocks noGrp="1"/>
          </p:cNvSpPr>
          <p:nvPr>
            <p:ph type="title"/>
          </p:nvPr>
        </p:nvSpPr>
        <p:spPr/>
        <p:txBody>
          <a:bodyPr/>
          <a:lstStyle/>
          <a:p>
            <a:r>
              <a:rPr lang="en-US"/>
              <a:t>SP 2</a:t>
            </a:r>
          </a:p>
        </p:txBody>
      </p:sp>
      <p:sp>
        <p:nvSpPr>
          <p:cNvPr id="3" name="Content Placeholder 2">
            <a:extLst>
              <a:ext uri="{FF2B5EF4-FFF2-40B4-BE49-F238E27FC236}">
                <a16:creationId xmlns:a16="http://schemas.microsoft.com/office/drawing/2014/main" id="{D4585096-C7BB-A2FD-19CD-F5BAFC2B8F4B}"/>
              </a:ext>
            </a:extLst>
          </p:cNvPr>
          <p:cNvSpPr>
            <a:spLocks noGrp="1"/>
          </p:cNvSpPr>
          <p:nvPr>
            <p:ph idx="1"/>
          </p:nvPr>
        </p:nvSpPr>
        <p:spPr/>
        <p:txBody>
          <a:bodyPr/>
          <a:lstStyle/>
          <a:p>
            <a:r>
              <a:rPr lang="en-US" dirty="0"/>
              <a:t>Do you agree to add the following to 11bn SFD:</a:t>
            </a:r>
          </a:p>
          <a:p>
            <a:r>
              <a:rPr lang="en-US" dirty="0"/>
              <a:t>UHR supports the use of 4xEHT-LTF for  DRU in TB PPDU, i.e., the element of the LTF sequence for each DRU tone is selected from 4x EHT-LTF</a:t>
            </a:r>
          </a:p>
          <a:p>
            <a:r>
              <a:rPr lang="en-US" sz="2000" dirty="0"/>
              <a:t>	- </a:t>
            </a:r>
            <a:r>
              <a:rPr lang="en-US" sz="2000" b="0" dirty="0"/>
              <a:t>The LTF sequence selection method is TBD</a:t>
            </a:r>
          </a:p>
          <a:p>
            <a:r>
              <a:rPr lang="en-US" sz="2000" b="0" dirty="0"/>
              <a:t>	- The element of the LTF sequence could be +1 or -1</a:t>
            </a:r>
          </a:p>
          <a:p>
            <a:endParaRPr lang="en-US" b="0" dirty="0"/>
          </a:p>
          <a:p>
            <a:endParaRPr lang="en-US" dirty="0"/>
          </a:p>
        </p:txBody>
      </p:sp>
      <p:sp>
        <p:nvSpPr>
          <p:cNvPr id="4" name="Slide Number Placeholder 3">
            <a:extLst>
              <a:ext uri="{FF2B5EF4-FFF2-40B4-BE49-F238E27FC236}">
                <a16:creationId xmlns:a16="http://schemas.microsoft.com/office/drawing/2014/main" id="{905E7651-ACDC-F9FB-E0DD-68CBEAFF1F4E}"/>
              </a:ext>
            </a:extLst>
          </p:cNvPr>
          <p:cNvSpPr>
            <a:spLocks noGrp="1"/>
          </p:cNvSpPr>
          <p:nvPr>
            <p:ph type="sldNum" idx="12"/>
          </p:nvPr>
        </p:nvSpPr>
        <p:spPr/>
        <p:txBody>
          <a:bodyPr/>
          <a:lstStyle/>
          <a:p>
            <a:r>
              <a:rPr lang="en-GB"/>
              <a:t>Slide </a:t>
            </a:r>
            <a:fld id="{440F5867-744E-4AA6-B0ED-4C44D2DFBB7B}" type="slidenum">
              <a:rPr lang="en-GB" smtClean="0"/>
              <a:pPr/>
              <a:t>16</a:t>
            </a:fld>
            <a:endParaRPr lang="en-GB"/>
          </a:p>
        </p:txBody>
      </p:sp>
      <p:sp>
        <p:nvSpPr>
          <p:cNvPr id="5" name="Footer Placeholder 4">
            <a:extLst>
              <a:ext uri="{FF2B5EF4-FFF2-40B4-BE49-F238E27FC236}">
                <a16:creationId xmlns:a16="http://schemas.microsoft.com/office/drawing/2014/main" id="{7555D52D-87FB-16F4-17B8-FBF3068996F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C62272-6615-5E85-2681-CB1EA487625C}"/>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27436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74A-A7C2-942A-5648-9E23E487D697}"/>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4585096-C7BB-A2FD-19CD-F5BAFC2B8F4B}"/>
              </a:ext>
            </a:extLst>
          </p:cNvPr>
          <p:cNvSpPr>
            <a:spLocks noGrp="1"/>
          </p:cNvSpPr>
          <p:nvPr>
            <p:ph idx="1"/>
          </p:nvPr>
        </p:nvSpPr>
        <p:spPr>
          <a:xfrm>
            <a:off x="914401" y="1981201"/>
            <a:ext cx="10925174" cy="4113213"/>
          </a:xfrm>
        </p:spPr>
        <p:txBody>
          <a:bodyPr/>
          <a:lstStyle/>
          <a:p>
            <a:r>
              <a:rPr lang="en-US" sz="1800" dirty="0"/>
              <a:t>[1] IEEE P802.11be™/D6.0 - Amendment 2: Enhancements for extremely high throughput (EHT), May 2024</a:t>
            </a:r>
          </a:p>
          <a:p>
            <a:r>
              <a:rPr lang="en-US" sz="1800" dirty="0"/>
              <a:t>[2] 11/24-0402r1 20 MHz Tone Plan and Pilot Design for DRU </a:t>
            </a:r>
          </a:p>
        </p:txBody>
      </p:sp>
      <p:sp>
        <p:nvSpPr>
          <p:cNvPr id="4" name="Slide Number Placeholder 3">
            <a:extLst>
              <a:ext uri="{FF2B5EF4-FFF2-40B4-BE49-F238E27FC236}">
                <a16:creationId xmlns:a16="http://schemas.microsoft.com/office/drawing/2014/main" id="{905E7651-ACDC-F9FB-E0DD-68CBEAFF1F4E}"/>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
        <p:nvSpPr>
          <p:cNvPr id="5" name="Footer Placeholder 4">
            <a:extLst>
              <a:ext uri="{FF2B5EF4-FFF2-40B4-BE49-F238E27FC236}">
                <a16:creationId xmlns:a16="http://schemas.microsoft.com/office/drawing/2014/main" id="{7555D52D-87FB-16F4-17B8-FBF3068996F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C62272-6615-5E85-2681-CB1EA487625C}"/>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24092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3589-F7E8-EE2A-3799-33CC7FED6308}"/>
              </a:ext>
            </a:extLst>
          </p:cNvPr>
          <p:cNvSpPr>
            <a:spLocks noGrp="1"/>
          </p:cNvSpPr>
          <p:nvPr>
            <p:ph type="title"/>
          </p:nvPr>
        </p:nvSpPr>
        <p:spPr/>
        <p:txBody>
          <a:bodyPr/>
          <a:lstStyle/>
          <a:p>
            <a:r>
              <a:rPr lang="en-US"/>
              <a:t>Abstract</a:t>
            </a:r>
          </a:p>
        </p:txBody>
      </p:sp>
      <p:sp>
        <p:nvSpPr>
          <p:cNvPr id="3" name="Content Placeholder 2">
            <a:extLst>
              <a:ext uri="{FF2B5EF4-FFF2-40B4-BE49-F238E27FC236}">
                <a16:creationId xmlns:a16="http://schemas.microsoft.com/office/drawing/2014/main" id="{9629AEAD-0F43-8081-17EC-A03CDA579E10}"/>
              </a:ext>
            </a:extLst>
          </p:cNvPr>
          <p:cNvSpPr>
            <a:spLocks noGrp="1"/>
          </p:cNvSpPr>
          <p:nvPr>
            <p:ph idx="1"/>
          </p:nvPr>
        </p:nvSpPr>
        <p:spPr/>
        <p:txBody>
          <a:bodyPr/>
          <a:lstStyle/>
          <a:p>
            <a:pPr>
              <a:buFont typeface="Arial" panose="020B0604020202020204" pitchFamily="34" charset="0"/>
              <a:buChar char="•"/>
            </a:pPr>
            <a:r>
              <a:rPr lang="en-US" dirty="0"/>
              <a:t>In this contribution, we share our insights about the design of the UHR-LTF for DRU. Particularly, we</a:t>
            </a:r>
          </a:p>
          <a:p>
            <a:pPr lvl="1">
              <a:buFont typeface="Arial" panose="020B0604020202020204" pitchFamily="34" charset="0"/>
              <a:buChar char="•"/>
            </a:pPr>
            <a:r>
              <a:rPr lang="en-US" dirty="0"/>
              <a:t>Discuss the possibility of reusing existing EHT-LTF types and sequences for DRU in TB PPDU.</a:t>
            </a:r>
          </a:p>
          <a:p>
            <a:pPr lvl="1">
              <a:buFont typeface="Arial" panose="020B0604020202020204" pitchFamily="34" charset="0"/>
              <a:buChar char="•"/>
            </a:pPr>
            <a:r>
              <a:rPr lang="en-US" dirty="0"/>
              <a:t>Propose two different methods for the selection of the LTF sequence for DRU </a:t>
            </a:r>
          </a:p>
          <a:p>
            <a:pPr lvl="1">
              <a:buFont typeface="Arial" panose="020B0604020202020204" pitchFamily="34" charset="0"/>
              <a:buChar char="•"/>
            </a:pPr>
            <a:r>
              <a:rPr lang="en-US" dirty="0"/>
              <a:t>Share results for the PAPR performance of the UHR-LTF for DRU and discuss our recommendations.    </a:t>
            </a:r>
          </a:p>
          <a:p>
            <a:pPr>
              <a:buFont typeface="Arial" panose="020B0604020202020204" pitchFamily="34" charset="0"/>
              <a:buChar char="•"/>
            </a:pP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2A3B674E-3CA2-CB0A-423B-82A3856BD7FE}"/>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CA94EB20-7AD0-0711-120E-34B60E6C5F4A}"/>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AB671459-E5FD-37E2-87E0-F213DD82D698}"/>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234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46C8-C2DE-C02D-73E6-897B950C2BE2}"/>
              </a:ext>
            </a:extLst>
          </p:cNvPr>
          <p:cNvSpPr>
            <a:spLocks noGrp="1"/>
          </p:cNvSpPr>
          <p:nvPr>
            <p:ph type="title"/>
          </p:nvPr>
        </p:nvSpPr>
        <p:spPr/>
        <p:txBody>
          <a:bodyPr/>
          <a:lstStyle/>
          <a:p>
            <a:r>
              <a:rPr lang="en-US"/>
              <a:t>LTF Types in 802.11ax/be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FCDBE1-4B50-8770-D2D7-5E4516948B41}"/>
                  </a:ext>
                </a:extLst>
              </p:cNvPr>
              <p:cNvSpPr>
                <a:spLocks noGrp="1"/>
              </p:cNvSpPr>
              <p:nvPr>
                <p:ph idx="1"/>
              </p:nvPr>
            </p:nvSpPr>
            <p:spPr/>
            <p:txBody>
              <a:bodyPr/>
              <a:lstStyle/>
              <a:p>
                <a:pPr>
                  <a:buFont typeface="Arial" panose="020B0604020202020204" pitchFamily="34" charset="0"/>
                  <a:buChar char="•"/>
                </a:pPr>
                <a:r>
                  <a:rPr lang="en-US" dirty="0"/>
                  <a:t>802.11 defined 3 LTF types in 11ax/be [1]</a:t>
                </a:r>
              </a:p>
              <a:p>
                <a:pPr lvl="1">
                  <a:buFont typeface="Arial" panose="020B0604020202020204" pitchFamily="34" charset="0"/>
                  <a:buChar char="•"/>
                </a:pPr>
                <a:r>
                  <a:rPr lang="en-US" dirty="0"/>
                  <a:t>1xLTF: </a:t>
                </a:r>
                <a:r>
                  <a:rPr lang="en-US" b="0" dirty="0"/>
                  <a:t>has a duration of </a:t>
                </a:r>
                <a14:m>
                  <m:oMath xmlns:m="http://schemas.openxmlformats.org/officeDocument/2006/math">
                    <m:r>
                      <a:rPr lang="en-US" b="0" i="1" dirty="0" smtClean="0">
                        <a:latin typeface="Cambria Math" panose="02040503050406030204" pitchFamily="18" charset="0"/>
                      </a:rPr>
                      <m:t>3.2 </m:t>
                    </m:r>
                    <m:r>
                      <a:rPr lang="en-US" b="0" i="1" dirty="0" smtClean="0">
                        <a:latin typeface="Cambria Math" panose="02040503050406030204" pitchFamily="18" charset="0"/>
                      </a:rPr>
                      <m:t>𝜇</m:t>
                    </m:r>
                    <m:r>
                      <a:rPr lang="en-US" b="0" i="1" dirty="0" smtClean="0">
                        <a:latin typeface="Cambria Math" panose="02040503050406030204" pitchFamily="18" charset="0"/>
                      </a:rPr>
                      <m:t>𝑠</m:t>
                    </m:r>
                  </m:oMath>
                </a14:m>
                <a:endParaRPr lang="en-US" b="0" dirty="0"/>
              </a:p>
              <a:p>
                <a:pPr lvl="1">
                  <a:buFont typeface="Arial" panose="020B0604020202020204" pitchFamily="34" charset="0"/>
                  <a:buChar char="•"/>
                </a:pPr>
                <a:r>
                  <a:rPr lang="en-US" dirty="0"/>
                  <a:t>2xLTF: </a:t>
                </a:r>
                <a:r>
                  <a:rPr lang="en-US" b="0" dirty="0"/>
                  <a:t>has a duration of </a:t>
                </a:r>
                <a14:m>
                  <m:oMath xmlns:m="http://schemas.openxmlformats.org/officeDocument/2006/math">
                    <m:r>
                      <a:rPr lang="en-US" b="0" i="1" dirty="0">
                        <a:latin typeface="Cambria Math" panose="02040503050406030204" pitchFamily="18" charset="0"/>
                      </a:rPr>
                      <m:t>6</m:t>
                    </m:r>
                    <m:r>
                      <a:rPr lang="en-US" b="0" i="1" dirty="0" smtClean="0">
                        <a:latin typeface="Cambria Math" panose="02040503050406030204" pitchFamily="18" charset="0"/>
                      </a:rPr>
                      <m:t>.4 </m:t>
                    </m:r>
                    <m:r>
                      <a:rPr lang="en-US" b="0" i="1" dirty="0" smtClean="0">
                        <a:latin typeface="Cambria Math" panose="02040503050406030204" pitchFamily="18" charset="0"/>
                      </a:rPr>
                      <m:t>𝜇</m:t>
                    </m:r>
                    <m:r>
                      <a:rPr lang="en-US" b="0" i="1" dirty="0" smtClean="0">
                        <a:latin typeface="Cambria Math" panose="02040503050406030204" pitchFamily="18" charset="0"/>
                      </a:rPr>
                      <m:t>𝑠</m:t>
                    </m:r>
                  </m:oMath>
                </a14:m>
                <a:endParaRPr lang="en-US" b="0" dirty="0"/>
              </a:p>
              <a:p>
                <a:pPr lvl="1">
                  <a:buFont typeface="Arial" panose="020B0604020202020204" pitchFamily="34" charset="0"/>
                  <a:buChar char="•"/>
                </a:pPr>
                <a:r>
                  <a:rPr lang="en-US" dirty="0"/>
                  <a:t>4xLTF: </a:t>
                </a:r>
                <a:r>
                  <a:rPr lang="en-US" b="0" dirty="0"/>
                  <a:t>has a duration of </a:t>
                </a:r>
                <a14:m>
                  <m:oMath xmlns:m="http://schemas.openxmlformats.org/officeDocument/2006/math">
                    <m:r>
                      <a:rPr lang="en-US" b="0" i="1" dirty="0" smtClean="0">
                        <a:latin typeface="Cambria Math" panose="02040503050406030204" pitchFamily="18" charset="0"/>
                      </a:rPr>
                      <m:t>12.8 </m:t>
                    </m:r>
                    <m:r>
                      <a:rPr lang="en-US" b="0" i="1" dirty="0" smtClean="0">
                        <a:latin typeface="Cambria Math" panose="02040503050406030204" pitchFamily="18" charset="0"/>
                      </a:rPr>
                      <m:t>𝜇</m:t>
                    </m:r>
                    <m:r>
                      <a:rPr lang="en-US" b="0" i="1" dirty="0" smtClean="0">
                        <a:latin typeface="Cambria Math" panose="02040503050406030204" pitchFamily="18" charset="0"/>
                      </a:rPr>
                      <m:t>𝑠</m:t>
                    </m:r>
                  </m:oMath>
                </a14:m>
                <a:endParaRPr lang="en-US" b="0" dirty="0"/>
              </a:p>
              <a:p>
                <a:pPr>
                  <a:buFont typeface="Arial" panose="020B0604020202020204" pitchFamily="34" charset="0"/>
                  <a:buChar char="•"/>
                </a:pPr>
                <a:r>
                  <a:rPr lang="en-US" dirty="0"/>
                  <a:t>The mandatory LTF types for TB PPDUs [1]</a:t>
                </a:r>
              </a:p>
              <a:p>
                <a:pPr lvl="1">
                  <a:buFont typeface="Arial" panose="020B0604020202020204" pitchFamily="34" charset="0"/>
                  <a:buChar char="•"/>
                </a:pPr>
                <a:r>
                  <a:rPr lang="en-US" dirty="0"/>
                  <a:t>1xLTF +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6 </m:t>
                    </m:r>
                    <m:r>
                      <a:rPr lang="en-US" b="0" i="1" dirty="0" smtClean="0">
                        <a:latin typeface="Cambria Math" panose="02040503050406030204" pitchFamily="18" charset="0"/>
                      </a:rPr>
                      <m:t>𝜇</m:t>
                    </m:r>
                    <m:r>
                      <a:rPr lang="en-US" b="0" i="1" dirty="0" smtClean="0">
                        <a:latin typeface="Cambria Math" panose="02040503050406030204" pitchFamily="18" charset="0"/>
                      </a:rPr>
                      <m:t>𝑠</m:t>
                    </m:r>
                  </m:oMath>
                </a14:m>
                <a:r>
                  <a:rPr lang="en-US" dirty="0"/>
                  <a:t> GI  (only allowed for UL non-OFDMA)</a:t>
                </a:r>
              </a:p>
              <a:p>
                <a:pPr lvl="1">
                  <a:buFont typeface="Arial" panose="020B0604020202020204" pitchFamily="34" charset="0"/>
                  <a:buChar char="•"/>
                </a:pPr>
                <a:r>
                  <a:rPr lang="en-US" dirty="0"/>
                  <a:t>2xLTF +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6 </m:t>
                    </m:r>
                    <m:r>
                      <a:rPr lang="en-US" b="0" i="1" dirty="0" smtClean="0">
                        <a:latin typeface="Cambria Math" panose="02040503050406030204" pitchFamily="18" charset="0"/>
                      </a:rPr>
                      <m:t>𝜇</m:t>
                    </m:r>
                    <m:r>
                      <a:rPr lang="en-US" b="0" i="1" dirty="0" smtClean="0">
                        <a:latin typeface="Cambria Math" panose="02040503050406030204" pitchFamily="18" charset="0"/>
                      </a:rPr>
                      <m:t>𝑠</m:t>
                    </m:r>
                    <m:r>
                      <a:rPr lang="en-US" b="0" i="1" dirty="0" smtClean="0">
                        <a:latin typeface="Cambria Math" panose="02040503050406030204" pitchFamily="18" charset="0"/>
                      </a:rPr>
                      <m:t> </m:t>
                    </m:r>
                  </m:oMath>
                </a14:m>
                <a:r>
                  <a:rPr lang="en-US" dirty="0"/>
                  <a:t>GI</a:t>
                </a:r>
              </a:p>
              <a:p>
                <a:pPr lvl="1">
                  <a:buFont typeface="Arial" panose="020B0604020202020204" pitchFamily="34" charset="0"/>
                  <a:buChar char="•"/>
                </a:pPr>
                <a:r>
                  <a:rPr lang="en-US" dirty="0"/>
                  <a:t>4xLTF + </a:t>
                </a:r>
                <a14:m>
                  <m:oMath xmlns:m="http://schemas.openxmlformats.org/officeDocument/2006/math">
                    <m:r>
                      <a:rPr lang="en-US" i="1" dirty="0" smtClean="0">
                        <a:latin typeface="Cambria Math" panose="02040503050406030204" pitchFamily="18" charset="0"/>
                      </a:rPr>
                      <m:t>3</m:t>
                    </m:r>
                    <m:r>
                      <a:rPr lang="en-US" b="0" i="1" dirty="0" smtClean="0">
                        <a:latin typeface="Cambria Math" panose="02040503050406030204" pitchFamily="18" charset="0"/>
                      </a:rPr>
                      <m:t>.2 </m:t>
                    </m:r>
                    <m:r>
                      <a:rPr lang="en-US" b="0" i="1" dirty="0" smtClean="0">
                        <a:latin typeface="Cambria Math" panose="02040503050406030204" pitchFamily="18" charset="0"/>
                      </a:rPr>
                      <m:t>𝜇</m:t>
                    </m:r>
                    <m:r>
                      <a:rPr lang="en-US" b="0" i="1" dirty="0" smtClean="0">
                        <a:latin typeface="Cambria Math" panose="02040503050406030204" pitchFamily="18" charset="0"/>
                      </a:rPr>
                      <m:t>𝑠</m:t>
                    </m:r>
                    <m:r>
                      <a:rPr lang="en-US" b="0" i="1" dirty="0" smtClean="0">
                        <a:latin typeface="Cambria Math" panose="02040503050406030204" pitchFamily="18" charset="0"/>
                      </a:rPr>
                      <m:t> </m:t>
                    </m:r>
                  </m:oMath>
                </a14:m>
                <a:r>
                  <a:rPr lang="en-US" dirty="0"/>
                  <a:t>GI</a:t>
                </a:r>
              </a:p>
              <a:p>
                <a:pPr>
                  <a:buFont typeface="Arial" panose="020B0604020202020204" pitchFamily="34" charset="0"/>
                  <a:buChar char="•"/>
                </a:pPr>
                <a:r>
                  <a:rPr lang="en-US" dirty="0"/>
                  <a:t>Could we reuse the existing EHT-LTF types and sequences for DRU? </a:t>
                </a:r>
              </a:p>
              <a:p>
                <a:pPr>
                  <a:buFont typeface="Arial" panose="020B0604020202020204" pitchFamily="34" charset="0"/>
                  <a:buChar char="•"/>
                </a:pPr>
                <a:endParaRPr lang="en-US" b="0" dirty="0"/>
              </a:p>
              <a:p>
                <a:pPr marL="0" indent="0"/>
                <a:r>
                  <a:rPr lang="en-US" b="0" dirty="0"/>
                  <a:t>   </a:t>
                </a:r>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mc:Choice>
        <mc:Fallback>
          <p:sp>
            <p:nvSpPr>
              <p:cNvPr id="3" name="Content Placeholder 2">
                <a:extLst>
                  <a:ext uri="{FF2B5EF4-FFF2-40B4-BE49-F238E27FC236}">
                    <a16:creationId xmlns:a16="http://schemas.microsoft.com/office/drawing/2014/main" id="{B0FCDBE1-4B50-8770-D2D7-5E4516948B41}"/>
                  </a:ext>
                </a:extLst>
              </p:cNvPr>
              <p:cNvSpPr>
                <a:spLocks noGrp="1" noRot="1" noChangeAspect="1" noMove="1" noResize="1" noEditPoints="1" noAdjustHandles="1" noChangeArrowheads="1" noChangeShapeType="1" noTextEdit="1"/>
              </p:cNvSpPr>
              <p:nvPr>
                <p:ph idx="1"/>
              </p:nvPr>
            </p:nvSpPr>
            <p:spPr>
              <a:blipFill>
                <a:blip r:embed="rId3"/>
                <a:stretch>
                  <a:fillRect l="-765" t="-11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3D651EF-F973-B6C7-C804-42E769E79DE6}"/>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46BFF26F-748D-7702-AB9D-0902FF0FDA69}"/>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F1109E06-72D3-C535-47A2-E4AF444EAC2D}"/>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142273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4A5F629-DC6D-939D-B647-52DA93FE6B40}"/>
                  </a:ext>
                </a:extLst>
              </p:cNvPr>
              <p:cNvSpPr txBox="1"/>
              <p:nvPr/>
            </p:nvSpPr>
            <p:spPr>
              <a:xfrm>
                <a:off x="1124309" y="1915567"/>
                <a:ext cx="9943381" cy="22589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𝐸𝐻𝑇𝐿𝑇</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𝐹</m:t>
                          </m:r>
                        </m:e>
                        <m:sub>
                          <m:r>
                            <a:rPr lang="en-US" sz="1800" b="0" i="1" smtClean="0">
                              <a:solidFill>
                                <a:schemeClr val="tx1"/>
                              </a:solidFill>
                              <a:latin typeface="Cambria Math" panose="02040503050406030204" pitchFamily="18" charset="0"/>
                            </a:rPr>
                            <m:t>−122,122</m:t>
                          </m:r>
                        </m:sub>
                      </m:sSub>
                      <m:r>
                        <a:rPr lang="en-US" sz="1800" b="0" i="1" smtClean="0">
                          <a:solidFill>
                            <a:schemeClr val="tx1"/>
                          </a:solidFill>
                          <a:latin typeface="Cambria Math" panose="02040503050406030204" pitchFamily="18" charset="0"/>
                        </a:rPr>
                        <m:t>=</m:t>
                      </m:r>
                    </m:oMath>
                  </m:oMathPara>
                </a14:m>
                <a:endParaRPr lang="en-US" sz="1800" b="0" dirty="0">
                  <a:solidFill>
                    <a:schemeClr val="tx1"/>
                  </a:solidFill>
                </a:endParaRPr>
              </a:p>
              <a:p>
                <a:pPr algn="l"/>
                <a14:m>
                  <m:oMath xmlns:m="http://schemas.openxmlformats.org/officeDocument/2006/math">
                    <m:r>
                      <a:rPr lang="en-US" sz="1600" b="0" i="1" u="none" strike="noStrike" baseline="0" dirty="0" smtClean="0">
                        <a:solidFill>
                          <a:schemeClr val="tx1"/>
                        </a:solidFill>
                        <a:latin typeface="Cambria Math" panose="02040503050406030204" pitchFamily="18" charset="0"/>
                      </a:rPr>
                      <m:t>{</m:t>
                    </m:r>
                  </m:oMath>
                </a14:m>
                <a:r>
                  <a:rPr lang="en-US" sz="1600" b="0" i="0" u="none" strike="noStrike" baseline="0" dirty="0">
                    <a:solidFill>
                      <a:schemeClr val="tx1"/>
                    </a:solidFill>
                    <a:latin typeface="TimesNewRoman"/>
                  </a:rPr>
                  <a:t>-1, –1, +1, –1, +1, –1, +1, +1, +1, –1, +1, +1, +1, –1, –1, +1, –1, –1, –1, –1, –1, +1, +1, –1, –1, –1, –1, +1, +1, –1, +1, –1, +1, +1, +1, +1, –1, +1, –1, –1, +1, +1, –1, +1, +1, +1, +1, –1, –1, +1, –1, –1, –1, +1, +1, +1, +1, –1, +1, +1, –1, –1, –1, –1, +1, –1, –1, +1, +1, –1, +1, –1, –1, –1, –1, +1, –1, +1, –1, –1, –1, –1, –1, –1, +1, +1, –1, –1, –1, –1, –1, +1, –1, –1, +1, +1, +1, –1, +1, +1, +1, –1, +1, –1, +1, –1, –1, –1, –1, –1, +1, +1, +1, –1, –1, –1, +1, –1, +1, +1, +1, 0, 0, 0, –1, +1, –1, +1, –1, +1, +1, –1, +1, +1, +1, –1, –1, +1, –1, –1, +1, –1, +1, –1, +1, +1, +1, –1, +1, +1, +1, –1, –1, +1, –1, –1, –1, –1, –1, +1, +1, –1, –1, –1, –1, –1, –1, +1, –1, +1, –1, –1, –1, –1, +1, –1, +1, +1, –1, –1, +1, –1, –1, –1, –1, +1, +1, –1, +1, +1, +1, +1, +1, +1, +1, –1, +1, +1, –1, –1, –1, –1, +1, –1, –1, +1, +1, –1, +1, –1, –1, –1, –1, +1, –1, +1, –1, –1, +1, +1, +1, +1, –1, –1, +1, +1, +1, +1, +1, –1, +1, +1, –1, –1, –1, +1, –1, –1, –1, +1, –1, +1, –1, +1, +1</a:t>
                </a:r>
                <a14:m>
                  <m:oMath xmlns:m="http://schemas.openxmlformats.org/officeDocument/2006/math">
                    <m:r>
                      <a:rPr lang="en-US" sz="1600" b="0" i="1" u="none" strike="noStrike" baseline="0" dirty="0" smtClean="0">
                        <a:solidFill>
                          <a:schemeClr val="tx1"/>
                        </a:solidFill>
                        <a:latin typeface="Cambria Math" panose="02040503050406030204" pitchFamily="18" charset="0"/>
                      </a:rPr>
                      <m:t>}</m:t>
                    </m:r>
                  </m:oMath>
                </a14:m>
                <a:r>
                  <a:rPr lang="en-US" sz="1600" b="0" i="0" u="none" strike="noStrike" baseline="0" dirty="0">
                    <a:solidFill>
                      <a:schemeClr val="tx1"/>
                    </a:solidFill>
                    <a:latin typeface="TimesNewRoman"/>
                  </a:rPr>
                  <a:t> </a:t>
                </a:r>
                <a:endParaRPr lang="en-US" dirty="0">
                  <a:solidFill>
                    <a:schemeClr val="tx1"/>
                  </a:solidFill>
                </a:endParaRPr>
              </a:p>
            </p:txBody>
          </p:sp>
        </mc:Choice>
        <mc:Fallback xmlns="">
          <p:sp>
            <p:nvSpPr>
              <p:cNvPr id="40" name="TextBox 39">
                <a:extLst>
                  <a:ext uri="{FF2B5EF4-FFF2-40B4-BE49-F238E27FC236}">
                    <a16:creationId xmlns:a16="http://schemas.microsoft.com/office/drawing/2014/main" id="{64A5F629-DC6D-939D-B647-52DA93FE6B40}"/>
                  </a:ext>
                </a:extLst>
              </p:cNvPr>
              <p:cNvSpPr txBox="1">
                <a:spLocks noRot="1" noChangeAspect="1" noMove="1" noResize="1" noEditPoints="1" noAdjustHandles="1" noChangeArrowheads="1" noChangeShapeType="1" noTextEdit="1"/>
              </p:cNvSpPr>
              <p:nvPr/>
            </p:nvSpPr>
            <p:spPr>
              <a:xfrm>
                <a:off x="1124309" y="1915567"/>
                <a:ext cx="9943381" cy="2258952"/>
              </a:xfrm>
              <a:prstGeom prst="rect">
                <a:avLst/>
              </a:prstGeom>
              <a:blipFill>
                <a:blip r:embed="rId3"/>
                <a:stretch>
                  <a:fillRect l="-1225" r="-1654" b="-458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6186509-D2AE-7188-62EF-0F58F83812C9}"/>
              </a:ext>
            </a:extLst>
          </p:cNvPr>
          <p:cNvSpPr>
            <a:spLocks noGrp="1"/>
          </p:cNvSpPr>
          <p:nvPr>
            <p:ph type="title"/>
          </p:nvPr>
        </p:nvSpPr>
        <p:spPr/>
        <p:txBody>
          <a:bodyPr/>
          <a:lstStyle/>
          <a:p>
            <a:r>
              <a:rPr lang="en-US" dirty="0"/>
              <a:t>Reusing EHT-LTF for DRU</a:t>
            </a:r>
          </a:p>
        </p:txBody>
      </p:sp>
      <p:sp>
        <p:nvSpPr>
          <p:cNvPr id="4" name="Slide Number Placeholder 3">
            <a:extLst>
              <a:ext uri="{FF2B5EF4-FFF2-40B4-BE49-F238E27FC236}">
                <a16:creationId xmlns:a16="http://schemas.microsoft.com/office/drawing/2014/main" id="{2F0AEDB3-C83D-1CF8-5B32-442939F4E95C}"/>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A49BC105-FFDC-830D-F051-AE04AC9ABEC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63DF5702-6A92-142D-20EB-5026C6A14F10}"/>
              </a:ext>
            </a:extLst>
          </p:cNvPr>
          <p:cNvSpPr>
            <a:spLocks noGrp="1"/>
          </p:cNvSpPr>
          <p:nvPr>
            <p:ph type="dt" idx="15"/>
          </p:nvPr>
        </p:nvSpPr>
        <p:spPr/>
        <p:txBody>
          <a:bodyPr/>
          <a:lstStyle/>
          <a:p>
            <a:r>
              <a:rPr lang="en-US"/>
              <a:t>July 2024</a:t>
            </a:r>
            <a:endParaRPr lang="en-GB"/>
          </a:p>
        </p:txBody>
      </p:sp>
      <p:sp>
        <p:nvSpPr>
          <p:cNvPr id="8" name="Rectangle 7">
            <a:extLst>
              <a:ext uri="{FF2B5EF4-FFF2-40B4-BE49-F238E27FC236}">
                <a16:creationId xmlns:a16="http://schemas.microsoft.com/office/drawing/2014/main" id="{B281B768-0A87-3818-13F8-986FD5461D79}"/>
              </a:ext>
            </a:extLst>
          </p:cNvPr>
          <p:cNvSpPr/>
          <p:nvPr/>
        </p:nvSpPr>
        <p:spPr bwMode="auto">
          <a:xfrm>
            <a:off x="1411357" y="2206009"/>
            <a:ext cx="8080514" cy="246228"/>
          </a:xfrm>
          <a:prstGeom prst="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608C5D88-7088-E888-F03D-883AB60F439A}"/>
              </a:ext>
            </a:extLst>
          </p:cNvPr>
          <p:cNvSpPr/>
          <p:nvPr/>
        </p:nvSpPr>
        <p:spPr bwMode="auto">
          <a:xfrm>
            <a:off x="8574371" y="2458508"/>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319BD54-4A99-251A-55FF-152E91253244}"/>
              </a:ext>
            </a:extLst>
          </p:cNvPr>
          <p:cNvSpPr/>
          <p:nvPr/>
        </p:nvSpPr>
        <p:spPr bwMode="auto">
          <a:xfrm>
            <a:off x="1428544" y="2206683"/>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8CAB7A98-CCF4-CB78-86B4-739580274EA2}"/>
              </a:ext>
            </a:extLst>
          </p:cNvPr>
          <p:cNvSpPr/>
          <p:nvPr/>
        </p:nvSpPr>
        <p:spPr bwMode="auto">
          <a:xfrm>
            <a:off x="2656183" y="2463185"/>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Rectangle 12">
            <a:extLst>
              <a:ext uri="{FF2B5EF4-FFF2-40B4-BE49-F238E27FC236}">
                <a16:creationId xmlns:a16="http://schemas.microsoft.com/office/drawing/2014/main" id="{470E3389-B909-DF6A-CF94-D0066A5570F3}"/>
              </a:ext>
            </a:extLst>
          </p:cNvPr>
          <p:cNvSpPr/>
          <p:nvPr/>
        </p:nvSpPr>
        <p:spPr bwMode="auto">
          <a:xfrm>
            <a:off x="7022258" y="2206683"/>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5FF8FFD-709B-392A-C5F0-BDA13066E7D0}"/>
              </a:ext>
            </a:extLst>
          </p:cNvPr>
          <p:cNvSpPr/>
          <p:nvPr/>
        </p:nvSpPr>
        <p:spPr bwMode="auto">
          <a:xfrm>
            <a:off x="4243093" y="2206683"/>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Rectangle 16">
            <a:extLst>
              <a:ext uri="{FF2B5EF4-FFF2-40B4-BE49-F238E27FC236}">
                <a16:creationId xmlns:a16="http://schemas.microsoft.com/office/drawing/2014/main" id="{1A28FFC2-6DF5-3CDF-C7B0-0B3CE160C6BB}"/>
              </a:ext>
            </a:extLst>
          </p:cNvPr>
          <p:cNvSpPr/>
          <p:nvPr/>
        </p:nvSpPr>
        <p:spPr bwMode="auto">
          <a:xfrm>
            <a:off x="5488125" y="2445966"/>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Content Placeholder 9">
            <a:extLst>
              <a:ext uri="{FF2B5EF4-FFF2-40B4-BE49-F238E27FC236}">
                <a16:creationId xmlns:a16="http://schemas.microsoft.com/office/drawing/2014/main" id="{07DE70B8-4C0B-45CC-4A68-759CC7A10844}"/>
              </a:ext>
            </a:extLst>
          </p:cNvPr>
          <p:cNvSpPr txBox="1">
            <a:spLocks/>
          </p:cNvSpPr>
          <p:nvPr/>
        </p:nvSpPr>
        <p:spPr bwMode="auto">
          <a:xfrm>
            <a:off x="6398682" y="4475801"/>
            <a:ext cx="5218668" cy="19414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sz="2000" kern="0" dirty="0">
                <a:solidFill>
                  <a:srgbClr val="FF0000"/>
                </a:solidFill>
                <a:latin typeface="Calibri" panose="020F0502020204030204" pitchFamily="34" charset="0"/>
                <a:ea typeface="Calibri" panose="020F0502020204030204" pitchFamily="34" charset="0"/>
                <a:cs typeface="Calibri" panose="020F0502020204030204" pitchFamily="34" charset="0"/>
              </a:rPr>
              <a:t>Method 2</a:t>
            </a:r>
          </a:p>
          <a:p>
            <a:pPr marL="0" indent="0" algn="just"/>
            <a:r>
              <a:rPr lang="en-US" sz="1600" b="0" kern="0" dirty="0">
                <a:solidFill>
                  <a:srgbClr val="FF0000"/>
                </a:solidFill>
              </a:rPr>
              <a:t>The UHR-LTF sequence of a DRU is the EHT-LTF sequence of a corresponding RRU. Specifically, the EHT-LTF sequence of the first RRU is used as the UHR-LTF sequence for the first DRU, the EHT-LTF sequence of the second RRU is used as the UHR-LTF sequence for the second DRU and so on and so forth</a:t>
            </a:r>
            <a:endParaRPr lang="en-US" sz="1600" kern="0" dirty="0">
              <a:solidFill>
                <a:srgbClr val="FF0000"/>
              </a:solidFill>
            </a:endParaRPr>
          </a:p>
        </p:txBody>
      </p:sp>
      <p:cxnSp>
        <p:nvCxnSpPr>
          <p:cNvPr id="22" name="Straight Arrow Connector 21">
            <a:extLst>
              <a:ext uri="{FF2B5EF4-FFF2-40B4-BE49-F238E27FC236}">
                <a16:creationId xmlns:a16="http://schemas.microsoft.com/office/drawing/2014/main" id="{70870308-1E63-F35A-B9F5-03AF6ABA34D2}"/>
              </a:ext>
            </a:extLst>
          </p:cNvPr>
          <p:cNvCxnSpPr>
            <a:cxnSpLocks/>
            <a:stCxn id="11" idx="2"/>
            <a:endCxn id="29" idx="0"/>
          </p:cNvCxnSpPr>
          <p:nvPr/>
        </p:nvCxnSpPr>
        <p:spPr bwMode="auto">
          <a:xfrm>
            <a:off x="1564739" y="2431014"/>
            <a:ext cx="1619245" cy="2045459"/>
          </a:xfrm>
          <a:prstGeom prst="straightConnector1">
            <a:avLst/>
          </a:prstGeom>
          <a:ln w="19050">
            <a:solidFill>
              <a:srgbClr val="00B0F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71D5DB-4A99-E615-98FC-87A945B8A221}"/>
              </a:ext>
            </a:extLst>
          </p:cNvPr>
          <p:cNvCxnSpPr>
            <a:cxnSpLocks/>
            <a:endCxn id="20" idx="0"/>
          </p:cNvCxnSpPr>
          <p:nvPr/>
        </p:nvCxnSpPr>
        <p:spPr bwMode="auto">
          <a:xfrm>
            <a:off x="6096000" y="2458508"/>
            <a:ext cx="2912016" cy="2017293"/>
          </a:xfrm>
          <a:prstGeom prst="straightConnector1">
            <a:avLst/>
          </a:prstGeom>
          <a:solidFill>
            <a:srgbClr val="00B8FF"/>
          </a:solidFill>
          <a:ln w="19050" cap="flat" cmpd="sng" algn="ctr">
            <a:solidFill>
              <a:srgbClr val="FF0000"/>
            </a:solidFill>
            <a:prstDash val="dash"/>
            <a:round/>
            <a:headEnd type="none" w="med" len="med"/>
            <a:tailEnd type="triangle"/>
          </a:ln>
          <a:effectLst/>
        </p:spPr>
      </p:cxnSp>
      <p:sp>
        <p:nvSpPr>
          <p:cNvPr id="29" name="Content Placeholder 9">
            <a:extLst>
              <a:ext uri="{FF2B5EF4-FFF2-40B4-BE49-F238E27FC236}">
                <a16:creationId xmlns:a16="http://schemas.microsoft.com/office/drawing/2014/main" id="{BF7460A8-6762-A268-045E-2B20F21D6E1F}"/>
              </a:ext>
            </a:extLst>
          </p:cNvPr>
          <p:cNvSpPr txBox="1">
            <a:spLocks/>
          </p:cNvSpPr>
          <p:nvPr/>
        </p:nvSpPr>
        <p:spPr bwMode="auto">
          <a:xfrm>
            <a:off x="574650" y="4476473"/>
            <a:ext cx="5218668" cy="19414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sz="2000" kern="0" dirty="0">
                <a:solidFill>
                  <a:srgbClr val="00B0F0"/>
                </a:solidFill>
                <a:latin typeface="Calibri" panose="020F0502020204030204" pitchFamily="34" charset="0"/>
                <a:ea typeface="Calibri" panose="020F0502020204030204" pitchFamily="34" charset="0"/>
                <a:cs typeface="Calibri" panose="020F0502020204030204" pitchFamily="34" charset="0"/>
              </a:rPr>
              <a:t>Method 1</a:t>
            </a:r>
            <a:endParaRPr lang="en-US" sz="1600" kern="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r>
              <a:rPr lang="en-US" sz="1600" b="0" kern="0" dirty="0">
                <a:solidFill>
                  <a:srgbClr val="00B0F0"/>
                </a:solidFill>
              </a:rPr>
              <a:t>The 	UHR-LTF sequence of a DRU is picked from the EHT-LTF sequence corresponding to the data/pilot subcarrier indices of the DRU </a:t>
            </a:r>
          </a:p>
          <a:p>
            <a:pPr marL="0" indent="0" algn="just"/>
            <a:endParaRPr lang="en-US" sz="1600" b="0" kern="0" dirty="0">
              <a:solidFill>
                <a:srgbClr val="00B0F0"/>
              </a:solidFill>
            </a:endParaRPr>
          </a:p>
          <a:p>
            <a:pPr marL="0" indent="0" algn="just"/>
            <a:r>
              <a:rPr lang="en-US" sz="1200" kern="0" dirty="0">
                <a:solidFill>
                  <a:srgbClr val="00B0F0"/>
                </a:solidFill>
              </a:rPr>
              <a:t>Note: </a:t>
            </a:r>
            <a:r>
              <a:rPr lang="en-US" sz="1200" b="0" kern="0" dirty="0">
                <a:solidFill>
                  <a:srgbClr val="00B0F0"/>
                </a:solidFill>
              </a:rPr>
              <a:t>The set of 7 elements of the selected LTF sequence in the blue boxes is a subset of the 26-elements LTF sequence corresponding to a 26-tone DRU   </a:t>
            </a:r>
          </a:p>
        </p:txBody>
      </p:sp>
      <p:sp>
        <p:nvSpPr>
          <p:cNvPr id="18" name="Rectangle 17">
            <a:extLst>
              <a:ext uri="{FF2B5EF4-FFF2-40B4-BE49-F238E27FC236}">
                <a16:creationId xmlns:a16="http://schemas.microsoft.com/office/drawing/2014/main" id="{047535EB-FAF3-1FD1-00D1-DFA3F2FE0441}"/>
              </a:ext>
            </a:extLst>
          </p:cNvPr>
          <p:cNvSpPr/>
          <p:nvPr/>
        </p:nvSpPr>
        <p:spPr bwMode="auto">
          <a:xfrm>
            <a:off x="9784831" y="2206683"/>
            <a:ext cx="272389" cy="224331"/>
          </a:xfrm>
          <a:prstGeom prst="rect">
            <a:avLst/>
          </a:prstGeom>
          <a:noFill/>
          <a:ln>
            <a:solidFill>
              <a:srgbClr val="00B0F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TextBox 14">
            <a:extLst>
              <a:ext uri="{FF2B5EF4-FFF2-40B4-BE49-F238E27FC236}">
                <a16:creationId xmlns:a16="http://schemas.microsoft.com/office/drawing/2014/main" id="{4C6217A4-C0B1-1214-903C-2BB136C16286}"/>
              </a:ext>
            </a:extLst>
          </p:cNvPr>
          <p:cNvSpPr txBox="1"/>
          <p:nvPr/>
        </p:nvSpPr>
        <p:spPr>
          <a:xfrm>
            <a:off x="659951" y="1587231"/>
            <a:ext cx="10266734"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tx1"/>
                </a:solidFill>
              </a:rPr>
              <a:t>Example of a 4xLTF for  26DRU20</a:t>
            </a:r>
          </a:p>
        </p:txBody>
      </p:sp>
    </p:spTree>
    <p:extLst>
      <p:ext uri="{BB962C8B-B14F-4D97-AF65-F5344CB8AC3E}">
        <p14:creationId xmlns:p14="http://schemas.microsoft.com/office/powerpoint/2010/main" val="83584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FD36-8447-EE73-C3BF-F91C45533508}"/>
              </a:ext>
            </a:extLst>
          </p:cNvPr>
          <p:cNvSpPr>
            <a:spLocks noGrp="1"/>
          </p:cNvSpPr>
          <p:nvPr>
            <p:ph type="title"/>
          </p:nvPr>
        </p:nvSpPr>
        <p:spPr/>
        <p:txBody>
          <a:bodyPr/>
          <a:lstStyle/>
          <a:p>
            <a:r>
              <a:rPr lang="en-US" dirty="0"/>
              <a:t>Distance between Active Tones of the LTF in DRUs (Method 1)</a:t>
            </a:r>
          </a:p>
        </p:txBody>
      </p:sp>
      <p:sp>
        <p:nvSpPr>
          <p:cNvPr id="4" name="Slide Number Placeholder 3">
            <a:extLst>
              <a:ext uri="{FF2B5EF4-FFF2-40B4-BE49-F238E27FC236}">
                <a16:creationId xmlns:a16="http://schemas.microsoft.com/office/drawing/2014/main" id="{3D09943A-1D59-1767-86D7-DF4915ECECEE}"/>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B1D032C7-0136-702C-5C40-E659401F928F}"/>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829B8682-159E-B4A6-BDB0-6022D2583598}"/>
              </a:ext>
            </a:extLst>
          </p:cNvPr>
          <p:cNvSpPr>
            <a:spLocks noGrp="1"/>
          </p:cNvSpPr>
          <p:nvPr>
            <p:ph type="dt" idx="15"/>
          </p:nvPr>
        </p:nvSpPr>
        <p:spPr/>
        <p:txBody>
          <a:bodyPr/>
          <a:lstStyle/>
          <a:p>
            <a:r>
              <a:rPr lang="en-US"/>
              <a:t>July 2024</a:t>
            </a:r>
            <a:endParaRPr lang="en-GB"/>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3DE4B2BA-9717-12DA-E27E-B4396B0378D7}"/>
                  </a:ext>
                </a:extLst>
              </p:cNvPr>
              <p:cNvSpPr>
                <a:spLocks noGrp="1"/>
              </p:cNvSpPr>
              <p:nvPr>
                <p:ph idx="1"/>
              </p:nvPr>
            </p:nvSpPr>
            <p:spPr>
              <a:xfrm>
                <a:off x="4489938" y="1930543"/>
                <a:ext cx="7139355" cy="4365341"/>
              </a:xfrm>
            </p:spPr>
            <p:txBody>
              <a:bodyPr/>
              <a:lstStyle/>
              <a:p>
                <a:pPr>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𝐺</m:t>
                    </m:r>
                  </m:oMath>
                </a14:m>
                <a:r>
                  <a:rPr lang="en-US" sz="2000" dirty="0"/>
                  <a:t> is the max distance between two consecutive active tones in the LTF of a given DRU</a:t>
                </a:r>
              </a:p>
              <a:p>
                <a:pPr lvl="1">
                  <a:buFont typeface="Arial" panose="020B0604020202020204" pitchFamily="34" charset="0"/>
                  <a:buChar char="•"/>
                </a:pPr>
                <a:r>
                  <a:rPr lang="en-US" sz="1600" dirty="0"/>
                  <a:t>For the first and last active tones, </a:t>
                </a:r>
                <a14:m>
                  <m:oMath xmlns:m="http://schemas.openxmlformats.org/officeDocument/2006/math">
                    <m:r>
                      <a:rPr lang="en-US" sz="1600" i="1" dirty="0" smtClean="0">
                        <a:latin typeface="Cambria Math" panose="02040503050406030204" pitchFamily="18" charset="0"/>
                      </a:rPr>
                      <m:t>𝐺</m:t>
                    </m:r>
                  </m:oMath>
                </a14:m>
                <a:r>
                  <a:rPr lang="en-US" sz="1600" dirty="0"/>
                  <a:t> is the distance between this tone and the corresponding edge tone (the first edge tone or the last edge tone)</a:t>
                </a:r>
              </a:p>
              <a:p>
                <a:pPr>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𝐷</m:t>
                    </m:r>
                  </m:oMath>
                </a14:m>
                <a:r>
                  <a:rPr lang="en-US" sz="2000" dirty="0"/>
                  <a:t> is the tone separation for this DRU (e.g., </a:t>
                </a:r>
                <a14:m>
                  <m:oMath xmlns:m="http://schemas.openxmlformats.org/officeDocument/2006/math">
                    <m:r>
                      <a:rPr lang="en-US" sz="2000" i="1" dirty="0" smtClean="0">
                        <a:latin typeface="Cambria Math" panose="02040503050406030204" pitchFamily="18" charset="0"/>
                      </a:rPr>
                      <m:t>𝐷</m:t>
                    </m:r>
                    <m:r>
                      <a:rPr lang="en-US" sz="2000" i="1" dirty="0" smtClean="0">
                        <a:latin typeface="Cambria Math" panose="02040503050406030204" pitchFamily="18" charset="0"/>
                      </a:rPr>
                      <m:t> = 9 </m:t>
                    </m:r>
                  </m:oMath>
                </a14:m>
                <a:r>
                  <a:rPr lang="en-US" sz="2000" dirty="0"/>
                  <a:t>for 26DRU20)</a:t>
                </a:r>
              </a:p>
              <a:p>
                <a:pPr>
                  <a:buFont typeface="Arial" panose="020B0604020202020204" pitchFamily="34" charset="0"/>
                  <a:buChar char="•"/>
                </a:pPr>
                <a14:m>
                  <m:oMath xmlns:m="http://schemas.openxmlformats.org/officeDocument/2006/math">
                    <m:r>
                      <a:rPr lang="en-US" sz="2000" i="1" dirty="0" smtClean="0">
                        <a:latin typeface="Cambria Math" panose="02040503050406030204" pitchFamily="18" charset="0"/>
                      </a:rPr>
                      <m:t>𝑅</m:t>
                    </m:r>
                    <m:r>
                      <a:rPr lang="en-US" sz="2000" i="1" dirty="0" smtClean="0">
                        <a:latin typeface="Cambria Math" panose="02040503050406030204" pitchFamily="18" charset="0"/>
                      </a:rPr>
                      <m:t> =</m:t>
                    </m:r>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𝐺</m:t>
                        </m:r>
                      </m:num>
                      <m:den>
                        <m:r>
                          <a:rPr lang="en-US" sz="2000" i="1" dirty="0" smtClean="0">
                            <a:latin typeface="Cambria Math" panose="02040503050406030204" pitchFamily="18" charset="0"/>
                          </a:rPr>
                          <m:t>𝐷</m:t>
                        </m:r>
                      </m:den>
                    </m:f>
                    <m:r>
                      <a:rPr lang="en-US" sz="2000" i="1" dirty="0" smtClean="0">
                        <a:latin typeface="Cambria Math" panose="02040503050406030204" pitchFamily="18" charset="0"/>
                      </a:rPr>
                      <m:t> </m:t>
                    </m:r>
                    <m:r>
                      <a:rPr lang="en-US" sz="2000" b="1" i="1" dirty="0" smtClean="0">
                        <a:latin typeface="Cambria Math" panose="02040503050406030204" pitchFamily="18" charset="0"/>
                      </a:rPr>
                      <m:t> </m:t>
                    </m:r>
                  </m:oMath>
                </a14:m>
                <a:r>
                  <a:rPr lang="en-US" sz="2000" dirty="0"/>
                  <a:t>is a measure of how evenly the active LTF tones of a DRU are distributed, and hence how effective is the LTF for channel estimation</a:t>
                </a:r>
              </a:p>
              <a:p>
                <a:pPr lvl="1">
                  <a:buFont typeface="Arial" panose="020B0604020202020204" pitchFamily="34" charset="0"/>
                  <a:buChar char="•"/>
                </a:pP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𝑅</m:t>
                        </m:r>
                      </m:e>
                      <m:sub>
                        <m:r>
                          <a:rPr lang="en-US" sz="1600" b="0" i="1" dirty="0" smtClean="0">
                            <a:latin typeface="Cambria Math" panose="02040503050406030204" pitchFamily="18" charset="0"/>
                          </a:rPr>
                          <m:t>0</m:t>
                        </m:r>
                      </m:sub>
                    </m:sSub>
                  </m:oMath>
                </a14:m>
                <a:r>
                  <a:rPr lang="en-US" sz="1600" dirty="0"/>
                  <a:t>  = 2 and 1 for 2xLTF and 4xLTF, respectively, is the baseline and is an indication of the even distribution of the active LTF tones</a:t>
                </a:r>
              </a:p>
              <a:p>
                <a:pPr lvl="1">
                  <a:buFont typeface="Arial" panose="020B0604020202020204" pitchFamily="34" charset="0"/>
                  <a:buChar char="•"/>
                </a:pPr>
                <a:r>
                  <a:rPr lang="en-US" sz="1600" dirty="0"/>
                  <a:t>Given an LTF type,  R values larger than </a:t>
                </a: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𝑅</m:t>
                        </m:r>
                      </m:e>
                      <m:sub>
                        <m:r>
                          <a:rPr lang="en-US" sz="1600" b="0" i="1" dirty="0" smtClean="0">
                            <a:latin typeface="Cambria Math" panose="02040503050406030204" pitchFamily="18" charset="0"/>
                          </a:rPr>
                          <m:t>0</m:t>
                        </m:r>
                      </m:sub>
                    </m:sSub>
                  </m:oMath>
                </a14:m>
                <a:r>
                  <a:rPr lang="en-US" sz="1600" dirty="0"/>
                  <a:t> indicate that the active LTF tones are less evenly distributed</a:t>
                </a:r>
                <a:endParaRPr lang="en-US" sz="1000" dirty="0"/>
              </a:p>
              <a:p>
                <a:pPr>
                  <a:buFont typeface="Arial" panose="020B0604020202020204" pitchFamily="34" charset="0"/>
                  <a:buChar char="•"/>
                </a:pPr>
                <a:endParaRPr lang="en-US" dirty="0">
                  <a:highlight>
                    <a:srgbClr val="FFFF00"/>
                  </a:highlight>
                </a:endParaRPr>
              </a:p>
              <a:p>
                <a:endParaRPr lang="en-US" dirty="0"/>
              </a:p>
            </p:txBody>
          </p:sp>
        </mc:Choice>
        <mc:Fallback xmlns="">
          <p:sp>
            <p:nvSpPr>
              <p:cNvPr id="10" name="Content Placeholder 2">
                <a:extLst>
                  <a:ext uri="{FF2B5EF4-FFF2-40B4-BE49-F238E27FC236}">
                    <a16:creationId xmlns:a16="http://schemas.microsoft.com/office/drawing/2014/main" id="{3DE4B2BA-9717-12DA-E27E-B4396B0378D7}"/>
                  </a:ext>
                </a:extLst>
              </p:cNvPr>
              <p:cNvSpPr>
                <a:spLocks noGrp="1" noRot="1" noChangeAspect="1" noMove="1" noResize="1" noEditPoints="1" noAdjustHandles="1" noChangeArrowheads="1" noChangeShapeType="1" noTextEdit="1"/>
              </p:cNvSpPr>
              <p:nvPr>
                <p:ph idx="1"/>
              </p:nvPr>
            </p:nvSpPr>
            <p:spPr>
              <a:xfrm>
                <a:off x="4489938" y="1930543"/>
                <a:ext cx="7139355" cy="4365341"/>
              </a:xfrm>
              <a:blipFill>
                <a:blip r:embed="rId3"/>
                <a:stretch>
                  <a:fillRect l="-769" t="-838" r="-1537"/>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7AAB78FC-86B3-618E-5B77-670C749A07B8}"/>
              </a:ext>
            </a:extLst>
          </p:cNvPr>
          <p:cNvGrpSpPr/>
          <p:nvPr/>
        </p:nvGrpSpPr>
        <p:grpSpPr>
          <a:xfrm>
            <a:off x="1155037" y="1582711"/>
            <a:ext cx="2777743" cy="2286000"/>
            <a:chOff x="4707129" y="1796415"/>
            <a:chExt cx="2777743" cy="2286000"/>
          </a:xfrm>
        </p:grpSpPr>
        <p:pic>
          <p:nvPicPr>
            <p:cNvPr id="11" name="Picture 10" descr="A graph with numbers and lines&#10;&#10;Description automatically generated">
              <a:extLst>
                <a:ext uri="{FF2B5EF4-FFF2-40B4-BE49-F238E27FC236}">
                  <a16:creationId xmlns:a16="http://schemas.microsoft.com/office/drawing/2014/main" id="{B97FF4B8-A13C-54BF-B056-7DB68A80D7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129" y="1796415"/>
              <a:ext cx="2777743" cy="2286000"/>
            </a:xfrm>
            <a:prstGeom prst="rect">
              <a:avLst/>
            </a:prstGeom>
          </p:spPr>
        </p:pic>
        <p:cxnSp>
          <p:nvCxnSpPr>
            <p:cNvPr id="12" name="Straight Arrow Connector 11">
              <a:extLst>
                <a:ext uri="{FF2B5EF4-FFF2-40B4-BE49-F238E27FC236}">
                  <a16:creationId xmlns:a16="http://schemas.microsoft.com/office/drawing/2014/main" id="{1760330E-01FB-E403-8803-EA816A3765CA}"/>
                </a:ext>
              </a:extLst>
            </p:cNvPr>
            <p:cNvCxnSpPr>
              <a:cxnSpLocks/>
            </p:cNvCxnSpPr>
            <p:nvPr/>
          </p:nvCxnSpPr>
          <p:spPr bwMode="auto">
            <a:xfrm>
              <a:off x="6819153" y="3262177"/>
              <a:ext cx="274918" cy="0"/>
            </a:xfrm>
            <a:prstGeom prst="straightConnector1">
              <a:avLst/>
            </a:prstGeom>
            <a:solidFill>
              <a:srgbClr val="00B8FF"/>
            </a:solidFill>
            <a:ln w="9525" cap="flat" cmpd="sng" algn="ctr">
              <a:solidFill>
                <a:srgbClr val="FF0000"/>
              </a:solidFill>
              <a:prstDash val="solid"/>
              <a:round/>
              <a:headEnd type="stealth" w="sm" len="med"/>
              <a:tailEnd type="stealth" w="sm" len="med"/>
            </a:ln>
            <a:effectLst/>
          </p:spPr>
        </p:cxnSp>
        <p:sp>
          <p:nvSpPr>
            <p:cNvPr id="13" name="TextBox 12">
              <a:extLst>
                <a:ext uri="{FF2B5EF4-FFF2-40B4-BE49-F238E27FC236}">
                  <a16:creationId xmlns:a16="http://schemas.microsoft.com/office/drawing/2014/main" id="{F4B136B3-3448-2E1F-6911-D86D14F8EC28}"/>
                </a:ext>
              </a:extLst>
            </p:cNvPr>
            <p:cNvSpPr txBox="1"/>
            <p:nvPr/>
          </p:nvSpPr>
          <p:spPr>
            <a:xfrm>
              <a:off x="6863062" y="3046900"/>
              <a:ext cx="180870" cy="230832"/>
            </a:xfrm>
            <a:prstGeom prst="rect">
              <a:avLst/>
            </a:prstGeom>
            <a:noFill/>
          </p:spPr>
          <p:txBody>
            <a:bodyPr wrap="square" rtlCol="0">
              <a:spAutoFit/>
            </a:bodyPr>
            <a:lstStyle/>
            <a:p>
              <a:pPr algn="ctr"/>
              <a:r>
                <a:rPr lang="en-US" sz="900" dirty="0">
                  <a:solidFill>
                    <a:srgbClr val="FF0000"/>
                  </a:solidFill>
                </a:rPr>
                <a:t>G</a:t>
              </a:r>
            </a:p>
          </p:txBody>
        </p:sp>
      </p:grpSp>
      <p:grpSp>
        <p:nvGrpSpPr>
          <p:cNvPr id="37" name="Group 36">
            <a:extLst>
              <a:ext uri="{FF2B5EF4-FFF2-40B4-BE49-F238E27FC236}">
                <a16:creationId xmlns:a16="http://schemas.microsoft.com/office/drawing/2014/main" id="{E4796118-9D36-52C2-AB06-446644B16045}"/>
              </a:ext>
            </a:extLst>
          </p:cNvPr>
          <p:cNvGrpSpPr/>
          <p:nvPr/>
        </p:nvGrpSpPr>
        <p:grpSpPr>
          <a:xfrm>
            <a:off x="1155036" y="4083988"/>
            <a:ext cx="2777743" cy="2286000"/>
            <a:chOff x="8449565" y="1796415"/>
            <a:chExt cx="2777743" cy="2286000"/>
          </a:xfrm>
        </p:grpSpPr>
        <p:pic>
          <p:nvPicPr>
            <p:cNvPr id="15" name="Picture 14" descr="A diagram of a graph&#10;&#10;Description automatically generated with medium confidence">
              <a:extLst>
                <a:ext uri="{FF2B5EF4-FFF2-40B4-BE49-F238E27FC236}">
                  <a16:creationId xmlns:a16="http://schemas.microsoft.com/office/drawing/2014/main" id="{752E8F8A-DCD0-76F7-A4F6-B3229D917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9565" y="1796415"/>
              <a:ext cx="2777743" cy="2286000"/>
            </a:xfrm>
            <a:prstGeom prst="rect">
              <a:avLst/>
            </a:prstGeom>
          </p:spPr>
        </p:pic>
        <p:sp>
          <p:nvSpPr>
            <p:cNvPr id="18" name="TextBox 17">
              <a:extLst>
                <a:ext uri="{FF2B5EF4-FFF2-40B4-BE49-F238E27FC236}">
                  <a16:creationId xmlns:a16="http://schemas.microsoft.com/office/drawing/2014/main" id="{C9F6B225-3D28-0164-D6BA-55416EF490F3}"/>
                </a:ext>
              </a:extLst>
            </p:cNvPr>
            <p:cNvSpPr txBox="1"/>
            <p:nvPr/>
          </p:nvSpPr>
          <p:spPr>
            <a:xfrm>
              <a:off x="10332512" y="3046900"/>
              <a:ext cx="180870" cy="230832"/>
            </a:xfrm>
            <a:prstGeom prst="rect">
              <a:avLst/>
            </a:prstGeom>
            <a:noFill/>
          </p:spPr>
          <p:txBody>
            <a:bodyPr wrap="square" rtlCol="0">
              <a:spAutoFit/>
            </a:bodyPr>
            <a:lstStyle/>
            <a:p>
              <a:pPr algn="ctr"/>
              <a:r>
                <a:rPr lang="en-US" sz="900" dirty="0">
                  <a:solidFill>
                    <a:srgbClr val="FF0000"/>
                  </a:solidFill>
                </a:rPr>
                <a:t>G</a:t>
              </a:r>
            </a:p>
          </p:txBody>
        </p:sp>
        <p:cxnSp>
          <p:nvCxnSpPr>
            <p:cNvPr id="29" name="Straight Arrow Connector 28">
              <a:extLst>
                <a:ext uri="{FF2B5EF4-FFF2-40B4-BE49-F238E27FC236}">
                  <a16:creationId xmlns:a16="http://schemas.microsoft.com/office/drawing/2014/main" id="{FC00C019-AA76-74D6-7536-A6001DF1832E}"/>
                </a:ext>
              </a:extLst>
            </p:cNvPr>
            <p:cNvCxnSpPr>
              <a:cxnSpLocks/>
            </p:cNvCxnSpPr>
            <p:nvPr/>
          </p:nvCxnSpPr>
          <p:spPr bwMode="auto">
            <a:xfrm>
              <a:off x="10472713" y="3260264"/>
              <a:ext cx="131597" cy="1913"/>
            </a:xfrm>
            <a:prstGeom prst="straightConnector1">
              <a:avLst/>
            </a:prstGeom>
            <a:solidFill>
              <a:srgbClr val="00B8FF"/>
            </a:solidFill>
            <a:ln w="9525" cap="flat" cmpd="sng" algn="ctr">
              <a:solidFill>
                <a:srgbClr val="FF0000"/>
              </a:solidFill>
              <a:prstDash val="solid"/>
              <a:round/>
              <a:headEnd type="stealth" w="sm" len="med"/>
              <a:tailEnd type="none" w="sm" len="sm"/>
            </a:ln>
            <a:effectLst/>
          </p:spPr>
        </p:cxnSp>
        <p:cxnSp>
          <p:nvCxnSpPr>
            <p:cNvPr id="35" name="Straight Arrow Connector 34">
              <a:extLst>
                <a:ext uri="{FF2B5EF4-FFF2-40B4-BE49-F238E27FC236}">
                  <a16:creationId xmlns:a16="http://schemas.microsoft.com/office/drawing/2014/main" id="{A8C666D5-3163-4C2A-31FC-A296463A7AD1}"/>
                </a:ext>
              </a:extLst>
            </p:cNvPr>
            <p:cNvCxnSpPr>
              <a:cxnSpLocks/>
            </p:cNvCxnSpPr>
            <p:nvPr/>
          </p:nvCxnSpPr>
          <p:spPr bwMode="auto">
            <a:xfrm flipH="1">
              <a:off x="10250681" y="3260264"/>
              <a:ext cx="131597" cy="1913"/>
            </a:xfrm>
            <a:prstGeom prst="straightConnector1">
              <a:avLst/>
            </a:prstGeom>
            <a:solidFill>
              <a:srgbClr val="00B8FF"/>
            </a:solidFill>
            <a:ln w="9525" cap="flat" cmpd="sng" algn="ctr">
              <a:solidFill>
                <a:srgbClr val="FF0000"/>
              </a:solidFill>
              <a:prstDash val="solid"/>
              <a:round/>
              <a:headEnd type="stealth" w="sm" len="med"/>
              <a:tailEnd type="none" w="sm" len="sm"/>
            </a:ln>
            <a:effectLst/>
          </p:spPr>
        </p:cxnSp>
      </p:grpSp>
    </p:spTree>
    <p:extLst>
      <p:ext uri="{BB962C8B-B14F-4D97-AF65-F5344CB8AC3E}">
        <p14:creationId xmlns:p14="http://schemas.microsoft.com/office/powerpoint/2010/main" val="106104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445ACD2-77A9-78CC-A0D9-78A5EE146366}"/>
              </a:ext>
            </a:extLst>
          </p:cNvPr>
          <p:cNvSpPr txBox="1">
            <a:spLocks/>
          </p:cNvSpPr>
          <p:nvPr/>
        </p:nvSpPr>
        <p:spPr bwMode="auto">
          <a:xfrm>
            <a:off x="914400" y="1830391"/>
            <a:ext cx="10475383" cy="426402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dirty="0"/>
              <a:t>The R values of several DRU sizes and distribution bandwidths are listed in the table below</a:t>
            </a:r>
          </a:p>
          <a:p>
            <a:pPr lvl="1">
              <a:buFont typeface="Arial" panose="020B0604020202020204" pitchFamily="34" charset="0"/>
              <a:buChar char="•"/>
            </a:pPr>
            <a:r>
              <a:rPr lang="en-US" sz="1600" kern="0" dirty="0"/>
              <a:t>These values are for the first DRU in each DRU size </a:t>
            </a:r>
          </a:p>
          <a:p>
            <a:pPr lvl="1">
              <a:buFont typeface="Arial" panose="020B0604020202020204" pitchFamily="34" charset="0"/>
              <a:buChar char="•"/>
            </a:pPr>
            <a:endParaRPr lang="en-US" sz="1800" kern="0" dirty="0"/>
          </a:p>
          <a:p>
            <a:pPr marL="0" indent="0"/>
            <a:r>
              <a:rPr lang="en-US" b="0" kern="0" dirty="0"/>
              <a:t>   </a:t>
            </a:r>
          </a:p>
          <a:p>
            <a:pPr>
              <a:buFont typeface="Arial" panose="020B0604020202020204" pitchFamily="34" charset="0"/>
              <a:buChar char="•"/>
            </a:pPr>
            <a:endParaRPr lang="en-US" kern="0" dirty="0"/>
          </a:p>
          <a:p>
            <a:pPr>
              <a:buFont typeface="Arial" panose="020B0604020202020204" pitchFamily="34" charset="0"/>
              <a:buChar char="•"/>
            </a:pPr>
            <a:endParaRPr lang="en-US" kern="0" dirty="0"/>
          </a:p>
          <a:p>
            <a:pPr lvl="1">
              <a:buFont typeface="Arial" panose="020B0604020202020204" pitchFamily="34" charset="0"/>
              <a:buChar char="•"/>
            </a:pPr>
            <a:endParaRPr lang="en-US" kern="0" dirty="0"/>
          </a:p>
        </p:txBody>
      </p:sp>
      <p:sp>
        <p:nvSpPr>
          <p:cNvPr id="2" name="Title 1">
            <a:extLst>
              <a:ext uri="{FF2B5EF4-FFF2-40B4-BE49-F238E27FC236}">
                <a16:creationId xmlns:a16="http://schemas.microsoft.com/office/drawing/2014/main" id="{2E0E3DD3-96EF-98EF-E44D-490E670B2371}"/>
              </a:ext>
            </a:extLst>
          </p:cNvPr>
          <p:cNvSpPr>
            <a:spLocks noGrp="1"/>
          </p:cNvSpPr>
          <p:nvPr>
            <p:ph type="title"/>
          </p:nvPr>
        </p:nvSpPr>
        <p:spPr/>
        <p:txBody>
          <a:bodyPr/>
          <a:lstStyle/>
          <a:p>
            <a:r>
              <a:rPr lang="en-US"/>
              <a:t>Applying Different LTF Types to DRU (Method 1) </a:t>
            </a:r>
          </a:p>
        </p:txBody>
      </p:sp>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68A90B4A-B095-646B-B40D-BA11FB064117}"/>
                  </a:ext>
                </a:extLst>
              </p:cNvPr>
              <p:cNvGraphicFramePr>
                <a:graphicFrameLocks noGrp="1"/>
              </p:cNvGraphicFramePr>
              <p:nvPr>
                <p:ph idx="1"/>
                <p:extLst>
                  <p:ext uri="{D42A27DB-BD31-4B8C-83A1-F6EECF244321}">
                    <p14:modId xmlns:p14="http://schemas.microsoft.com/office/powerpoint/2010/main" val="1294548143"/>
                  </p:ext>
                </p:extLst>
              </p:nvPr>
            </p:nvGraphicFramePr>
            <p:xfrm>
              <a:off x="3796664" y="2578546"/>
              <a:ext cx="5403005" cy="3622548"/>
            </p:xfrm>
            <a:graphic>
              <a:graphicData uri="http://schemas.openxmlformats.org/drawingml/2006/table">
                <a:tbl>
                  <a:tblPr firstRow="1" bandRow="1">
                    <a:tableStyleId>{5C22544A-7EE6-4342-B048-85BDC9FD1C3A}</a:tableStyleId>
                  </a:tblPr>
                  <a:tblGrid>
                    <a:gridCol w="1540995">
                      <a:extLst>
                        <a:ext uri="{9D8B030D-6E8A-4147-A177-3AD203B41FA5}">
                          <a16:colId xmlns:a16="http://schemas.microsoft.com/office/drawing/2014/main" val="4206040097"/>
                        </a:ext>
                      </a:extLst>
                    </a:gridCol>
                    <a:gridCol w="1931005">
                      <a:extLst>
                        <a:ext uri="{9D8B030D-6E8A-4147-A177-3AD203B41FA5}">
                          <a16:colId xmlns:a16="http://schemas.microsoft.com/office/drawing/2014/main" val="3780956229"/>
                        </a:ext>
                      </a:extLst>
                    </a:gridCol>
                    <a:gridCol w="1931005">
                      <a:extLst>
                        <a:ext uri="{9D8B030D-6E8A-4147-A177-3AD203B41FA5}">
                          <a16:colId xmlns:a16="http://schemas.microsoft.com/office/drawing/2014/main" val="1180309855"/>
                        </a:ext>
                      </a:extLst>
                    </a:gridCol>
                  </a:tblGrid>
                  <a:tr h="319667">
                    <a:tc rowSpan="2">
                      <a:txBody>
                        <a:bodyPr/>
                        <a:lstStyle/>
                        <a:p>
                          <a:pPr algn="ctr"/>
                          <a:r>
                            <a:rPr lang="en-US" sz="1600">
                              <a:latin typeface="Calibri"/>
                              <a:ea typeface="Calibri" panose="020F0502020204030204" pitchFamily="34" charset="0"/>
                              <a:cs typeface="Calibri"/>
                            </a:rPr>
                            <a:t>DRU</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libri" panose="020F0502020204030204" pitchFamily="34" charset="0"/>
                                    <a:cs typeface="Calibri" panose="020F0502020204030204" pitchFamily="34" charset="0"/>
                                  </a:rPr>
                                  <m:t>𝑅</m:t>
                                </m:r>
                                <m:r>
                                  <a:rPr lang="en-US" sz="1800" i="1" dirty="0" smtClean="0">
                                    <a:latin typeface="Cambria Math" panose="02040503050406030204" pitchFamily="18" charset="0"/>
                                    <a:ea typeface="Calibri" panose="020F0502020204030204" pitchFamily="34" charset="0"/>
                                    <a:cs typeface="Calibri" panose="020F0502020204030204" pitchFamily="34" charset="0"/>
                                  </a:rPr>
                                  <m:t> =</m:t>
                                </m:r>
                                <m:f>
                                  <m:fPr>
                                    <m:ctrlPr>
                                      <a:rPr lang="en-US" sz="1800" i="1" dirty="0" smtClean="0">
                                        <a:latin typeface="Cambria Math" panose="02040503050406030204" pitchFamily="18" charset="0"/>
                                        <a:ea typeface="Calibri" panose="020F0502020204030204" pitchFamily="34" charset="0"/>
                                        <a:cs typeface="Calibri" panose="020F0502020204030204" pitchFamily="34" charset="0"/>
                                      </a:rPr>
                                    </m:ctrlPr>
                                  </m:fPr>
                                  <m:num>
                                    <m:r>
                                      <a:rPr lang="en-US" sz="1800" i="1" dirty="0" smtClean="0">
                                        <a:latin typeface="Cambria Math" panose="02040503050406030204" pitchFamily="18" charset="0"/>
                                        <a:ea typeface="Calibri" panose="020F0502020204030204" pitchFamily="34" charset="0"/>
                                        <a:cs typeface="Calibri" panose="020F0502020204030204" pitchFamily="34" charset="0"/>
                                      </a:rPr>
                                      <m:t>𝐺</m:t>
                                    </m:r>
                                  </m:num>
                                  <m:den>
                                    <m:r>
                                      <a:rPr lang="en-US" sz="1800" i="1" dirty="0" smtClean="0">
                                        <a:latin typeface="Cambria Math" panose="02040503050406030204" pitchFamily="18" charset="0"/>
                                        <a:ea typeface="Calibri" panose="020F0502020204030204" pitchFamily="34" charset="0"/>
                                        <a:cs typeface="Calibri" panose="020F0502020204030204" pitchFamily="34" charset="0"/>
                                      </a:rPr>
                                      <m:t>𝐷</m:t>
                                    </m:r>
                                  </m:den>
                                </m:f>
                              </m:oMath>
                            </m:oMathPara>
                          </a14:m>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tc hMerge="1">
                      <a:txBody>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71859106"/>
                      </a:ext>
                    </a:extLst>
                  </a:tr>
                  <a:tr h="334740">
                    <a:tc vMerge="1">
                      <a:txBody>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Calibri" panose="020F0502020204030204" pitchFamily="34" charset="0"/>
                              <a:cs typeface="Calibri" panose="020F0502020204030204" pitchFamily="34" charset="0"/>
                            </a:rPr>
                            <a:t>2xLTF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Calibri"/>
                              <a:ea typeface="Calibri" panose="020F0502020204030204" pitchFamily="34" charset="0"/>
                              <a:cs typeface="Calibri"/>
                            </a:rPr>
                            <a:t>4xLTF</a:t>
                          </a:r>
                        </a:p>
                      </a:txBody>
                      <a:tcPr anchor="ctr"/>
                    </a:tc>
                    <a:extLst>
                      <a:ext uri="{0D108BD9-81ED-4DB2-BD59-A6C34878D82A}">
                        <a16:rowId xmlns:a16="http://schemas.microsoft.com/office/drawing/2014/main" val="1272483090"/>
                      </a:ext>
                    </a:extLst>
                  </a:tr>
                  <a:tr h="334740">
                    <a:tc>
                      <a:txBody>
                        <a:bodyPr/>
                        <a:lstStyle/>
                        <a:p>
                          <a:pPr algn="ctr"/>
                          <a:r>
                            <a:rPr lang="en-US" sz="1600">
                              <a:latin typeface="Calibri"/>
                              <a:ea typeface="Calibri" panose="020F0502020204030204" pitchFamily="34" charset="0"/>
                              <a:cs typeface="Calibri"/>
                            </a:rPr>
                            <a:t>26DRU20</a:t>
                          </a:r>
                        </a:p>
                      </a:txBody>
                      <a:tcPr anchor="ctr"/>
                    </a:tc>
                    <a:tc>
                      <a:txBody>
                        <a:bodyPr/>
                        <a:lstStyle/>
                        <a:p>
                          <a:pPr algn="ctr"/>
                          <a:r>
                            <a:rPr lang="en-US" sz="1600" kern="1200">
                              <a:solidFill>
                                <a:schemeClr val="dk1"/>
                              </a:solidFill>
                              <a:latin typeface="Calibri"/>
                              <a:ea typeface="Calibri" panose="020F0502020204030204" pitchFamily="34" charset="0"/>
                              <a:cs typeface="Calibri"/>
                            </a:rPr>
                            <a:t>3</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1866044947"/>
                      </a:ext>
                    </a:extLst>
                  </a:tr>
                  <a:tr h="334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52DRU20</a:t>
                          </a:r>
                        </a:p>
                      </a:txBody>
                      <a:tcPr anchor="ctr"/>
                    </a:tc>
                    <a:tc>
                      <a:txBody>
                        <a:bodyPr/>
                        <a:lstStyle/>
                        <a:p>
                          <a:pPr algn="ctr"/>
                          <a:r>
                            <a:rPr lang="en-US" sz="1600" kern="1200">
                              <a:solidFill>
                                <a:schemeClr val="dk1"/>
                              </a:solidFill>
                              <a:latin typeface="Calibri"/>
                              <a:ea typeface="Calibri" panose="020F0502020204030204" pitchFamily="34" charset="0"/>
                              <a:cs typeface="Calibri"/>
                            </a:rPr>
                            <a:t>5</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3123267961"/>
                      </a:ext>
                    </a:extLst>
                  </a:tr>
                  <a:tr h="334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106DRU20</a:t>
                          </a:r>
                        </a:p>
                      </a:txBody>
                      <a:tcPr anchor="ctr"/>
                    </a:tc>
                    <a:tc>
                      <a:txBody>
                        <a:bodyPr/>
                        <a:lstStyle/>
                        <a:p>
                          <a:pPr algn="ctr"/>
                          <a:r>
                            <a:rPr lang="en-US" sz="1600" kern="1200">
                              <a:solidFill>
                                <a:schemeClr val="dk1"/>
                              </a:solidFill>
                              <a:latin typeface="Calibri"/>
                              <a:ea typeface="Calibri" panose="020F0502020204030204" pitchFamily="34" charset="0"/>
                              <a:cs typeface="Calibri"/>
                            </a:rPr>
                            <a:t>5</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3479466781"/>
                      </a:ext>
                    </a:extLst>
                  </a:tr>
                  <a:tr h="334740">
                    <a:tc>
                      <a:txBody>
                        <a:bodyPr/>
                        <a:lstStyle/>
                        <a:p>
                          <a:pPr algn="ctr"/>
                          <a:r>
                            <a:rPr lang="en-US" sz="1600">
                              <a:latin typeface="Calibri"/>
                              <a:ea typeface="Calibri" panose="020F0502020204030204" pitchFamily="34" charset="0"/>
                              <a:cs typeface="Calibri"/>
                            </a:rPr>
                            <a:t>26DRU40</a:t>
                          </a:r>
                        </a:p>
                      </a:txBody>
                      <a:tcPr anchor="ctr"/>
                    </a:tc>
                    <a:tc>
                      <a:txBody>
                        <a:bodyPr/>
                        <a:lstStyle/>
                        <a:p>
                          <a:pPr algn="ctr"/>
                          <a:r>
                            <a:rPr lang="en-US" sz="1600" kern="1200">
                              <a:solidFill>
                                <a:schemeClr val="dk1"/>
                              </a:solidFill>
                              <a:latin typeface="Calibri"/>
                              <a:ea typeface="Calibri" panose="020F0502020204030204" pitchFamily="34" charset="0"/>
                              <a:cs typeface="Calibri"/>
                            </a:rPr>
                            <a:t>6</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1468572819"/>
                      </a:ext>
                    </a:extLst>
                  </a:tr>
                  <a:tr h="334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52DRU40</a:t>
                          </a:r>
                        </a:p>
                      </a:txBody>
                      <a:tcPr anchor="ctr"/>
                    </a:tc>
                    <a:tc>
                      <a:txBody>
                        <a:bodyPr/>
                        <a:lstStyle/>
                        <a:p>
                          <a:pPr algn="ctr"/>
                          <a:r>
                            <a:rPr lang="en-US" sz="1600" kern="1200">
                              <a:solidFill>
                                <a:schemeClr val="dk1"/>
                              </a:solidFill>
                              <a:latin typeface="Calibri"/>
                              <a:ea typeface="Calibri" panose="020F0502020204030204" pitchFamily="34" charset="0"/>
                              <a:cs typeface="Calibri"/>
                            </a:rPr>
                            <a:t>3</a:t>
                          </a:r>
                        </a:p>
                      </a:txBody>
                      <a:tcPr anchor="ctr"/>
                    </a:tc>
                    <a:tc>
                      <a:txBody>
                        <a:bodyPr/>
                        <a:lstStyle/>
                        <a:p>
                          <a:pPr algn="ctr"/>
                          <a:r>
                            <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4125714143"/>
                      </a:ext>
                    </a:extLst>
                  </a:tr>
                  <a:tr h="334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106DRU40</a:t>
                          </a:r>
                        </a:p>
                      </a:txBody>
                      <a:tcPr anchor="ctr"/>
                    </a:tc>
                    <a:tc>
                      <a:txBody>
                        <a:bodyPr/>
                        <a:lstStyle/>
                        <a:p>
                          <a:pPr algn="ctr"/>
                          <a:r>
                            <a:rPr lang="en-US" sz="1600" kern="1200">
                              <a:solidFill>
                                <a:schemeClr val="dk1"/>
                              </a:solidFill>
                              <a:latin typeface="Calibri"/>
                              <a:ea typeface="Calibri" panose="020F0502020204030204" pitchFamily="34" charset="0"/>
                              <a:cs typeface="Calibri"/>
                            </a:rPr>
                            <a:t>5</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1562845230"/>
                      </a:ext>
                    </a:extLst>
                  </a:tr>
                  <a:tr h="334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52DRU80</a:t>
                          </a:r>
                        </a:p>
                      </a:txBody>
                      <a:tcPr anchor="ctr"/>
                    </a:tc>
                    <a:tc>
                      <a:txBody>
                        <a:bodyPr/>
                        <a:lstStyle/>
                        <a:p>
                          <a:pPr algn="ctr"/>
                          <a:r>
                            <a:rPr lang="en-US" sz="1600" kern="1200">
                              <a:solidFill>
                                <a:schemeClr val="dk1"/>
                              </a:solidFill>
                              <a:latin typeface="Calibri"/>
                              <a:ea typeface="Calibri" panose="020F0502020204030204" pitchFamily="34" charset="0"/>
                              <a:cs typeface="Calibri"/>
                            </a:rPr>
                            <a:t>14</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940334264"/>
                      </a:ext>
                    </a:extLst>
                  </a:tr>
                  <a:tr h="334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106DRU80</a:t>
                          </a:r>
                        </a:p>
                      </a:txBody>
                      <a:tcPr anchor="ctr"/>
                    </a:tc>
                    <a:tc>
                      <a:txBody>
                        <a:bodyPr/>
                        <a:lstStyle/>
                        <a:p>
                          <a:pPr algn="ctr"/>
                          <a:r>
                            <a:rPr lang="en-US" sz="1600" kern="1200" dirty="0">
                              <a:solidFill>
                                <a:schemeClr val="dk1"/>
                              </a:solidFill>
                              <a:latin typeface="Calibri"/>
                              <a:ea typeface="Calibri" panose="020F0502020204030204" pitchFamily="34" charset="0"/>
                              <a:cs typeface="Calibri"/>
                            </a:rPr>
                            <a:t>28</a:t>
                          </a:r>
                        </a:p>
                      </a:txBody>
                      <a:tcPr anchor="ctr"/>
                    </a:tc>
                    <a:tc>
                      <a:txBody>
                        <a:bodyPr/>
                        <a:lstStyle/>
                        <a:p>
                          <a:pPr algn="ctr"/>
                          <a:r>
                            <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3791757396"/>
                      </a:ext>
                    </a:extLst>
                  </a:tr>
                </a:tbl>
              </a:graphicData>
            </a:graphic>
          </p:graphicFrame>
        </mc:Choice>
        <mc:Fallback xmlns="">
          <p:graphicFrame>
            <p:nvGraphicFramePr>
              <p:cNvPr id="7" name="Content Placeholder 6">
                <a:extLst>
                  <a:ext uri="{FF2B5EF4-FFF2-40B4-BE49-F238E27FC236}">
                    <a16:creationId xmlns:a16="http://schemas.microsoft.com/office/drawing/2014/main" id="{68A90B4A-B095-646B-B40D-BA11FB064117}"/>
                  </a:ext>
                </a:extLst>
              </p:cNvPr>
              <p:cNvGraphicFramePr>
                <a:graphicFrameLocks noGrp="1"/>
              </p:cNvGraphicFramePr>
              <p:nvPr>
                <p:ph idx="1"/>
                <p:extLst>
                  <p:ext uri="{D42A27DB-BD31-4B8C-83A1-F6EECF244321}">
                    <p14:modId xmlns:p14="http://schemas.microsoft.com/office/powerpoint/2010/main" val="1294548143"/>
                  </p:ext>
                </p:extLst>
              </p:nvPr>
            </p:nvGraphicFramePr>
            <p:xfrm>
              <a:off x="3796664" y="2578546"/>
              <a:ext cx="5403005" cy="3622548"/>
            </p:xfrm>
            <a:graphic>
              <a:graphicData uri="http://schemas.openxmlformats.org/drawingml/2006/table">
                <a:tbl>
                  <a:tblPr firstRow="1" bandRow="1">
                    <a:tableStyleId>{5C22544A-7EE6-4342-B048-85BDC9FD1C3A}</a:tableStyleId>
                  </a:tblPr>
                  <a:tblGrid>
                    <a:gridCol w="1540995">
                      <a:extLst>
                        <a:ext uri="{9D8B030D-6E8A-4147-A177-3AD203B41FA5}">
                          <a16:colId xmlns:a16="http://schemas.microsoft.com/office/drawing/2014/main" val="4206040097"/>
                        </a:ext>
                      </a:extLst>
                    </a:gridCol>
                    <a:gridCol w="1931005">
                      <a:extLst>
                        <a:ext uri="{9D8B030D-6E8A-4147-A177-3AD203B41FA5}">
                          <a16:colId xmlns:a16="http://schemas.microsoft.com/office/drawing/2014/main" val="3780956229"/>
                        </a:ext>
                      </a:extLst>
                    </a:gridCol>
                    <a:gridCol w="1931005">
                      <a:extLst>
                        <a:ext uri="{9D8B030D-6E8A-4147-A177-3AD203B41FA5}">
                          <a16:colId xmlns:a16="http://schemas.microsoft.com/office/drawing/2014/main" val="1180309855"/>
                        </a:ext>
                      </a:extLst>
                    </a:gridCol>
                  </a:tblGrid>
                  <a:tr h="605028">
                    <a:tc rowSpan="2">
                      <a:txBody>
                        <a:bodyPr/>
                        <a:lstStyle/>
                        <a:p>
                          <a:pPr algn="ctr"/>
                          <a:r>
                            <a:rPr lang="en-US" sz="1600">
                              <a:latin typeface="Calibri"/>
                              <a:ea typeface="Calibri" panose="020F0502020204030204" pitchFamily="34" charset="0"/>
                              <a:cs typeface="Calibri"/>
                            </a:rPr>
                            <a:t>DRU</a:t>
                          </a:r>
                        </a:p>
                      </a:txBody>
                      <a:tcPr anchor="ctr"/>
                    </a:tc>
                    <a:tc gridSpan="2">
                      <a:txBody>
                        <a:bodyPr/>
                        <a:lstStyle/>
                        <a:p>
                          <a:endParaRPr lang="en-US"/>
                        </a:p>
                      </a:txBody>
                      <a:tcPr anchor="ctr">
                        <a:blipFill>
                          <a:blip r:embed="rId2"/>
                          <a:stretch>
                            <a:fillRect l="-40000" t="-1000" r="-630" b="-508000"/>
                          </a:stretch>
                        </a:blipFill>
                      </a:tcPr>
                    </a:tc>
                    <a:tc hMerge="1">
                      <a:txBody>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71859106"/>
                      </a:ext>
                    </a:extLst>
                  </a:tr>
                  <a:tr h="335280">
                    <a:tc vMerge="1">
                      <a:txBody>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ea typeface="Calibri" panose="020F0502020204030204" pitchFamily="34" charset="0"/>
                              <a:cs typeface="Calibri" panose="020F0502020204030204" pitchFamily="34" charset="0"/>
                            </a:rPr>
                            <a:t>2xLTF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Calibri"/>
                              <a:ea typeface="Calibri" panose="020F0502020204030204" pitchFamily="34" charset="0"/>
                              <a:cs typeface="Calibri"/>
                            </a:rPr>
                            <a:t>4xLTF</a:t>
                          </a:r>
                        </a:p>
                      </a:txBody>
                      <a:tcPr anchor="ctr"/>
                    </a:tc>
                    <a:extLst>
                      <a:ext uri="{0D108BD9-81ED-4DB2-BD59-A6C34878D82A}">
                        <a16:rowId xmlns:a16="http://schemas.microsoft.com/office/drawing/2014/main" val="1272483090"/>
                      </a:ext>
                    </a:extLst>
                  </a:tr>
                  <a:tr h="335280">
                    <a:tc>
                      <a:txBody>
                        <a:bodyPr/>
                        <a:lstStyle/>
                        <a:p>
                          <a:pPr algn="ctr"/>
                          <a:r>
                            <a:rPr lang="en-US" sz="1600">
                              <a:latin typeface="Calibri"/>
                              <a:ea typeface="Calibri" panose="020F0502020204030204" pitchFamily="34" charset="0"/>
                              <a:cs typeface="Calibri"/>
                            </a:rPr>
                            <a:t>26DRU20</a:t>
                          </a:r>
                        </a:p>
                      </a:txBody>
                      <a:tcPr anchor="ctr"/>
                    </a:tc>
                    <a:tc>
                      <a:txBody>
                        <a:bodyPr/>
                        <a:lstStyle/>
                        <a:p>
                          <a:pPr algn="ctr"/>
                          <a:r>
                            <a:rPr lang="en-US" sz="1600" kern="1200">
                              <a:solidFill>
                                <a:schemeClr val="dk1"/>
                              </a:solidFill>
                              <a:latin typeface="Calibri"/>
                              <a:ea typeface="Calibri" panose="020F0502020204030204" pitchFamily="34" charset="0"/>
                              <a:cs typeface="Calibri"/>
                            </a:rPr>
                            <a:t>3</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1866044947"/>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52DRU20</a:t>
                          </a:r>
                        </a:p>
                      </a:txBody>
                      <a:tcPr anchor="ctr"/>
                    </a:tc>
                    <a:tc>
                      <a:txBody>
                        <a:bodyPr/>
                        <a:lstStyle/>
                        <a:p>
                          <a:pPr algn="ctr"/>
                          <a:r>
                            <a:rPr lang="en-US" sz="1600" kern="1200">
                              <a:solidFill>
                                <a:schemeClr val="dk1"/>
                              </a:solidFill>
                              <a:latin typeface="Calibri"/>
                              <a:ea typeface="Calibri" panose="020F0502020204030204" pitchFamily="34" charset="0"/>
                              <a:cs typeface="Calibri"/>
                            </a:rPr>
                            <a:t>5</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3123267961"/>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106DRU20</a:t>
                          </a:r>
                        </a:p>
                      </a:txBody>
                      <a:tcPr anchor="ctr"/>
                    </a:tc>
                    <a:tc>
                      <a:txBody>
                        <a:bodyPr/>
                        <a:lstStyle/>
                        <a:p>
                          <a:pPr algn="ctr"/>
                          <a:r>
                            <a:rPr lang="en-US" sz="1600" kern="1200">
                              <a:solidFill>
                                <a:schemeClr val="dk1"/>
                              </a:solidFill>
                              <a:latin typeface="Calibri"/>
                              <a:ea typeface="Calibri" panose="020F0502020204030204" pitchFamily="34" charset="0"/>
                              <a:cs typeface="Calibri"/>
                            </a:rPr>
                            <a:t>5</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3479466781"/>
                      </a:ext>
                    </a:extLst>
                  </a:tr>
                  <a:tr h="335280">
                    <a:tc>
                      <a:txBody>
                        <a:bodyPr/>
                        <a:lstStyle/>
                        <a:p>
                          <a:pPr algn="ctr"/>
                          <a:r>
                            <a:rPr lang="en-US" sz="1600">
                              <a:latin typeface="Calibri"/>
                              <a:ea typeface="Calibri" panose="020F0502020204030204" pitchFamily="34" charset="0"/>
                              <a:cs typeface="Calibri"/>
                            </a:rPr>
                            <a:t>26DRU40</a:t>
                          </a:r>
                        </a:p>
                      </a:txBody>
                      <a:tcPr anchor="ctr"/>
                    </a:tc>
                    <a:tc>
                      <a:txBody>
                        <a:bodyPr/>
                        <a:lstStyle/>
                        <a:p>
                          <a:pPr algn="ctr"/>
                          <a:r>
                            <a:rPr lang="en-US" sz="1600" kern="1200">
                              <a:solidFill>
                                <a:schemeClr val="dk1"/>
                              </a:solidFill>
                              <a:latin typeface="Calibri"/>
                              <a:ea typeface="Calibri" panose="020F0502020204030204" pitchFamily="34" charset="0"/>
                              <a:cs typeface="Calibri"/>
                            </a:rPr>
                            <a:t>6</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1468572819"/>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52DRU40</a:t>
                          </a:r>
                        </a:p>
                      </a:txBody>
                      <a:tcPr anchor="ctr"/>
                    </a:tc>
                    <a:tc>
                      <a:txBody>
                        <a:bodyPr/>
                        <a:lstStyle/>
                        <a:p>
                          <a:pPr algn="ctr"/>
                          <a:r>
                            <a:rPr lang="en-US" sz="1600" kern="1200">
                              <a:solidFill>
                                <a:schemeClr val="dk1"/>
                              </a:solidFill>
                              <a:latin typeface="Calibri"/>
                              <a:ea typeface="Calibri" panose="020F0502020204030204" pitchFamily="34" charset="0"/>
                              <a:cs typeface="Calibri"/>
                            </a:rPr>
                            <a:t>3</a:t>
                          </a:r>
                        </a:p>
                      </a:txBody>
                      <a:tcPr anchor="ctr"/>
                    </a:tc>
                    <a:tc>
                      <a:txBody>
                        <a:bodyPr/>
                        <a:lstStyle/>
                        <a:p>
                          <a:pPr algn="ctr"/>
                          <a:r>
                            <a:rPr lang="en-US" sz="1600" kern="1200">
                              <a:solidFill>
                                <a:schemeClr val="dk1"/>
                              </a:solidFill>
                              <a:latin typeface="Calibri" panose="020F0502020204030204" pitchFamily="34" charset="0"/>
                              <a:ea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4125714143"/>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106DRU40</a:t>
                          </a:r>
                        </a:p>
                      </a:txBody>
                      <a:tcPr anchor="ctr"/>
                    </a:tc>
                    <a:tc>
                      <a:txBody>
                        <a:bodyPr/>
                        <a:lstStyle/>
                        <a:p>
                          <a:pPr algn="ctr"/>
                          <a:r>
                            <a:rPr lang="en-US" sz="1600" kern="1200">
                              <a:solidFill>
                                <a:schemeClr val="dk1"/>
                              </a:solidFill>
                              <a:latin typeface="Calibri"/>
                              <a:ea typeface="Calibri" panose="020F0502020204030204" pitchFamily="34" charset="0"/>
                              <a:cs typeface="Calibri"/>
                            </a:rPr>
                            <a:t>5</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1562845230"/>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52DRU80</a:t>
                          </a:r>
                        </a:p>
                      </a:txBody>
                      <a:tcPr anchor="ctr"/>
                    </a:tc>
                    <a:tc>
                      <a:txBody>
                        <a:bodyPr/>
                        <a:lstStyle/>
                        <a:p>
                          <a:pPr algn="ctr"/>
                          <a:r>
                            <a:rPr lang="en-US" sz="1600" kern="1200">
                              <a:solidFill>
                                <a:schemeClr val="dk1"/>
                              </a:solidFill>
                              <a:latin typeface="Calibri"/>
                              <a:ea typeface="Calibri" panose="020F0502020204030204" pitchFamily="34" charset="0"/>
                              <a:cs typeface="Calibri"/>
                            </a:rPr>
                            <a:t>14</a:t>
                          </a:r>
                        </a:p>
                      </a:txBody>
                      <a:tcPr anchor="ctr"/>
                    </a:tc>
                    <a:tc>
                      <a:txBody>
                        <a:bodyPr/>
                        <a:lstStyle/>
                        <a:p>
                          <a:pPr algn="ctr"/>
                          <a:r>
                            <a:rPr lang="en-US" sz="1600" kern="1200">
                              <a:solidFill>
                                <a:schemeClr val="dk1"/>
                              </a:solidFill>
                              <a:latin typeface="Calibri"/>
                              <a:ea typeface="Calibri" panose="020F0502020204030204" pitchFamily="34" charset="0"/>
                              <a:cs typeface="Calibri"/>
                            </a:rPr>
                            <a:t>1</a:t>
                          </a:r>
                        </a:p>
                      </a:txBody>
                      <a:tcPr anchor="ctr"/>
                    </a:tc>
                    <a:extLst>
                      <a:ext uri="{0D108BD9-81ED-4DB2-BD59-A6C34878D82A}">
                        <a16:rowId xmlns:a16="http://schemas.microsoft.com/office/drawing/2014/main" val="940334264"/>
                      </a:ext>
                    </a:extLst>
                  </a:tr>
                  <a:tr h="335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106DRU80</a:t>
                          </a:r>
                        </a:p>
                      </a:txBody>
                      <a:tcPr anchor="ctr"/>
                    </a:tc>
                    <a:tc>
                      <a:txBody>
                        <a:bodyPr/>
                        <a:lstStyle/>
                        <a:p>
                          <a:pPr algn="ctr"/>
                          <a:r>
                            <a:rPr lang="en-US" sz="1600" kern="1200">
                              <a:solidFill>
                                <a:schemeClr val="dk1"/>
                              </a:solidFill>
                              <a:latin typeface="Calibri"/>
                              <a:ea typeface="Calibri" panose="020F0502020204030204" pitchFamily="34" charset="0"/>
                              <a:cs typeface="Calibri"/>
                            </a:rPr>
                            <a:t>28</a:t>
                          </a:r>
                        </a:p>
                      </a:txBody>
                      <a:tcPr anchor="ctr"/>
                    </a:tc>
                    <a:tc>
                      <a:txBody>
                        <a:bodyPr/>
                        <a:lstStyle/>
                        <a:p>
                          <a:pPr algn="ctr"/>
                          <a:r>
                            <a:rPr lang="en-US" sz="1600" kern="1200">
                              <a:solidFill>
                                <a:schemeClr val="dk1"/>
                              </a:solidFill>
                              <a:latin typeface="Calibri" panose="020F0502020204030204" pitchFamily="34" charset="0"/>
                              <a:ea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val="3791757396"/>
                      </a:ext>
                    </a:extLst>
                  </a:tr>
                </a:tbl>
              </a:graphicData>
            </a:graphic>
          </p:graphicFrame>
        </mc:Fallback>
      </mc:AlternateContent>
      <p:sp>
        <p:nvSpPr>
          <p:cNvPr id="4" name="Slide Number Placeholder 3">
            <a:extLst>
              <a:ext uri="{FF2B5EF4-FFF2-40B4-BE49-F238E27FC236}">
                <a16:creationId xmlns:a16="http://schemas.microsoft.com/office/drawing/2014/main" id="{44AB92BB-91C3-BC21-B93A-AE3F21505667}"/>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1F47F480-5A63-F715-94D1-17B1C96F1DA9}"/>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9432E10C-CAFA-A46A-AFE5-15A542442500}"/>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44249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CDDC39-6801-1568-B61E-FA2D4531F393}"/>
              </a:ext>
            </a:extLst>
          </p:cNvPr>
          <p:cNvPicPr>
            <a:picLocks noChangeAspect="1"/>
          </p:cNvPicPr>
          <p:nvPr/>
        </p:nvPicPr>
        <p:blipFill>
          <a:blip r:embed="rId3"/>
          <a:stretch>
            <a:fillRect/>
          </a:stretch>
        </p:blipFill>
        <p:spPr>
          <a:xfrm>
            <a:off x="0" y="1751014"/>
            <a:ext cx="5791200" cy="4343400"/>
          </a:xfrm>
          <a:prstGeom prst="rect">
            <a:avLst/>
          </a:prstGeom>
        </p:spPr>
      </p:pic>
      <p:sp>
        <p:nvSpPr>
          <p:cNvPr id="2" name="Title 1">
            <a:extLst>
              <a:ext uri="{FF2B5EF4-FFF2-40B4-BE49-F238E27FC236}">
                <a16:creationId xmlns:a16="http://schemas.microsoft.com/office/drawing/2014/main" id="{B7B65C37-C631-DD9A-F801-CBC9691ECDC8}"/>
              </a:ext>
            </a:extLst>
          </p:cNvPr>
          <p:cNvSpPr>
            <a:spLocks noGrp="1"/>
          </p:cNvSpPr>
          <p:nvPr>
            <p:ph type="title"/>
          </p:nvPr>
        </p:nvSpPr>
        <p:spPr/>
        <p:txBody>
          <a:bodyPr/>
          <a:lstStyle/>
          <a:p>
            <a:r>
              <a:rPr lang="en-US" dirty="0"/>
              <a:t>Applying Different LTF Types to DRU (Method 1) </a:t>
            </a:r>
          </a:p>
        </p:txBody>
      </p:sp>
      <p:sp>
        <p:nvSpPr>
          <p:cNvPr id="4" name="Slide Number Placeholder 3">
            <a:extLst>
              <a:ext uri="{FF2B5EF4-FFF2-40B4-BE49-F238E27FC236}">
                <a16:creationId xmlns:a16="http://schemas.microsoft.com/office/drawing/2014/main" id="{E1428793-0594-7559-3F80-A9BF80E1D1C2}"/>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CEAB5AC8-44FE-229F-FBE3-4C2CCD2F6208}"/>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9E45AD03-3943-1651-EED5-94C2AADAB4C3}"/>
              </a:ext>
            </a:extLst>
          </p:cNvPr>
          <p:cNvSpPr>
            <a:spLocks noGrp="1"/>
          </p:cNvSpPr>
          <p:nvPr>
            <p:ph type="dt" idx="15"/>
          </p:nvPr>
        </p:nvSpPr>
        <p:spPr/>
        <p:txBody>
          <a:bodyPr/>
          <a:lstStyle/>
          <a:p>
            <a:r>
              <a:rPr lang="en-US"/>
              <a:t>July 2024</a:t>
            </a:r>
            <a:endParaRPr lang="en-GB"/>
          </a:p>
        </p:txBody>
      </p:sp>
      <p:sp>
        <p:nvSpPr>
          <p:cNvPr id="7" name="Content Placeholder 9">
            <a:extLst>
              <a:ext uri="{FF2B5EF4-FFF2-40B4-BE49-F238E27FC236}">
                <a16:creationId xmlns:a16="http://schemas.microsoft.com/office/drawing/2014/main" id="{1CC8FF73-06D2-B005-9716-8B43B77E935C}"/>
              </a:ext>
            </a:extLst>
          </p:cNvPr>
          <p:cNvSpPr>
            <a:spLocks noGrp="1"/>
          </p:cNvSpPr>
          <p:nvPr>
            <p:ph idx="1"/>
          </p:nvPr>
        </p:nvSpPr>
        <p:spPr>
          <a:xfrm>
            <a:off x="5482392" y="1981201"/>
            <a:ext cx="5384900" cy="4113213"/>
          </a:xfrm>
        </p:spPr>
        <p:txBody>
          <a:bodyPr/>
          <a:lstStyle/>
          <a:p>
            <a:pPr>
              <a:buFont typeface="Arial" panose="020B0604020202020204" pitchFamily="34" charset="0"/>
              <a:buChar char="•"/>
            </a:pPr>
            <a:r>
              <a:rPr lang="en-US" sz="1800" dirty="0"/>
              <a:t>The R value is plotted for all DRUs corresponding to all combinations of DRU sizes and distribution bandwidths for each LTF type.</a:t>
            </a:r>
          </a:p>
          <a:p>
            <a:pPr marL="0" indent="0"/>
            <a:endParaRPr lang="en-US" sz="1800" dirty="0"/>
          </a:p>
          <a:p>
            <a:pPr>
              <a:buFont typeface="Arial" panose="020B0604020202020204" pitchFamily="34" charset="0"/>
              <a:buChar char="•"/>
            </a:pPr>
            <a:r>
              <a:rPr lang="en-US" sz="1800" dirty="0"/>
              <a:t>For 4xLTF, the R value is 1 indicating that the LTF sequence for 4xLTF mode is almost evenly distributed for all DRU sizes </a:t>
            </a:r>
          </a:p>
          <a:p>
            <a:pPr marL="0" indent="0"/>
            <a:endParaRPr lang="en-US" sz="1800" dirty="0"/>
          </a:p>
          <a:p>
            <a:pPr>
              <a:buFont typeface="Arial" panose="020B0604020202020204" pitchFamily="34" charset="0"/>
              <a:buChar char="•"/>
            </a:pPr>
            <a:r>
              <a:rPr lang="en-US" sz="1800" dirty="0"/>
              <a:t>For 2xLTF, the CDF of the R value is spread over a large range </a:t>
            </a:r>
          </a:p>
          <a:p>
            <a:pPr lvl="1">
              <a:buFont typeface="Arial" panose="020B0604020202020204" pitchFamily="34" charset="0"/>
              <a:buChar char="•"/>
            </a:pPr>
            <a:r>
              <a:rPr lang="en-US" sz="1400" dirty="0"/>
              <a:t>The LTF sequence for 2xLTF is far less evenly distributed</a:t>
            </a:r>
          </a:p>
          <a:p>
            <a:pPr lvl="1">
              <a:buFont typeface="Arial" panose="020B0604020202020204" pitchFamily="34" charset="0"/>
              <a:buChar char="•"/>
            </a:pPr>
            <a:r>
              <a:rPr lang="en-US" sz="1400" dirty="0"/>
              <a:t>The uneven distribution of the active LTF tones results in a </a:t>
            </a:r>
            <a:r>
              <a:rPr lang="en-US" sz="1400" i="1" dirty="0"/>
              <a:t>clustering problem</a:t>
            </a:r>
          </a:p>
          <a:p>
            <a:pPr marL="0" indent="0"/>
            <a:endParaRPr lang="en-US" sz="2000" dirty="0"/>
          </a:p>
        </p:txBody>
      </p:sp>
      <p:sp>
        <p:nvSpPr>
          <p:cNvPr id="9" name="Oval 8">
            <a:extLst>
              <a:ext uri="{FF2B5EF4-FFF2-40B4-BE49-F238E27FC236}">
                <a16:creationId xmlns:a16="http://schemas.microsoft.com/office/drawing/2014/main" id="{2AC9D394-3074-15D8-C2EC-0DA79A298CAF}"/>
              </a:ext>
            </a:extLst>
          </p:cNvPr>
          <p:cNvSpPr/>
          <p:nvPr/>
        </p:nvSpPr>
        <p:spPr bwMode="auto">
          <a:xfrm>
            <a:off x="588801" y="5479942"/>
            <a:ext cx="827875" cy="22539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1613AD-C210-3615-E10B-225461BDD7DF}"/>
                  </a:ext>
                </a:extLst>
              </p:cNvPr>
              <p:cNvSpPr txBox="1"/>
              <p:nvPr/>
            </p:nvSpPr>
            <p:spPr>
              <a:xfrm>
                <a:off x="163663" y="5312535"/>
                <a:ext cx="261475" cy="461665"/>
              </a:xfrm>
              <a:prstGeom prst="rect">
                <a:avLst/>
              </a:prstGeom>
              <a:noFill/>
            </p:spPr>
            <p:txBody>
              <a:bodyPr wrap="square" rtlCol="0">
                <a:spAutoFit/>
              </a:bodyPr>
              <a:lstStyle/>
              <a:p>
                <a14:m>
                  <m:oMath xmlns:m="http://schemas.openxmlformats.org/officeDocument/2006/math">
                    <m:sSub>
                      <m:sSubPr>
                        <m:ctrlPr>
                          <a:rPr lang="en-US" sz="1200" i="1" dirty="0" smtClean="0">
                            <a:solidFill>
                              <a:srgbClr val="FF0000"/>
                            </a:solidFill>
                            <a:latin typeface="Cambria Math" panose="02040503050406030204" pitchFamily="18" charset="0"/>
                          </a:rPr>
                        </m:ctrlPr>
                      </m:sSubPr>
                      <m:e>
                        <m:r>
                          <a:rPr lang="en-US" sz="1200" i="1" dirty="0" smtClean="0">
                            <a:solidFill>
                              <a:srgbClr val="FF0000"/>
                            </a:solidFill>
                            <a:latin typeface="Cambria Math" panose="02040503050406030204" pitchFamily="18" charset="0"/>
                          </a:rPr>
                          <m:t>𝑅</m:t>
                        </m:r>
                      </m:e>
                      <m:sub>
                        <m:r>
                          <a:rPr lang="en-US" sz="1200" i="1" dirty="0">
                            <a:solidFill>
                              <a:srgbClr val="FF0000"/>
                            </a:solidFill>
                            <a:latin typeface="Cambria Math" panose="02040503050406030204" pitchFamily="18" charset="0"/>
                          </a:rPr>
                          <m:t>0</m:t>
                        </m:r>
                      </m:sub>
                    </m:sSub>
                  </m:oMath>
                </a14:m>
                <a:r>
                  <a:rPr lang="en-US" dirty="0">
                    <a:solidFill>
                      <a:srgbClr val="FF0000"/>
                    </a:solidFill>
                  </a:rPr>
                  <a:t> </a:t>
                </a:r>
              </a:p>
            </p:txBody>
          </p:sp>
        </mc:Choice>
        <mc:Fallback xmlns="">
          <p:sp>
            <p:nvSpPr>
              <p:cNvPr id="10" name="TextBox 9">
                <a:extLst>
                  <a:ext uri="{FF2B5EF4-FFF2-40B4-BE49-F238E27FC236}">
                    <a16:creationId xmlns:a16="http://schemas.microsoft.com/office/drawing/2014/main" id="{0F1613AD-C210-3615-E10B-225461BDD7DF}"/>
                  </a:ext>
                </a:extLst>
              </p:cNvPr>
              <p:cNvSpPr txBox="1">
                <a:spLocks noRot="1" noChangeAspect="1" noMove="1" noResize="1" noEditPoints="1" noAdjustHandles="1" noChangeArrowheads="1" noChangeShapeType="1" noTextEdit="1"/>
              </p:cNvSpPr>
              <p:nvPr/>
            </p:nvSpPr>
            <p:spPr>
              <a:xfrm>
                <a:off x="163663" y="5312535"/>
                <a:ext cx="261475" cy="461665"/>
              </a:xfrm>
              <a:prstGeom prst="rect">
                <a:avLst/>
              </a:prstGeom>
              <a:blipFill>
                <a:blip r:embed="rId4"/>
                <a:stretch>
                  <a:fillRect r="-9302"/>
                </a:stretch>
              </a:blipFill>
            </p:spPr>
            <p:txBody>
              <a:bodyPr/>
              <a:lstStyle/>
              <a:p>
                <a:r>
                  <a:rPr lang="en-US">
                    <a:noFill/>
                  </a:rPr>
                  <a:t> </a:t>
                </a:r>
              </a:p>
            </p:txBody>
          </p:sp>
        </mc:Fallback>
      </mc:AlternateContent>
    </p:spTree>
    <p:extLst>
      <p:ext uri="{BB962C8B-B14F-4D97-AF65-F5344CB8AC3E}">
        <p14:creationId xmlns:p14="http://schemas.microsoft.com/office/powerpoint/2010/main" val="39793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number of lines&#10;&#10;Description automatically generated with medium confidence">
            <a:extLst>
              <a:ext uri="{FF2B5EF4-FFF2-40B4-BE49-F238E27FC236}">
                <a16:creationId xmlns:a16="http://schemas.microsoft.com/office/drawing/2014/main" id="{95819B89-CE07-88DF-1A8E-AF4437D15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38" y="1600199"/>
            <a:ext cx="5601691" cy="4572000"/>
          </a:xfrm>
          <a:prstGeom prst="rect">
            <a:avLst/>
          </a:prstGeom>
        </p:spPr>
      </p:pic>
      <p:sp>
        <p:nvSpPr>
          <p:cNvPr id="2" name="Title 1">
            <a:extLst>
              <a:ext uri="{FF2B5EF4-FFF2-40B4-BE49-F238E27FC236}">
                <a16:creationId xmlns:a16="http://schemas.microsoft.com/office/drawing/2014/main" id="{8D4C631B-2DD1-30CB-61E3-1CB99B1FF3EF}"/>
              </a:ext>
            </a:extLst>
          </p:cNvPr>
          <p:cNvSpPr>
            <a:spLocks noGrp="1"/>
          </p:cNvSpPr>
          <p:nvPr>
            <p:ph type="title"/>
          </p:nvPr>
        </p:nvSpPr>
        <p:spPr/>
        <p:txBody>
          <a:bodyPr/>
          <a:lstStyle/>
          <a:p>
            <a:r>
              <a:rPr lang="en-US" dirty="0"/>
              <a:t>Clustered LTF Tones</a:t>
            </a:r>
          </a:p>
        </p:txBody>
      </p:sp>
      <p:sp>
        <p:nvSpPr>
          <p:cNvPr id="4" name="Slide Number Placeholder 3">
            <a:extLst>
              <a:ext uri="{FF2B5EF4-FFF2-40B4-BE49-F238E27FC236}">
                <a16:creationId xmlns:a16="http://schemas.microsoft.com/office/drawing/2014/main" id="{F6C0595F-E8AA-853B-7CE0-1C488AC72579}"/>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DE068538-E1D1-08A0-4662-EACC80B6F7E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B99659C6-E47F-137B-7C34-0D149849ED16}"/>
              </a:ext>
            </a:extLst>
          </p:cNvPr>
          <p:cNvSpPr>
            <a:spLocks noGrp="1"/>
          </p:cNvSpPr>
          <p:nvPr>
            <p:ph type="dt" idx="15"/>
          </p:nvPr>
        </p:nvSpPr>
        <p:spPr/>
        <p:txBody>
          <a:bodyPr/>
          <a:lstStyle/>
          <a:p>
            <a:r>
              <a:rPr lang="en-US"/>
              <a:t>July 2024</a:t>
            </a:r>
            <a:endParaRPr lang="en-GB"/>
          </a:p>
        </p:txBody>
      </p:sp>
      <p:sp>
        <p:nvSpPr>
          <p:cNvPr id="3" name="Content Placeholder 9">
            <a:extLst>
              <a:ext uri="{FF2B5EF4-FFF2-40B4-BE49-F238E27FC236}">
                <a16:creationId xmlns:a16="http://schemas.microsoft.com/office/drawing/2014/main" id="{84C9701E-C763-52FF-2D57-2E09A1C6520F}"/>
              </a:ext>
            </a:extLst>
          </p:cNvPr>
          <p:cNvSpPr>
            <a:spLocks noGrp="1"/>
          </p:cNvSpPr>
          <p:nvPr>
            <p:ph idx="1"/>
          </p:nvPr>
        </p:nvSpPr>
        <p:spPr>
          <a:xfrm>
            <a:off x="6145742" y="1961469"/>
            <a:ext cx="5053361" cy="4113213"/>
          </a:xfrm>
        </p:spPr>
        <p:txBody>
          <a:bodyPr/>
          <a:lstStyle/>
          <a:p>
            <a:pPr>
              <a:buFont typeface="Arial" panose="020B0604020202020204" pitchFamily="34" charset="0"/>
              <a:buChar char="•"/>
            </a:pPr>
            <a:r>
              <a:rPr lang="en-US" sz="2000" dirty="0"/>
              <a:t>For some DRU sizes and distribution bandwidths, the tones are clustered in parts of the distribution bandwidth</a:t>
            </a:r>
          </a:p>
          <a:p>
            <a:pPr lvl="1">
              <a:buFont typeface="Arial" panose="020B0604020202020204" pitchFamily="34" charset="0"/>
              <a:buChar char="•"/>
            </a:pPr>
            <a:r>
              <a:rPr lang="en-US" sz="1600" dirty="0"/>
              <a:t>This leaves other parts of the distribution bandwidth with no active tones.</a:t>
            </a:r>
          </a:p>
          <a:p>
            <a:pPr lvl="1">
              <a:buFont typeface="Arial" panose="020B0604020202020204" pitchFamily="34" charset="0"/>
              <a:buChar char="•"/>
            </a:pPr>
            <a:r>
              <a:rPr lang="en-US" sz="1600"/>
              <a:t>Interpolation and extrapolation </a:t>
            </a:r>
            <a:r>
              <a:rPr lang="en-US" sz="1600" dirty="0"/>
              <a:t>may be needed to fill the missing gaps.</a:t>
            </a:r>
          </a:p>
          <a:p>
            <a:pPr lvl="1">
              <a:buFont typeface="Arial" panose="020B0604020202020204" pitchFamily="34" charset="0"/>
              <a:buChar char="•"/>
            </a:pPr>
            <a:r>
              <a:rPr lang="en-US" sz="1600" dirty="0"/>
              <a:t>The accuracy of channel estimation of such LTF sequence is not adequate.  </a:t>
            </a:r>
          </a:p>
        </p:txBody>
      </p:sp>
      <p:sp>
        <p:nvSpPr>
          <p:cNvPr id="8" name="TextBox 7">
            <a:extLst>
              <a:ext uri="{FF2B5EF4-FFF2-40B4-BE49-F238E27FC236}">
                <a16:creationId xmlns:a16="http://schemas.microsoft.com/office/drawing/2014/main" id="{58510499-7997-66FF-092F-94784FDA0980}"/>
              </a:ext>
            </a:extLst>
          </p:cNvPr>
          <p:cNvSpPr txBox="1"/>
          <p:nvPr/>
        </p:nvSpPr>
        <p:spPr>
          <a:xfrm>
            <a:off x="2375834" y="2343937"/>
            <a:ext cx="779381" cy="338554"/>
          </a:xfrm>
          <a:prstGeom prst="rect">
            <a:avLst/>
          </a:prstGeom>
          <a:noFill/>
        </p:spPr>
        <p:txBody>
          <a:bodyPr wrap="none" rtlCol="0">
            <a:spAutoFit/>
          </a:bodyPr>
          <a:lstStyle/>
          <a:p>
            <a:r>
              <a:rPr lang="en-US" sz="1600">
                <a:solidFill>
                  <a:srgbClr val="FF0000"/>
                </a:solidFill>
              </a:rPr>
              <a:t>Cluster</a:t>
            </a:r>
          </a:p>
        </p:txBody>
      </p:sp>
      <p:sp>
        <p:nvSpPr>
          <p:cNvPr id="7" name="Oval 6">
            <a:extLst>
              <a:ext uri="{FF2B5EF4-FFF2-40B4-BE49-F238E27FC236}">
                <a16:creationId xmlns:a16="http://schemas.microsoft.com/office/drawing/2014/main" id="{9BC1A857-1F7F-8BB8-4258-792FB0298569}"/>
              </a:ext>
            </a:extLst>
          </p:cNvPr>
          <p:cNvSpPr/>
          <p:nvPr/>
        </p:nvSpPr>
        <p:spPr bwMode="auto">
          <a:xfrm>
            <a:off x="2102068" y="2343937"/>
            <a:ext cx="1326912" cy="37837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8631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C10F-5D00-C40D-72DC-98FA1874696A}"/>
              </a:ext>
            </a:extLst>
          </p:cNvPr>
          <p:cNvSpPr>
            <a:spLocks noGrp="1"/>
          </p:cNvSpPr>
          <p:nvPr>
            <p:ph type="title"/>
          </p:nvPr>
        </p:nvSpPr>
        <p:spPr/>
        <p:txBody>
          <a:bodyPr/>
          <a:lstStyle/>
          <a:p>
            <a:r>
              <a:rPr lang="en-US" dirty="0"/>
              <a:t>Applying Different LTF Types to DRU (Method 2) </a:t>
            </a:r>
          </a:p>
        </p:txBody>
      </p:sp>
      <p:sp>
        <p:nvSpPr>
          <p:cNvPr id="3" name="Content Placeholder 2">
            <a:extLst>
              <a:ext uri="{FF2B5EF4-FFF2-40B4-BE49-F238E27FC236}">
                <a16:creationId xmlns:a16="http://schemas.microsoft.com/office/drawing/2014/main" id="{CC0528EC-427B-16B5-8C59-1879EF9CF199}"/>
              </a:ext>
            </a:extLst>
          </p:cNvPr>
          <p:cNvSpPr>
            <a:spLocks noGrp="1"/>
          </p:cNvSpPr>
          <p:nvPr>
            <p:ph idx="1"/>
          </p:nvPr>
        </p:nvSpPr>
        <p:spPr/>
        <p:txBody>
          <a:bodyPr/>
          <a:lstStyle/>
          <a:p>
            <a:pPr>
              <a:buFont typeface="Arial" panose="020B0604020202020204" pitchFamily="34" charset="0"/>
              <a:buChar char="•"/>
            </a:pPr>
            <a:r>
              <a:rPr lang="en-US" sz="2000" dirty="0"/>
              <a:t>Method 2 provides even distribution of the LTF active tones for all LTF types.</a:t>
            </a:r>
            <a:endParaRPr lang="en-US" sz="1600" dirty="0"/>
          </a:p>
          <a:p>
            <a:pPr marL="0" indent="0"/>
            <a:endParaRPr lang="en-US" sz="2000" dirty="0"/>
          </a:p>
          <a:p>
            <a:pPr>
              <a:buFont typeface="Arial" panose="020B0604020202020204" pitchFamily="34" charset="0"/>
              <a:buChar char="•"/>
            </a:pPr>
            <a:r>
              <a:rPr lang="en-US" sz="2000" dirty="0"/>
              <a:t>Method 2 may not require extra implementation burden since the same LTF sequences for an RRU can be reused for a DRU of the same RU size.</a:t>
            </a:r>
          </a:p>
          <a:p>
            <a:pPr marL="0" indent="0"/>
            <a:r>
              <a:rPr lang="en-US" sz="1800" strike="sngStrike" dirty="0"/>
              <a:t>  </a:t>
            </a:r>
            <a:endParaRPr lang="en-US" sz="1800" dirty="0"/>
          </a:p>
          <a:p>
            <a:pPr>
              <a:buFont typeface="Arial" panose="020B0604020202020204" pitchFamily="34" charset="0"/>
              <a:buChar char="•"/>
            </a:pPr>
            <a:r>
              <a:rPr lang="en-US" sz="2000" dirty="0"/>
              <a:t>In the next slides, we further investigate the PAPR performance of the LTF sequence for the two methods.</a:t>
            </a:r>
          </a:p>
        </p:txBody>
      </p:sp>
      <p:sp>
        <p:nvSpPr>
          <p:cNvPr id="4" name="Slide Number Placeholder 3">
            <a:extLst>
              <a:ext uri="{FF2B5EF4-FFF2-40B4-BE49-F238E27FC236}">
                <a16:creationId xmlns:a16="http://schemas.microsoft.com/office/drawing/2014/main" id="{26DD28A4-D0F7-944D-34F2-060B0D8E956E}"/>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78067CDA-00B9-892F-2850-F0446634FD46}"/>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572EDEDB-311D-E888-3D30-F33D09F6E50D}"/>
              </a:ext>
            </a:extLst>
          </p:cNvPr>
          <p:cNvSpPr>
            <a:spLocks noGrp="1"/>
          </p:cNvSpPr>
          <p:nvPr>
            <p:ph type="dt" idx="15"/>
          </p:nvPr>
        </p:nvSpPr>
        <p:spPr/>
        <p:txBody>
          <a:bodyPr/>
          <a:lstStyle/>
          <a:p>
            <a:r>
              <a:rPr lang="en-US"/>
              <a:t>July 2024</a:t>
            </a:r>
            <a:endParaRPr lang="en-GB"/>
          </a:p>
        </p:txBody>
      </p:sp>
    </p:spTree>
    <p:extLst>
      <p:ext uri="{BB962C8B-B14F-4D97-AF65-F5344CB8AC3E}">
        <p14:creationId xmlns:p14="http://schemas.microsoft.com/office/powerpoint/2010/main" val="314857382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ae37dc-1963-4192-976e-711db4d08a86">
      <UserInfo>
        <DisplayName>Mahmoud Kamel</DisplayName>
        <AccountId>15</AccountId>
        <AccountType/>
      </UserInfo>
      <UserInfo>
        <DisplayName>Ying Wang</DisplayName>
        <AccountId>254</AccountId>
        <AccountType/>
      </UserInfo>
      <UserInfo>
        <DisplayName>Rui Yang</DisplayName>
        <AccountId>4</AccountId>
        <AccountType/>
      </UserInfo>
      <UserInfo>
        <DisplayName>Joseph Levy</DisplayName>
        <AccountId>11</AccountId>
        <AccountType/>
      </UserInfo>
      <UserInfo>
        <DisplayName>Hanqing Lou</DisplayName>
        <AccountId>12</AccountId>
        <AccountType/>
      </UserInfo>
      <UserInfo>
        <DisplayName>Xiaofei Wang</DisplayName>
        <AccountId>10</AccountId>
        <AccountType/>
      </UserInfo>
    </SharedWithUsers>
    <lcf76f155ced4ddcb4097134ff3c332f xmlns="e3424205-c870-41b8-8c6f-b833c5b04d9f">
      <Terms xmlns="http://schemas.microsoft.com/office/infopath/2007/PartnerControls"/>
    </lcf76f155ced4ddcb4097134ff3c332f>
    <TaxCatchAll xmlns="9dae37dc-1963-4192-976e-711db4d08a8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D820705B85C04E9444D684292CAAA3" ma:contentTypeVersion="16" ma:contentTypeDescription="Create a new document." ma:contentTypeScope="" ma:versionID="76e2be82e288be82d0fae787eb7cd8b1">
  <xsd:schema xmlns:xsd="http://www.w3.org/2001/XMLSchema" xmlns:xs="http://www.w3.org/2001/XMLSchema" xmlns:p="http://schemas.microsoft.com/office/2006/metadata/properties" xmlns:ns2="e3424205-c870-41b8-8c6f-b833c5b04d9f" xmlns:ns3="9dae37dc-1963-4192-976e-711db4d08a86" targetNamespace="http://schemas.microsoft.com/office/2006/metadata/properties" ma:root="true" ma:fieldsID="e5bc066e7032ff1073eec4f53cc69559" ns2:_="" ns3:_="">
    <xsd:import namespace="e3424205-c870-41b8-8c6f-b833c5b04d9f"/>
    <xsd:import namespace="9dae37dc-1963-4192-976e-711db4d08a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24205-c870-41b8-8c6f-b833c5b04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d049dfe-3525-43e5-8f81-1f102b2aa2d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ae37dc-1963-4192-976e-711db4d08a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9b894c3-ae8d-4531-bf40-70742ed1faae}" ma:internalName="TaxCatchAll" ma:showField="CatchAllData" ma:web="9dae37dc-1963-4192-976e-711db4d08a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8D434-7AEE-445F-86A8-D238C2D7B91F}">
  <ds:schemaRefs>
    <ds:schemaRef ds:uri="http://purl.org/dc/elements/1.1/"/>
    <ds:schemaRef ds:uri="e3424205-c870-41b8-8c6f-b833c5b04d9f"/>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9dae37dc-1963-4192-976e-711db4d08a86"/>
  </ds:schemaRefs>
</ds:datastoreItem>
</file>

<file path=customXml/itemProps2.xml><?xml version="1.0" encoding="utf-8"?>
<ds:datastoreItem xmlns:ds="http://schemas.openxmlformats.org/officeDocument/2006/customXml" ds:itemID="{C92F73D1-CF81-4A1E-921D-9BF387F58CE9}">
  <ds:schemaRefs>
    <ds:schemaRef ds:uri="9dae37dc-1963-4192-976e-711db4d08a86"/>
    <ds:schemaRef ds:uri="e3424205-c870-41b8-8c6f-b833c5b04d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71E92E-F032-459B-A95E-CDADF8501A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802-11-Submission-16-9</Template>
  <TotalTime>0</TotalTime>
  <Words>2233</Words>
  <Application>Microsoft Office PowerPoint</Application>
  <PresentationFormat>Widescreen</PresentationFormat>
  <Paragraphs>213</Paragraphs>
  <Slides>17</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Unicode MS</vt:lpstr>
      <vt:lpstr>Calibri</vt:lpstr>
      <vt:lpstr>Cambria Math</vt:lpstr>
      <vt:lpstr>Times New Roman</vt:lpstr>
      <vt:lpstr>TimesNewRoman</vt:lpstr>
      <vt:lpstr>Office Theme</vt:lpstr>
      <vt:lpstr>Document</vt:lpstr>
      <vt:lpstr>UHR-LTF Design for DRU</vt:lpstr>
      <vt:lpstr>Abstract</vt:lpstr>
      <vt:lpstr>LTF Types in 802.11ax/be</vt:lpstr>
      <vt:lpstr>Reusing EHT-LTF for DRU</vt:lpstr>
      <vt:lpstr>Distance between Active Tones of the LTF in DRUs (Method 1)</vt:lpstr>
      <vt:lpstr>Applying Different LTF Types to DRU (Method 1) </vt:lpstr>
      <vt:lpstr>Applying Different LTF Types to DRU (Method 1) </vt:lpstr>
      <vt:lpstr>Clustered LTF Tones</vt:lpstr>
      <vt:lpstr>Applying Different LTF Types to DRU (Method 2) </vt:lpstr>
      <vt:lpstr>Simulation Parameters for PAPR Performance</vt:lpstr>
      <vt:lpstr>PAPR Performance of DRU (2xLTF)</vt:lpstr>
      <vt:lpstr>PAPR Performance of DRU (4xLTF)</vt:lpstr>
      <vt:lpstr>Discussion on PAPR Performance</vt:lpstr>
      <vt:lpstr>Conclusions and Way Forward</vt:lpstr>
      <vt:lpstr>SP 1</vt:lpstr>
      <vt:lpstr>SP 2</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UHR-LTF Design for DRU</dc:title>
  <dc:creator/>
  <cp:lastModifiedBy/>
  <cp:revision>1</cp:revision>
  <dcterms:created xsi:type="dcterms:W3CDTF">2024-05-10T19:56:36Z</dcterms:created>
  <dcterms:modified xsi:type="dcterms:W3CDTF">2024-07-13T04:22:41Z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2f777e-4347-4fc6-823a-b44ab313546a_Enabled">
    <vt:lpwstr>true</vt:lpwstr>
  </property>
  <property fmtid="{D5CDD505-2E9C-101B-9397-08002B2CF9AE}" pid="3" name="MSIP_Label_4d2f777e-4347-4fc6-823a-b44ab313546a_SetDate">
    <vt:lpwstr>2024-05-10T19:56:45Z</vt:lpwstr>
  </property>
  <property fmtid="{D5CDD505-2E9C-101B-9397-08002B2CF9AE}" pid="4" name="MSIP_Label_4d2f777e-4347-4fc6-823a-b44ab313546a_Method">
    <vt:lpwstr>Standard</vt:lpwstr>
  </property>
  <property fmtid="{D5CDD505-2E9C-101B-9397-08002B2CF9AE}" pid="5" name="MSIP_Label_4d2f777e-4347-4fc6-823a-b44ab313546a_Name">
    <vt:lpwstr>Non-Public</vt:lpwstr>
  </property>
  <property fmtid="{D5CDD505-2E9C-101B-9397-08002B2CF9AE}" pid="6" name="MSIP_Label_4d2f777e-4347-4fc6-823a-b44ab313546a_SiteId">
    <vt:lpwstr>e351b779-f6d5-4e50-8568-80e922d180ae</vt:lpwstr>
  </property>
  <property fmtid="{D5CDD505-2E9C-101B-9397-08002B2CF9AE}" pid="7" name="MSIP_Label_4d2f777e-4347-4fc6-823a-b44ab313546a_ActionId">
    <vt:lpwstr>c833aa94-5853-479f-85a5-7fe89d5d44d8</vt:lpwstr>
  </property>
  <property fmtid="{D5CDD505-2E9C-101B-9397-08002B2CF9AE}" pid="8" name="MSIP_Label_4d2f777e-4347-4fc6-823a-b44ab313546a_ContentBits">
    <vt:lpwstr>0</vt:lpwstr>
  </property>
  <property fmtid="{D5CDD505-2E9C-101B-9397-08002B2CF9AE}" pid="9" name="ClassificationContentMarkingFooterText">
    <vt:lpwstr>INTERDIGITAL NON-PUBLIC INFORMATION DO NOT REDISTRIBUTE OR COPY</vt:lpwstr>
  </property>
  <property fmtid="{D5CDD505-2E9C-101B-9397-08002B2CF9AE}" pid="10" name="MSIP_Label_bcf26ed8-713a-4e6c-8a04-66607341a11c_ContentBits">
    <vt:lpwstr>0</vt:lpwstr>
  </property>
  <property fmtid="{D5CDD505-2E9C-101B-9397-08002B2CF9AE}" pid="11" name="MediaServiceImageTags">
    <vt:lpwstr/>
  </property>
  <property fmtid="{D5CDD505-2E9C-101B-9397-08002B2CF9AE}" pid="12" name="ContentTypeId">
    <vt:lpwstr>0x01010061D820705B85C04E9444D684292CAAA3</vt:lpwstr>
  </property>
  <property fmtid="{D5CDD505-2E9C-101B-9397-08002B2CF9AE}" pid="13" name="MSIP_Label_bcf26ed8-713a-4e6c-8a04-66607341a11c_SiteId">
    <vt:lpwstr>e351b779-f6d5-4e50-8568-80e922d180ae</vt:lpwstr>
  </property>
  <property fmtid="{D5CDD505-2E9C-101B-9397-08002B2CF9AE}" pid="14" name="MSIP_Label_bcf26ed8-713a-4e6c-8a04-66607341a11c_Method">
    <vt:lpwstr>Privileged</vt:lpwstr>
  </property>
  <property fmtid="{D5CDD505-2E9C-101B-9397-08002B2CF9AE}" pid="15" name="MSIP_Label_bcf26ed8-713a-4e6c-8a04-66607341a11c_SetDate">
    <vt:lpwstr>2024-05-09T15:37:42Z</vt:lpwstr>
  </property>
  <property fmtid="{D5CDD505-2E9C-101B-9397-08002B2CF9AE}" pid="16" name="ClassificationContentMarkingFooterLocations">
    <vt:lpwstr>Office Theme:3</vt:lpwstr>
  </property>
  <property fmtid="{D5CDD505-2E9C-101B-9397-08002B2CF9AE}" pid="17" name="MSIP_Label_bcf26ed8-713a-4e6c-8a04-66607341a11c_Name">
    <vt:lpwstr>Public</vt:lpwstr>
  </property>
  <property fmtid="{D5CDD505-2E9C-101B-9397-08002B2CF9AE}" pid="18" name="MSIP_Label_bcf26ed8-713a-4e6c-8a04-66607341a11c_ActionId">
    <vt:lpwstr>a592e2fe-e8d9-4fcf-b538-7f012a2a9cb2</vt:lpwstr>
  </property>
  <property fmtid="{D5CDD505-2E9C-101B-9397-08002B2CF9AE}" pid="19" name="MSIP_Label_bcf26ed8-713a-4e6c-8a04-66607341a11c_Enabled">
    <vt:lpwstr>true</vt:lpwstr>
  </property>
</Properties>
</file>