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29" r:id="rId3"/>
    <p:sldId id="1225" r:id="rId4"/>
    <p:sldId id="1255" r:id="rId5"/>
    <p:sldId id="1256" r:id="rId6"/>
    <p:sldId id="1268" r:id="rId7"/>
    <p:sldId id="1271" r:id="rId8"/>
    <p:sldId id="1269" r:id="rId9"/>
    <p:sldId id="1263" r:id="rId10"/>
    <p:sldId id="1264" r:id="rId11"/>
    <p:sldId id="1257" r:id="rId12"/>
    <p:sldId id="1258" r:id="rId13"/>
    <p:sldId id="1180" r:id="rId14"/>
    <p:sldId id="1266" r:id="rId15"/>
    <p:sldId id="1265" r:id="rId16"/>
    <p:sldId id="1135" r:id="rId17"/>
    <p:sldId id="1253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2142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9554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00820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28890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161870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5758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188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071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7748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*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3167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3988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802.11-24/1108r2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microsoft.com/office/2007/relationships/hdphoto" Target="../media/hdphoto2.wdp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signaling for</a:t>
            </a:r>
            <a:r>
              <a:rPr lang="ko-KR" altLang="en-US" dirty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UHR AP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2024-07-16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FF47EF57-0AB2-BB1C-8983-BC8DAF228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103673"/>
              </p:ext>
            </p:extLst>
          </p:nvPr>
        </p:nvGraphicFramePr>
        <p:xfrm>
          <a:off x="685800" y="256884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392783552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1524949518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3660006827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1097916655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362307186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190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408978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344874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245778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9936487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64791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54792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97069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436108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059811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0876E513-E0FF-0545-007B-81E0AAB1D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2780" y="3429000"/>
            <a:ext cx="5856801" cy="2579529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Negotiation Type in the Control field should be set to 2 to reuse the Broadcast TWT Parameter set</a:t>
            </a:r>
          </a:p>
          <a:p>
            <a:pPr lvl="2"/>
            <a:r>
              <a:rPr lang="en-US" altLang="ko-KR" sz="1400" dirty="0">
                <a:ea typeface="+mn-ea"/>
                <a:cs typeface="+mn-cs"/>
              </a:rPr>
              <a:t>Broadcast TWT Recommendation subfield value is allowed to set to 5 only if the Negotiation Type subfield is set to 2</a:t>
            </a:r>
          </a:p>
          <a:p>
            <a:pPr lvl="1"/>
            <a:r>
              <a:rPr lang="en-US" altLang="ko-KR" sz="1600" dirty="0"/>
              <a:t>IDC Information(IDC Info) can be included in the IDC Parameter Set if the Broadcast TWT Recommendation subfield value is set to 5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0139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930140" y="4867026"/>
            <a:ext cx="699750" cy="646546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4AF36537-FC29-C6B0-6FCE-FC5C00D70B65}"/>
              </a:ext>
            </a:extLst>
          </p:cNvPr>
          <p:cNvSpPr/>
          <p:nvPr/>
        </p:nvSpPr>
        <p:spPr bwMode="auto">
          <a:xfrm>
            <a:off x="5456286" y="4857764"/>
            <a:ext cx="1323205" cy="655808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0D2DEA-A265-1C41-532D-C2C49B2FD178}"/>
              </a:ext>
            </a:extLst>
          </p:cNvPr>
          <p:cNvSpPr txBox="1"/>
          <p:nvPr/>
        </p:nvSpPr>
        <p:spPr>
          <a:xfrm>
            <a:off x="3614865" y="4142164"/>
            <a:ext cx="9308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2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725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 (continue)</a:t>
            </a:r>
          </a:p>
          <a:p>
            <a:pPr lvl="1"/>
            <a:r>
              <a:rPr lang="en-US" altLang="ko-KR" sz="1600" dirty="0"/>
              <a:t>Request Type variant can be defined for IDC announcement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Fully unavailability field indicates whether IDC SP is</a:t>
            </a:r>
            <a:r>
              <a:rPr lang="ko-KR" altLang="en-US" sz="1400" dirty="0"/>
              <a:t> </a:t>
            </a:r>
            <a:r>
              <a:rPr lang="en-US" altLang="ko-KR" sz="1400" dirty="0"/>
              <a:t>fully unavailable or not. If it is set to 1, IDC SP is fully unavailable. If it is set to 0, IDC SP is partially unavailable. </a:t>
            </a:r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</a:t>
            </a:r>
          </a:p>
          <a:p>
            <a:pPr lvl="2"/>
            <a:r>
              <a:rPr lang="en-US" altLang="ko-KR" sz="1400" dirty="0"/>
              <a:t>IDC Setup Command indicates IDC TWT command</a:t>
            </a:r>
            <a:endParaRPr lang="en-US" altLang="ko-KR" sz="11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3752B38-75F7-7395-A8C5-C8A007855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770" y="2306614"/>
            <a:ext cx="5617731" cy="1033663"/>
          </a:xfrm>
          <a:prstGeom prst="rect">
            <a:avLst/>
          </a:prstGeom>
        </p:spPr>
      </p:pic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53ECF9B8-687F-1DAD-7A29-7F6F48C3370B}"/>
              </a:ext>
            </a:extLst>
          </p:cNvPr>
          <p:cNvSpPr/>
          <p:nvPr/>
        </p:nvSpPr>
        <p:spPr bwMode="auto">
          <a:xfrm>
            <a:off x="1725179" y="2286000"/>
            <a:ext cx="1295112" cy="1065645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344F14F2-5BF2-D2C8-DCA4-0673B89887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6242" y="4724400"/>
            <a:ext cx="2652785" cy="1387413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F03D21FA-CA7F-989A-3812-8002A44D7B51}"/>
              </a:ext>
            </a:extLst>
          </p:cNvPr>
          <p:cNvSpPr/>
          <p:nvPr/>
        </p:nvSpPr>
        <p:spPr bwMode="auto">
          <a:xfrm>
            <a:off x="6765498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58ED1A1-3905-C8B3-F4AF-895A5AC3424B}"/>
              </a:ext>
            </a:extLst>
          </p:cNvPr>
          <p:cNvSpPr txBox="1"/>
          <p:nvPr/>
        </p:nvSpPr>
        <p:spPr>
          <a:xfrm>
            <a:off x="6521353" y="2741863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CBB79EB3-8595-E38D-1B33-A7D0807C23D3}"/>
              </a:ext>
            </a:extLst>
          </p:cNvPr>
          <p:cNvSpPr/>
          <p:nvPr/>
        </p:nvSpPr>
        <p:spPr bwMode="auto">
          <a:xfrm>
            <a:off x="3066334" y="2578097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EA6DF3-8429-6138-EB86-AFD503849A80}"/>
              </a:ext>
            </a:extLst>
          </p:cNvPr>
          <p:cNvSpPr txBox="1"/>
          <p:nvPr/>
        </p:nvSpPr>
        <p:spPr>
          <a:xfrm>
            <a:off x="2822189" y="2728265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16B3E81D-7D42-759C-5E21-2607FD5562D4}"/>
              </a:ext>
            </a:extLst>
          </p:cNvPr>
          <p:cNvSpPr/>
          <p:nvPr/>
        </p:nvSpPr>
        <p:spPr bwMode="auto">
          <a:xfrm>
            <a:off x="4777797" y="2318329"/>
            <a:ext cx="957985" cy="1010224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99972FD-DEFC-6420-E0E7-2E7E2A5BC92A}"/>
              </a:ext>
            </a:extLst>
          </p:cNvPr>
          <p:cNvSpPr txBox="1"/>
          <p:nvPr/>
        </p:nvSpPr>
        <p:spPr>
          <a:xfrm>
            <a:off x="4752733" y="2952001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= 5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F265228-564D-5192-54EF-AB335E0BEF7C}"/>
              </a:ext>
            </a:extLst>
          </p:cNvPr>
          <p:cNvSpPr/>
          <p:nvPr/>
        </p:nvSpPr>
        <p:spPr bwMode="auto">
          <a:xfrm>
            <a:off x="4234734" y="2610424"/>
            <a:ext cx="519823" cy="3855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2E7484-B4D8-25E3-F10E-C2516818E4EB}"/>
              </a:ext>
            </a:extLst>
          </p:cNvPr>
          <p:cNvSpPr txBox="1"/>
          <p:nvPr/>
        </p:nvSpPr>
        <p:spPr>
          <a:xfrm>
            <a:off x="3990589" y="2760592"/>
            <a:ext cx="100811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00" dirty="0">
                <a:solidFill>
                  <a:srgbClr val="FF0000"/>
                </a:solidFill>
              </a:rPr>
              <a:t>Reserved</a:t>
            </a:r>
            <a:endParaRPr lang="ko-KR" altLang="en-US" sz="9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5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AP(3/3)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01180520-3A0B-D4F2-4BC4-96F6E14B0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600" dirty="0"/>
              <a:t>IDC Info may include ID,</a:t>
            </a:r>
            <a:r>
              <a:rPr lang="ko-KR" altLang="en-US" sz="1600" dirty="0"/>
              <a:t> </a:t>
            </a:r>
            <a:r>
              <a:rPr lang="en-US" altLang="ko-KR" sz="1600" dirty="0"/>
              <a:t>IDC Channel, Available</a:t>
            </a:r>
            <a:r>
              <a:rPr lang="ko-KR" altLang="en-US" sz="1600" dirty="0"/>
              <a:t> </a:t>
            </a:r>
            <a:r>
              <a:rPr lang="en-US" altLang="ko-KR" sz="1600" dirty="0"/>
              <a:t>NSS, etc.</a:t>
            </a:r>
          </a:p>
          <a:p>
            <a:pPr lvl="1"/>
            <a:r>
              <a:rPr lang="en-US" altLang="ko-KR" sz="1600" dirty="0"/>
              <a:t>There is a size restriction for including IDC info in the IDC parameter set if legacy STA(s) are considered (2 octets)</a:t>
            </a:r>
          </a:p>
          <a:p>
            <a:pPr lvl="1"/>
            <a:r>
              <a:rPr lang="en-US" altLang="ko-KR" sz="1600" dirty="0"/>
              <a:t>IDC Info example</a:t>
            </a:r>
          </a:p>
          <a:p>
            <a:pPr lvl="2"/>
            <a:r>
              <a:rPr lang="en-US" altLang="ko-KR" sz="1400" dirty="0"/>
              <a:t>Multiple IDC</a:t>
            </a:r>
            <a:r>
              <a:rPr lang="ko-KR" altLang="en-US" sz="1400" dirty="0"/>
              <a:t> </a:t>
            </a:r>
            <a:r>
              <a:rPr lang="en-US" altLang="ko-KR" sz="1400" dirty="0"/>
              <a:t>Parameter</a:t>
            </a:r>
            <a:r>
              <a:rPr lang="ko-KR" altLang="en-US" sz="1400" dirty="0"/>
              <a:t> </a:t>
            </a:r>
            <a:r>
              <a:rPr lang="en-US" altLang="ko-KR" sz="1400" dirty="0"/>
              <a:t>sets can be contained in the TWT Parameter information to include more IDC Info(indicated by the Last Broadcast Parameter Set in the Request Type)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3"/>
            <a:endParaRPr lang="en-US" altLang="ko-KR" sz="1400" dirty="0"/>
          </a:p>
          <a:p>
            <a:pPr lvl="3"/>
            <a:endParaRPr lang="en-US" altLang="ko-KR" sz="14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graphicFrame>
        <p:nvGraphicFramePr>
          <p:cNvPr id="11" name="표 10">
            <a:extLst>
              <a:ext uri="{FF2B5EF4-FFF2-40B4-BE49-F238E27FC236}">
                <a16:creationId xmlns:a16="http://schemas.microsoft.com/office/drawing/2014/main" id="{691C6622-AA52-284A-B4C5-10BDFC570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92744"/>
              </p:ext>
            </p:extLst>
          </p:nvPr>
        </p:nvGraphicFramePr>
        <p:xfrm>
          <a:off x="3901642" y="3939308"/>
          <a:ext cx="3579812" cy="1981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8092">
                  <a:extLst>
                    <a:ext uri="{9D8B030D-6E8A-4147-A177-3AD203B41FA5}">
                      <a16:colId xmlns:a16="http://schemas.microsoft.com/office/drawing/2014/main" val="1793671465"/>
                    </a:ext>
                  </a:extLst>
                </a:gridCol>
                <a:gridCol w="2491720">
                  <a:extLst>
                    <a:ext uri="{9D8B030D-6E8A-4147-A177-3AD203B41FA5}">
                      <a16:colId xmlns:a16="http://schemas.microsoft.com/office/drawing/2014/main" val="1475062833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Type value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4499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 + Persistence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2899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1(primary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3384180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IDC Channel 2(secondary 160MHz)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17773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Available NSS + Tx/Rx Only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749081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Tx/Rx Parameter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96738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5 - 7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4545404"/>
                  </a:ext>
                </a:extLst>
              </a:tr>
            </a:tbl>
          </a:graphicData>
        </a:graphic>
      </p:graphicFrame>
      <p:pic>
        <p:nvPicPr>
          <p:cNvPr id="14" name="그림 13">
            <a:extLst>
              <a:ext uri="{FF2B5EF4-FFF2-40B4-BE49-F238E27FC236}">
                <a16:creationId xmlns:a16="http://schemas.microsoft.com/office/drawing/2014/main" id="{38CAA773-BFE2-4B02-07D3-B46674515A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085" y="3703780"/>
            <a:ext cx="2190751" cy="91995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BEBE3BC-973D-6422-329F-C9000D794B83}"/>
              </a:ext>
            </a:extLst>
          </p:cNvPr>
          <p:cNvSpPr txBox="1"/>
          <p:nvPr/>
        </p:nvSpPr>
        <p:spPr>
          <a:xfrm>
            <a:off x="7486072" y="4614503"/>
            <a:ext cx="132600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>
                <a:solidFill>
                  <a:srgbClr val="0000CC"/>
                </a:solidFill>
              </a:rPr>
              <a:t>If IDC Type value is 1, </a:t>
            </a:r>
            <a:br>
              <a:rPr lang="en-US" altLang="ko-KR" sz="8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last bit can indicate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the continuity of the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channel bitmap to cover </a:t>
            </a:r>
            <a:br>
              <a:rPr lang="en-US" altLang="ko-KR" sz="900" dirty="0">
                <a:solidFill>
                  <a:srgbClr val="0000CC"/>
                </a:solidFill>
              </a:rPr>
            </a:br>
            <a:r>
              <a:rPr lang="en-US" altLang="ko-KR" sz="900" dirty="0">
                <a:solidFill>
                  <a:srgbClr val="0000CC"/>
                </a:solidFill>
              </a:rPr>
              <a:t>up to 320MHz</a:t>
            </a:r>
            <a:endParaRPr lang="ko-KR" altLang="en-US" sz="9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00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discussed the periodic IDC announcement for UHR Mobile AP</a:t>
            </a:r>
          </a:p>
          <a:p>
            <a:endParaRPr lang="en-US" altLang="ko-KR" sz="2000" dirty="0"/>
          </a:p>
          <a:p>
            <a:r>
              <a:rPr lang="en-US" altLang="ko-KR" sz="1800" dirty="0"/>
              <a:t>There may be some cases which should handle IDC situation in Mobile AP</a:t>
            </a:r>
          </a:p>
          <a:p>
            <a:pPr lvl="1"/>
            <a:r>
              <a:rPr lang="en-US" altLang="ko-KR" sz="1400" dirty="0"/>
              <a:t>E.g. A Smart Phone user listens to music via Bluetooth while using Wi-Fi tethering</a:t>
            </a:r>
          </a:p>
          <a:p>
            <a:endParaRPr lang="en-US" altLang="ko-KR" sz="1800" dirty="0"/>
          </a:p>
          <a:p>
            <a:r>
              <a:rPr lang="en-US" altLang="ko-KR" sz="1800" dirty="0"/>
              <a:t>We should also consider applying the IDC mechanism to infrastructure APs</a:t>
            </a:r>
          </a:p>
          <a:p>
            <a:endParaRPr lang="en-US" altLang="ko-KR" sz="1800" dirty="0"/>
          </a:p>
          <a:p>
            <a:r>
              <a:rPr lang="en-US" altLang="ko-KR" sz="1800" dirty="0"/>
              <a:t>The IDC information of UHR Mobile AP can be announced by reusing the TWT element</a:t>
            </a:r>
          </a:p>
          <a:p>
            <a:pPr lvl="1"/>
            <a:r>
              <a:rPr lang="en-US" altLang="ko-KR" sz="1400" dirty="0"/>
              <a:t>Broadcast TWT may be reused to include IDC info</a:t>
            </a:r>
          </a:p>
          <a:p>
            <a:pPr lvl="1"/>
            <a:endParaRPr lang="en-US" altLang="ko-KR" sz="1400" dirty="0"/>
          </a:p>
          <a:p>
            <a:pPr marL="342900" lvl="1" indent="-342900"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 reused TWT element for IDC can be signaled through a broadcast frame such as Beacon for UHR Mobile AP</a:t>
            </a:r>
          </a:p>
          <a:p>
            <a:pPr lvl="1"/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11bn defines or reuse/update existing mechanism for a UHR AP to report long term (periodic) unavailability</a:t>
            </a:r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Applies when the peer STA(s) supports the mechanism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sz="180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3565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UHR AP announces and updates a periodic unavailability due to</a:t>
            </a:r>
            <a:r>
              <a:rPr lang="ko-KR" altLang="en-US" sz="1800" dirty="0"/>
              <a:t> </a:t>
            </a:r>
            <a:r>
              <a:rPr lang="en-US" altLang="ko-KR" sz="1800" dirty="0"/>
              <a:t>in-device-coexistence in time to its peer STAs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6020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r>
              <a:rPr lang="en-US" altLang="ko-KR" sz="1600" dirty="0"/>
              <a:t>[9] 11-24/831r0, Periodic IDC use cases and considerations for signaling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Broadcast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CFE99BD-4C33-7C09-3ADB-57EB7B1B10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9717" y="2777465"/>
            <a:ext cx="6024563" cy="1260341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07728877-E480-906F-0EB8-5117F4C5A0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2524" y="4354809"/>
            <a:ext cx="6838951" cy="145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information should be signaled to avoid collision in IDC status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There is a discussion on how to handle periodic IDC for non-AP STA [9]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periodic IDC issue for UHR Mobile AP in detail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 IDC signaling – information [9]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Available number of Spatial Stream can be considered information to avoid IDC situation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Smart device such as Smartphones and laptops can have a Mobile AP role, and non-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wireless technology such as Bluetooth, UWB and others can be applied together</a:t>
            </a:r>
          </a:p>
          <a:p>
            <a:pPr lvl="1"/>
            <a:r>
              <a:rPr lang="en-US" altLang="ko-KR" sz="1600" dirty="0"/>
              <a:t>E.g. A Smart Phone user listens to music via Bluetooth while using Wi-Fi tethering</a:t>
            </a:r>
          </a:p>
          <a:p>
            <a:r>
              <a:rPr lang="en-US" altLang="ko-KR" sz="2000" dirty="0"/>
              <a:t>We may need to consider some issues due to IDC in Mobile AP 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600" dirty="0"/>
              <a:t>There may be some failures in transmitting data between the Mobile AP and non-AP STA if there are periodic IDC events in the Mobile AP</a:t>
            </a:r>
            <a:endParaRPr lang="en-US" altLang="ko-KR" sz="200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AP(1/2)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7EE27C3-4EF5-1439-EDDD-A2E5F89FE9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689" y="3581400"/>
            <a:ext cx="5526621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6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In-device-coexistence in Mobile AP(2/2)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UHR Mobile AP can announce it’s periodic in-device-coexistence(IDC) information to STAs</a:t>
            </a:r>
            <a:endParaRPr lang="en-US" altLang="ko-KR" sz="1600" dirty="0"/>
          </a:p>
          <a:p>
            <a:pPr lvl="1"/>
            <a:r>
              <a:rPr lang="en-US" altLang="ko-KR" sz="1600" dirty="0"/>
              <a:t>Using this information, STAs can avoid collision with Non-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data exchange in UHR Mobile AP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2E020A91-5BA6-AB43-879B-A0694FA2D5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126" y="3048000"/>
            <a:ext cx="6688173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18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IDC use cases for infrastructure APs (?)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Should we really not consider the IDC mechanism for infrastructure APs? If not, why?</a:t>
            </a:r>
          </a:p>
          <a:p>
            <a:endParaRPr lang="en-US" altLang="ko-KR" sz="2000" dirty="0"/>
          </a:p>
          <a:p>
            <a:r>
              <a:rPr lang="en-US" altLang="ko-KR" sz="2000" dirty="0"/>
              <a:t>It is true that most infrastructure APs are standalone in the field currently</a:t>
            </a:r>
          </a:p>
          <a:p>
            <a:endParaRPr lang="en-US" altLang="ko-KR" sz="2000" dirty="0"/>
          </a:p>
          <a:p>
            <a:r>
              <a:rPr lang="en-US" altLang="ko-KR" sz="2000" dirty="0"/>
              <a:t>Can it be guaranteed that infrastructure APs will always remain standalone in the field in the future?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There may be an answer if we look at the smart home industry; other industries can also be considered</a:t>
            </a:r>
            <a:endParaRPr lang="en-US" altLang="ko-KR" sz="1400" dirty="0"/>
          </a:p>
          <a:p>
            <a:pPr lvl="1"/>
            <a:endParaRPr lang="en-US" altLang="ko-KR" sz="1400" b="0" dirty="0"/>
          </a:p>
          <a:p>
            <a:pPr lvl="2"/>
            <a:endParaRPr lang="en-US" altLang="ko-KR" sz="12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293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Infrastructure AP in the future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8153400" cy="4343400"/>
          </a:xfrm>
        </p:spPr>
        <p:txBody>
          <a:bodyPr/>
          <a:lstStyle/>
          <a:p>
            <a:r>
              <a:rPr lang="en-US" altLang="ko-KR" sz="2000" dirty="0"/>
              <a:t>The requirements for multiple connectivity technologies in infrastructure APs are necessary due to the evolution of various industries; Wi-Fi may be no longer the only connectivity technology for infrastructure APs</a:t>
            </a:r>
          </a:p>
          <a:p>
            <a:endParaRPr lang="en-US" altLang="ko-KR" sz="200" dirty="0"/>
          </a:p>
          <a:p>
            <a:r>
              <a:rPr lang="en-US" altLang="ko-KR" sz="2000" dirty="0"/>
              <a:t>An infrastructure AP that has both Wi-Fi and non-</a:t>
            </a:r>
            <a:r>
              <a:rPr lang="en-US" altLang="ko-KR" sz="2000" dirty="0" err="1"/>
              <a:t>WiFi</a:t>
            </a:r>
            <a:r>
              <a:rPr lang="en-US" altLang="ko-KR" sz="2000" dirty="0"/>
              <a:t> connectivity (e.g., Thread Border Router, BLE, UWB, Zigbee, and more) can be deployed in specific environments such as smart homes and smart factories</a:t>
            </a:r>
          </a:p>
          <a:p>
            <a:pPr lvl="1"/>
            <a:r>
              <a:rPr lang="en-US" altLang="ko-KR" sz="1600" dirty="0"/>
              <a:t>Multiple connectivity technologies are already applied to some Wi-Fi AP products such as Nest </a:t>
            </a:r>
            <a:r>
              <a:rPr lang="en-US" altLang="ko-KR" sz="1600" dirty="0" err="1"/>
              <a:t>Wifi</a:t>
            </a:r>
            <a:r>
              <a:rPr lang="en-US" altLang="ko-KR" sz="1600" dirty="0"/>
              <a:t> pro, Amazon </a:t>
            </a:r>
            <a:r>
              <a:rPr lang="en-US" altLang="ko-KR" sz="1600" dirty="0" err="1"/>
              <a:t>eero</a:t>
            </a:r>
            <a:r>
              <a:rPr lang="en-US" altLang="ko-KR" sz="1600" dirty="0"/>
              <a:t> Pro 6 and Edge-</a:t>
            </a:r>
            <a:r>
              <a:rPr lang="en-US" altLang="ko-KR" sz="1600" dirty="0" err="1"/>
              <a:t>corE</a:t>
            </a:r>
            <a:r>
              <a:rPr lang="en-US" altLang="ko-KR" sz="1600" dirty="0"/>
              <a:t> Wi-Fi Access Point, etc.</a:t>
            </a:r>
          </a:p>
          <a:p>
            <a:endParaRPr lang="en-US" altLang="ko-KR" sz="200" dirty="0"/>
          </a:p>
          <a:p>
            <a:r>
              <a:rPr lang="en-US" altLang="ko-KR" sz="2000" dirty="0"/>
              <a:t>We can also predict that an infrastructure AP with multiple connectivity will be feasible in the future by studying the architecture defined by the Matter standard (CSA)</a:t>
            </a:r>
          </a:p>
          <a:p>
            <a:pPr lvl="1"/>
            <a:r>
              <a:rPr lang="en-US" altLang="ko-KR" sz="1600" dirty="0"/>
              <a:t>Matter considers Wi-Fi, Bluetooth/BLE, Thread(802.15.4) as connectivity technologies</a:t>
            </a:r>
          </a:p>
          <a:p>
            <a:pPr lvl="1"/>
            <a:r>
              <a:rPr lang="en-US" altLang="ko-KR" sz="1600" dirty="0"/>
              <a:t>Some Matter devices can have the functionalities of Wi-Fi AP and Thread Border Router(to connect with Matter controlees)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117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799E4B74-0939-009F-41C9-8903CF99427E}"/>
              </a:ext>
            </a:extLst>
          </p:cNvPr>
          <p:cNvSpPr txBox="1">
            <a:spLocks/>
          </p:cNvSpPr>
          <p:nvPr/>
        </p:nvSpPr>
        <p:spPr bwMode="auto">
          <a:xfrm>
            <a:off x="752604" y="1228147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2000" kern="0" dirty="0"/>
          </a:p>
          <a:p>
            <a:endParaRPr kumimoji="0" lang="en-US" altLang="ko-KR" sz="1050" kern="0" dirty="0"/>
          </a:p>
          <a:p>
            <a:endParaRPr kumimoji="0" lang="en-US" altLang="ko-KR" sz="1600" kern="0" dirty="0"/>
          </a:p>
          <a:p>
            <a:r>
              <a:rPr kumimoji="0" lang="en-US" altLang="ko-KR" sz="1600" kern="0" dirty="0"/>
              <a:t>The IoT products (e.g., IoT gateways) and Matter standard can currently cover Type A and/or </a:t>
            </a:r>
            <a:r>
              <a:rPr kumimoji="0" lang="en-US" altLang="ko-KR" sz="1600" kern="0"/>
              <a:t>Type B</a:t>
            </a:r>
            <a:endParaRPr kumimoji="0" lang="en-US" altLang="ko-KR" sz="1600" kern="0" dirty="0"/>
          </a:p>
          <a:p>
            <a:r>
              <a:rPr kumimoji="0" lang="en-US" altLang="ko-KR" sz="1600" kern="0" dirty="0"/>
              <a:t>Type C may be feasible based on evolving standards and/or implementations aligned with future IoT requirements</a:t>
            </a:r>
            <a:endParaRPr kumimoji="0" lang="en-US" altLang="ko-KR" sz="1800" kern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Wi-Fi Access Point types example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5236EFFE-049A-4FA4-B87E-AE9CCDDBDF45}"/>
              </a:ext>
            </a:extLst>
          </p:cNvPr>
          <p:cNvGraphicFramePr>
            <a:graphicFrameLocks noGrp="1"/>
          </p:cNvGraphicFramePr>
          <p:nvPr/>
        </p:nvGraphicFramePr>
        <p:xfrm>
          <a:off x="391060" y="1524000"/>
          <a:ext cx="8572500" cy="3836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81300">
                  <a:extLst>
                    <a:ext uri="{9D8B030D-6E8A-4147-A177-3AD203B41FA5}">
                      <a16:colId xmlns:a16="http://schemas.microsoft.com/office/drawing/2014/main" val="106080100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9258409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287111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B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</a:rPr>
                        <a:t>Type C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053061"/>
                  </a:ext>
                </a:extLst>
              </a:tr>
              <a:tr h="227558"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881688"/>
                  </a:ext>
                </a:extLst>
              </a:tr>
              <a:tr h="313552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114630"/>
                  </a:ext>
                </a:extLst>
              </a:tr>
            </a:tbl>
          </a:graphicData>
        </a:graphic>
      </p:graphicFrame>
      <p:sp>
        <p:nvSpPr>
          <p:cNvPr id="9" name="타원 8">
            <a:extLst>
              <a:ext uri="{FF2B5EF4-FFF2-40B4-BE49-F238E27FC236}">
                <a16:creationId xmlns:a16="http://schemas.microsoft.com/office/drawing/2014/main" id="{8C872036-476B-6DDA-925A-53EFEFAF19BE}"/>
              </a:ext>
            </a:extLst>
          </p:cNvPr>
          <p:cNvSpPr/>
          <p:nvPr/>
        </p:nvSpPr>
        <p:spPr bwMode="auto">
          <a:xfrm>
            <a:off x="1069109" y="2397160"/>
            <a:ext cx="1447800" cy="838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6558CCAC-3920-BF2A-C0F3-810DB537AD56}"/>
              </a:ext>
            </a:extLst>
          </p:cNvPr>
          <p:cNvSpPr/>
          <p:nvPr/>
        </p:nvSpPr>
        <p:spPr bwMode="auto">
          <a:xfrm>
            <a:off x="960980" y="3679680"/>
            <a:ext cx="1676590" cy="91245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타원 19">
            <a:extLst>
              <a:ext uri="{FF2B5EF4-FFF2-40B4-BE49-F238E27FC236}">
                <a16:creationId xmlns:a16="http://schemas.microsoft.com/office/drawing/2014/main" id="{BD2A74C7-BD41-70A6-6A3A-D2C889179E43}"/>
              </a:ext>
            </a:extLst>
          </p:cNvPr>
          <p:cNvSpPr/>
          <p:nvPr/>
        </p:nvSpPr>
        <p:spPr bwMode="auto">
          <a:xfrm>
            <a:off x="611620" y="4809838"/>
            <a:ext cx="933868" cy="51041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타원 20">
            <a:extLst>
              <a:ext uri="{FF2B5EF4-FFF2-40B4-BE49-F238E27FC236}">
                <a16:creationId xmlns:a16="http://schemas.microsoft.com/office/drawing/2014/main" id="{C9C3BCD5-4F88-D0D3-B570-6D535F5C65E3}"/>
              </a:ext>
            </a:extLst>
          </p:cNvPr>
          <p:cNvSpPr/>
          <p:nvPr/>
        </p:nvSpPr>
        <p:spPr bwMode="auto">
          <a:xfrm>
            <a:off x="2012084" y="4831045"/>
            <a:ext cx="932343" cy="48920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75468703-EB25-34FA-54BE-5AAD05667C13}"/>
              </a:ext>
            </a:extLst>
          </p:cNvPr>
          <p:cNvCxnSpPr>
            <a:cxnSpLocks/>
            <a:stCxn id="9" idx="4"/>
            <a:endCxn id="10" idx="0"/>
          </p:cNvCxnSpPr>
          <p:nvPr/>
        </p:nvCxnSpPr>
        <p:spPr bwMode="auto">
          <a:xfrm>
            <a:off x="1793009" y="3235360"/>
            <a:ext cx="6266" cy="444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31" name="그림 30">
            <a:extLst>
              <a:ext uri="{FF2B5EF4-FFF2-40B4-BE49-F238E27FC236}">
                <a16:creationId xmlns:a16="http://schemas.microsoft.com/office/drawing/2014/main" id="{3E88342B-4CCA-EC0C-1C89-C22A5459E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46" y="4447425"/>
            <a:ext cx="530504" cy="263227"/>
          </a:xfrm>
          <a:prstGeom prst="rect">
            <a:avLst/>
          </a:prstGeom>
        </p:spPr>
      </p:pic>
      <p:pic>
        <p:nvPicPr>
          <p:cNvPr id="32" name="그림 31">
            <a:extLst>
              <a:ext uri="{FF2B5EF4-FFF2-40B4-BE49-F238E27FC236}">
                <a16:creationId xmlns:a16="http://schemas.microsoft.com/office/drawing/2014/main" id="{88AE9619-E9B1-558B-8A48-66922DCFD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6909" y="4414714"/>
            <a:ext cx="530504" cy="263227"/>
          </a:xfrm>
          <a:prstGeom prst="rect">
            <a:avLst/>
          </a:prstGeom>
        </p:spPr>
      </p:pic>
      <p:sp>
        <p:nvSpPr>
          <p:cNvPr id="33" name="타원 32">
            <a:extLst>
              <a:ext uri="{FF2B5EF4-FFF2-40B4-BE49-F238E27FC236}">
                <a16:creationId xmlns:a16="http://schemas.microsoft.com/office/drawing/2014/main" id="{AC713C00-0F67-7D60-F708-6CBFAD71EAEE}"/>
              </a:ext>
            </a:extLst>
          </p:cNvPr>
          <p:cNvSpPr/>
          <p:nvPr/>
        </p:nvSpPr>
        <p:spPr bwMode="auto">
          <a:xfrm>
            <a:off x="3425433" y="2530221"/>
            <a:ext cx="2293133" cy="119906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타원 33">
            <a:extLst>
              <a:ext uri="{FF2B5EF4-FFF2-40B4-BE49-F238E27FC236}">
                <a16:creationId xmlns:a16="http://schemas.microsoft.com/office/drawing/2014/main" id="{82549F94-850D-420C-D36C-F9E069EEABBA}"/>
              </a:ext>
            </a:extLst>
          </p:cNvPr>
          <p:cNvSpPr/>
          <p:nvPr/>
        </p:nvSpPr>
        <p:spPr bwMode="auto">
          <a:xfrm>
            <a:off x="3429914" y="4783853"/>
            <a:ext cx="959347" cy="43480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타원 34">
            <a:extLst>
              <a:ext uri="{FF2B5EF4-FFF2-40B4-BE49-F238E27FC236}">
                <a16:creationId xmlns:a16="http://schemas.microsoft.com/office/drawing/2014/main" id="{C7C9CB96-599E-EE4A-9B9C-90B3450BE426}"/>
              </a:ext>
            </a:extLst>
          </p:cNvPr>
          <p:cNvSpPr/>
          <p:nvPr/>
        </p:nvSpPr>
        <p:spPr bwMode="auto">
          <a:xfrm>
            <a:off x="4830378" y="4772609"/>
            <a:ext cx="959347" cy="44604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F5583D50-7DE7-C2CE-D615-4CC9333AACDA}"/>
              </a:ext>
            </a:extLst>
          </p:cNvPr>
          <p:cNvCxnSpPr>
            <a:cxnSpLocks/>
            <a:stCxn id="51" idx="2"/>
            <a:endCxn id="34" idx="0"/>
          </p:cNvCxnSpPr>
          <p:nvPr/>
        </p:nvCxnSpPr>
        <p:spPr bwMode="auto">
          <a:xfrm flipH="1">
            <a:off x="3909588" y="3496818"/>
            <a:ext cx="648508" cy="1287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7" name="직선 화살표 연결선 36">
            <a:extLst>
              <a:ext uri="{FF2B5EF4-FFF2-40B4-BE49-F238E27FC236}">
                <a16:creationId xmlns:a16="http://schemas.microsoft.com/office/drawing/2014/main" id="{7CA8EA37-BE6C-B466-14FD-2D874C32A7F1}"/>
              </a:ext>
            </a:extLst>
          </p:cNvPr>
          <p:cNvCxnSpPr>
            <a:cxnSpLocks/>
            <a:stCxn id="51" idx="2"/>
            <a:endCxn id="35" idx="0"/>
          </p:cNvCxnSpPr>
          <p:nvPr/>
        </p:nvCxnSpPr>
        <p:spPr bwMode="auto">
          <a:xfrm>
            <a:off x="4558096" y="3496818"/>
            <a:ext cx="751956" cy="1275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38" name="그림 37">
            <a:extLst>
              <a:ext uri="{FF2B5EF4-FFF2-40B4-BE49-F238E27FC236}">
                <a16:creationId xmlns:a16="http://schemas.microsoft.com/office/drawing/2014/main" id="{BCD34B98-B010-DA5D-7BD3-992EE6D6D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340" y="4424744"/>
            <a:ext cx="530504" cy="263227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70DC7E9E-E3F5-B099-0DBA-52C0161865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5203" y="4392033"/>
            <a:ext cx="530504" cy="263227"/>
          </a:xfrm>
          <a:prstGeom prst="rect">
            <a:avLst/>
          </a:prstGeom>
        </p:spPr>
      </p:pic>
      <p:sp>
        <p:nvSpPr>
          <p:cNvPr id="43" name="타원 42">
            <a:extLst>
              <a:ext uri="{FF2B5EF4-FFF2-40B4-BE49-F238E27FC236}">
                <a16:creationId xmlns:a16="http://schemas.microsoft.com/office/drawing/2014/main" id="{4FE806AF-B6B7-0177-9320-76CDB332AD54}"/>
              </a:ext>
            </a:extLst>
          </p:cNvPr>
          <p:cNvSpPr/>
          <p:nvPr/>
        </p:nvSpPr>
        <p:spPr bwMode="auto">
          <a:xfrm>
            <a:off x="6071784" y="2492121"/>
            <a:ext cx="2538367" cy="132808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타원 43">
            <a:extLst>
              <a:ext uri="{FF2B5EF4-FFF2-40B4-BE49-F238E27FC236}">
                <a16:creationId xmlns:a16="http://schemas.microsoft.com/office/drawing/2014/main" id="{824E6692-135C-E14B-97B5-329A4F1E63A6}"/>
              </a:ext>
            </a:extLst>
          </p:cNvPr>
          <p:cNvSpPr/>
          <p:nvPr/>
        </p:nvSpPr>
        <p:spPr bwMode="auto">
          <a:xfrm>
            <a:off x="5999644" y="4791653"/>
            <a:ext cx="931542" cy="51226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2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타원 44">
            <a:extLst>
              <a:ext uri="{FF2B5EF4-FFF2-40B4-BE49-F238E27FC236}">
                <a16:creationId xmlns:a16="http://schemas.microsoft.com/office/drawing/2014/main" id="{907432C8-456C-DEC9-6CEF-724873A0B87D}"/>
              </a:ext>
            </a:extLst>
          </p:cNvPr>
          <p:cNvSpPr/>
          <p:nvPr/>
        </p:nvSpPr>
        <p:spPr bwMode="auto">
          <a:xfrm>
            <a:off x="7016333" y="4783853"/>
            <a:ext cx="931542" cy="520059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3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8EB329E8-7CD0-C4E9-68B2-F64D19B62E8C}"/>
              </a:ext>
            </a:extLst>
          </p:cNvPr>
          <p:cNvCxnSpPr>
            <a:cxnSpLocks/>
            <a:stCxn id="64" idx="2"/>
            <a:endCxn id="45" idx="0"/>
          </p:cNvCxnSpPr>
          <p:nvPr/>
        </p:nvCxnSpPr>
        <p:spPr bwMode="auto">
          <a:xfrm>
            <a:off x="7473823" y="3322051"/>
            <a:ext cx="8281" cy="14618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직사각형 49">
            <a:extLst>
              <a:ext uri="{FF2B5EF4-FFF2-40B4-BE49-F238E27FC236}">
                <a16:creationId xmlns:a16="http://schemas.microsoft.com/office/drawing/2014/main" id="{ED7E1539-B4D4-1B3E-63AD-091B4E78AB03}"/>
              </a:ext>
            </a:extLst>
          </p:cNvPr>
          <p:cNvSpPr/>
          <p:nvPr/>
        </p:nvSpPr>
        <p:spPr bwMode="auto">
          <a:xfrm>
            <a:off x="3925789" y="2765755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E43E931D-F122-5F4C-A040-B334411D50B5}"/>
              </a:ext>
            </a:extLst>
          </p:cNvPr>
          <p:cNvSpPr/>
          <p:nvPr/>
        </p:nvSpPr>
        <p:spPr bwMode="auto">
          <a:xfrm>
            <a:off x="3797967" y="3107353"/>
            <a:ext cx="1520257" cy="389465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9D71B748-001B-C9D9-C63B-549946140898}"/>
              </a:ext>
            </a:extLst>
          </p:cNvPr>
          <p:cNvSpPr/>
          <p:nvPr/>
        </p:nvSpPr>
        <p:spPr bwMode="auto">
          <a:xfrm>
            <a:off x="1175121" y="2687965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620EAE1-41BC-0D57-E287-96B4F99DA29A}"/>
              </a:ext>
            </a:extLst>
          </p:cNvPr>
          <p:cNvSpPr/>
          <p:nvPr/>
        </p:nvSpPr>
        <p:spPr bwMode="auto">
          <a:xfrm>
            <a:off x="1224128" y="3847992"/>
            <a:ext cx="1122448" cy="54825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0085261A-C92F-9993-53E9-7152A48ED901}"/>
              </a:ext>
            </a:extLst>
          </p:cNvPr>
          <p:cNvSpPr/>
          <p:nvPr/>
        </p:nvSpPr>
        <p:spPr bwMode="auto">
          <a:xfrm>
            <a:off x="6704265" y="2618845"/>
            <a:ext cx="1264614" cy="26285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Wi-Fi AP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B82F8D2F-629D-EE57-BA65-77BE404DF8A0}"/>
              </a:ext>
            </a:extLst>
          </p:cNvPr>
          <p:cNvSpPr/>
          <p:nvPr/>
        </p:nvSpPr>
        <p:spPr bwMode="auto">
          <a:xfrm>
            <a:off x="6305484" y="2923497"/>
            <a:ext cx="858222" cy="5737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Thread Border Router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70C73F4B-D422-3FEB-7F1C-B8974D32125F}"/>
              </a:ext>
            </a:extLst>
          </p:cNvPr>
          <p:cNvSpPr/>
          <p:nvPr/>
        </p:nvSpPr>
        <p:spPr bwMode="auto">
          <a:xfrm>
            <a:off x="7212784" y="2932733"/>
            <a:ext cx="522077" cy="38931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dirty="0"/>
              <a:t>BT/BLE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F0AA8820-11C1-E046-8C90-F6A77FB561CA}"/>
              </a:ext>
            </a:extLst>
          </p:cNvPr>
          <p:cNvSpPr/>
          <p:nvPr/>
        </p:nvSpPr>
        <p:spPr bwMode="auto">
          <a:xfrm>
            <a:off x="7783949" y="2930655"/>
            <a:ext cx="631740" cy="389318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b="1" dirty="0"/>
              <a:t>UWB</a:t>
            </a:r>
            <a:endParaRPr kumimoji="0" lang="ko-KR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5B6EE9B4-AAC7-502A-1BE1-0C34ED495536}"/>
              </a:ext>
            </a:extLst>
          </p:cNvPr>
          <p:cNvSpPr/>
          <p:nvPr/>
        </p:nvSpPr>
        <p:spPr bwMode="auto">
          <a:xfrm>
            <a:off x="7975546" y="4772609"/>
            <a:ext cx="964248" cy="520687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4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9" name="직선 화살표 연결선 68">
            <a:extLst>
              <a:ext uri="{FF2B5EF4-FFF2-40B4-BE49-F238E27FC236}">
                <a16:creationId xmlns:a16="http://schemas.microsoft.com/office/drawing/2014/main" id="{6F2188D6-B136-5992-D327-6295026EFF2A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 bwMode="auto">
          <a:xfrm>
            <a:off x="8099819" y="3319973"/>
            <a:ext cx="357851" cy="1452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82" name="그림 81">
            <a:extLst>
              <a:ext uri="{FF2B5EF4-FFF2-40B4-BE49-F238E27FC236}">
                <a16:creationId xmlns:a16="http://schemas.microsoft.com/office/drawing/2014/main" id="{A922C332-6CF3-D3D7-A2AF-249F391757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877" b="90123" l="9231" r="89231">
                        <a14:foregroundMark x1="29231" y1="22222" x2="29231" y2="22222"/>
                        <a14:foregroundMark x1="70769" y1="58025" x2="76923" y2="69136"/>
                        <a14:foregroundMark x1="69231" y1="23457" x2="78462" y2="80247"/>
                        <a14:foregroundMark x1="26154" y1="29630" x2="26154" y2="29630"/>
                        <a14:foregroundMark x1="50769" y1="32099" x2="50769" y2="32099"/>
                        <a14:foregroundMark x1="20000" y1="25926" x2="75385" y2="69136"/>
                        <a14:foregroundMark x1="75385" y1="69136" x2="75385" y2="69136"/>
                        <a14:foregroundMark x1="43077" y1="90123" x2="56923" y2="888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16099" y="4352269"/>
            <a:ext cx="327549" cy="408176"/>
          </a:xfrm>
          <a:prstGeom prst="rect">
            <a:avLst/>
          </a:prstGeom>
        </p:spPr>
      </p:pic>
      <p:pic>
        <p:nvPicPr>
          <p:cNvPr id="84" name="그림 83">
            <a:extLst>
              <a:ext uri="{FF2B5EF4-FFF2-40B4-BE49-F238E27FC236}">
                <a16:creationId xmlns:a16="http://schemas.microsoft.com/office/drawing/2014/main" id="{149D3ECC-BB26-F7BD-A094-D2F0E574748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49541" y1="28302" x2="49541" y2="28302"/>
                        <a14:foregroundMark x1="39450" y1="49057" x2="39450" y2="49057"/>
                        <a14:foregroundMark x1="47706" y1="55660" x2="47706" y2="55660"/>
                        <a14:foregroundMark x1="66055" y1="46226" x2="66055" y2="46226"/>
                        <a14:foregroundMark x1="68807" y1="67925" x2="68807" y2="67925"/>
                        <a14:foregroundMark x1="78899" y1="82075" x2="78899" y2="8207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14544" y="4271889"/>
            <a:ext cx="473678" cy="460641"/>
          </a:xfrm>
          <a:prstGeom prst="rect">
            <a:avLst/>
          </a:prstGeom>
        </p:spPr>
      </p:pic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22DDB1E5-ACA6-D067-CFD3-AE1B10323ED5}"/>
              </a:ext>
            </a:extLst>
          </p:cNvPr>
          <p:cNvCxnSpPr>
            <a:cxnSpLocks/>
            <a:stCxn id="53" idx="2"/>
            <a:endCxn id="20" idx="0"/>
          </p:cNvCxnSpPr>
          <p:nvPr/>
        </p:nvCxnSpPr>
        <p:spPr bwMode="auto">
          <a:xfrm flipH="1">
            <a:off x="1078554" y="4396242"/>
            <a:ext cx="706798" cy="413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65744690-B86C-D60F-8AFC-E1962BD4CE40}"/>
              </a:ext>
            </a:extLst>
          </p:cNvPr>
          <p:cNvCxnSpPr>
            <a:cxnSpLocks/>
            <a:stCxn id="53" idx="2"/>
            <a:endCxn id="21" idx="0"/>
          </p:cNvCxnSpPr>
          <p:nvPr/>
        </p:nvCxnSpPr>
        <p:spPr bwMode="auto">
          <a:xfrm>
            <a:off x="1785352" y="4396242"/>
            <a:ext cx="692904" cy="4348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85" name="그림 84">
            <a:extLst>
              <a:ext uri="{FF2B5EF4-FFF2-40B4-BE49-F238E27FC236}">
                <a16:creationId xmlns:a16="http://schemas.microsoft.com/office/drawing/2014/main" id="{3FC0BB5C-6307-A010-B6C8-5F1D26974E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440" y="2315216"/>
            <a:ext cx="555336" cy="309057"/>
          </a:xfrm>
          <a:prstGeom prst="rect">
            <a:avLst/>
          </a:prstGeom>
        </p:spPr>
      </p:pic>
      <p:pic>
        <p:nvPicPr>
          <p:cNvPr id="86" name="그림 85">
            <a:extLst>
              <a:ext uri="{FF2B5EF4-FFF2-40B4-BE49-F238E27FC236}">
                <a16:creationId xmlns:a16="http://schemas.microsoft.com/office/drawing/2014/main" id="{C610F582-7280-C11A-9126-4F6B75F20E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069" y="2326717"/>
            <a:ext cx="555336" cy="309057"/>
          </a:xfrm>
          <a:prstGeom prst="rect">
            <a:avLst/>
          </a:prstGeom>
        </p:spPr>
      </p:pic>
      <p:pic>
        <p:nvPicPr>
          <p:cNvPr id="87" name="그림 86">
            <a:extLst>
              <a:ext uri="{FF2B5EF4-FFF2-40B4-BE49-F238E27FC236}">
                <a16:creationId xmlns:a16="http://schemas.microsoft.com/office/drawing/2014/main" id="{99D16F0D-299E-1038-0D15-E8D6098443A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5484" y="2286081"/>
            <a:ext cx="555336" cy="309057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A71EB902-6A0F-E343-E9CA-E3A9FB5554B4}"/>
              </a:ext>
            </a:extLst>
          </p:cNvPr>
          <p:cNvSpPr/>
          <p:nvPr/>
        </p:nvSpPr>
        <p:spPr bwMode="auto">
          <a:xfrm>
            <a:off x="2186874" y="3223999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51CE9E1B-97F9-3A12-C843-846FBD097A93}"/>
              </a:ext>
            </a:extLst>
          </p:cNvPr>
          <p:cNvCxnSpPr>
            <a:cxnSpLocks/>
            <a:stCxn id="9" idx="5"/>
            <a:endCxn id="11" idx="0"/>
          </p:cNvCxnSpPr>
          <p:nvPr/>
        </p:nvCxnSpPr>
        <p:spPr bwMode="auto">
          <a:xfrm>
            <a:off x="2304884" y="3112608"/>
            <a:ext cx="344452" cy="1113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B0347E80-AC65-2027-BF44-7FE2DDC67D6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598" y="2880936"/>
            <a:ext cx="555336" cy="309057"/>
          </a:xfrm>
          <a:prstGeom prst="rect">
            <a:avLst/>
          </a:prstGeom>
        </p:spPr>
      </p:pic>
      <p:sp>
        <p:nvSpPr>
          <p:cNvPr id="26" name="타원 25">
            <a:extLst>
              <a:ext uri="{FF2B5EF4-FFF2-40B4-BE49-F238E27FC236}">
                <a16:creationId xmlns:a16="http://schemas.microsoft.com/office/drawing/2014/main" id="{5BFE7AC9-EE2D-A02F-EF54-F6AE82C1F540}"/>
              </a:ext>
            </a:extLst>
          </p:cNvPr>
          <p:cNvSpPr/>
          <p:nvPr/>
        </p:nvSpPr>
        <p:spPr bwMode="auto">
          <a:xfrm>
            <a:off x="3218382" y="3732949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화살표: 오른쪽 27">
            <a:extLst>
              <a:ext uri="{FF2B5EF4-FFF2-40B4-BE49-F238E27FC236}">
                <a16:creationId xmlns:a16="http://schemas.microsoft.com/office/drawing/2014/main" id="{8CE411FB-0E67-C5DE-AF3B-6F997138F3CA}"/>
              </a:ext>
            </a:extLst>
          </p:cNvPr>
          <p:cNvSpPr/>
          <p:nvPr/>
        </p:nvSpPr>
        <p:spPr bwMode="auto">
          <a:xfrm>
            <a:off x="509046" y="1898179"/>
            <a:ext cx="8348627" cy="32327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CFF7860-8418-914E-8D5F-ED989D02E458}"/>
              </a:ext>
            </a:extLst>
          </p:cNvPr>
          <p:cNvSpPr txBox="1"/>
          <p:nvPr/>
        </p:nvSpPr>
        <p:spPr>
          <a:xfrm>
            <a:off x="462332" y="1894192"/>
            <a:ext cx="5805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/>
              <a:t>Time</a:t>
            </a:r>
            <a:endParaRPr lang="ko-KR" altLang="en-US" sz="1400" b="1" dirty="0"/>
          </a:p>
        </p:txBody>
      </p:sp>
      <p:cxnSp>
        <p:nvCxnSpPr>
          <p:cNvPr id="40" name="연결선: 꺾임 39">
            <a:extLst>
              <a:ext uri="{FF2B5EF4-FFF2-40B4-BE49-F238E27FC236}">
                <a16:creationId xmlns:a16="http://schemas.microsoft.com/office/drawing/2014/main" id="{016E9E91-208B-07B2-FE1D-A372D779764C}"/>
              </a:ext>
            </a:extLst>
          </p:cNvPr>
          <p:cNvCxnSpPr>
            <a:cxnSpLocks/>
            <a:stCxn id="50" idx="1"/>
            <a:endCxn id="26" idx="0"/>
          </p:cNvCxnSpPr>
          <p:nvPr/>
        </p:nvCxnSpPr>
        <p:spPr bwMode="auto">
          <a:xfrm rot="10800000" flipV="1">
            <a:off x="3680845" y="2897181"/>
            <a:ext cx="244945" cy="835767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42" name="그림 41">
            <a:extLst>
              <a:ext uri="{FF2B5EF4-FFF2-40B4-BE49-F238E27FC236}">
                <a16:creationId xmlns:a16="http://schemas.microsoft.com/office/drawing/2014/main" id="{B845320A-642C-CF0D-44BE-E3D28A53D0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001" y="3460014"/>
            <a:ext cx="555336" cy="309057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F267588A-43C7-F368-72A2-1C4EB1B2A33F}"/>
              </a:ext>
            </a:extLst>
          </p:cNvPr>
          <p:cNvSpPr txBox="1"/>
          <p:nvPr/>
        </p:nvSpPr>
        <p:spPr>
          <a:xfrm>
            <a:off x="4233842" y="1815133"/>
            <a:ext cx="720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0000FF"/>
                </a:solidFill>
              </a:rPr>
              <a:t>Current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9B477C-B5C2-59AC-7461-F8F448B17FEB}"/>
              </a:ext>
            </a:extLst>
          </p:cNvPr>
          <p:cNvSpPr txBox="1"/>
          <p:nvPr/>
        </p:nvSpPr>
        <p:spPr>
          <a:xfrm>
            <a:off x="5605806" y="1907678"/>
            <a:ext cx="16069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i="1" dirty="0">
                <a:solidFill>
                  <a:srgbClr val="FF0000"/>
                </a:solidFill>
              </a:rPr>
              <a:t>Increasing IDC issues</a:t>
            </a:r>
            <a:endParaRPr lang="ko-KR" altLang="en-US" b="1" i="1" dirty="0">
              <a:solidFill>
                <a:srgbClr val="FF0000"/>
              </a:solidFill>
            </a:endParaRPr>
          </a:p>
        </p:txBody>
      </p:sp>
      <p:sp>
        <p:nvSpPr>
          <p:cNvPr id="57" name="타원 56">
            <a:extLst>
              <a:ext uri="{FF2B5EF4-FFF2-40B4-BE49-F238E27FC236}">
                <a16:creationId xmlns:a16="http://schemas.microsoft.com/office/drawing/2014/main" id="{FC8482F0-7B4F-BD13-56AC-DFC3BB0B13E9}"/>
              </a:ext>
            </a:extLst>
          </p:cNvPr>
          <p:cNvSpPr/>
          <p:nvPr/>
        </p:nvSpPr>
        <p:spPr bwMode="auto">
          <a:xfrm>
            <a:off x="6437254" y="3894585"/>
            <a:ext cx="924924" cy="536645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Device 1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8" name="연결선: 꺾임 57">
            <a:extLst>
              <a:ext uri="{FF2B5EF4-FFF2-40B4-BE49-F238E27FC236}">
                <a16:creationId xmlns:a16="http://schemas.microsoft.com/office/drawing/2014/main" id="{EF284828-8BED-A7AB-FF61-08DC91E2A08E}"/>
              </a:ext>
            </a:extLst>
          </p:cNvPr>
          <p:cNvCxnSpPr>
            <a:cxnSpLocks/>
            <a:stCxn id="63" idx="1"/>
            <a:endCxn id="44" idx="1"/>
          </p:cNvCxnSpPr>
          <p:nvPr/>
        </p:nvCxnSpPr>
        <p:spPr bwMode="auto">
          <a:xfrm rot="10800000" flipV="1">
            <a:off x="6136066" y="3210356"/>
            <a:ext cx="169419" cy="1656315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7" name="연결선: 꺾임 66">
            <a:extLst>
              <a:ext uri="{FF2B5EF4-FFF2-40B4-BE49-F238E27FC236}">
                <a16:creationId xmlns:a16="http://schemas.microsoft.com/office/drawing/2014/main" id="{00ED9C97-E47B-757C-18E3-98F14F20B5FD}"/>
              </a:ext>
            </a:extLst>
          </p:cNvPr>
          <p:cNvCxnSpPr>
            <a:cxnSpLocks/>
            <a:stCxn id="62" idx="1"/>
            <a:endCxn id="57" idx="2"/>
          </p:cNvCxnSpPr>
          <p:nvPr/>
        </p:nvCxnSpPr>
        <p:spPr bwMode="auto">
          <a:xfrm rot="10800000" flipV="1">
            <a:off x="6437255" y="2750272"/>
            <a:ext cx="267011" cy="1412636"/>
          </a:xfrm>
          <a:prstGeom prst="bentConnector3">
            <a:avLst>
              <a:gd name="adj1" fmla="val 1856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71" name="그림 70">
            <a:extLst>
              <a:ext uri="{FF2B5EF4-FFF2-40B4-BE49-F238E27FC236}">
                <a16:creationId xmlns:a16="http://schemas.microsoft.com/office/drawing/2014/main" id="{7823F044-AEF9-3F76-418E-965164AC6E9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36304" y1="45313" x2="36304" y2="45313"/>
                        <a14:foregroundMark x1="43696" y1="56641" x2="43696" y2="56641"/>
                        <a14:foregroundMark x1="50761" y1="80078" x2="50761" y2="80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4190" y="3730201"/>
            <a:ext cx="555336" cy="309057"/>
          </a:xfrm>
          <a:prstGeom prst="rect">
            <a:avLst/>
          </a:prstGeom>
        </p:spPr>
      </p:pic>
      <p:sp>
        <p:nvSpPr>
          <p:cNvPr id="72" name="사각형: 둥근 모서리 71">
            <a:extLst>
              <a:ext uri="{FF2B5EF4-FFF2-40B4-BE49-F238E27FC236}">
                <a16:creationId xmlns:a16="http://schemas.microsoft.com/office/drawing/2014/main" id="{C60C0BDE-70EA-C4DC-CBEA-A86D1876F4D9}"/>
              </a:ext>
            </a:extLst>
          </p:cNvPr>
          <p:cNvSpPr/>
          <p:nvPr/>
        </p:nvSpPr>
        <p:spPr bwMode="auto">
          <a:xfrm>
            <a:off x="314048" y="1483302"/>
            <a:ext cx="5643407" cy="400916"/>
          </a:xfrm>
          <a:prstGeom prst="round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8A0419B-07A6-02DD-0419-8B8CF156E2B2}"/>
              </a:ext>
            </a:extLst>
          </p:cNvPr>
          <p:cNvSpPr txBox="1"/>
          <p:nvPr/>
        </p:nvSpPr>
        <p:spPr>
          <a:xfrm>
            <a:off x="4437186" y="198382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√</a:t>
            </a:r>
          </a:p>
        </p:txBody>
      </p:sp>
      <p:pic>
        <p:nvPicPr>
          <p:cNvPr id="48" name="그림 47">
            <a:extLst>
              <a:ext uri="{FF2B5EF4-FFF2-40B4-BE49-F238E27FC236}">
                <a16:creationId xmlns:a16="http://schemas.microsoft.com/office/drawing/2014/main" id="{B226AB72-F028-CE0A-7CD6-49613E6CB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091" y="4462873"/>
            <a:ext cx="530504" cy="26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24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82DD7960-C9EB-860D-C088-E02492761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113" y="3048000"/>
            <a:ext cx="6649174" cy="2590800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600" dirty="0"/>
              <a:t>Broadcast TWT element is one of the good options to indicate periodic IDC events of UHR Mobile AP</a:t>
            </a:r>
          </a:p>
          <a:p>
            <a:pPr lvl="1"/>
            <a:r>
              <a:rPr lang="en-US" altLang="ko-KR" sz="1600" dirty="0"/>
              <a:t>New Broadcast TWT Recommendation field value in the Request type subfield can be defined for Periodic IDC signaling for UHR Mobile AP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for Mobile AP(1/3)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2D22BE05-1CA7-15E3-EA24-A35AB4522ECA}"/>
              </a:ext>
            </a:extLst>
          </p:cNvPr>
          <p:cNvSpPr/>
          <p:nvPr/>
        </p:nvSpPr>
        <p:spPr bwMode="auto">
          <a:xfrm>
            <a:off x="1514113" y="4214611"/>
            <a:ext cx="1647650" cy="1126902"/>
          </a:xfrm>
          <a:prstGeom prst="roundRect">
            <a:avLst>
              <a:gd name="adj" fmla="val 8377"/>
            </a:avLst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1951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296956</TotalTime>
  <Words>2009</Words>
  <Application>Microsoft Office PowerPoint</Application>
  <PresentationFormat>화면 슬라이드 쇼(4:3)</PresentationFormat>
  <Paragraphs>322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Arial</vt:lpstr>
      <vt:lpstr>Times New Roman</vt:lpstr>
      <vt:lpstr>802-11-Submission</vt:lpstr>
      <vt:lpstr>Periodic IDC signaling for UHR AP</vt:lpstr>
      <vt:lpstr>Introduction</vt:lpstr>
      <vt:lpstr>Recap: Periodic IDC signaling – information [9]</vt:lpstr>
      <vt:lpstr>In-device-coexistence in Mobile AP(1/2)</vt:lpstr>
      <vt:lpstr>In-device-coexistence in Mobile AP(2/2)</vt:lpstr>
      <vt:lpstr>IDC use cases for infrastructure APs (?)</vt:lpstr>
      <vt:lpstr>Infrastructure AP in the future</vt:lpstr>
      <vt:lpstr>Wi-Fi Access Point types example</vt:lpstr>
      <vt:lpstr>Periodic IDC signaling for Mobile AP(1/3)</vt:lpstr>
      <vt:lpstr>Periodic IDC signaling for Mobile AP(2/3)</vt:lpstr>
      <vt:lpstr>Periodic IDC signaling for Mobile AP(3/3)</vt:lpstr>
      <vt:lpstr>Periodic IDC signaling for Mobile AP(3/3)</vt:lpstr>
      <vt:lpstr>Conclusion</vt:lpstr>
      <vt:lpstr>Straw Poll 1</vt:lpstr>
      <vt:lpstr>Straw Poll 2</vt:lpstr>
      <vt:lpstr>References</vt:lpstr>
      <vt:lpstr>Appendix. Broadcast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17691</cp:revision>
  <cp:lastPrinted>2018-10-31T23:27:01Z</cp:lastPrinted>
  <dcterms:created xsi:type="dcterms:W3CDTF">2007-05-21T21:00:37Z</dcterms:created>
  <dcterms:modified xsi:type="dcterms:W3CDTF">2024-11-05T11:31:25Z</dcterms:modified>
</cp:coreProperties>
</file>