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440" r:id="rId3"/>
    <p:sldId id="2463" r:id="rId4"/>
    <p:sldId id="2464" r:id="rId5"/>
    <p:sldId id="2467" r:id="rId6"/>
    <p:sldId id="2466" r:id="rId7"/>
    <p:sldId id="2465" r:id="rId8"/>
    <p:sldId id="2472" r:id="rId9"/>
    <p:sldId id="2471" r:id="rId10"/>
    <p:sldId id="2469" r:id="rId11"/>
    <p:sldId id="2470" r:id="rId12"/>
    <p:sldId id="2468" r:id="rId13"/>
    <p:sldId id="247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3"/>
    <p:restoredTop sz="86438"/>
  </p:normalViewPr>
  <p:slideViewPr>
    <p:cSldViewPr snapToGrid="0">
      <p:cViewPr varScale="1">
        <p:scale>
          <a:sx n="83" d="100"/>
          <a:sy n="83" d="100"/>
        </p:scale>
        <p:origin x="240" y="7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FAPU extensions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802.11-24/1105r1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418E8F-D176-9CAC-B4A3-BAD27D9C11A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385550" y="6672580"/>
            <a:ext cx="765175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Cisco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AID anonymization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62665"/>
              </p:ext>
            </p:extLst>
          </p:nvPr>
        </p:nvGraphicFramePr>
        <p:xfrm>
          <a:off x="1191154" y="2433637"/>
          <a:ext cx="9629245" cy="237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acontre</a:t>
                      </a:r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F. </a:t>
                      </a:r>
                      <a:r>
                        <a:rPr lang="en-US" sz="1400" err="1"/>
                        <a:t>Lovison</a:t>
                      </a:r>
                      <a:endParaRPr lang="en-ES" sz="1400"/>
                    </a:p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flovison@cisco.com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7426-3025-5F6E-B6E8-1687BC1F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B - No collision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41D37-BEA9-6141-BB10-04D866181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In order to support transition period, either: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use 1 bit to alternate epochs 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Or avoid using last AID from </a:t>
            </a:r>
            <a:r>
              <a:rPr lang="en-CH" b="1" err="1">
                <a:cs typeface="Times New Roman"/>
              </a:rPr>
              <a:t>prev</a:t>
            </a:r>
            <a:r>
              <a:rPr lang="en-CH" b="1">
                <a:cs typeface="Times New Roman"/>
              </a:rPr>
              <a:t> epoch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In both cases, half AID domain can be used</a:t>
            </a:r>
          </a:p>
          <a:p>
            <a:pPr>
              <a:buFont typeface="Arial" pitchFamily="16" charset="0"/>
              <a:buChar char="•"/>
            </a:pPr>
            <a:endParaRPr lang="en-CH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>
                <a:cs typeface="Times New Roman"/>
              </a:rPr>
              <a:t>Compatible with legacy STAs</a:t>
            </a:r>
            <a:endParaRPr lang="en-CH"/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Present and future AIDs under AP's control</a:t>
            </a:r>
          </a:p>
          <a:p>
            <a:pPr lvl="1">
              <a:buFont typeface="Courier New" pitchFamily="16" charset="0"/>
              <a:buChar char="o"/>
            </a:pPr>
            <a:r>
              <a:rPr lang="en-CH" b="1">
                <a:cs typeface="Times New Roman"/>
              </a:rPr>
              <a:t>No risk of collision with fixed-AID 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493FB-E234-A187-C109-654B90C3D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EF174-3E6F-6ED1-9755-85E3B59402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C1241-624D-7944-CD87-2E5ED00187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172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119F2-33EC-7338-12E3-D777BB81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What about 11ah - dynamic AID assignment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296F-A9B9-1A5E-2ECF-FC7DB10AF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cs typeface="Times New Roman"/>
              </a:rPr>
              <a:t>STA can request AID via</a:t>
            </a: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r>
              <a:rPr lang="en-US" sz="1800" dirty="0">
                <a:cs typeface="Times New Roman"/>
              </a:rPr>
              <a:t>AP assigns AID (solicited/unsolicited)via</a:t>
            </a: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endParaRPr lang="en-US" sz="1800">
              <a:cs typeface="Times New Roman"/>
            </a:endParaRPr>
          </a:p>
          <a:p>
            <a:r>
              <a:rPr lang="en-US" sz="1800" dirty="0">
                <a:cs typeface="Times New Roman"/>
              </a:rPr>
              <a:t>But:</a:t>
            </a:r>
          </a:p>
          <a:p>
            <a:pPr>
              <a:buFont typeface="Arial" pitchFamily="16" charset="0"/>
              <a:buChar char="•"/>
            </a:pPr>
            <a:r>
              <a:rPr lang="en-US" sz="1800" dirty="0">
                <a:cs typeface="Times New Roman"/>
              </a:rPr>
              <a:t>1 msg per AID (heavy)</a:t>
            </a:r>
          </a:p>
          <a:p>
            <a:pPr>
              <a:buFont typeface="Arial" pitchFamily="16" charset="0"/>
              <a:buChar char="•"/>
            </a:pPr>
            <a:r>
              <a:rPr lang="en-US" sz="1800" dirty="0">
                <a:cs typeface="Times New Roman"/>
              </a:rPr>
              <a:t>{AID Switch Count, Response Interval} redundant for epoch scheme</a:t>
            </a:r>
          </a:p>
          <a:p>
            <a:pPr>
              <a:buFont typeface="Arial" pitchFamily="16" charset="0"/>
              <a:buChar char="•"/>
            </a:pPr>
            <a:r>
              <a:rPr lang="en-US" sz="1800" dirty="0">
                <a:cs typeface="Times New Roman"/>
              </a:rPr>
              <a:t>Hence not re-usable for our scenario without changes</a:t>
            </a:r>
          </a:p>
          <a:p>
            <a:endParaRPr lang="en-US" sz="18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DB3E8-89A5-0BED-FC34-252FD7796E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122F2-B5CE-8C3B-B2A5-A6D7E3EFE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09E12-6B83-3044-A1B8-AA2A6C8D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pic>
        <p:nvPicPr>
          <p:cNvPr id="7" name="Picture 6" descr="A diagram of a aid request&#10;&#10;Description automatically generated">
            <a:extLst>
              <a:ext uri="{FF2B5EF4-FFF2-40B4-BE49-F238E27FC236}">
                <a16:creationId xmlns:a16="http://schemas.microsoft.com/office/drawing/2014/main" id="{F4F996C6-551E-BA8E-6A4F-EA1B69C56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045" y="2074993"/>
            <a:ext cx="5057236" cy="1126245"/>
          </a:xfrm>
          <a:prstGeom prst="rect">
            <a:avLst/>
          </a:prstGeom>
        </p:spPr>
      </p:pic>
      <p:pic>
        <p:nvPicPr>
          <p:cNvPr id="8" name="Picture 7" descr="A black rectangular object with black text&#10;&#10;Description automatically generated">
            <a:extLst>
              <a:ext uri="{FF2B5EF4-FFF2-40B4-BE49-F238E27FC236}">
                <a16:creationId xmlns:a16="http://schemas.microsoft.com/office/drawing/2014/main" id="{BD684595-8222-8539-072E-F9522C59B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5900" y="3764469"/>
            <a:ext cx="5057236" cy="94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504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6F59-BFD6-D21A-5A0C-FAA46BC6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25175-CB24-A02B-FD89-B64E670F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/>
              <a:t>Current status of discussion on AID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Collisions or no Collisions?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Proposal with AP coordination for no collisions</a:t>
            </a:r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  <a:p>
            <a:pPr>
              <a:buFont typeface="Arial" panose="020B0604020202020204" pitchFamily="34" charset="0"/>
              <a:buChar char="•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07575-CFB0-B6C4-241B-DE9E0CACD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6B186-912E-5DD9-E751-8695B359E9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09E75-894D-4501-E77A-513733504E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771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A62F-B654-91CB-0A5C-385CB1BA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 Poll #1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BB994-0867-1CA8-F481-7FB97FCB2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Do you support a mechanism where AIDs for next epochs are assigned by APs to STAs hence preventing any collision?</a:t>
            </a:r>
          </a:p>
          <a:p>
            <a:endParaRPr lang="en-US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8B631-2529-1912-E143-264B77F83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85DD6-5AF5-0BC1-BFFE-3AF8E7F7C9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2DFA38-2322-5015-6688-FF655B6118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4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F776-1F27-25C2-9846-CFA1697A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discussion on AID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C5CE-8256-C25C-D870-A7598006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AID can be used to track STAs</a:t>
            </a:r>
          </a:p>
          <a:p>
            <a:endParaRPr lang="en-US"/>
          </a:p>
          <a:p>
            <a:r>
              <a:rPr lang="en-US"/>
              <a:t>11-24/886 – if each STA chooses on its own -&gt; collisions</a:t>
            </a:r>
          </a:p>
          <a:p>
            <a:r>
              <a:rPr lang="en-US">
                <a:cs typeface="Times New Roman"/>
              </a:rPr>
              <a:t>11-24/796 – proposal to use 12</a:t>
            </a:r>
            <a:r>
              <a:rPr lang="en-US" baseline="30000">
                <a:cs typeface="Times New Roman"/>
              </a:rPr>
              <a:t>th</a:t>
            </a:r>
            <a:r>
              <a:rPr lang="en-US">
                <a:cs typeface="Times New Roman"/>
              </a:rPr>
              <a:t> bit to indicate transition or to expand space</a:t>
            </a:r>
          </a:p>
          <a:p>
            <a:r>
              <a:rPr lang="en-US"/>
              <a:t>11-24/915 – proposal to change offset for AID at each epoch</a:t>
            </a:r>
          </a:p>
          <a:p>
            <a:r>
              <a:rPr lang="en-US"/>
              <a:t>11-24/930 – proposal to use hashing (Bloom Filters) for TIM</a:t>
            </a:r>
          </a:p>
          <a:p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430A8-ACDD-5B0C-DC92-A18995291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FD4BF-0070-2AD3-817B-BC308923F4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9A9776-C82C-0DC2-3D61-58D058CA6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4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1D466-1C69-3E55-E287-CB44D2E89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requirements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EAF98-5D62-6D37-DF4A-6F7D2473A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CH"/>
              <a:t>Backward compatible, AID domain is small, around ~2000 elements</a:t>
            </a:r>
            <a:endParaRPr lang="en-US"/>
          </a:p>
          <a:p>
            <a:pPr marL="457200" indent="-457200">
              <a:buAutoNum type="arabicPeriod"/>
            </a:pPr>
            <a:r>
              <a:rPr lang="en-CH"/>
              <a:t>AID to change at each epoch</a:t>
            </a:r>
            <a:endParaRPr lang="en-CH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GB"/>
              <a:t>I</a:t>
            </a:r>
            <a:r>
              <a:rPr lang="en-CH"/>
              <a:t>n a given epoch, no AID collisions (no 2 STAs with same AID)</a:t>
            </a:r>
            <a:endParaRPr lang="en-CH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/>
              <a:t>No tracking from eavesdroppers (External Privacy) </a:t>
            </a:r>
            <a:endParaRPr lang="en-CH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/>
              <a:t>No tracking from other STAs in same ESS/BSS (Internal Privacy)</a:t>
            </a:r>
            <a:endParaRPr lang="en-CH">
              <a:cs typeface="Times New Roman"/>
            </a:endParaRPr>
          </a:p>
          <a:p>
            <a:pPr marL="0" indent="0"/>
            <a:endParaRPr lang="en-CH"/>
          </a:p>
          <a:p>
            <a:pPr marL="0" indent="0"/>
            <a:r>
              <a:rPr lang="en-CH" u="sng"/>
              <a:t>We want: </a:t>
            </a:r>
            <a:r>
              <a:rPr lang="en-CH" err="1"/>
              <a:t>otaAID</a:t>
            </a:r>
            <a:r>
              <a:rPr lang="en-CH"/>
              <a:t> sequence to satisfy the above list</a:t>
            </a:r>
            <a:endParaRPr lang="en-CH">
              <a:cs typeface="Times New Roman"/>
            </a:endParaRPr>
          </a:p>
          <a:p>
            <a:pPr marL="0" indent="0"/>
            <a:endParaRPr lang="en-CH"/>
          </a:p>
          <a:p>
            <a:pPr marL="0" indent="0" algn="ctr"/>
            <a:r>
              <a:rPr lang="en-CH" u="sng"/>
              <a:t>Can we have it computed through an algorithm at each epoch?</a:t>
            </a:r>
            <a:endParaRPr lang="en-CH" u="sng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5F2BC-8A10-50A2-497B-9F3F0B1DDC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6CD98-B309-39EF-A449-9CB483329F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43FFD3-EB94-16EF-5183-D7F667967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8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82036-BF04-FC71-718B-2639E312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How about…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E6372-04F5-B545-0DE4-F24F59D13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/>
              <a:t>…generating AIDs via a function F?</a:t>
            </a:r>
            <a:r>
              <a:rPr lang="en-CH" b="0"/>
              <a:t> i.e..: </a:t>
            </a:r>
            <a:r>
              <a:rPr lang="en-CH" b="0" err="1">
                <a:solidFill>
                  <a:schemeClr val="tx1"/>
                </a:solidFill>
              </a:rPr>
              <a:t>otaAID</a:t>
            </a:r>
            <a:r>
              <a:rPr lang="en-CH" b="0">
                <a:solidFill>
                  <a:schemeClr val="tx1"/>
                </a:solidFill>
              </a:rPr>
              <a:t>= F</a:t>
            </a:r>
            <a:r>
              <a:rPr lang="en-CH" b="0" baseline="-25000">
                <a:solidFill>
                  <a:schemeClr val="tx1"/>
                </a:solidFill>
              </a:rPr>
              <a:t>K</a:t>
            </a:r>
            <a:r>
              <a:rPr lang="en-CH" b="0">
                <a:solidFill>
                  <a:schemeClr val="tx1"/>
                </a:solidFill>
              </a:rPr>
              <a:t>(</a:t>
            </a:r>
            <a:r>
              <a:rPr lang="en-CH" b="0" err="1">
                <a:solidFill>
                  <a:schemeClr val="tx1"/>
                </a:solidFill>
              </a:rPr>
              <a:t>inAID</a:t>
            </a:r>
            <a:r>
              <a:rPr lang="en-CH" b="0">
                <a:solidFill>
                  <a:schemeClr val="tx1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err="1"/>
              <a:t>Opt</a:t>
            </a:r>
            <a:r>
              <a:rPr lang="en-GB"/>
              <a:t> 1: each STA chooses its F: then, as mentioned in</a:t>
            </a:r>
            <a:r>
              <a:rPr lang="en-CH"/>
              <a:t> 11-24/</a:t>
            </a:r>
            <a:r>
              <a:rPr lang="en-US"/>
              <a:t>886r0, we get collisions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Opt</a:t>
            </a:r>
            <a:r>
              <a:rPr lang="en-US"/>
              <a:t> 2: same F and same secret (K) for all STAs: then STA X may know about STA Y’s AID and predict next AID </a:t>
            </a:r>
            <a:endParaRPr lang="en-CH"/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…generating AIDs via asymmetric encryption ?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/>
              <a:t>The domain is ~2000 -&gt; STA X can brute force all inputs and get AID for STA Y</a:t>
            </a:r>
            <a:endParaRPr lang="en-CH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…extend the input domain to F?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B</a:t>
            </a:r>
            <a:r>
              <a:rPr lang="en-CH" err="1"/>
              <a:t>ecause</a:t>
            </a:r>
            <a:r>
              <a:rPr lang="en-CH"/>
              <a:t> output is ~2000, then F is a hash, which means we’ll have collisions</a:t>
            </a:r>
            <a:endParaRPr lang="en-CH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H"/>
              <a:t>…use a perfect-hash function?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G</a:t>
            </a:r>
            <a:r>
              <a:rPr lang="en-CH" err="1"/>
              <a:t>enerally</a:t>
            </a:r>
            <a:r>
              <a:rPr lang="en-CH"/>
              <a:t>, perfect-hash functions have o(N) space requirements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2576F-CBEE-202F-6ACE-AB32C38AB3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B32AF-E731-9657-A01C-BAAFA85E76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F47401-1D55-4408-7172-CE311B6200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48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76FB-BA8D-910A-2551-3E72A1F3E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...therefore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941C3-E39D-8365-3305-65F0311B1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CH" dirty="0"/>
              <a:t>It looks like we either:</a:t>
            </a:r>
          </a:p>
          <a:p>
            <a:pPr marL="0" indent="0"/>
            <a:endParaRPr lang="en-CH" dirty="0"/>
          </a:p>
          <a:p>
            <a:pPr marL="457200" indent="-457200">
              <a:buAutoNum type="alphaUcPeriod"/>
            </a:pPr>
            <a:r>
              <a:rPr lang="en-CH" dirty="0"/>
              <a:t>Accept collisions (relax on requirement 3)</a:t>
            </a:r>
            <a:endParaRPr lang="en-CH" dirty="0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N</a:t>
            </a:r>
            <a:r>
              <a:rPr lang="en-CH" dirty="0"/>
              <a:t>eed to rely on other mechanisms to solve them</a:t>
            </a:r>
          </a:p>
          <a:p>
            <a:pPr marL="457200" indent="-457200">
              <a:buAutoNum type="alphaUcPeriod"/>
            </a:pPr>
            <a:r>
              <a:rPr lang="en-US" dirty="0">
                <a:cs typeface="Times New Roman"/>
              </a:rPr>
              <a:t>Or have an o(N) space mechanism</a:t>
            </a:r>
            <a:endParaRPr lang="en-US" b="0" dirty="0">
              <a:cs typeface="Times New Roman"/>
            </a:endParaRPr>
          </a:p>
          <a:p>
            <a:pPr marL="857250" lvl="1" indent="-457200">
              <a:buFont typeface="Arial,Sans-Serif" panose="020B0604020202020204" pitchFamily="34" charset="0"/>
              <a:buChar char="•"/>
            </a:pPr>
            <a:r>
              <a:rPr lang="en-GB" dirty="0">
                <a:cs typeface="Times New Roman"/>
              </a:rPr>
              <a:t>Roughly it means paying a few bits per STA at each epoch</a:t>
            </a:r>
          </a:p>
          <a:p>
            <a:pPr marL="400050" lvl="1" indent="0"/>
            <a:endParaRPr lang="en-GB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0B0ED-E6A1-F7DA-F837-B72B6B79EC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69374-9FB8-F77A-DC13-20E11A12BD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42D1D7-B092-038C-C7AB-E0DD41122F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97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00778-1056-5C69-546D-01CFDE858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A – Collision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0193D-324F-D6B1-0E32-2C895909A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CH" dirty="0"/>
              <a:t>n 11-24/930, a Bloom Filter is used for TIM, and if a false positive (collision) arises, then an incorrect STA will wake up</a:t>
            </a:r>
            <a:endParaRPr lang="en-US" dirty="0"/>
          </a:p>
          <a:p>
            <a:r>
              <a:rPr lang="en-CH" dirty="0"/>
              <a:t> -&gt;  rare (with configurable probability) event</a:t>
            </a:r>
          </a:p>
          <a:p>
            <a:pPr marL="0" indent="0"/>
            <a:endParaRPr lang="en-CH" dirty="0"/>
          </a:p>
          <a:p>
            <a:pPr marL="0" indent="0"/>
            <a:r>
              <a:rPr lang="en-CH" dirty="0"/>
              <a:t>Can we live with collisions, in general?</a:t>
            </a:r>
          </a:p>
          <a:p>
            <a:pPr>
              <a:buFontTx/>
              <a:buChar char="-"/>
            </a:pPr>
            <a:endParaRPr lang="en-CH" dirty="0"/>
          </a:p>
          <a:p>
            <a:pPr>
              <a:buFontTx/>
              <a:buChar char="-"/>
            </a:pPr>
            <a:r>
              <a:rPr lang="en-CH" dirty="0"/>
              <a:t>Downlink: can decryption/MIC solve collisions?</a:t>
            </a:r>
          </a:p>
          <a:p>
            <a:pPr>
              <a:buFontTx/>
              <a:buChar char="-"/>
            </a:pPr>
            <a:r>
              <a:rPr lang="en-CH" dirty="0"/>
              <a:t>Uplink: TIBF solves triggered scenario, how to handle untriggered one?</a:t>
            </a:r>
          </a:p>
          <a:p>
            <a:pPr>
              <a:buFontTx/>
              <a:buChar char="-"/>
            </a:pPr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67942-D408-E015-46AA-BB47F9FD9A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C7C94-8474-45C8-383C-0F739CEA82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BA2E9F-36C1-8AFC-74A7-2B8225F10E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26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5FD26-ADB5-BD62-063C-44C2250DC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 - No collision proposal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6C68-5375-1DB4-AF4D-289AC331E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32468"/>
            <a:ext cx="10361084" cy="4113213"/>
          </a:xfrm>
        </p:spPr>
        <p:txBody>
          <a:bodyPr/>
          <a:lstStyle/>
          <a:p>
            <a:r>
              <a:rPr lang="en-CH" dirty="0"/>
              <a:t>We want a sort of perfect-hash, and this needs o(N). So let’s not fight maths:	we need o(N) space for this problem </a:t>
            </a:r>
          </a:p>
          <a:p>
            <a:endParaRPr lang="en-CH" dirty="0"/>
          </a:p>
          <a:p>
            <a:r>
              <a:rPr lang="en-CH" u="sng" dirty="0"/>
              <a:t>Proposal (high level)</a:t>
            </a:r>
            <a:r>
              <a:rPr lang="en-CH" dirty="0"/>
              <a:t>: </a:t>
            </a:r>
            <a:endParaRPr lang="en-CH" dirty="0">
              <a:cs typeface="Times New Roman"/>
            </a:endParaRPr>
          </a:p>
          <a:p>
            <a:r>
              <a:rPr lang="en-CH" dirty="0">
                <a:cs typeface="Times New Roman"/>
              </a:rPr>
              <a:t>N STAs, M epochs</a:t>
            </a:r>
            <a:endParaRPr lang="en-CH" dirty="0"/>
          </a:p>
          <a:p>
            <a:pPr marL="457200" indent="-457200">
              <a:buFont typeface="+mj-lt"/>
              <a:buAutoNum type="arabicPeriod"/>
            </a:pPr>
            <a:r>
              <a:rPr lang="en-CH" dirty="0"/>
              <a:t>AP computes next M AIDs for each STA, for next M epochs</a:t>
            </a:r>
            <a:endParaRPr lang="en-CH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CH" dirty="0"/>
              <a:t>AP shares next M AIDs to each STA in protected action frame after Key exchange</a:t>
            </a:r>
            <a:endParaRPr lang="en-CH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CH" dirty="0"/>
              <a:t>After M-(margin) epoch, AP sends next M AIDs to each STA</a:t>
            </a:r>
            <a:endParaRPr lang="en-CH" dirty="0"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G</a:t>
            </a:r>
            <a:r>
              <a:rPr lang="en-CH" dirty="0"/>
              <a:t>oto 3</a:t>
            </a:r>
          </a:p>
          <a:p>
            <a:pPr marL="0" indent="0"/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05768-B718-9A49-1C96-960E1F61C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1BCCE-33AB-8C3A-FD8A-6B1504EF27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B1C86-855A-91DE-7162-241A1D673E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789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5FD26-ADB5-BD62-063C-44C2250DC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 - No collision proposal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6C68-5375-1DB4-AF4D-289AC331E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32468"/>
            <a:ext cx="10361084" cy="4113213"/>
          </a:xfrm>
        </p:spPr>
        <p:txBody>
          <a:bodyPr/>
          <a:lstStyle/>
          <a:p>
            <a:r>
              <a:rPr lang="en-US" dirty="0">
                <a:cs typeface="Times New Roman"/>
              </a:rPr>
              <a:t>Implementation: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Allocation sent during EAP4Way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Action frame for subsequent allocations</a:t>
            </a:r>
            <a:endParaRPr lang="en-US" dirty="0"/>
          </a:p>
          <a:p>
            <a:pPr marL="0" indent="0"/>
            <a:endParaRPr lang="en-US" dirty="0">
              <a:cs typeface="Times New Roman"/>
            </a:endParaRPr>
          </a:p>
          <a:p>
            <a:r>
              <a:rPr lang="en-CH" dirty="0"/>
              <a:t>Benefits: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CH" dirty="0">
                <a:cs typeface="Times New Roman"/>
              </a:rPr>
              <a:t>If M epochs</a:t>
            </a:r>
            <a:r>
              <a:rPr lang="en-US" dirty="0">
                <a:cs typeface="Times New Roman"/>
              </a:rPr>
              <a:t> total time,</a:t>
            </a:r>
            <a:r>
              <a:rPr lang="en-CH" dirty="0">
                <a:cs typeface="Times New Roman"/>
              </a:rPr>
              <a:t> is same as reauth-timer, no additional messages per station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Worst case, total messaging is divided by size of M on initial allocation, reducing per-STA AID messaging needed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Airtime is </a:t>
            </a:r>
            <a:r>
              <a:rPr lang="en-US" u="sng" dirty="0">
                <a:cs typeface="Times New Roman"/>
              </a:rPr>
              <a:t>amortized</a:t>
            </a:r>
            <a:r>
              <a:rPr lang="en-US" dirty="0">
                <a:cs typeface="Times New Roman"/>
              </a:rPr>
              <a:t> (one message for N epochs):</a:t>
            </a:r>
            <a:endParaRPr lang="en-US" b="0" dirty="0">
              <a:cs typeface="Times New Roman"/>
            </a:endParaRPr>
          </a:p>
          <a:p>
            <a:pPr marL="0" indent="0"/>
            <a:r>
              <a:rPr lang="en-US" dirty="0">
                <a:cs typeface="Times New Roman"/>
              </a:rPr>
              <a:t>    ~1000 epochs -&gt; ~1400bytes. if epoch is 1s -&gt; 1400 bytes every 16m40s</a:t>
            </a:r>
            <a:endParaRPr lang="en-US" b="0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 dirty="0">
              <a:cs typeface="Times New Roman"/>
            </a:endParaRPr>
          </a:p>
          <a:p>
            <a:pPr marL="0" indent="0"/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305768-B718-9A49-1C96-960E1F61CD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1BCCE-33AB-8C3A-FD8A-6B1504EF27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B1C86-855A-91DE-7162-241A1D673E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888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29A0FD8-B493-D794-0A5F-D13D8AE3E3BC}"/>
              </a:ext>
            </a:extLst>
          </p:cNvPr>
          <p:cNvCxnSpPr/>
          <p:nvPr/>
        </p:nvCxnSpPr>
        <p:spPr bwMode="auto">
          <a:xfrm flipV="1">
            <a:off x="1934635" y="3119804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6033C60-2F0A-F3F9-B3CB-C052B56048F2}"/>
              </a:ext>
            </a:extLst>
          </p:cNvPr>
          <p:cNvCxnSpPr/>
          <p:nvPr/>
        </p:nvCxnSpPr>
        <p:spPr bwMode="auto">
          <a:xfrm flipV="1">
            <a:off x="1934635" y="3411261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15FCB90-042F-36D6-97BF-E5CC6EBCBDA1}"/>
              </a:ext>
            </a:extLst>
          </p:cNvPr>
          <p:cNvCxnSpPr/>
          <p:nvPr/>
        </p:nvCxnSpPr>
        <p:spPr bwMode="auto">
          <a:xfrm flipV="1">
            <a:off x="1930401" y="3671656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7FF6655-4850-B6C8-A8BD-605DA69A7AF4}"/>
              </a:ext>
            </a:extLst>
          </p:cNvPr>
          <p:cNvCxnSpPr/>
          <p:nvPr/>
        </p:nvCxnSpPr>
        <p:spPr bwMode="auto">
          <a:xfrm flipV="1">
            <a:off x="1945217" y="3971503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D99E63D-0BF8-16E4-9B92-1D5F98986468}"/>
              </a:ext>
            </a:extLst>
          </p:cNvPr>
          <p:cNvCxnSpPr/>
          <p:nvPr/>
        </p:nvCxnSpPr>
        <p:spPr bwMode="auto">
          <a:xfrm flipV="1">
            <a:off x="1960143" y="4571800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90C1BF2-F3F0-8876-4209-99F648F66F9E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830" y="2828097"/>
            <a:ext cx="5408083" cy="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27FA1BB-7D71-871C-85C6-4B9798482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Example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B771E-5398-6FAC-99FD-CDCC75FD47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F937F-09FE-0407-5004-E161D5EB40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5974AA-DF6B-8A7C-67E0-86D2A91251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July</a:t>
            </a:r>
            <a:r>
              <a:rPr lang="de-CH"/>
              <a:t> 2024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6EC6B2-D64E-3216-3740-F12D71CF7C88}"/>
              </a:ext>
            </a:extLst>
          </p:cNvPr>
          <p:cNvSpPr txBox="1"/>
          <p:nvPr/>
        </p:nvSpPr>
        <p:spPr>
          <a:xfrm>
            <a:off x="2931704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7EE14A-CE61-6B69-8F70-BAF79C212C84}"/>
              </a:ext>
            </a:extLst>
          </p:cNvPr>
          <p:cNvSpPr txBox="1"/>
          <p:nvPr/>
        </p:nvSpPr>
        <p:spPr>
          <a:xfrm>
            <a:off x="2931704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00DCAF-849A-AF33-BCD7-185DDAB64C36}"/>
              </a:ext>
            </a:extLst>
          </p:cNvPr>
          <p:cNvSpPr txBox="1"/>
          <p:nvPr/>
        </p:nvSpPr>
        <p:spPr>
          <a:xfrm>
            <a:off x="2931704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89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BB145C-0846-7356-F2D1-EF0845947436}"/>
              </a:ext>
            </a:extLst>
          </p:cNvPr>
          <p:cNvSpPr txBox="1"/>
          <p:nvPr/>
        </p:nvSpPr>
        <p:spPr>
          <a:xfrm>
            <a:off x="2931704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C02C8D-F7B6-0E79-7BED-D1FB9F7F341C}"/>
              </a:ext>
            </a:extLst>
          </p:cNvPr>
          <p:cNvSpPr txBox="1"/>
          <p:nvPr/>
        </p:nvSpPr>
        <p:spPr>
          <a:xfrm>
            <a:off x="2931704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CF475A-B100-5BB6-CB63-F19A58FC6E36}"/>
              </a:ext>
            </a:extLst>
          </p:cNvPr>
          <p:cNvSpPr txBox="1"/>
          <p:nvPr/>
        </p:nvSpPr>
        <p:spPr>
          <a:xfrm>
            <a:off x="2931704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D7D17C-74BE-1C33-ACC0-92C54650FE4B}"/>
              </a:ext>
            </a:extLst>
          </p:cNvPr>
          <p:cNvSpPr txBox="1"/>
          <p:nvPr/>
        </p:nvSpPr>
        <p:spPr>
          <a:xfrm>
            <a:off x="2931704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3AB649-8B9E-FCEB-2611-8D5051E13283}"/>
              </a:ext>
            </a:extLst>
          </p:cNvPr>
          <p:cNvSpPr txBox="1"/>
          <p:nvPr/>
        </p:nvSpPr>
        <p:spPr>
          <a:xfrm>
            <a:off x="7411622" y="26878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81DA00-CFCC-DFFC-D733-56CFD5B66CA3}"/>
              </a:ext>
            </a:extLst>
          </p:cNvPr>
          <p:cNvSpPr txBox="1"/>
          <p:nvPr/>
        </p:nvSpPr>
        <p:spPr>
          <a:xfrm>
            <a:off x="2712499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5F639D-4F5F-B783-0BD6-361AF9178A43}"/>
              </a:ext>
            </a:extLst>
          </p:cNvPr>
          <p:cNvSpPr txBox="1"/>
          <p:nvPr/>
        </p:nvSpPr>
        <p:spPr>
          <a:xfrm>
            <a:off x="1581271" y="26881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55A39A-92BA-6848-0028-0BAB3158BCFF}"/>
              </a:ext>
            </a:extLst>
          </p:cNvPr>
          <p:cNvSpPr txBox="1"/>
          <p:nvPr/>
        </p:nvSpPr>
        <p:spPr>
          <a:xfrm>
            <a:off x="1581271" y="2980241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05538A-E24B-AFC0-4451-486B222C361F}"/>
              </a:ext>
            </a:extLst>
          </p:cNvPr>
          <p:cNvSpPr txBox="1"/>
          <p:nvPr/>
        </p:nvSpPr>
        <p:spPr>
          <a:xfrm>
            <a:off x="1581271" y="32723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2B67C4-820D-F594-B2CD-D420799C406C}"/>
              </a:ext>
            </a:extLst>
          </p:cNvPr>
          <p:cNvSpPr txBox="1"/>
          <p:nvPr/>
        </p:nvSpPr>
        <p:spPr>
          <a:xfrm>
            <a:off x="1581271" y="35644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F2C0A3-0BE2-D6EA-911A-C8628F97F751}"/>
              </a:ext>
            </a:extLst>
          </p:cNvPr>
          <p:cNvSpPr txBox="1"/>
          <p:nvPr/>
        </p:nvSpPr>
        <p:spPr>
          <a:xfrm>
            <a:off x="1581271" y="3848393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EFA5F7-5EDB-7EF0-0591-6CCD51F52CEF}"/>
              </a:ext>
            </a:extLst>
          </p:cNvPr>
          <p:cNvSpPr txBox="1"/>
          <p:nvPr/>
        </p:nvSpPr>
        <p:spPr>
          <a:xfrm>
            <a:off x="1581271" y="4462018"/>
            <a:ext cx="363946" cy="20005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218F08-1E83-39C6-60AE-7A93C0EDDCE4}"/>
              </a:ext>
            </a:extLst>
          </p:cNvPr>
          <p:cNvSpPr txBox="1"/>
          <p:nvPr/>
        </p:nvSpPr>
        <p:spPr>
          <a:xfrm>
            <a:off x="1581271" y="4148642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324BBF-9A52-4EE3-F04E-6E83CB83684C}"/>
              </a:ext>
            </a:extLst>
          </p:cNvPr>
          <p:cNvSpPr txBox="1"/>
          <p:nvPr/>
        </p:nvSpPr>
        <p:spPr>
          <a:xfrm>
            <a:off x="1359949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AID Slot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B46EB6-5A16-3734-8D03-4794379ED8F4}"/>
              </a:ext>
            </a:extLst>
          </p:cNvPr>
          <p:cNvSpPr txBox="1"/>
          <p:nvPr/>
        </p:nvSpPr>
        <p:spPr>
          <a:xfrm>
            <a:off x="3918191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787F8E-0082-324F-FE03-EC30AB684D34}"/>
              </a:ext>
            </a:extLst>
          </p:cNvPr>
          <p:cNvSpPr txBox="1"/>
          <p:nvPr/>
        </p:nvSpPr>
        <p:spPr>
          <a:xfrm>
            <a:off x="3918191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45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D26366-BE2C-86A2-EB84-77CAFC5952B5}"/>
              </a:ext>
            </a:extLst>
          </p:cNvPr>
          <p:cNvSpPr txBox="1"/>
          <p:nvPr/>
        </p:nvSpPr>
        <p:spPr>
          <a:xfrm>
            <a:off x="3918191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72CB4EC-7EA5-0902-8BFE-9F17AFB2DC78}"/>
              </a:ext>
            </a:extLst>
          </p:cNvPr>
          <p:cNvSpPr txBox="1"/>
          <p:nvPr/>
        </p:nvSpPr>
        <p:spPr>
          <a:xfrm>
            <a:off x="3918191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815A1B-DEBD-6AAD-158C-84D2FCEB9C3C}"/>
              </a:ext>
            </a:extLst>
          </p:cNvPr>
          <p:cNvSpPr txBox="1"/>
          <p:nvPr/>
        </p:nvSpPr>
        <p:spPr>
          <a:xfrm>
            <a:off x="3918191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A8D0F3-4CB3-35CD-9CFA-E0B5E1D3E322}"/>
              </a:ext>
            </a:extLst>
          </p:cNvPr>
          <p:cNvSpPr txBox="1"/>
          <p:nvPr/>
        </p:nvSpPr>
        <p:spPr>
          <a:xfrm>
            <a:off x="3918191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A56E559-2C6E-2B98-6A53-EAF87AA7C174}"/>
              </a:ext>
            </a:extLst>
          </p:cNvPr>
          <p:cNvSpPr txBox="1"/>
          <p:nvPr/>
        </p:nvSpPr>
        <p:spPr>
          <a:xfrm>
            <a:off x="3918191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5847AB7-4B11-176C-2EA6-4C5B8B1776D6}"/>
              </a:ext>
            </a:extLst>
          </p:cNvPr>
          <p:cNvSpPr txBox="1"/>
          <p:nvPr/>
        </p:nvSpPr>
        <p:spPr>
          <a:xfrm>
            <a:off x="3698986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083CFD-6624-F0C6-797A-F678C3C8CBA6}"/>
              </a:ext>
            </a:extLst>
          </p:cNvPr>
          <p:cNvSpPr txBox="1"/>
          <p:nvPr/>
        </p:nvSpPr>
        <p:spPr>
          <a:xfrm>
            <a:off x="4901272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D041B62-3B59-41D0-7FD0-9367EE42E70C}"/>
              </a:ext>
            </a:extLst>
          </p:cNvPr>
          <p:cNvSpPr txBox="1"/>
          <p:nvPr/>
        </p:nvSpPr>
        <p:spPr>
          <a:xfrm>
            <a:off x="4901272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99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CDBE842-FDE4-F8D4-3B64-D482ABAE5338}"/>
              </a:ext>
            </a:extLst>
          </p:cNvPr>
          <p:cNvSpPr txBox="1"/>
          <p:nvPr/>
        </p:nvSpPr>
        <p:spPr>
          <a:xfrm>
            <a:off x="4901272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E2F4D-E56A-A0B8-BF63-BCF570CDB4F6}"/>
              </a:ext>
            </a:extLst>
          </p:cNvPr>
          <p:cNvSpPr txBox="1"/>
          <p:nvPr/>
        </p:nvSpPr>
        <p:spPr>
          <a:xfrm>
            <a:off x="4901272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FB22449-E337-76D3-4A75-B64B9EC3CAAA}"/>
              </a:ext>
            </a:extLst>
          </p:cNvPr>
          <p:cNvSpPr txBox="1"/>
          <p:nvPr/>
        </p:nvSpPr>
        <p:spPr>
          <a:xfrm>
            <a:off x="4901272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0835F67-A1DA-F6DC-829E-6339664E2E8F}"/>
              </a:ext>
            </a:extLst>
          </p:cNvPr>
          <p:cNvSpPr txBox="1"/>
          <p:nvPr/>
        </p:nvSpPr>
        <p:spPr>
          <a:xfrm>
            <a:off x="4901272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668DE9-461D-5CBE-7C6C-5043AE6A9242}"/>
              </a:ext>
            </a:extLst>
          </p:cNvPr>
          <p:cNvSpPr txBox="1"/>
          <p:nvPr/>
        </p:nvSpPr>
        <p:spPr>
          <a:xfrm>
            <a:off x="4901272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44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7FA6D5-582D-9943-690F-83BF0905928A}"/>
              </a:ext>
            </a:extLst>
          </p:cNvPr>
          <p:cNvSpPr txBox="1"/>
          <p:nvPr/>
        </p:nvSpPr>
        <p:spPr>
          <a:xfrm>
            <a:off x="4682067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FB6362-D048-F33E-8695-05D9060E2445}"/>
              </a:ext>
            </a:extLst>
          </p:cNvPr>
          <p:cNvSpPr txBox="1"/>
          <p:nvPr/>
        </p:nvSpPr>
        <p:spPr>
          <a:xfrm>
            <a:off x="5866471" y="29799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33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B12A77D-8B39-AF1C-7836-BE6C5CCB6EB4}"/>
              </a:ext>
            </a:extLst>
          </p:cNvPr>
          <p:cNvSpPr txBox="1"/>
          <p:nvPr/>
        </p:nvSpPr>
        <p:spPr>
          <a:xfrm>
            <a:off x="5866471" y="26878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22EC61A-DFC7-2E7F-AB5C-4E286AD2E798}"/>
              </a:ext>
            </a:extLst>
          </p:cNvPr>
          <p:cNvSpPr txBox="1"/>
          <p:nvPr/>
        </p:nvSpPr>
        <p:spPr>
          <a:xfrm>
            <a:off x="5866471" y="32720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E30FA14-7329-30E2-7572-075006BA1990}"/>
              </a:ext>
            </a:extLst>
          </p:cNvPr>
          <p:cNvSpPr txBox="1"/>
          <p:nvPr/>
        </p:nvSpPr>
        <p:spPr>
          <a:xfrm>
            <a:off x="5866471" y="35641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32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89D0087-EA2B-3A4D-F8EF-F4E1DA8AEFBB}"/>
              </a:ext>
            </a:extLst>
          </p:cNvPr>
          <p:cNvSpPr txBox="1"/>
          <p:nvPr/>
        </p:nvSpPr>
        <p:spPr>
          <a:xfrm>
            <a:off x="5866471" y="38562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CE6F076-C692-F480-1C90-B3466F5CE0AD}"/>
              </a:ext>
            </a:extLst>
          </p:cNvPr>
          <p:cNvSpPr txBox="1"/>
          <p:nvPr/>
        </p:nvSpPr>
        <p:spPr>
          <a:xfrm>
            <a:off x="5866471" y="41483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..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1B41973-81CC-954E-F5E8-F785CA189208}"/>
              </a:ext>
            </a:extLst>
          </p:cNvPr>
          <p:cNvSpPr txBox="1"/>
          <p:nvPr/>
        </p:nvSpPr>
        <p:spPr>
          <a:xfrm>
            <a:off x="5866471" y="4440454"/>
            <a:ext cx="36394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74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D3818CE-B9EF-61A6-4518-E70556EEF20C}"/>
              </a:ext>
            </a:extLst>
          </p:cNvPr>
          <p:cNvSpPr txBox="1"/>
          <p:nvPr/>
        </p:nvSpPr>
        <p:spPr>
          <a:xfrm>
            <a:off x="5647266" y="2271405"/>
            <a:ext cx="965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Epoch 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1009A33-2E79-AE2A-86B1-9D807D7BDDA0}"/>
              </a:ext>
            </a:extLst>
          </p:cNvPr>
          <p:cNvSpPr txBox="1"/>
          <p:nvPr/>
        </p:nvSpPr>
        <p:spPr>
          <a:xfrm>
            <a:off x="7411622" y="29799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0F405D6-E874-2A91-F3ED-7CE882A55150}"/>
              </a:ext>
            </a:extLst>
          </p:cNvPr>
          <p:cNvSpPr txBox="1"/>
          <p:nvPr/>
        </p:nvSpPr>
        <p:spPr>
          <a:xfrm>
            <a:off x="7411622" y="32720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35BF674-93F1-2D58-77CA-41D620944CFE}"/>
              </a:ext>
            </a:extLst>
          </p:cNvPr>
          <p:cNvSpPr txBox="1"/>
          <p:nvPr/>
        </p:nvSpPr>
        <p:spPr>
          <a:xfrm>
            <a:off x="7411621" y="35641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8942F89-3573-75A5-89B8-A83DBD8FF719}"/>
              </a:ext>
            </a:extLst>
          </p:cNvPr>
          <p:cNvSpPr txBox="1"/>
          <p:nvPr/>
        </p:nvSpPr>
        <p:spPr>
          <a:xfrm>
            <a:off x="7411621" y="3856254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9A82981-00FB-2400-AEE5-201169753CC0}"/>
              </a:ext>
            </a:extLst>
          </p:cNvPr>
          <p:cNvSpPr txBox="1"/>
          <p:nvPr/>
        </p:nvSpPr>
        <p:spPr>
          <a:xfrm>
            <a:off x="7411621" y="4448689"/>
            <a:ext cx="581963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STA 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4CC8B39-5410-80CC-A15B-3768EDE1EE27}"/>
              </a:ext>
            </a:extLst>
          </p:cNvPr>
          <p:cNvSpPr txBox="1"/>
          <p:nvPr/>
        </p:nvSpPr>
        <p:spPr>
          <a:xfrm>
            <a:off x="8243523" y="2687854"/>
            <a:ext cx="931265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[7,45,99,18]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3F0D3D1-38EF-593C-0684-EF9BC6FE630E}"/>
              </a:ext>
            </a:extLst>
          </p:cNvPr>
          <p:cNvSpPr txBox="1"/>
          <p:nvPr/>
        </p:nvSpPr>
        <p:spPr>
          <a:xfrm>
            <a:off x="8243523" y="2979953"/>
            <a:ext cx="931265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[11,78,5,33]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44B6B55-DCF1-2241-DDCD-6DDF4681E326}"/>
              </a:ext>
            </a:extLst>
          </p:cNvPr>
          <p:cNvSpPr txBox="1"/>
          <p:nvPr/>
        </p:nvSpPr>
        <p:spPr>
          <a:xfrm>
            <a:off x="8243522" y="3288150"/>
            <a:ext cx="931266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[89,1,28,71]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FA88364-256A-9BB7-3789-1A8F6EF2A003}"/>
              </a:ext>
            </a:extLst>
          </p:cNvPr>
          <p:cNvSpPr txBox="1"/>
          <p:nvPr/>
        </p:nvSpPr>
        <p:spPr>
          <a:xfrm>
            <a:off x="8243521" y="3582053"/>
            <a:ext cx="931267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[6,67,17,32]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FEB8BD6-A608-DA80-99DF-706F99F5DCF1}"/>
              </a:ext>
            </a:extLst>
          </p:cNvPr>
          <p:cNvSpPr txBox="1"/>
          <p:nvPr/>
        </p:nvSpPr>
        <p:spPr>
          <a:xfrm>
            <a:off x="8243520" y="3874152"/>
            <a:ext cx="931268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[67,23,21,11]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61CE420-D308-4649-A804-501BD9AF312E}"/>
              </a:ext>
            </a:extLst>
          </p:cNvPr>
          <p:cNvSpPr txBox="1"/>
          <p:nvPr/>
        </p:nvSpPr>
        <p:spPr>
          <a:xfrm>
            <a:off x="8243520" y="4448689"/>
            <a:ext cx="931268" cy="24622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</a:rPr>
              <a:t>[54,18,44,74]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F05788B-4D00-7DEB-56D6-14BB7E570AFC}"/>
              </a:ext>
            </a:extLst>
          </p:cNvPr>
          <p:cNvSpPr txBox="1"/>
          <p:nvPr/>
        </p:nvSpPr>
        <p:spPr>
          <a:xfrm>
            <a:off x="8209589" y="2241041"/>
            <a:ext cx="1029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M Epochs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E2F1B81-5080-F2D2-9EA9-DACC1E222F83}"/>
              </a:ext>
            </a:extLst>
          </p:cNvPr>
          <p:cNvSpPr txBox="1"/>
          <p:nvPr/>
        </p:nvSpPr>
        <p:spPr>
          <a:xfrm>
            <a:off x="8066139" y="4813290"/>
            <a:ext cx="1200631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EAPoL</a:t>
            </a:r>
            <a:r>
              <a:rPr lang="en-US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M3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3757CB-F177-7143-3585-5BBBBE03F62D}"/>
              </a:ext>
            </a:extLst>
          </p:cNvPr>
          <p:cNvSpPr txBox="1"/>
          <p:nvPr/>
        </p:nvSpPr>
        <p:spPr>
          <a:xfrm>
            <a:off x="1761637" y="5269084"/>
            <a:ext cx="3790349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MxN</a:t>
            </a:r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matrix: column = epoch, row = STA</a:t>
            </a:r>
            <a:endParaRPr lang="en-US" sz="1600">
              <a:solidFill>
                <a:schemeClr val="tx1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771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1028</Words>
  <Application>Microsoft Macintosh PowerPoint</Application>
  <PresentationFormat>Widescreen</PresentationFormat>
  <Paragraphs>213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Arial</vt:lpstr>
      <vt:lpstr>Arial,Sans-Serif</vt:lpstr>
      <vt:lpstr>Calibri</vt:lpstr>
      <vt:lpstr>Courier New</vt:lpstr>
      <vt:lpstr>Times New Roman</vt:lpstr>
      <vt:lpstr>Office Theme</vt:lpstr>
      <vt:lpstr>TGbi – AID anonymization</vt:lpstr>
      <vt:lpstr>Current discussion on AID</vt:lpstr>
      <vt:lpstr>Key requirements</vt:lpstr>
      <vt:lpstr>How about…</vt:lpstr>
      <vt:lpstr>...therefore</vt:lpstr>
      <vt:lpstr>A – Collision discussion</vt:lpstr>
      <vt:lpstr>B - No collision proposal</vt:lpstr>
      <vt:lpstr>B - No collision proposal</vt:lpstr>
      <vt:lpstr>Example</vt:lpstr>
      <vt:lpstr>B - No collision proposal</vt:lpstr>
      <vt:lpstr>What about 11ah - dynamic AID assignment</vt:lpstr>
      <vt:lpstr>Summary</vt:lpstr>
      <vt:lpstr>Straw Poll #1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Domenico Ficara (dficara)</cp:lastModifiedBy>
  <cp:revision>43</cp:revision>
  <cp:lastPrinted>1601-01-01T00:00:00Z</cp:lastPrinted>
  <dcterms:created xsi:type="dcterms:W3CDTF">2018-05-10T16:45:22Z</dcterms:created>
  <dcterms:modified xsi:type="dcterms:W3CDTF">2024-07-15T14:49:15Z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c8f49a32-fde3-48a5-9266-b5b0972a22dc_Enabled">
    <vt:lpwstr>true</vt:lpwstr>
  </property>
  <property fmtid="{D5CDD505-2E9C-101B-9397-08002B2CF9AE}" pid="9" name="MSIP_Label_c8f49a32-fde3-48a5-9266-b5b0972a22dc_SetDate">
    <vt:lpwstr>2024-06-14T15:40:01Z</vt:lpwstr>
  </property>
  <property fmtid="{D5CDD505-2E9C-101B-9397-08002B2CF9AE}" pid="10" name="MSIP_Label_c8f49a32-fde3-48a5-9266-b5b0972a22dc_Method">
    <vt:lpwstr>Standard</vt:lpwstr>
  </property>
  <property fmtid="{D5CDD505-2E9C-101B-9397-08002B2CF9AE}" pid="11" name="MSIP_Label_c8f49a32-fde3-48a5-9266-b5b0972a22dc_Name">
    <vt:lpwstr>Cisco Confidential</vt:lpwstr>
  </property>
  <property fmtid="{D5CDD505-2E9C-101B-9397-08002B2CF9AE}" pid="12" name="MSIP_Label_c8f49a32-fde3-48a5-9266-b5b0972a22dc_SiteId">
    <vt:lpwstr>5ae1af62-9505-4097-a69a-c1553ef7840e</vt:lpwstr>
  </property>
  <property fmtid="{D5CDD505-2E9C-101B-9397-08002B2CF9AE}" pid="13" name="MSIP_Label_c8f49a32-fde3-48a5-9266-b5b0972a22dc_ActionId">
    <vt:lpwstr>0463add7-0cf0-40d9-9fc5-7b8153af89e0</vt:lpwstr>
  </property>
  <property fmtid="{D5CDD505-2E9C-101B-9397-08002B2CF9AE}" pid="14" name="MSIP_Label_c8f49a32-fde3-48a5-9266-b5b0972a22dc_ContentBits">
    <vt:lpwstr>2</vt:lpwstr>
  </property>
  <property fmtid="{D5CDD505-2E9C-101B-9397-08002B2CF9AE}" pid="15" name="ClassificationContentMarkingFooterLocations">
    <vt:lpwstr>Office Theme:3</vt:lpwstr>
  </property>
  <property fmtid="{D5CDD505-2E9C-101B-9397-08002B2CF9AE}" pid="16" name="ClassificationContentMarkingFooterText">
    <vt:lpwstr>Cisco Confidential</vt:lpwstr>
  </property>
</Properties>
</file>