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32" r:id="rId2"/>
    <p:sldId id="326" r:id="rId3"/>
    <p:sldId id="363" r:id="rId4"/>
    <p:sldId id="370" r:id="rId5"/>
    <p:sldId id="369" r:id="rId6"/>
    <p:sldId id="371" r:id="rId7"/>
    <p:sldId id="368" r:id="rId8"/>
    <p:sldId id="376" r:id="rId9"/>
    <p:sldId id="379" r:id="rId10"/>
    <p:sldId id="381" r:id="rId11"/>
    <p:sldId id="374" r:id="rId12"/>
    <p:sldId id="372" r:id="rId13"/>
    <p:sldId id="357" r:id="rId14"/>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4224"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F7A3D13D-5DB4-1CDE-6627-6D2DBF8DD2C8}" name="Abhishek Patil" initials="AP" userId="S::appatil@qti.qualcomm.com::4a57f103-40b4-4474-a113-d3340a5396d8" providerId="AD"/>
  <p188:author id="{FD36C79D-B116-0C85-EFFE-8DE0FFDA2524}" name="Duncan Ho" initials="DH" userId="S::dho@qti.qualcomm.com::cdbbd64b-6b86-4896-aca0-3d41c310760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AA600"/>
    <a:srgbClr val="2ABD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B63F99-1EA0-43D4-90E9-76FBFBA79DB1}" v="3" dt="2024-09-10T03:46:04.9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16" autoAdjust="0"/>
    <p:restoredTop sz="97438" autoAdjust="0"/>
  </p:normalViewPr>
  <p:slideViewPr>
    <p:cSldViewPr snapToGrid="0">
      <p:cViewPr varScale="1">
        <p:scale>
          <a:sx n="154" d="100"/>
          <a:sy n="154" d="100"/>
        </p:scale>
        <p:origin x="2184" y="150"/>
      </p:cViewPr>
      <p:guideLst>
        <p:guide orient="horz" pos="4224"/>
        <p:guide pos="2880"/>
      </p:guideLst>
    </p:cSldViewPr>
  </p:slideViewPr>
  <p:outlineViewPr>
    <p:cViewPr>
      <p:scale>
        <a:sx n="33" d="100"/>
        <a:sy n="33" d="100"/>
      </p:scale>
      <p:origin x="0" y="-8100"/>
    </p:cViewPr>
  </p:outlineViewPr>
  <p:notesTextViewPr>
    <p:cViewPr>
      <p:scale>
        <a:sx n="1" d="1"/>
        <a:sy n="1" d="1"/>
      </p:scale>
      <p:origin x="0" y="0"/>
    </p:cViewPr>
  </p:notesTextViewPr>
  <p:notesViewPr>
    <p:cSldViewPr snapToGrid="0">
      <p:cViewPr varScale="1">
        <p:scale>
          <a:sx n="118" d="100"/>
          <a:sy n="118" d="100"/>
        </p:scale>
        <p:origin x="4914" y="114"/>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ongho Byeon" userId="47f8c29748fb1d1d" providerId="LiveId" clId="{08B63F99-1EA0-43D4-90E9-76FBFBA79DB1}"/>
    <pc:docChg chg="undo custSel addSld delSld modSld sldOrd modMainMaster">
      <pc:chgData name="Seongho Byeon" userId="47f8c29748fb1d1d" providerId="LiveId" clId="{08B63F99-1EA0-43D4-90E9-76FBFBA79DB1}" dt="2024-09-10T03:46:49.807" v="440" actId="114"/>
      <pc:docMkLst>
        <pc:docMk/>
      </pc:docMkLst>
      <pc:sldChg chg="modSp mod">
        <pc:chgData name="Seongho Byeon" userId="47f8c29748fb1d1d" providerId="LiveId" clId="{08B63F99-1EA0-43D4-90E9-76FBFBA79DB1}" dt="2024-09-10T03:45:16.914" v="423" actId="114"/>
        <pc:sldMkLst>
          <pc:docMk/>
          <pc:sldMk cId="1779309323" sldId="326"/>
        </pc:sldMkLst>
        <pc:spChg chg="mod">
          <ac:chgData name="Seongho Byeon" userId="47f8c29748fb1d1d" providerId="LiveId" clId="{08B63F99-1EA0-43D4-90E9-76FBFBA79DB1}" dt="2024-09-10T03:45:16.914" v="423" actId="114"/>
          <ac:spMkLst>
            <pc:docMk/>
            <pc:sldMk cId="1779309323" sldId="326"/>
            <ac:spMk id="20" creationId="{00000000-0000-0000-0000-000000000000}"/>
          </ac:spMkLst>
        </pc:spChg>
      </pc:sldChg>
      <pc:sldChg chg="modSp mod">
        <pc:chgData name="Seongho Byeon" userId="47f8c29748fb1d1d" providerId="LiveId" clId="{08B63F99-1EA0-43D4-90E9-76FBFBA79DB1}" dt="2024-09-10T03:44:58.626" v="422" actId="114"/>
        <pc:sldMkLst>
          <pc:docMk/>
          <pc:sldMk cId="3763808463" sldId="332"/>
        </pc:sldMkLst>
        <pc:spChg chg="mod">
          <ac:chgData name="Seongho Byeon" userId="47f8c29748fb1d1d" providerId="LiveId" clId="{08B63F99-1EA0-43D4-90E9-76FBFBA79DB1}" dt="2024-09-10T03:44:58.626" v="422" actId="114"/>
          <ac:spMkLst>
            <pc:docMk/>
            <pc:sldMk cId="3763808463" sldId="332"/>
            <ac:spMk id="5" creationId="{00000000-0000-0000-0000-000000000000}"/>
          </ac:spMkLst>
        </pc:spChg>
      </pc:sldChg>
      <pc:sldChg chg="modSp mod">
        <pc:chgData name="Seongho Byeon" userId="47f8c29748fb1d1d" providerId="LiveId" clId="{08B63F99-1EA0-43D4-90E9-76FBFBA79DB1}" dt="2024-09-10T03:46:49.807" v="440" actId="114"/>
        <pc:sldMkLst>
          <pc:docMk/>
          <pc:sldMk cId="2516513793" sldId="357"/>
        </pc:sldMkLst>
        <pc:spChg chg="mod">
          <ac:chgData name="Seongho Byeon" userId="47f8c29748fb1d1d" providerId="LiveId" clId="{08B63F99-1EA0-43D4-90E9-76FBFBA79DB1}" dt="2024-09-10T03:46:49.807" v="440" actId="114"/>
          <ac:spMkLst>
            <pc:docMk/>
            <pc:sldMk cId="2516513793" sldId="357"/>
            <ac:spMk id="6" creationId="{00000000-0000-0000-0000-000000000000}"/>
          </ac:spMkLst>
        </pc:spChg>
      </pc:sldChg>
      <pc:sldChg chg="del">
        <pc:chgData name="Seongho Byeon" userId="47f8c29748fb1d1d" providerId="LiveId" clId="{08B63F99-1EA0-43D4-90E9-76FBFBA79DB1}" dt="2024-09-10T02:14:37.652" v="242" actId="47"/>
        <pc:sldMkLst>
          <pc:docMk/>
          <pc:sldMk cId="21586761" sldId="360"/>
        </pc:sldMkLst>
      </pc:sldChg>
      <pc:sldChg chg="modSp mod">
        <pc:chgData name="Seongho Byeon" userId="47f8c29748fb1d1d" providerId="LiveId" clId="{08B63F99-1EA0-43D4-90E9-76FBFBA79DB1}" dt="2024-09-10T03:45:31.067" v="425" actId="114"/>
        <pc:sldMkLst>
          <pc:docMk/>
          <pc:sldMk cId="2687784322" sldId="363"/>
        </pc:sldMkLst>
        <pc:spChg chg="mod">
          <ac:chgData name="Seongho Byeon" userId="47f8c29748fb1d1d" providerId="LiveId" clId="{08B63F99-1EA0-43D4-90E9-76FBFBA79DB1}" dt="2024-09-10T03:45:31.067" v="425" actId="114"/>
          <ac:spMkLst>
            <pc:docMk/>
            <pc:sldMk cId="2687784322" sldId="363"/>
            <ac:spMk id="20" creationId="{00000000-0000-0000-0000-000000000000}"/>
          </ac:spMkLst>
        </pc:spChg>
      </pc:sldChg>
      <pc:sldChg chg="modSp mod">
        <pc:chgData name="Seongho Byeon" userId="47f8c29748fb1d1d" providerId="LiveId" clId="{08B63F99-1EA0-43D4-90E9-76FBFBA79DB1}" dt="2024-09-10T03:45:48.890" v="428" actId="114"/>
        <pc:sldMkLst>
          <pc:docMk/>
          <pc:sldMk cId="3337849365" sldId="368"/>
        </pc:sldMkLst>
        <pc:spChg chg="mod">
          <ac:chgData name="Seongho Byeon" userId="47f8c29748fb1d1d" providerId="LiveId" clId="{08B63F99-1EA0-43D4-90E9-76FBFBA79DB1}" dt="2024-09-10T03:45:48.890" v="428" actId="114"/>
          <ac:spMkLst>
            <pc:docMk/>
            <pc:sldMk cId="3337849365" sldId="368"/>
            <ac:spMk id="20" creationId="{00000000-0000-0000-0000-000000000000}"/>
          </ac:spMkLst>
        </pc:spChg>
      </pc:sldChg>
      <pc:sldChg chg="modSp mod">
        <pc:chgData name="Seongho Byeon" userId="47f8c29748fb1d1d" providerId="LiveId" clId="{08B63F99-1EA0-43D4-90E9-76FBFBA79DB1}" dt="2024-09-10T03:45:38.390" v="426" actId="114"/>
        <pc:sldMkLst>
          <pc:docMk/>
          <pc:sldMk cId="1291987663" sldId="369"/>
        </pc:sldMkLst>
        <pc:spChg chg="mod">
          <ac:chgData name="Seongho Byeon" userId="47f8c29748fb1d1d" providerId="LiveId" clId="{08B63F99-1EA0-43D4-90E9-76FBFBA79DB1}" dt="2024-09-10T03:45:38.390" v="426" actId="114"/>
          <ac:spMkLst>
            <pc:docMk/>
            <pc:sldMk cId="1291987663" sldId="369"/>
            <ac:spMk id="20" creationId="{00000000-0000-0000-0000-000000000000}"/>
          </ac:spMkLst>
        </pc:spChg>
      </pc:sldChg>
      <pc:sldChg chg="modSp mod">
        <pc:chgData name="Seongho Byeon" userId="47f8c29748fb1d1d" providerId="LiveId" clId="{08B63F99-1EA0-43D4-90E9-76FBFBA79DB1}" dt="2024-09-10T03:45:23.602" v="424" actId="114"/>
        <pc:sldMkLst>
          <pc:docMk/>
          <pc:sldMk cId="673703708" sldId="370"/>
        </pc:sldMkLst>
        <pc:spChg chg="mod">
          <ac:chgData name="Seongho Byeon" userId="47f8c29748fb1d1d" providerId="LiveId" clId="{08B63F99-1EA0-43D4-90E9-76FBFBA79DB1}" dt="2024-09-10T03:45:23.602" v="424" actId="114"/>
          <ac:spMkLst>
            <pc:docMk/>
            <pc:sldMk cId="673703708" sldId="370"/>
            <ac:spMk id="20" creationId="{00000000-0000-0000-0000-000000000000}"/>
          </ac:spMkLst>
        </pc:spChg>
      </pc:sldChg>
      <pc:sldChg chg="modSp mod">
        <pc:chgData name="Seongho Byeon" userId="47f8c29748fb1d1d" providerId="LiveId" clId="{08B63F99-1EA0-43D4-90E9-76FBFBA79DB1}" dt="2024-09-10T03:45:43.268" v="427" actId="114"/>
        <pc:sldMkLst>
          <pc:docMk/>
          <pc:sldMk cId="1696283775" sldId="371"/>
        </pc:sldMkLst>
        <pc:spChg chg="mod">
          <ac:chgData name="Seongho Byeon" userId="47f8c29748fb1d1d" providerId="LiveId" clId="{08B63F99-1EA0-43D4-90E9-76FBFBA79DB1}" dt="2024-09-10T03:45:43.268" v="427" actId="114"/>
          <ac:spMkLst>
            <pc:docMk/>
            <pc:sldMk cId="1696283775" sldId="371"/>
            <ac:spMk id="20" creationId="{00000000-0000-0000-0000-000000000000}"/>
          </ac:spMkLst>
        </pc:spChg>
      </pc:sldChg>
      <pc:sldChg chg="modSp mod">
        <pc:chgData name="Seongho Byeon" userId="47f8c29748fb1d1d" providerId="LiveId" clId="{08B63F99-1EA0-43D4-90E9-76FBFBA79DB1}" dt="2024-09-10T03:46:25.228" v="436" actId="114"/>
        <pc:sldMkLst>
          <pc:docMk/>
          <pc:sldMk cId="3061134971" sldId="372"/>
        </pc:sldMkLst>
        <pc:spChg chg="mod">
          <ac:chgData name="Seongho Byeon" userId="47f8c29748fb1d1d" providerId="LiveId" clId="{08B63F99-1EA0-43D4-90E9-76FBFBA79DB1}" dt="2024-09-10T03:46:25.228" v="436" actId="114"/>
          <ac:spMkLst>
            <pc:docMk/>
            <pc:sldMk cId="3061134971" sldId="372"/>
            <ac:spMk id="6" creationId="{00000000-0000-0000-0000-000000000000}"/>
          </ac:spMkLst>
        </pc:spChg>
      </pc:sldChg>
      <pc:sldChg chg="modSp mod">
        <pc:chgData name="Seongho Byeon" userId="47f8c29748fb1d1d" providerId="LiveId" clId="{08B63F99-1EA0-43D4-90E9-76FBFBA79DB1}" dt="2024-09-10T03:46:17.056" v="433" actId="114"/>
        <pc:sldMkLst>
          <pc:docMk/>
          <pc:sldMk cId="1764209499" sldId="374"/>
        </pc:sldMkLst>
        <pc:spChg chg="mod">
          <ac:chgData name="Seongho Byeon" userId="47f8c29748fb1d1d" providerId="LiveId" clId="{08B63F99-1EA0-43D4-90E9-76FBFBA79DB1}" dt="2024-09-10T03:46:17.056" v="433" actId="114"/>
          <ac:spMkLst>
            <pc:docMk/>
            <pc:sldMk cId="1764209499" sldId="374"/>
            <ac:spMk id="20" creationId="{00000000-0000-0000-0000-000000000000}"/>
          </ac:spMkLst>
        </pc:spChg>
      </pc:sldChg>
      <pc:sldChg chg="modSp mod">
        <pc:chgData name="Seongho Byeon" userId="47f8c29748fb1d1d" providerId="LiveId" clId="{08B63F99-1EA0-43D4-90E9-76FBFBA79DB1}" dt="2024-09-10T03:45:53.540" v="429" actId="114"/>
        <pc:sldMkLst>
          <pc:docMk/>
          <pc:sldMk cId="3385643847" sldId="376"/>
        </pc:sldMkLst>
        <pc:spChg chg="mod">
          <ac:chgData name="Seongho Byeon" userId="47f8c29748fb1d1d" providerId="LiveId" clId="{08B63F99-1EA0-43D4-90E9-76FBFBA79DB1}" dt="2024-09-10T03:45:53.540" v="429" actId="114"/>
          <ac:spMkLst>
            <pc:docMk/>
            <pc:sldMk cId="3385643847" sldId="376"/>
            <ac:spMk id="20" creationId="{00000000-0000-0000-0000-000000000000}"/>
          </ac:spMkLst>
        </pc:spChg>
      </pc:sldChg>
      <pc:sldChg chg="modSp mod">
        <pc:chgData name="Seongho Byeon" userId="47f8c29748fb1d1d" providerId="LiveId" clId="{08B63F99-1EA0-43D4-90E9-76FBFBA79DB1}" dt="2024-09-10T03:45:57.523" v="430" actId="114"/>
        <pc:sldMkLst>
          <pc:docMk/>
          <pc:sldMk cId="1241058931" sldId="379"/>
        </pc:sldMkLst>
        <pc:spChg chg="mod">
          <ac:chgData name="Seongho Byeon" userId="47f8c29748fb1d1d" providerId="LiveId" clId="{08B63F99-1EA0-43D4-90E9-76FBFBA79DB1}" dt="2024-09-10T03:45:57.523" v="430" actId="114"/>
          <ac:spMkLst>
            <pc:docMk/>
            <pc:sldMk cId="1241058931" sldId="379"/>
            <ac:spMk id="20" creationId="{00000000-0000-0000-0000-000000000000}"/>
          </ac:spMkLst>
        </pc:spChg>
      </pc:sldChg>
      <pc:sldChg chg="addSp delSp modSp mod">
        <pc:chgData name="Seongho Byeon" userId="47f8c29748fb1d1d" providerId="LiveId" clId="{08B63F99-1EA0-43D4-90E9-76FBFBA79DB1}" dt="2024-09-10T03:46:04.991" v="432"/>
        <pc:sldMkLst>
          <pc:docMk/>
          <pc:sldMk cId="2426041067" sldId="381"/>
        </pc:sldMkLst>
        <pc:spChg chg="add mod">
          <ac:chgData name="Seongho Byeon" userId="47f8c29748fb1d1d" providerId="LiveId" clId="{08B63F99-1EA0-43D4-90E9-76FBFBA79DB1}" dt="2024-09-10T03:46:04.991" v="432"/>
          <ac:spMkLst>
            <pc:docMk/>
            <pc:sldMk cId="2426041067" sldId="381"/>
            <ac:spMk id="5" creationId="{2B626E1B-4BC5-4CEC-5261-47027A8AE862}"/>
          </ac:spMkLst>
        </pc:spChg>
        <pc:spChg chg="del">
          <ac:chgData name="Seongho Byeon" userId="47f8c29748fb1d1d" providerId="LiveId" clId="{08B63F99-1EA0-43D4-90E9-76FBFBA79DB1}" dt="2024-09-10T03:46:04.807" v="431" actId="478"/>
          <ac:spMkLst>
            <pc:docMk/>
            <pc:sldMk cId="2426041067" sldId="381"/>
            <ac:spMk id="20" creationId="{00000000-0000-0000-0000-000000000000}"/>
          </ac:spMkLst>
        </pc:spChg>
      </pc:sldChg>
      <pc:sldChg chg="modSp mod">
        <pc:chgData name="Seongho Byeon" userId="47f8c29748fb1d1d" providerId="LiveId" clId="{08B63F99-1EA0-43D4-90E9-76FBFBA79DB1}" dt="2024-09-10T03:46:43.607" v="439" actId="114"/>
        <pc:sldMkLst>
          <pc:docMk/>
          <pc:sldMk cId="2664748059" sldId="382"/>
        </pc:sldMkLst>
        <pc:spChg chg="mod">
          <ac:chgData name="Seongho Byeon" userId="47f8c29748fb1d1d" providerId="LiveId" clId="{08B63F99-1EA0-43D4-90E9-76FBFBA79DB1}" dt="2024-09-10T02:14:48.600" v="243" actId="20577"/>
          <ac:spMkLst>
            <pc:docMk/>
            <pc:sldMk cId="2664748059" sldId="382"/>
            <ac:spMk id="2" creationId="{00000000-0000-0000-0000-000000000000}"/>
          </ac:spMkLst>
        </pc:spChg>
        <pc:spChg chg="mod">
          <ac:chgData name="Seongho Byeon" userId="47f8c29748fb1d1d" providerId="LiveId" clId="{08B63F99-1EA0-43D4-90E9-76FBFBA79DB1}" dt="2024-09-10T03:32:49.191" v="373" actId="20577"/>
          <ac:spMkLst>
            <pc:docMk/>
            <pc:sldMk cId="2664748059" sldId="382"/>
            <ac:spMk id="3" creationId="{00000000-0000-0000-0000-000000000000}"/>
          </ac:spMkLst>
        </pc:spChg>
        <pc:spChg chg="mod">
          <ac:chgData name="Seongho Byeon" userId="47f8c29748fb1d1d" providerId="LiveId" clId="{08B63F99-1EA0-43D4-90E9-76FBFBA79DB1}" dt="2024-09-10T03:46:43.607" v="439" actId="114"/>
          <ac:spMkLst>
            <pc:docMk/>
            <pc:sldMk cId="2664748059" sldId="382"/>
            <ac:spMk id="5" creationId="{00000000-0000-0000-0000-000000000000}"/>
          </ac:spMkLst>
        </pc:spChg>
      </pc:sldChg>
      <pc:sldChg chg="modSp add mod ord">
        <pc:chgData name="Seongho Byeon" userId="47f8c29748fb1d1d" providerId="LiveId" clId="{08B63F99-1EA0-43D4-90E9-76FBFBA79DB1}" dt="2024-09-10T03:46:38.886" v="438" actId="114"/>
        <pc:sldMkLst>
          <pc:docMk/>
          <pc:sldMk cId="4040806166" sldId="383"/>
        </pc:sldMkLst>
        <pc:spChg chg="mod">
          <ac:chgData name="Seongho Byeon" userId="47f8c29748fb1d1d" providerId="LiveId" clId="{08B63F99-1EA0-43D4-90E9-76FBFBA79DB1}" dt="2024-09-10T03:42:42.687" v="404" actId="20577"/>
          <ac:spMkLst>
            <pc:docMk/>
            <pc:sldMk cId="4040806166" sldId="383"/>
            <ac:spMk id="2" creationId="{00000000-0000-0000-0000-000000000000}"/>
          </ac:spMkLst>
        </pc:spChg>
        <pc:spChg chg="mod">
          <ac:chgData name="Seongho Byeon" userId="47f8c29748fb1d1d" providerId="LiveId" clId="{08B63F99-1EA0-43D4-90E9-76FBFBA79DB1}" dt="2024-09-10T03:41:21.880" v="379" actId="6549"/>
          <ac:spMkLst>
            <pc:docMk/>
            <pc:sldMk cId="4040806166" sldId="383"/>
            <ac:spMk id="3" creationId="{00000000-0000-0000-0000-000000000000}"/>
          </ac:spMkLst>
        </pc:spChg>
        <pc:spChg chg="mod">
          <ac:chgData name="Seongho Byeon" userId="47f8c29748fb1d1d" providerId="LiveId" clId="{08B63F99-1EA0-43D4-90E9-76FBFBA79DB1}" dt="2024-09-10T03:46:38.886" v="438" actId="114"/>
          <ac:spMkLst>
            <pc:docMk/>
            <pc:sldMk cId="4040806166" sldId="383"/>
            <ac:spMk id="5" creationId="{00000000-0000-0000-0000-000000000000}"/>
          </ac:spMkLst>
        </pc:spChg>
      </pc:sldChg>
      <pc:sldChg chg="modSp add mod ord">
        <pc:chgData name="Seongho Byeon" userId="47f8c29748fb1d1d" providerId="LiveId" clId="{08B63F99-1EA0-43D4-90E9-76FBFBA79DB1}" dt="2024-09-10T03:46:34.382" v="437" actId="114"/>
        <pc:sldMkLst>
          <pc:docMk/>
          <pc:sldMk cId="467609883" sldId="384"/>
        </pc:sldMkLst>
        <pc:spChg chg="mod">
          <ac:chgData name="Seongho Byeon" userId="47f8c29748fb1d1d" providerId="LiveId" clId="{08B63F99-1EA0-43D4-90E9-76FBFBA79DB1}" dt="2024-09-10T03:42:39.637" v="403" actId="20577"/>
          <ac:spMkLst>
            <pc:docMk/>
            <pc:sldMk cId="467609883" sldId="384"/>
            <ac:spMk id="2" creationId="{00000000-0000-0000-0000-000000000000}"/>
          </ac:spMkLst>
        </pc:spChg>
        <pc:spChg chg="mod">
          <ac:chgData name="Seongho Byeon" userId="47f8c29748fb1d1d" providerId="LiveId" clId="{08B63F99-1EA0-43D4-90E9-76FBFBA79DB1}" dt="2024-09-10T03:42:26.676" v="400" actId="6549"/>
          <ac:spMkLst>
            <pc:docMk/>
            <pc:sldMk cId="467609883" sldId="384"/>
            <ac:spMk id="3" creationId="{00000000-0000-0000-0000-000000000000}"/>
          </ac:spMkLst>
        </pc:spChg>
        <pc:spChg chg="mod">
          <ac:chgData name="Seongho Byeon" userId="47f8c29748fb1d1d" providerId="LiveId" clId="{08B63F99-1EA0-43D4-90E9-76FBFBA79DB1}" dt="2024-09-10T03:46:34.382" v="437" actId="114"/>
          <ac:spMkLst>
            <pc:docMk/>
            <pc:sldMk cId="467609883" sldId="384"/>
            <ac:spMk id="5" creationId="{00000000-0000-0000-0000-000000000000}"/>
          </ac:spMkLst>
        </pc:spChg>
      </pc:sldChg>
      <pc:sldMasterChg chg="modSp mod modSldLayout">
        <pc:chgData name="Seongho Byeon" userId="47f8c29748fb1d1d" providerId="LiveId" clId="{08B63F99-1EA0-43D4-90E9-76FBFBA79DB1}" dt="2024-09-10T03:44:39.920" v="421"/>
        <pc:sldMasterMkLst>
          <pc:docMk/>
          <pc:sldMasterMk cId="0" sldId="2147483648"/>
        </pc:sldMasterMkLst>
        <pc:spChg chg="mod">
          <ac:chgData name="Seongho Byeon" userId="47f8c29748fb1d1d" providerId="LiveId" clId="{08B63F99-1EA0-43D4-90E9-76FBFBA79DB1}" dt="2024-09-10T03:43:55.414" v="405" actId="20577"/>
          <ac:spMkLst>
            <pc:docMk/>
            <pc:sldMasterMk cId="0" sldId="2147483648"/>
            <ac:spMk id="10" creationId="{00000000-0000-0000-0000-000000000000}"/>
          </ac:spMkLst>
        </pc:spChg>
        <pc:spChg chg="mod">
          <ac:chgData name="Seongho Byeon" userId="47f8c29748fb1d1d" providerId="LiveId" clId="{08B63F99-1EA0-43D4-90E9-76FBFBA79DB1}" dt="2024-09-10T03:44:10.534" v="413" actId="114"/>
          <ac:spMkLst>
            <pc:docMk/>
            <pc:sldMasterMk cId="0" sldId="2147483648"/>
            <ac:spMk id="1028" creationId="{00000000-0000-0000-0000-000000000000}"/>
          </ac:spMkLst>
        </pc:spChg>
        <pc:sldLayoutChg chg="modSp mod">
          <pc:chgData name="Seongho Byeon" userId="47f8c29748fb1d1d" providerId="LiveId" clId="{08B63F99-1EA0-43D4-90E9-76FBFBA79DB1}" dt="2024-09-10T03:44:22.070" v="414"/>
          <pc:sldLayoutMkLst>
            <pc:docMk/>
            <pc:sldMasterMk cId="0" sldId="2147483648"/>
            <pc:sldLayoutMk cId="0" sldId="2147483649"/>
          </pc:sldLayoutMkLst>
          <pc:spChg chg="mod">
            <ac:chgData name="Seongho Byeon" userId="47f8c29748fb1d1d" providerId="LiveId" clId="{08B63F99-1EA0-43D4-90E9-76FBFBA79DB1}" dt="2024-09-10T03:44:22.070" v="414"/>
            <ac:spMkLst>
              <pc:docMk/>
              <pc:sldMasterMk cId="0" sldId="2147483648"/>
              <pc:sldLayoutMk cId="0" sldId="2147483649"/>
              <ac:spMk id="5" creationId="{00000000-0000-0000-0000-000000000000}"/>
            </ac:spMkLst>
          </pc:spChg>
        </pc:sldLayoutChg>
        <pc:sldLayoutChg chg="modSp mod">
          <pc:chgData name="Seongho Byeon" userId="47f8c29748fb1d1d" providerId="LiveId" clId="{08B63F99-1EA0-43D4-90E9-76FBFBA79DB1}" dt="2024-09-10T03:44:25.364" v="415"/>
          <pc:sldLayoutMkLst>
            <pc:docMk/>
            <pc:sldMasterMk cId="0" sldId="2147483648"/>
            <pc:sldLayoutMk cId="0" sldId="2147483650"/>
          </pc:sldLayoutMkLst>
          <pc:spChg chg="mod">
            <ac:chgData name="Seongho Byeon" userId="47f8c29748fb1d1d" providerId="LiveId" clId="{08B63F99-1EA0-43D4-90E9-76FBFBA79DB1}" dt="2024-09-10T03:44:25.364" v="415"/>
            <ac:spMkLst>
              <pc:docMk/>
              <pc:sldMasterMk cId="0" sldId="2147483648"/>
              <pc:sldLayoutMk cId="0" sldId="2147483650"/>
              <ac:spMk id="11" creationId="{00000000-0000-0000-0000-000000000000}"/>
            </ac:spMkLst>
          </pc:spChg>
        </pc:sldLayoutChg>
        <pc:sldLayoutChg chg="modSp mod">
          <pc:chgData name="Seongho Byeon" userId="47f8c29748fb1d1d" providerId="LiveId" clId="{08B63F99-1EA0-43D4-90E9-76FBFBA79DB1}" dt="2024-09-10T03:44:27.615" v="416"/>
          <pc:sldLayoutMkLst>
            <pc:docMk/>
            <pc:sldMasterMk cId="0" sldId="2147483648"/>
            <pc:sldLayoutMk cId="0" sldId="2147483651"/>
          </pc:sldLayoutMkLst>
          <pc:spChg chg="mod">
            <ac:chgData name="Seongho Byeon" userId="47f8c29748fb1d1d" providerId="LiveId" clId="{08B63F99-1EA0-43D4-90E9-76FBFBA79DB1}" dt="2024-09-10T03:44:27.615" v="416"/>
            <ac:spMkLst>
              <pc:docMk/>
              <pc:sldMasterMk cId="0" sldId="2147483648"/>
              <pc:sldLayoutMk cId="0" sldId="2147483651"/>
              <ac:spMk id="5" creationId="{00000000-0000-0000-0000-000000000000}"/>
            </ac:spMkLst>
          </pc:spChg>
        </pc:sldLayoutChg>
        <pc:sldLayoutChg chg="modSp mod">
          <pc:chgData name="Seongho Byeon" userId="47f8c29748fb1d1d" providerId="LiveId" clId="{08B63F99-1EA0-43D4-90E9-76FBFBA79DB1}" dt="2024-09-10T03:44:29.716" v="417"/>
          <pc:sldLayoutMkLst>
            <pc:docMk/>
            <pc:sldMasterMk cId="0" sldId="2147483648"/>
            <pc:sldLayoutMk cId="0" sldId="2147483652"/>
          </pc:sldLayoutMkLst>
          <pc:spChg chg="mod">
            <ac:chgData name="Seongho Byeon" userId="47f8c29748fb1d1d" providerId="LiveId" clId="{08B63F99-1EA0-43D4-90E9-76FBFBA79DB1}" dt="2024-09-10T03:44:29.716" v="417"/>
            <ac:spMkLst>
              <pc:docMk/>
              <pc:sldMasterMk cId="0" sldId="2147483648"/>
              <pc:sldLayoutMk cId="0" sldId="2147483652"/>
              <ac:spMk id="6" creationId="{00000000-0000-0000-0000-000000000000}"/>
            </ac:spMkLst>
          </pc:spChg>
        </pc:sldLayoutChg>
        <pc:sldLayoutChg chg="modSp mod">
          <pc:chgData name="Seongho Byeon" userId="47f8c29748fb1d1d" providerId="LiveId" clId="{08B63F99-1EA0-43D4-90E9-76FBFBA79DB1}" dt="2024-09-10T03:44:31.627" v="418"/>
          <pc:sldLayoutMkLst>
            <pc:docMk/>
            <pc:sldMasterMk cId="0" sldId="2147483648"/>
            <pc:sldLayoutMk cId="0" sldId="2147483653"/>
          </pc:sldLayoutMkLst>
          <pc:spChg chg="mod">
            <ac:chgData name="Seongho Byeon" userId="47f8c29748fb1d1d" providerId="LiveId" clId="{08B63F99-1EA0-43D4-90E9-76FBFBA79DB1}" dt="2024-09-10T03:44:31.627" v="418"/>
            <ac:spMkLst>
              <pc:docMk/>
              <pc:sldMasterMk cId="0" sldId="2147483648"/>
              <pc:sldLayoutMk cId="0" sldId="2147483653"/>
              <ac:spMk id="8" creationId="{00000000-0000-0000-0000-000000000000}"/>
            </ac:spMkLst>
          </pc:spChg>
        </pc:sldLayoutChg>
        <pc:sldLayoutChg chg="modSp mod">
          <pc:chgData name="Seongho Byeon" userId="47f8c29748fb1d1d" providerId="LiveId" clId="{08B63F99-1EA0-43D4-90E9-76FBFBA79DB1}" dt="2024-09-10T03:44:33.635" v="419"/>
          <pc:sldLayoutMkLst>
            <pc:docMk/>
            <pc:sldMasterMk cId="0" sldId="2147483648"/>
            <pc:sldLayoutMk cId="0" sldId="2147483654"/>
          </pc:sldLayoutMkLst>
          <pc:spChg chg="mod">
            <ac:chgData name="Seongho Byeon" userId="47f8c29748fb1d1d" providerId="LiveId" clId="{08B63F99-1EA0-43D4-90E9-76FBFBA79DB1}" dt="2024-09-10T03:44:33.635" v="419"/>
            <ac:spMkLst>
              <pc:docMk/>
              <pc:sldMasterMk cId="0" sldId="2147483648"/>
              <pc:sldLayoutMk cId="0" sldId="2147483654"/>
              <ac:spMk id="4" creationId="{00000000-0000-0000-0000-000000000000}"/>
            </ac:spMkLst>
          </pc:spChg>
        </pc:sldLayoutChg>
        <pc:sldLayoutChg chg="modSp mod">
          <pc:chgData name="Seongho Byeon" userId="47f8c29748fb1d1d" providerId="LiveId" clId="{08B63F99-1EA0-43D4-90E9-76FBFBA79DB1}" dt="2024-09-10T03:44:37.060" v="420"/>
          <pc:sldLayoutMkLst>
            <pc:docMk/>
            <pc:sldMasterMk cId="0" sldId="2147483648"/>
            <pc:sldLayoutMk cId="0" sldId="2147483655"/>
          </pc:sldLayoutMkLst>
          <pc:spChg chg="mod">
            <ac:chgData name="Seongho Byeon" userId="47f8c29748fb1d1d" providerId="LiveId" clId="{08B63F99-1EA0-43D4-90E9-76FBFBA79DB1}" dt="2024-09-10T03:44:37.060" v="420"/>
            <ac:spMkLst>
              <pc:docMk/>
              <pc:sldMasterMk cId="0" sldId="2147483648"/>
              <pc:sldLayoutMk cId="0" sldId="2147483655"/>
              <ac:spMk id="3" creationId="{00000000-0000-0000-0000-000000000000}"/>
            </ac:spMkLst>
          </pc:spChg>
        </pc:sldLayoutChg>
        <pc:sldLayoutChg chg="modSp mod">
          <pc:chgData name="Seongho Byeon" userId="47f8c29748fb1d1d" providerId="LiveId" clId="{08B63F99-1EA0-43D4-90E9-76FBFBA79DB1}" dt="2024-09-10T03:44:39.920" v="421"/>
          <pc:sldLayoutMkLst>
            <pc:docMk/>
            <pc:sldMasterMk cId="0" sldId="2147483648"/>
            <pc:sldLayoutMk cId="0" sldId="2147483658"/>
          </pc:sldLayoutMkLst>
          <pc:spChg chg="mod">
            <ac:chgData name="Seongho Byeon" userId="47f8c29748fb1d1d" providerId="LiveId" clId="{08B63F99-1EA0-43D4-90E9-76FBFBA79DB1}" dt="2024-09-10T03:44:39.920" v="421"/>
            <ac:spMkLst>
              <pc:docMk/>
              <pc:sldMasterMk cId="0" sldId="2147483648"/>
              <pc:sldLayoutMk cId="0" sldId="2147483658"/>
              <ac:spMk id="5" creationId="{00000000-0000-0000-0000-000000000000}"/>
            </ac:spMkLst>
          </pc:spChg>
        </pc:sldLayoutChg>
      </pc:sldMasterChg>
    </pc:docChg>
  </pc:docChgLst>
  <pc:docChgLst>
    <pc:chgData name="Duncan Ho" userId="cdbbd64b-6b86-4896-aca0-3d41c310760d" providerId="ADAL" clId="{679B583F-CEA6-4054-87BA-5E2B42E9A3AB}"/>
    <pc:docChg chg="modSld modMainMaster">
      <pc:chgData name="Duncan Ho" userId="cdbbd64b-6b86-4896-aca0-3d41c310760d" providerId="ADAL" clId="{679B583F-CEA6-4054-87BA-5E2B42E9A3AB}" dt="2024-01-16T13:25:45.271" v="14" actId="20577"/>
      <pc:docMkLst>
        <pc:docMk/>
      </pc:docMkLst>
      <pc:sldChg chg="modSp mod">
        <pc:chgData name="Duncan Ho" userId="cdbbd64b-6b86-4896-aca0-3d41c310760d" providerId="ADAL" clId="{679B583F-CEA6-4054-87BA-5E2B42E9A3AB}" dt="2024-01-16T13:25:34.077" v="12" actId="6549"/>
        <pc:sldMkLst>
          <pc:docMk/>
          <pc:sldMk cId="0" sldId="256"/>
        </pc:sldMkLst>
        <pc:spChg chg="mod">
          <ac:chgData name="Duncan Ho" userId="cdbbd64b-6b86-4896-aca0-3d41c310760d" providerId="ADAL" clId="{679B583F-CEA6-4054-87BA-5E2B42E9A3AB}" dt="2024-01-16T13:25:34.077" v="12" actId="6549"/>
          <ac:spMkLst>
            <pc:docMk/>
            <pc:sldMk cId="0" sldId="256"/>
            <ac:spMk id="3074" creationId="{00000000-0000-0000-0000-000000000000}"/>
          </ac:spMkLst>
        </pc:spChg>
      </pc:sldChg>
      <pc:sldMasterChg chg="modSp mod">
        <pc:chgData name="Duncan Ho" userId="cdbbd64b-6b86-4896-aca0-3d41c310760d" providerId="ADAL" clId="{679B583F-CEA6-4054-87BA-5E2B42E9A3AB}" dt="2024-01-16T13:25:45.271" v="14" actId="20577"/>
        <pc:sldMasterMkLst>
          <pc:docMk/>
          <pc:sldMasterMk cId="0" sldId="2147483648"/>
        </pc:sldMasterMkLst>
        <pc:spChg chg="mod">
          <ac:chgData name="Duncan Ho" userId="cdbbd64b-6b86-4896-aca0-3d41c310760d" providerId="ADAL" clId="{679B583F-CEA6-4054-87BA-5E2B42E9A3AB}" dt="2024-01-16T13:25:45.271" v="14" actId="20577"/>
          <ac:spMkLst>
            <pc:docMk/>
            <pc:sldMasterMk cId="0" sldId="2147483648"/>
            <ac:spMk id="10" creationId="{00000000-0000-0000-0000-000000000000}"/>
          </ac:spMkLst>
        </pc:spChg>
        <pc:spChg chg="mod">
          <ac:chgData name="Duncan Ho" userId="cdbbd64b-6b86-4896-aca0-3d41c310760d" providerId="ADAL" clId="{679B583F-CEA6-4054-87BA-5E2B42E9A3AB}" dt="2024-01-16T13:25:26.024" v="8" actId="20577"/>
          <ac:spMkLst>
            <pc:docMk/>
            <pc:sldMasterMk cId="0" sldId="2147483648"/>
            <ac:spMk id="11" creationId="{E5B97ED7-1CB9-4D15-A8FD-7F94A47C6F88}"/>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10/4/2024</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a:t>doc.: IEEE 802.11-yy/xxxxr0</a:t>
            </a:r>
          </a:p>
        </p:txBody>
      </p:sp>
      <p:sp>
        <p:nvSpPr>
          <p:cNvPr id="5" name="날짜 개체 틀 4"/>
          <p:cNvSpPr>
            <a:spLocks noGrp="1"/>
          </p:cNvSpPr>
          <p:nvPr>
            <p:ph type="dt" idx="11"/>
          </p:nvPr>
        </p:nvSpPr>
        <p:spPr/>
        <p:txBody>
          <a:bodyPr/>
          <a:lstStyle/>
          <a:p>
            <a:r>
              <a:rPr lang="en-US"/>
              <a:t>Month Year</a:t>
            </a:r>
          </a:p>
        </p:txBody>
      </p:sp>
      <p:sp>
        <p:nvSpPr>
          <p:cNvPr id="6" name="바닥글 개체 틀 5"/>
          <p:cNvSpPr>
            <a:spLocks noGrp="1"/>
          </p:cNvSpPr>
          <p:nvPr>
            <p:ph type="ftr" idx="12"/>
          </p:nvPr>
        </p:nvSpPr>
        <p:spPr/>
        <p:txBody>
          <a:bodyPr/>
          <a:lstStyle/>
          <a:p>
            <a:r>
              <a:rPr lang="en-US"/>
              <a:t>John Doe, Some Company</a:t>
            </a:r>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187784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Seongho Byeon</a:t>
            </a:r>
            <a:r>
              <a:rPr lang="en-GB" altLang="ko-KR" i="1" dirty="0"/>
              <a:t> et al.</a:t>
            </a:r>
            <a:r>
              <a:rPr lang="en-GB" altLang="ko-KR" dirty="0"/>
              <a:t>, Samsung Electronics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Seongho Byeon</a:t>
            </a:r>
            <a:r>
              <a:rPr lang="en-GB" i="1" dirty="0"/>
              <a:t> et al.</a:t>
            </a:r>
            <a:r>
              <a:rPr lang="en-GB" dirty="0"/>
              <a:t>, Samsung Electronics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802.11-24/1104r3</a:t>
            </a: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679928" y="322656"/>
            <a:ext cx="1437319"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a:t>
            </a:fld>
            <a:endParaRPr lang="en-GB"/>
          </a:p>
        </p:txBody>
      </p:sp>
      <p:sp>
        <p:nvSpPr>
          <p:cNvPr id="5"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sp>
        <p:nvSpPr>
          <p:cNvPr id="7" name="标题 1"/>
          <p:cNvSpPr>
            <a:spLocks noGrp="1"/>
          </p:cNvSpPr>
          <p:nvPr>
            <p:ph type="ctrTitle"/>
          </p:nvPr>
        </p:nvSpPr>
        <p:spPr>
          <a:xfrm>
            <a:off x="685799" y="1009747"/>
            <a:ext cx="7772400" cy="1470025"/>
          </a:xfrm>
        </p:spPr>
        <p:txBody>
          <a:bodyPr/>
          <a:lstStyle/>
          <a:p>
            <a:r>
              <a:rPr lang="en-US" altLang="zh-CN" dirty="0"/>
              <a:t>Some details on NPCA</a:t>
            </a:r>
            <a:endParaRPr lang="zh-CN" altLang="en-US" dirty="0"/>
          </a:p>
        </p:txBody>
      </p:sp>
      <p:sp>
        <p:nvSpPr>
          <p:cNvPr id="8" name="Rectangle 4">
            <a:extLst>
              <a:ext uri="{FF2B5EF4-FFF2-40B4-BE49-F238E27FC236}">
                <a16:creationId xmlns:a16="http://schemas.microsoft.com/office/drawing/2014/main" id="{AAB4AADD-B9F4-45B4-B9D2-5B5E3506EF55}"/>
              </a:ext>
            </a:extLst>
          </p:cNvPr>
          <p:cNvSpPr txBox="1">
            <a:spLocks noChangeArrowheads="1"/>
          </p:cNvSpPr>
          <p:nvPr/>
        </p:nvSpPr>
        <p:spPr bwMode="auto">
          <a:xfrm>
            <a:off x="685799" y="2567033"/>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GB" altLang="en-US" sz="2000" kern="0" dirty="0"/>
              <a:t>Date:</a:t>
            </a:r>
            <a:r>
              <a:rPr lang="en-GB" altLang="en-US" sz="2000" b="0" kern="0" dirty="0"/>
              <a:t> 2024-10-04</a:t>
            </a:r>
          </a:p>
        </p:txBody>
      </p:sp>
      <p:graphicFrame>
        <p:nvGraphicFramePr>
          <p:cNvPr id="10" name="Table 5"/>
          <p:cNvGraphicFramePr>
            <a:graphicFrameLocks noGrp="1"/>
          </p:cNvGraphicFramePr>
          <p:nvPr>
            <p:extLst>
              <p:ext uri="{D42A27DB-BD31-4B8C-83A1-F6EECF244321}">
                <p14:modId xmlns:p14="http://schemas.microsoft.com/office/powerpoint/2010/main" val="3891389115"/>
              </p:ext>
            </p:extLst>
          </p:nvPr>
        </p:nvGraphicFramePr>
        <p:xfrm>
          <a:off x="755576" y="3008309"/>
          <a:ext cx="7772401" cy="33382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4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Times New Roman"/>
                        </a:rPr>
                        <a:t>Affiliations</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Address</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Times New Roman"/>
                        </a:rPr>
                        <a:t>Phone</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email</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effectLst/>
                          <a:latin typeface="+mn-lt"/>
                          <a:ea typeface="Times New Roman"/>
                        </a:rPr>
                        <a:t>Seongho</a:t>
                      </a:r>
                      <a:r>
                        <a:rPr lang="en-US" sz="1100" dirty="0">
                          <a:effectLst/>
                          <a:latin typeface="+mn-lt"/>
                          <a:ea typeface="Times New Roman"/>
                        </a:rPr>
                        <a:t> </a:t>
                      </a:r>
                      <a:r>
                        <a:rPr lang="en-US" sz="1100" dirty="0" err="1">
                          <a:effectLst/>
                          <a:latin typeface="+mn-lt"/>
                          <a:ea typeface="Times New Roman"/>
                        </a:rPr>
                        <a:t>Byeon</a:t>
                      </a:r>
                      <a:endParaRPr lang="en-US" sz="11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0">
                  <a:txBody>
                    <a:bodyPr/>
                    <a:lstStyle/>
                    <a:p>
                      <a:pPr marL="0" marR="0" algn="ctr">
                        <a:spcBef>
                          <a:spcPts val="0"/>
                        </a:spcBef>
                        <a:spcAft>
                          <a:spcPts val="0"/>
                        </a:spcAft>
                      </a:pPr>
                      <a:r>
                        <a:rPr lang="en-US" sz="1200" dirty="0">
                          <a:effectLst/>
                          <a:latin typeface="Times New Roman"/>
                          <a:ea typeface="Times New Roman"/>
                        </a:rPr>
                        <a:t>Samsung</a:t>
                      </a:r>
                      <a:r>
                        <a:rPr lang="en-US" sz="1200" baseline="0" dirty="0">
                          <a:effectLst/>
                          <a:latin typeface="Times New Roman"/>
                          <a:ea typeface="Times New Roman"/>
                        </a:rPr>
                        <a:t> Electronics</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Times New Roman"/>
                          <a:ea typeface="Times New Roman"/>
                        </a:rPr>
                        <a:t>sh.byeon@samsung.com</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100" dirty="0">
                          <a:effectLst/>
                          <a:latin typeface="Times New Roman"/>
                          <a:ea typeface="Times New Roman"/>
                        </a:rPr>
                        <a:t>Jack</a:t>
                      </a:r>
                      <a:r>
                        <a:rPr lang="en-US" sz="1100" baseline="0" dirty="0">
                          <a:effectLst/>
                          <a:latin typeface="Times New Roman"/>
                          <a:ea typeface="Times New Roman"/>
                        </a:rPr>
                        <a:t> </a:t>
                      </a:r>
                      <a:r>
                        <a:rPr lang="en-US" sz="1100" baseline="0" dirty="0" err="1">
                          <a:effectLst/>
                          <a:latin typeface="Times New Roman"/>
                          <a:ea typeface="Times New Roman"/>
                        </a:rPr>
                        <a:t>Jonghyo</a:t>
                      </a:r>
                      <a:r>
                        <a:rPr lang="en-US" sz="1100" baseline="0" dirty="0">
                          <a:effectLst/>
                          <a:latin typeface="Times New Roman"/>
                          <a:ea typeface="Times New Roman"/>
                        </a:rPr>
                        <a:t> Lee</a:t>
                      </a:r>
                      <a:r>
                        <a:rPr lang="en-US" sz="11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100" dirty="0" err="1">
                          <a:effectLst/>
                          <a:latin typeface="Times New Roman"/>
                          <a:ea typeface="Times New Roman"/>
                        </a:rPr>
                        <a:t>Jaheon</a:t>
                      </a:r>
                      <a:r>
                        <a:rPr lang="en-US" sz="1100" dirty="0">
                          <a:effectLst/>
                          <a:latin typeface="Times New Roman"/>
                          <a:ea typeface="Times New Roman"/>
                        </a:rPr>
                        <a:t> </a:t>
                      </a:r>
                      <a:r>
                        <a:rPr lang="en-US" sz="1100" dirty="0" err="1">
                          <a:effectLst/>
                          <a:latin typeface="Times New Roman"/>
                          <a:ea typeface="Times New Roman"/>
                        </a:rPr>
                        <a:t>Gu</a:t>
                      </a:r>
                      <a:endParaRPr lang="en-US" sz="11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Times New Roman"/>
                          <a:ea typeface="Times New Roman"/>
                        </a:rPr>
                        <a:t> </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100" kern="1200" dirty="0" err="1">
                          <a:solidFill>
                            <a:schemeClr val="tx1"/>
                          </a:solidFill>
                          <a:effectLst/>
                          <a:latin typeface="+mn-lt"/>
                          <a:ea typeface="Times New Roman"/>
                          <a:cs typeface="+mn-cs"/>
                        </a:rPr>
                        <a:t>Jinho</a:t>
                      </a:r>
                      <a:r>
                        <a:rPr lang="en-US" altLang="ko-KR" sz="1100" kern="1200" dirty="0">
                          <a:solidFill>
                            <a:schemeClr val="tx1"/>
                          </a:solidFill>
                          <a:effectLst/>
                          <a:latin typeface="+mn-lt"/>
                          <a:ea typeface="Times New Roman"/>
                          <a:cs typeface="+mn-cs"/>
                        </a:rPr>
                        <a:t> Choi</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3478">
                <a:tc>
                  <a:txBody>
                    <a:bodyPr/>
                    <a:lstStyle/>
                    <a:p>
                      <a:pPr marL="0" marR="0" algn="ctr" defTabSz="914400" rtl="0" eaLnBrk="1" latinLnBrk="0" hangingPunct="1">
                        <a:spcBef>
                          <a:spcPts val="0"/>
                        </a:spcBef>
                        <a:spcAft>
                          <a:spcPts val="0"/>
                        </a:spcAft>
                      </a:pPr>
                      <a:r>
                        <a:rPr lang="en-US" altLang="ko-KR" sz="1100" kern="1200" dirty="0" err="1">
                          <a:solidFill>
                            <a:schemeClr val="tx1"/>
                          </a:solidFill>
                          <a:effectLst/>
                          <a:latin typeface="+mn-lt"/>
                          <a:ea typeface="Times New Roman"/>
                          <a:cs typeface="+mn-cs"/>
                        </a:rPr>
                        <a:t>Jonghoe</a:t>
                      </a:r>
                      <a:r>
                        <a:rPr lang="en-US" altLang="ko-KR" sz="1100" kern="1200" dirty="0">
                          <a:solidFill>
                            <a:schemeClr val="tx1"/>
                          </a:solidFill>
                          <a:effectLst/>
                          <a:latin typeface="+mn-lt"/>
                          <a:ea typeface="Times New Roman"/>
                          <a:cs typeface="+mn-cs"/>
                        </a:rPr>
                        <a:t> Koo</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2694346"/>
                  </a:ext>
                </a:extLst>
              </a:tr>
              <a:tr h="303478">
                <a:tc>
                  <a:txBody>
                    <a:bodyPr/>
                    <a:lstStyle/>
                    <a:p>
                      <a:pPr algn="ctr"/>
                      <a:r>
                        <a:rPr lang="en-US" altLang="ko-KR" sz="1100" dirty="0" err="1"/>
                        <a:t>Jungjun</a:t>
                      </a:r>
                      <a:r>
                        <a:rPr lang="en-US" altLang="ko-KR" sz="1100" baseline="0" dirty="0"/>
                        <a:t> Kim</a:t>
                      </a:r>
                      <a:endParaRPr lang="en-US" altLang="ko-KR" sz="1100" dirty="0"/>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8081045"/>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Mingyu</a:t>
                      </a:r>
                      <a:r>
                        <a:rPr lang="en-US" sz="1100" kern="1200" dirty="0">
                          <a:solidFill>
                            <a:schemeClr val="tx1"/>
                          </a:solidFill>
                          <a:effectLst/>
                          <a:latin typeface="Times New Roman"/>
                          <a:ea typeface="Times New Roman"/>
                          <a:cs typeface="+mn-cs"/>
                        </a:rPr>
                        <a:t> Lee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Suhwook</a:t>
                      </a:r>
                      <a:r>
                        <a:rPr lang="en-US" sz="1100" kern="1200" baseline="0" dirty="0">
                          <a:solidFill>
                            <a:schemeClr val="tx1"/>
                          </a:solidFill>
                          <a:effectLst/>
                          <a:latin typeface="Times New Roman"/>
                          <a:ea typeface="Times New Roman"/>
                          <a:cs typeface="+mn-cs"/>
                        </a:rPr>
                        <a:t> Kim</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3675408"/>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Taeyoung</a:t>
                      </a:r>
                      <a:r>
                        <a:rPr lang="en-US" sz="1100" kern="1200" dirty="0">
                          <a:solidFill>
                            <a:schemeClr val="tx1"/>
                          </a:solidFill>
                          <a:effectLst/>
                          <a:latin typeface="Times New Roman"/>
                          <a:ea typeface="Times New Roman"/>
                          <a:cs typeface="+mn-cs"/>
                        </a:rPr>
                        <a:t> Ha</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4511509"/>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Youngwan</a:t>
                      </a:r>
                      <a:r>
                        <a:rPr lang="en-US" sz="1100" kern="1200" baseline="0" dirty="0">
                          <a:solidFill>
                            <a:schemeClr val="tx1"/>
                          </a:solidFill>
                          <a:effectLst/>
                          <a:latin typeface="Times New Roman"/>
                          <a:ea typeface="Times New Roman"/>
                          <a:cs typeface="+mn-cs"/>
                        </a:rPr>
                        <a:t> So</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3444068"/>
                  </a:ext>
                </a:extLst>
              </a:tr>
            </a:tbl>
          </a:graphicData>
        </a:graphic>
      </p:graphicFrame>
    </p:spTree>
    <p:extLst>
      <p:ext uri="{BB962C8B-B14F-4D97-AF65-F5344CB8AC3E}">
        <p14:creationId xmlns:p14="http://schemas.microsoft.com/office/powerpoint/2010/main" val="3763808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직선 화살표 연결선 105">
            <a:extLst>
              <a:ext uri="{FF2B5EF4-FFF2-40B4-BE49-F238E27FC236}">
                <a16:creationId xmlns:a16="http://schemas.microsoft.com/office/drawing/2014/main" id="{F057DF64-7C9B-4847-99BA-0AB82C086A96}"/>
              </a:ext>
            </a:extLst>
          </p:cNvPr>
          <p:cNvCxnSpPr/>
          <p:nvPr/>
        </p:nvCxnSpPr>
        <p:spPr bwMode="auto">
          <a:xfrm>
            <a:off x="7990725"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0177" y="691597"/>
            <a:ext cx="7770813" cy="656439"/>
          </a:xfrm>
        </p:spPr>
        <p:txBody>
          <a:bodyPr/>
          <a:lstStyle/>
          <a:p>
            <a:r>
              <a:rPr lang="en-US" dirty="0"/>
              <a:t>Example Scenario</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cxnSp>
        <p:nvCxnSpPr>
          <p:cNvPr id="96" name="직선 화살표 연결선 95"/>
          <p:cNvCxnSpPr/>
          <p:nvPr/>
        </p:nvCxnSpPr>
        <p:spPr bwMode="auto">
          <a:xfrm>
            <a:off x="7201517"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97" name="직선 화살표 연결선 96"/>
          <p:cNvCxnSpPr/>
          <p:nvPr/>
        </p:nvCxnSpPr>
        <p:spPr bwMode="auto">
          <a:xfrm>
            <a:off x="3263472"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118" name="직선 화살표 연결선 117"/>
          <p:cNvCxnSpPr/>
          <p:nvPr/>
        </p:nvCxnSpPr>
        <p:spPr bwMode="auto">
          <a:xfrm>
            <a:off x="3510145"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25" name="직선 화살표 연결선 24"/>
          <p:cNvCxnSpPr/>
          <p:nvPr/>
        </p:nvCxnSpPr>
        <p:spPr bwMode="auto">
          <a:xfrm>
            <a:off x="2334386"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27" name="직선 화살표 연결선 26"/>
          <p:cNvCxnSpPr/>
          <p:nvPr/>
        </p:nvCxnSpPr>
        <p:spPr bwMode="auto">
          <a:xfrm>
            <a:off x="2529625"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28" name="직선 화살표 연결선 27"/>
          <p:cNvCxnSpPr/>
          <p:nvPr/>
        </p:nvCxnSpPr>
        <p:spPr bwMode="auto">
          <a:xfrm>
            <a:off x="2944450"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29" name="직선 화살표 연결선 28"/>
          <p:cNvCxnSpPr/>
          <p:nvPr/>
        </p:nvCxnSpPr>
        <p:spPr bwMode="auto">
          <a:xfrm>
            <a:off x="3140951"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33" name="직선 화살표 연결선 32"/>
          <p:cNvCxnSpPr/>
          <p:nvPr/>
        </p:nvCxnSpPr>
        <p:spPr bwMode="auto">
          <a:xfrm>
            <a:off x="3825641"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34" name="직선 화살표 연결선 33"/>
          <p:cNvCxnSpPr/>
          <p:nvPr/>
        </p:nvCxnSpPr>
        <p:spPr bwMode="auto">
          <a:xfrm>
            <a:off x="4023082"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40" name="직선 화살표 연결선 39"/>
          <p:cNvCxnSpPr/>
          <p:nvPr/>
        </p:nvCxnSpPr>
        <p:spPr bwMode="auto">
          <a:xfrm>
            <a:off x="7011110"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68" name="직선 화살표 연결선 67"/>
          <p:cNvCxnSpPr/>
          <p:nvPr/>
        </p:nvCxnSpPr>
        <p:spPr bwMode="auto">
          <a:xfrm>
            <a:off x="4295340"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69" name="직선 화살표 연결선 68"/>
          <p:cNvCxnSpPr/>
          <p:nvPr/>
        </p:nvCxnSpPr>
        <p:spPr bwMode="auto">
          <a:xfrm>
            <a:off x="4495994"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75" name="직선 화살표 연결선 74"/>
          <p:cNvCxnSpPr/>
          <p:nvPr/>
        </p:nvCxnSpPr>
        <p:spPr bwMode="auto">
          <a:xfrm>
            <a:off x="5227798"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76" name="직선 화살표 연결선 75"/>
          <p:cNvCxnSpPr/>
          <p:nvPr/>
        </p:nvCxnSpPr>
        <p:spPr bwMode="auto">
          <a:xfrm>
            <a:off x="5417147"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83" name="직선 화살표 연결선 82"/>
          <p:cNvCxnSpPr/>
          <p:nvPr/>
        </p:nvCxnSpPr>
        <p:spPr bwMode="auto">
          <a:xfrm>
            <a:off x="7475154"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92" name="직선 화살표 연결선 91"/>
          <p:cNvCxnSpPr/>
          <p:nvPr/>
        </p:nvCxnSpPr>
        <p:spPr bwMode="auto">
          <a:xfrm>
            <a:off x="5684671" y="136244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93" name="직선 화살표 연결선 92"/>
          <p:cNvCxnSpPr/>
          <p:nvPr/>
        </p:nvCxnSpPr>
        <p:spPr bwMode="auto">
          <a:xfrm>
            <a:off x="5882938"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86" name="직선 화살표 연결선 85"/>
          <p:cNvCxnSpPr/>
          <p:nvPr/>
        </p:nvCxnSpPr>
        <p:spPr bwMode="auto">
          <a:xfrm>
            <a:off x="7747268"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103" name="직선 화살표 연결선 102">
            <a:extLst>
              <a:ext uri="{FF2B5EF4-FFF2-40B4-BE49-F238E27FC236}">
                <a16:creationId xmlns:a16="http://schemas.microsoft.com/office/drawing/2014/main" id="{04523D42-3C9B-4BB9-A511-A52910071F11}"/>
              </a:ext>
            </a:extLst>
          </p:cNvPr>
          <p:cNvCxnSpPr/>
          <p:nvPr/>
        </p:nvCxnSpPr>
        <p:spPr bwMode="auto">
          <a:xfrm>
            <a:off x="6929257"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94" name="직선 화살표 연결선 93">
            <a:extLst>
              <a:ext uri="{FF2B5EF4-FFF2-40B4-BE49-F238E27FC236}">
                <a16:creationId xmlns:a16="http://schemas.microsoft.com/office/drawing/2014/main" id="{0966290C-3FB8-455D-A191-DB4B8A16D864}"/>
              </a:ext>
            </a:extLst>
          </p:cNvPr>
          <p:cNvCxnSpPr/>
          <p:nvPr/>
        </p:nvCxnSpPr>
        <p:spPr bwMode="auto">
          <a:xfrm>
            <a:off x="1922253"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grpSp>
        <p:nvGrpSpPr>
          <p:cNvPr id="17" name="그룹 16">
            <a:extLst>
              <a:ext uri="{FF2B5EF4-FFF2-40B4-BE49-F238E27FC236}">
                <a16:creationId xmlns:a16="http://schemas.microsoft.com/office/drawing/2014/main" id="{22FEE6BA-D13E-4BE7-A120-FBB237B98635}"/>
              </a:ext>
            </a:extLst>
          </p:cNvPr>
          <p:cNvGrpSpPr/>
          <p:nvPr/>
        </p:nvGrpSpPr>
        <p:grpSpPr>
          <a:xfrm>
            <a:off x="94822" y="1592117"/>
            <a:ext cx="8894357" cy="2345645"/>
            <a:chOff x="94822" y="1942221"/>
            <a:chExt cx="8894357" cy="2345645"/>
          </a:xfrm>
        </p:grpSpPr>
        <p:sp>
          <p:nvSpPr>
            <p:cNvPr id="6" name="TextBox 5"/>
            <p:cNvSpPr txBox="1"/>
            <p:nvPr/>
          </p:nvSpPr>
          <p:spPr>
            <a:xfrm>
              <a:off x="94822" y="2535562"/>
              <a:ext cx="892721" cy="600164"/>
            </a:xfrm>
            <a:prstGeom prst="rect">
              <a:avLst/>
            </a:prstGeom>
            <a:noFill/>
          </p:spPr>
          <p:txBody>
            <a:bodyPr wrap="square" rtlCol="0">
              <a:spAutoFit/>
            </a:bodyPr>
            <a:lstStyle/>
            <a:p>
              <a:pPr algn="ctr"/>
              <a:r>
                <a:rPr lang="en-US" altLang="ko-KR" sz="1200" b="1" dirty="0">
                  <a:solidFill>
                    <a:schemeClr val="tx1"/>
                  </a:solidFill>
                </a:rPr>
                <a:t>NPCA</a:t>
              </a:r>
            </a:p>
            <a:p>
              <a:pPr algn="ctr"/>
              <a:r>
                <a:rPr lang="en-US" altLang="ko-KR" sz="1200" b="1" dirty="0">
                  <a:solidFill>
                    <a:schemeClr val="tx1"/>
                  </a:solidFill>
                </a:rPr>
                <a:t>AP</a:t>
              </a:r>
              <a:br>
                <a:rPr lang="en-US" altLang="ko-KR" sz="1200" b="1" dirty="0">
                  <a:solidFill>
                    <a:schemeClr val="tx1"/>
                  </a:solidFill>
                </a:rPr>
              </a:br>
              <a:r>
                <a:rPr lang="en-US" altLang="ko-KR" sz="900" dirty="0">
                  <a:solidFill>
                    <a:schemeClr val="tx1"/>
                  </a:solidFill>
                </a:rPr>
                <a:t>(160 MHz)</a:t>
              </a:r>
              <a:endParaRPr lang="ko-KR" altLang="en-US" sz="1200" dirty="0">
                <a:solidFill>
                  <a:schemeClr val="tx1"/>
                </a:solidFill>
              </a:endParaRPr>
            </a:p>
          </p:txBody>
        </p:sp>
        <p:cxnSp>
          <p:nvCxnSpPr>
            <p:cNvPr id="7" name="직선 화살표 연결선 6"/>
            <p:cNvCxnSpPr/>
            <p:nvPr/>
          </p:nvCxnSpPr>
          <p:spPr bwMode="auto">
            <a:xfrm>
              <a:off x="991877" y="3376687"/>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pic>
          <p:nvPicPr>
            <p:cNvPr id="8" name="그림 7"/>
            <p:cNvPicPr>
              <a:picLocks noChangeAspect="1"/>
            </p:cNvPicPr>
            <p:nvPr/>
          </p:nvPicPr>
          <p:blipFill>
            <a:blip r:embed="rId3"/>
            <a:stretch>
              <a:fillRect/>
            </a:stretch>
          </p:blipFill>
          <p:spPr>
            <a:xfrm>
              <a:off x="1679229" y="3280297"/>
              <a:ext cx="253574" cy="94483"/>
            </a:xfrm>
            <a:prstGeom prst="rect">
              <a:avLst/>
            </a:prstGeom>
          </p:spPr>
        </p:pic>
        <p:cxnSp>
          <p:nvCxnSpPr>
            <p:cNvPr id="9" name="직선 화살표 연결선 8"/>
            <p:cNvCxnSpPr/>
            <p:nvPr/>
          </p:nvCxnSpPr>
          <p:spPr bwMode="auto">
            <a:xfrm>
              <a:off x="991877" y="2837568"/>
              <a:ext cx="7668000" cy="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10" name="TextBox 9"/>
            <p:cNvSpPr txBox="1"/>
            <p:nvPr/>
          </p:nvSpPr>
          <p:spPr>
            <a:xfrm>
              <a:off x="863600" y="2474698"/>
              <a:ext cx="426974" cy="200055"/>
            </a:xfrm>
            <a:prstGeom prst="rect">
              <a:avLst/>
            </a:prstGeom>
            <a:noFill/>
          </p:spPr>
          <p:txBody>
            <a:bodyPr wrap="square" rtlCol="0">
              <a:spAutoFit/>
            </a:bodyPr>
            <a:lstStyle/>
            <a:p>
              <a:pPr algn="ctr"/>
              <a:r>
                <a:rPr lang="en-US" altLang="ko-KR" sz="700" b="1" dirty="0">
                  <a:solidFill>
                    <a:schemeClr val="tx1"/>
                  </a:solidFill>
                </a:rPr>
                <a:t>S80</a:t>
              </a:r>
              <a:endParaRPr lang="ko-KR" altLang="en-US" sz="700" b="1" dirty="0">
                <a:solidFill>
                  <a:schemeClr val="tx1"/>
                </a:solidFill>
              </a:endParaRPr>
            </a:p>
          </p:txBody>
        </p:sp>
        <p:sp>
          <p:nvSpPr>
            <p:cNvPr id="11" name="TextBox 10"/>
            <p:cNvSpPr txBox="1"/>
            <p:nvPr/>
          </p:nvSpPr>
          <p:spPr>
            <a:xfrm>
              <a:off x="863600" y="3006398"/>
              <a:ext cx="426974" cy="200055"/>
            </a:xfrm>
            <a:prstGeom prst="rect">
              <a:avLst/>
            </a:prstGeom>
            <a:noFill/>
          </p:spPr>
          <p:txBody>
            <a:bodyPr wrap="square" rtlCol="0">
              <a:spAutoFit/>
            </a:bodyPr>
            <a:lstStyle/>
            <a:p>
              <a:pPr algn="ctr"/>
              <a:r>
                <a:rPr lang="en-US" altLang="ko-KR" sz="700" b="1" dirty="0">
                  <a:solidFill>
                    <a:schemeClr val="tx1"/>
                  </a:solidFill>
                </a:rPr>
                <a:t>P80</a:t>
              </a:r>
              <a:endParaRPr lang="ko-KR" altLang="en-US" sz="700" b="1" dirty="0">
                <a:solidFill>
                  <a:schemeClr val="tx1"/>
                </a:solidFill>
              </a:endParaRPr>
            </a:p>
          </p:txBody>
        </p:sp>
        <p:sp>
          <p:nvSpPr>
            <p:cNvPr id="23" name="직사각형 22"/>
            <p:cNvSpPr/>
            <p:nvPr/>
          </p:nvSpPr>
          <p:spPr bwMode="auto">
            <a:xfrm>
              <a:off x="1922253" y="2839586"/>
              <a:ext cx="415798" cy="539062"/>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OBSS</a:t>
              </a:r>
              <a:br>
                <a:rPr lang="en-US" altLang="ko-KR" sz="700" b="1" dirty="0">
                  <a:solidFill>
                    <a:schemeClr val="tx1"/>
                  </a:solidFill>
                </a:rPr>
              </a:br>
              <a:r>
                <a:rPr lang="en-US" altLang="ko-KR" sz="700" b="1" dirty="0">
                  <a:solidFill>
                    <a:schemeClr val="tx1"/>
                  </a:solidFill>
                </a:rPr>
                <a:t>ICF</a:t>
              </a:r>
            </a:p>
          </p:txBody>
        </p:sp>
        <p:sp>
          <p:nvSpPr>
            <p:cNvPr id="24" name="직사각형 23"/>
            <p:cNvSpPr/>
            <p:nvPr/>
          </p:nvSpPr>
          <p:spPr bwMode="auto">
            <a:xfrm rot="16200000">
              <a:off x="3398038" y="2409676"/>
              <a:ext cx="539713" cy="31549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ICF</a:t>
              </a:r>
              <a:endParaRPr kumimoji="0" lang="ko-KR" altLang="en-US" sz="700" b="1" i="0" u="none" strike="noStrike" cap="none" normalizeH="0" baseline="0" dirty="0">
                <a:ln>
                  <a:noFill/>
                </a:ln>
                <a:solidFill>
                  <a:schemeClr val="tx1"/>
                </a:solidFill>
                <a:effectLst/>
              </a:endParaRPr>
            </a:p>
          </p:txBody>
        </p:sp>
        <p:sp>
          <p:nvSpPr>
            <p:cNvPr id="46" name="TextBox 45"/>
            <p:cNvSpPr txBox="1"/>
            <p:nvPr/>
          </p:nvSpPr>
          <p:spPr>
            <a:xfrm>
              <a:off x="1155943" y="3371373"/>
              <a:ext cx="2982828" cy="400110"/>
            </a:xfrm>
            <a:prstGeom prst="rect">
              <a:avLst/>
            </a:prstGeom>
            <a:noFill/>
          </p:spPr>
          <p:txBody>
            <a:bodyPr wrap="square" rtlCol="0">
              <a:spAutoFit/>
            </a:bodyPr>
            <a:lstStyle/>
            <a:p>
              <a:r>
                <a:rPr lang="en-US" altLang="ko-KR" sz="1000" dirty="0">
                  <a:solidFill>
                    <a:schemeClr val="tx1"/>
                  </a:solidFill>
                </a:rPr>
                <a:t>NPCA AP initially tries to access the primary channel, but it detects OBSS ICF-ICR exchange</a:t>
              </a:r>
              <a:endParaRPr lang="ko-KR" altLang="en-US" sz="1000" dirty="0">
                <a:solidFill>
                  <a:schemeClr val="tx1"/>
                </a:solidFill>
              </a:endParaRPr>
            </a:p>
          </p:txBody>
        </p:sp>
        <p:pic>
          <p:nvPicPr>
            <p:cNvPr id="48" name="그림 47"/>
            <p:cNvPicPr>
              <a:picLocks noChangeAspect="1"/>
            </p:cNvPicPr>
            <p:nvPr/>
          </p:nvPicPr>
          <p:blipFill>
            <a:blip r:embed="rId3"/>
            <a:stretch>
              <a:fillRect/>
            </a:stretch>
          </p:blipFill>
          <p:spPr>
            <a:xfrm>
              <a:off x="4568529" y="3277954"/>
              <a:ext cx="253574" cy="94483"/>
            </a:xfrm>
            <a:prstGeom prst="rect">
              <a:avLst/>
            </a:prstGeom>
          </p:spPr>
        </p:pic>
        <p:sp>
          <p:nvSpPr>
            <p:cNvPr id="52" name="직사각형 51"/>
            <p:cNvSpPr/>
            <p:nvPr/>
          </p:nvSpPr>
          <p:spPr bwMode="auto">
            <a:xfrm>
              <a:off x="2528652" y="2839586"/>
              <a:ext cx="415798" cy="539062"/>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OBSS</a:t>
              </a:r>
              <a:br>
                <a:rPr lang="en-US" altLang="ko-KR" sz="700" b="1" dirty="0">
                  <a:solidFill>
                    <a:schemeClr val="tx1"/>
                  </a:solidFill>
                </a:rPr>
              </a:br>
              <a:r>
                <a:rPr lang="en-US" altLang="ko-KR" sz="700" b="1" dirty="0">
                  <a:solidFill>
                    <a:schemeClr val="tx1"/>
                  </a:solidFill>
                </a:rPr>
                <a:t>ICR</a:t>
              </a:r>
            </a:p>
          </p:txBody>
        </p:sp>
        <p:sp>
          <p:nvSpPr>
            <p:cNvPr id="54" name="직사각형 53"/>
            <p:cNvSpPr/>
            <p:nvPr/>
          </p:nvSpPr>
          <p:spPr bwMode="auto">
            <a:xfrm>
              <a:off x="3141686" y="2839586"/>
              <a:ext cx="3869424" cy="539062"/>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                                                                                                                                OBSS PPDU</a:t>
              </a:r>
            </a:p>
          </p:txBody>
        </p:sp>
        <p:cxnSp>
          <p:nvCxnSpPr>
            <p:cNvPr id="55" name="직선 화살표 연결선 54"/>
            <p:cNvCxnSpPr/>
            <p:nvPr/>
          </p:nvCxnSpPr>
          <p:spPr bwMode="auto">
            <a:xfrm>
              <a:off x="991877" y="3949893"/>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56" name="TextBox 55"/>
            <p:cNvSpPr txBox="1"/>
            <p:nvPr/>
          </p:nvSpPr>
          <p:spPr>
            <a:xfrm>
              <a:off x="571427" y="3844736"/>
              <a:ext cx="584345" cy="200055"/>
            </a:xfrm>
            <a:prstGeom prst="rect">
              <a:avLst/>
            </a:prstGeom>
            <a:noFill/>
          </p:spPr>
          <p:txBody>
            <a:bodyPr wrap="square" rtlCol="0">
              <a:spAutoFit/>
            </a:bodyPr>
            <a:lstStyle/>
            <a:p>
              <a:pPr algn="ctr"/>
              <a:r>
                <a:rPr lang="en-US" altLang="ko-KR" sz="700" b="1" dirty="0">
                  <a:solidFill>
                    <a:schemeClr val="tx1"/>
                  </a:solidFill>
                </a:rPr>
                <a:t>CCA</a:t>
              </a:r>
              <a:endParaRPr lang="ko-KR" altLang="en-US" sz="700" b="1" dirty="0">
                <a:solidFill>
                  <a:schemeClr val="tx1"/>
                </a:solidFill>
              </a:endParaRPr>
            </a:p>
          </p:txBody>
        </p:sp>
        <p:sp>
          <p:nvSpPr>
            <p:cNvPr id="59" name="직사각형 58"/>
            <p:cNvSpPr/>
            <p:nvPr/>
          </p:nvSpPr>
          <p:spPr bwMode="auto">
            <a:xfrm>
              <a:off x="2331701" y="3776797"/>
              <a:ext cx="5143453" cy="173096"/>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err="1">
                  <a:solidFill>
                    <a:schemeClr val="tx1"/>
                  </a:solidFill>
                </a:rPr>
                <a:t>BasicNAV</a:t>
              </a:r>
              <a:endParaRPr lang="en-US" altLang="ko-KR" sz="700" b="1" i="1" dirty="0">
                <a:solidFill>
                  <a:schemeClr val="tx1"/>
                </a:solidFill>
              </a:endParaRPr>
            </a:p>
          </p:txBody>
        </p:sp>
        <p:sp>
          <p:nvSpPr>
            <p:cNvPr id="61" name="직사각형 60"/>
            <p:cNvSpPr/>
            <p:nvPr/>
          </p:nvSpPr>
          <p:spPr bwMode="auto">
            <a:xfrm>
              <a:off x="2944450" y="3949893"/>
              <a:ext cx="4258591"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a:solidFill>
                    <a:schemeClr val="tx1"/>
                  </a:solidFill>
                </a:rPr>
                <a:t>NPCA duration of AP</a:t>
              </a:r>
            </a:p>
          </p:txBody>
        </p:sp>
        <p:pic>
          <p:nvPicPr>
            <p:cNvPr id="63" name="그림 62"/>
            <p:cNvPicPr>
              <a:picLocks noChangeAspect="1"/>
            </p:cNvPicPr>
            <p:nvPr/>
          </p:nvPicPr>
          <p:blipFill>
            <a:blip r:embed="rId3"/>
            <a:stretch>
              <a:fillRect/>
            </a:stretch>
          </p:blipFill>
          <p:spPr>
            <a:xfrm>
              <a:off x="3263472" y="2748597"/>
              <a:ext cx="253574" cy="94483"/>
            </a:xfrm>
            <a:prstGeom prst="rect">
              <a:avLst/>
            </a:prstGeom>
          </p:spPr>
        </p:pic>
        <p:sp>
          <p:nvSpPr>
            <p:cNvPr id="70" name="직사각형 69"/>
            <p:cNvSpPr/>
            <p:nvPr/>
          </p:nvSpPr>
          <p:spPr bwMode="auto">
            <a:xfrm>
              <a:off x="4495995" y="2297568"/>
              <a:ext cx="731804" cy="540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DL MU PPDU</a:t>
              </a:r>
              <a:endParaRPr kumimoji="0" lang="ko-KR" altLang="en-US" sz="700" b="1" i="0" u="none" strike="noStrike" cap="none" normalizeH="0" baseline="0" dirty="0">
                <a:ln>
                  <a:noFill/>
                </a:ln>
                <a:solidFill>
                  <a:schemeClr val="tx1"/>
                </a:solidFill>
                <a:effectLst/>
              </a:endParaRPr>
            </a:p>
          </p:txBody>
        </p:sp>
        <p:pic>
          <p:nvPicPr>
            <p:cNvPr id="81" name="그림 80"/>
            <p:cNvPicPr>
              <a:picLocks noChangeAspect="1"/>
            </p:cNvPicPr>
            <p:nvPr/>
          </p:nvPicPr>
          <p:blipFill>
            <a:blip r:embed="rId3"/>
            <a:stretch>
              <a:fillRect/>
            </a:stretch>
          </p:blipFill>
          <p:spPr>
            <a:xfrm>
              <a:off x="7742443" y="3280297"/>
              <a:ext cx="253574" cy="94483"/>
            </a:xfrm>
            <a:prstGeom prst="rect">
              <a:avLst/>
            </a:prstGeom>
          </p:spPr>
        </p:pic>
        <p:cxnSp>
          <p:nvCxnSpPr>
            <p:cNvPr id="88" name="직선 화살표 연결선 87"/>
            <p:cNvCxnSpPr/>
            <p:nvPr/>
          </p:nvCxnSpPr>
          <p:spPr bwMode="auto">
            <a:xfrm>
              <a:off x="3510145" y="2204113"/>
              <a:ext cx="369137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0" name="TextBox 89"/>
            <p:cNvSpPr txBox="1"/>
            <p:nvPr/>
          </p:nvSpPr>
          <p:spPr>
            <a:xfrm>
              <a:off x="4550755" y="1942221"/>
              <a:ext cx="1396736" cy="246221"/>
            </a:xfrm>
            <a:prstGeom prst="rect">
              <a:avLst/>
            </a:prstGeom>
            <a:solidFill>
              <a:schemeClr val="bg1"/>
            </a:solidFill>
          </p:spPr>
          <p:txBody>
            <a:bodyPr wrap="square" rtlCol="0">
              <a:spAutoFit/>
            </a:bodyPr>
            <a:lstStyle/>
            <a:p>
              <a:pPr algn="ctr"/>
              <a:r>
                <a:rPr lang="en-US" altLang="ko-KR" sz="1000" dirty="0">
                  <a:solidFill>
                    <a:schemeClr val="tx1"/>
                  </a:solidFill>
                </a:rPr>
                <a:t>Trigger-based TXOPs</a:t>
              </a:r>
              <a:endParaRPr lang="ko-KR" altLang="en-US" sz="1000" dirty="0">
                <a:solidFill>
                  <a:schemeClr val="tx1"/>
                </a:solidFill>
              </a:endParaRPr>
            </a:p>
          </p:txBody>
        </p:sp>
        <p:sp>
          <p:nvSpPr>
            <p:cNvPr id="91" name="TextBox 90"/>
            <p:cNvSpPr txBox="1"/>
            <p:nvPr/>
          </p:nvSpPr>
          <p:spPr>
            <a:xfrm>
              <a:off x="5911290" y="2410239"/>
              <a:ext cx="525686" cy="246221"/>
            </a:xfrm>
            <a:prstGeom prst="rect">
              <a:avLst/>
            </a:prstGeom>
            <a:solidFill>
              <a:schemeClr val="bg1"/>
            </a:solidFill>
          </p:spPr>
          <p:txBody>
            <a:bodyPr wrap="square" rtlCol="0">
              <a:spAutoFit/>
            </a:bodyPr>
            <a:lstStyle/>
            <a:p>
              <a:pPr algn="ctr"/>
              <a:r>
                <a:rPr lang="en-US" altLang="ko-KR" sz="1000" b="1" dirty="0">
                  <a:solidFill>
                    <a:schemeClr val="tx1"/>
                  </a:solidFill>
                </a:rPr>
                <a:t>…</a:t>
              </a:r>
              <a:endParaRPr lang="ko-KR" altLang="en-US" sz="1000" b="1" dirty="0">
                <a:solidFill>
                  <a:schemeClr val="tx1"/>
                </a:solidFill>
              </a:endParaRPr>
            </a:p>
          </p:txBody>
        </p:sp>
        <p:sp>
          <p:nvSpPr>
            <p:cNvPr id="98" name="TextBox 97"/>
            <p:cNvSpPr txBox="1"/>
            <p:nvPr/>
          </p:nvSpPr>
          <p:spPr>
            <a:xfrm>
              <a:off x="1257750" y="2368756"/>
              <a:ext cx="2144606" cy="400110"/>
            </a:xfrm>
            <a:prstGeom prst="rect">
              <a:avLst/>
            </a:prstGeom>
            <a:noFill/>
          </p:spPr>
          <p:txBody>
            <a:bodyPr wrap="square" rtlCol="0">
              <a:spAutoFit/>
            </a:bodyPr>
            <a:lstStyle/>
            <a:p>
              <a:pPr algn="r"/>
              <a:r>
                <a:rPr lang="en-US" altLang="ko-KR" sz="1000" dirty="0">
                  <a:solidFill>
                    <a:schemeClr val="tx1"/>
                  </a:solidFill>
                </a:rPr>
                <a:t>NPCA AP runs EDCA contention on the anchor channel within NPCH</a:t>
              </a:r>
              <a:endParaRPr lang="ko-KR" altLang="en-US" sz="1000" dirty="0">
                <a:solidFill>
                  <a:schemeClr val="tx1"/>
                </a:solidFill>
              </a:endParaRPr>
            </a:p>
          </p:txBody>
        </p:sp>
        <p:cxnSp>
          <p:nvCxnSpPr>
            <p:cNvPr id="107" name="직선 화살표 연결선 106"/>
            <p:cNvCxnSpPr>
              <a:stCxn id="61" idx="3"/>
            </p:cNvCxnSpPr>
            <p:nvPr/>
          </p:nvCxnSpPr>
          <p:spPr bwMode="auto">
            <a:xfrm>
              <a:off x="7203041" y="4036441"/>
              <a:ext cx="272113" cy="0"/>
            </a:xfrm>
            <a:prstGeom prst="straightConnector1">
              <a:avLst/>
            </a:prstGeom>
            <a:solidFill>
              <a:srgbClr val="00B8FF"/>
            </a:solidFill>
            <a:ln w="9525" cap="flat" cmpd="sng" algn="ctr">
              <a:solidFill>
                <a:schemeClr val="tx1"/>
              </a:solidFill>
              <a:prstDash val="solid"/>
              <a:round/>
              <a:headEnd type="triangle"/>
              <a:tailEnd type="triangle"/>
            </a:ln>
            <a:effectLst/>
          </p:spPr>
        </p:cxnSp>
        <p:grpSp>
          <p:nvGrpSpPr>
            <p:cNvPr id="114" name="그룹 113"/>
            <p:cNvGrpSpPr/>
            <p:nvPr/>
          </p:nvGrpSpPr>
          <p:grpSpPr>
            <a:xfrm>
              <a:off x="3667895" y="2837281"/>
              <a:ext cx="2488634" cy="556983"/>
              <a:chOff x="12483308" y="2111794"/>
              <a:chExt cx="2488634" cy="556983"/>
            </a:xfrm>
          </p:grpSpPr>
          <p:sp>
            <p:nvSpPr>
              <p:cNvPr id="111" name="TextBox 110"/>
              <p:cNvSpPr txBox="1"/>
              <p:nvPr/>
            </p:nvSpPr>
            <p:spPr>
              <a:xfrm>
                <a:off x="12529079" y="2114779"/>
                <a:ext cx="2442863" cy="553998"/>
              </a:xfrm>
              <a:prstGeom prst="rect">
                <a:avLst/>
              </a:prstGeom>
              <a:noFill/>
            </p:spPr>
            <p:txBody>
              <a:bodyPr wrap="square" rtlCol="0">
                <a:spAutoFit/>
              </a:bodyPr>
              <a:lstStyle/>
              <a:p>
                <a:r>
                  <a:rPr lang="en-US" altLang="ko-KR" sz="1000" dirty="0">
                    <a:solidFill>
                      <a:schemeClr val="tx1"/>
                    </a:solidFill>
                  </a:rPr>
                  <a:t>Trigger frame maybe BSRP/BQRP/Basic/MU-BAR trigger frame with </a:t>
                </a:r>
                <a:r>
                  <a:rPr lang="en-US" altLang="ko-KR" sz="1000" i="1" dirty="0">
                    <a:solidFill>
                      <a:schemeClr val="tx1"/>
                    </a:solidFill>
                  </a:rPr>
                  <a:t>CS Required </a:t>
                </a:r>
                <a:r>
                  <a:rPr lang="en-US" altLang="ko-KR" sz="1000" dirty="0">
                    <a:solidFill>
                      <a:schemeClr val="tx1"/>
                    </a:solidFill>
                  </a:rPr>
                  <a:t>field set to true</a:t>
                </a:r>
                <a:endParaRPr lang="ko-KR" altLang="en-US" sz="1000" dirty="0">
                  <a:solidFill>
                    <a:schemeClr val="tx1"/>
                  </a:solidFill>
                </a:endParaRPr>
              </a:p>
            </p:txBody>
          </p:sp>
          <p:cxnSp>
            <p:nvCxnSpPr>
              <p:cNvPr id="112" name="직선 화살표 연결선 111"/>
              <p:cNvCxnSpPr>
                <a:stCxn id="111" idx="1"/>
                <a:endCxn id="24" idx="1"/>
              </p:cNvCxnSpPr>
              <p:nvPr/>
            </p:nvCxnSpPr>
            <p:spPr bwMode="auto">
              <a:xfrm flipH="1" flipV="1">
                <a:off x="12483308" y="2111794"/>
                <a:ext cx="45771" cy="27998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
          <p:nvSpPr>
            <p:cNvPr id="120" name="TextBox 119"/>
            <p:cNvSpPr txBox="1"/>
            <p:nvPr/>
          </p:nvSpPr>
          <p:spPr>
            <a:xfrm>
              <a:off x="7696642" y="3426092"/>
              <a:ext cx="1292537" cy="861774"/>
            </a:xfrm>
            <a:prstGeom prst="rect">
              <a:avLst/>
            </a:prstGeom>
            <a:noFill/>
          </p:spPr>
          <p:txBody>
            <a:bodyPr wrap="square" rtlCol="0">
              <a:spAutoFit/>
            </a:bodyPr>
            <a:lstStyle/>
            <a:p>
              <a:r>
                <a:rPr lang="en-US" altLang="ko-KR" sz="1000" dirty="0">
                  <a:solidFill>
                    <a:schemeClr val="tx1"/>
                  </a:solidFill>
                </a:rPr>
                <a:t>Returning back to the primary channel, NPCA AP joins the contention after </a:t>
              </a:r>
              <a:r>
                <a:rPr lang="en-US" altLang="ko-KR" sz="1000" i="1" dirty="0" err="1">
                  <a:solidFill>
                    <a:schemeClr val="tx1"/>
                  </a:solidFill>
                </a:rPr>
                <a:t>BasicNAV</a:t>
              </a:r>
              <a:r>
                <a:rPr lang="en-US" altLang="ko-KR" sz="1000" dirty="0">
                  <a:solidFill>
                    <a:schemeClr val="tx1"/>
                  </a:solidFill>
                </a:rPr>
                <a:t> expired</a:t>
              </a:r>
              <a:endParaRPr lang="ko-KR" altLang="en-US" sz="1000" i="1" dirty="0">
                <a:solidFill>
                  <a:schemeClr val="tx1"/>
                </a:solidFill>
              </a:endParaRPr>
            </a:p>
          </p:txBody>
        </p:sp>
        <p:sp>
          <p:nvSpPr>
            <p:cNvPr id="85" name="직사각형 84"/>
            <p:cNvSpPr/>
            <p:nvPr/>
          </p:nvSpPr>
          <p:spPr bwMode="auto">
            <a:xfrm rot="16200000">
              <a:off x="6793609" y="2433215"/>
              <a:ext cx="543556" cy="27226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700" b="1" i="0" u="none" strike="noStrike" cap="none" normalizeH="0" baseline="0" dirty="0">
                  <a:ln>
                    <a:noFill/>
                  </a:ln>
                  <a:solidFill>
                    <a:schemeClr val="tx1"/>
                  </a:solidFill>
                  <a:effectLst/>
                </a:rPr>
                <a:t>BA</a:t>
              </a:r>
              <a:endParaRPr kumimoji="0" lang="ko-KR" altLang="en-US" sz="700" b="1" i="0" u="none" strike="noStrike" cap="none" normalizeH="0" baseline="0" dirty="0">
                <a:ln>
                  <a:noFill/>
                </a:ln>
                <a:solidFill>
                  <a:schemeClr val="tx1"/>
                </a:solidFill>
                <a:effectLst/>
              </a:endParaRPr>
            </a:p>
          </p:txBody>
        </p:sp>
        <p:sp>
          <p:nvSpPr>
            <p:cNvPr id="82" name="직사각형 81"/>
            <p:cNvSpPr/>
            <p:nvPr/>
          </p:nvSpPr>
          <p:spPr bwMode="auto">
            <a:xfrm>
              <a:off x="7990725" y="2304392"/>
              <a:ext cx="448565" cy="107425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ko-KR" sz="700" b="1" dirty="0">
                  <a:solidFill>
                    <a:schemeClr val="tx1"/>
                  </a:solidFill>
                </a:rPr>
                <a:t> DL</a:t>
              </a:r>
              <a:br>
                <a:rPr lang="en-US" altLang="ko-KR" sz="700" b="1" dirty="0">
                  <a:solidFill>
                    <a:schemeClr val="tx1"/>
                  </a:solidFill>
                </a:rPr>
              </a:br>
              <a:r>
                <a:rPr lang="en-US" altLang="ko-KR" sz="700" b="1" dirty="0">
                  <a:solidFill>
                    <a:schemeClr val="tx1"/>
                  </a:solidFill>
                </a:rPr>
                <a:t>MU PPDU</a:t>
              </a:r>
              <a:endParaRPr lang="ko-KR" altLang="en-US" sz="700" b="1"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700" b="1" i="0" u="none" strike="noStrike" cap="none" normalizeH="0" baseline="0" dirty="0">
                <a:ln>
                  <a:noFill/>
                </a:ln>
                <a:solidFill>
                  <a:schemeClr val="tx1"/>
                </a:solidFill>
                <a:effectLst/>
              </a:endParaRPr>
            </a:p>
          </p:txBody>
        </p:sp>
        <p:sp>
          <p:nvSpPr>
            <p:cNvPr id="95" name="직사각형 94"/>
            <p:cNvSpPr/>
            <p:nvPr/>
          </p:nvSpPr>
          <p:spPr bwMode="auto">
            <a:xfrm rot="16200000">
              <a:off x="7069266" y="2969752"/>
              <a:ext cx="540069" cy="275564"/>
            </a:xfrm>
            <a:prstGeom prst="rect">
              <a:avLst/>
            </a:prstGeom>
            <a:solidFill>
              <a:srgbClr val="F2F2F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OBSS BA</a:t>
              </a:r>
              <a:endParaRPr kumimoji="0" lang="ko-KR" altLang="en-US" sz="700" b="1" i="0" u="none" strike="noStrike" cap="none" normalizeH="0" baseline="0" dirty="0">
                <a:ln>
                  <a:noFill/>
                </a:ln>
                <a:solidFill>
                  <a:schemeClr val="tx1"/>
                </a:solidFill>
                <a:effectLst/>
              </a:endParaRPr>
            </a:p>
          </p:txBody>
        </p:sp>
      </p:grpSp>
      <p:grpSp>
        <p:nvGrpSpPr>
          <p:cNvPr id="3" name="그룹 2">
            <a:extLst>
              <a:ext uri="{FF2B5EF4-FFF2-40B4-BE49-F238E27FC236}">
                <a16:creationId xmlns:a16="http://schemas.microsoft.com/office/drawing/2014/main" id="{E2BA59E6-1FDC-4B5F-9486-D984E81B1313}"/>
              </a:ext>
            </a:extLst>
          </p:cNvPr>
          <p:cNvGrpSpPr/>
          <p:nvPr/>
        </p:nvGrpSpPr>
        <p:grpSpPr>
          <a:xfrm>
            <a:off x="94822" y="4106465"/>
            <a:ext cx="8959524" cy="1968569"/>
            <a:chOff x="94822" y="4328509"/>
            <a:chExt cx="8959524" cy="1968569"/>
          </a:xfrm>
        </p:grpSpPr>
        <p:sp>
          <p:nvSpPr>
            <p:cNvPr id="12" name="TextBox 11"/>
            <p:cNvSpPr txBox="1"/>
            <p:nvPr/>
          </p:nvSpPr>
          <p:spPr>
            <a:xfrm>
              <a:off x="94822" y="4498688"/>
              <a:ext cx="892721" cy="738664"/>
            </a:xfrm>
            <a:prstGeom prst="rect">
              <a:avLst/>
            </a:prstGeom>
            <a:noFill/>
          </p:spPr>
          <p:txBody>
            <a:bodyPr wrap="square" rtlCol="0">
              <a:spAutoFit/>
            </a:bodyPr>
            <a:lstStyle/>
            <a:p>
              <a:pPr algn="ctr"/>
              <a:r>
                <a:rPr lang="en-US" altLang="ko-KR" sz="1200" b="1" dirty="0">
                  <a:solidFill>
                    <a:schemeClr val="tx1"/>
                  </a:solidFill>
                </a:rPr>
                <a:t>NPCA</a:t>
              </a:r>
            </a:p>
            <a:p>
              <a:pPr algn="ctr"/>
              <a:r>
                <a:rPr lang="en-US" altLang="ko-KR" sz="1200" b="1" dirty="0">
                  <a:solidFill>
                    <a:schemeClr val="tx1"/>
                  </a:solidFill>
                </a:rPr>
                <a:t>STAs</a:t>
              </a:r>
              <a:br>
                <a:rPr lang="en-US" altLang="ko-KR" sz="1200" b="1" dirty="0">
                  <a:solidFill>
                    <a:schemeClr val="tx1"/>
                  </a:solidFill>
                </a:rPr>
              </a:br>
              <a:r>
                <a:rPr lang="en-US" altLang="ko-KR" sz="900" dirty="0">
                  <a:solidFill>
                    <a:schemeClr val="tx1"/>
                  </a:solidFill>
                </a:rPr>
                <a:t>(80 MHz or 160 MHz)</a:t>
              </a:r>
              <a:endParaRPr lang="ko-KR" altLang="en-US" sz="900" b="1" dirty="0">
                <a:solidFill>
                  <a:schemeClr val="tx1"/>
                </a:solidFill>
              </a:endParaRPr>
            </a:p>
          </p:txBody>
        </p:sp>
        <p:cxnSp>
          <p:nvCxnSpPr>
            <p:cNvPr id="13" name="직선 화살표 연결선 12"/>
            <p:cNvCxnSpPr/>
            <p:nvPr/>
          </p:nvCxnSpPr>
          <p:spPr bwMode="auto">
            <a:xfrm>
              <a:off x="991877" y="5335673"/>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직선 화살표 연결선 13"/>
            <p:cNvCxnSpPr/>
            <p:nvPr/>
          </p:nvCxnSpPr>
          <p:spPr bwMode="auto">
            <a:xfrm>
              <a:off x="991877" y="4797148"/>
              <a:ext cx="7668000" cy="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15" name="TextBox 14"/>
            <p:cNvSpPr txBox="1"/>
            <p:nvPr/>
          </p:nvSpPr>
          <p:spPr>
            <a:xfrm>
              <a:off x="863600" y="4431000"/>
              <a:ext cx="426974" cy="200055"/>
            </a:xfrm>
            <a:prstGeom prst="rect">
              <a:avLst/>
            </a:prstGeom>
            <a:noFill/>
          </p:spPr>
          <p:txBody>
            <a:bodyPr wrap="square" rtlCol="0">
              <a:spAutoFit/>
            </a:bodyPr>
            <a:lstStyle/>
            <a:p>
              <a:pPr algn="ctr"/>
              <a:r>
                <a:rPr lang="en-US" altLang="ko-KR" sz="700" b="1" dirty="0">
                  <a:solidFill>
                    <a:schemeClr val="tx1"/>
                  </a:solidFill>
                </a:rPr>
                <a:t>S80</a:t>
              </a:r>
              <a:endParaRPr lang="ko-KR" altLang="en-US" sz="700" b="1" dirty="0">
                <a:solidFill>
                  <a:schemeClr val="tx1"/>
                </a:solidFill>
              </a:endParaRPr>
            </a:p>
          </p:txBody>
        </p:sp>
        <p:sp>
          <p:nvSpPr>
            <p:cNvPr id="16" name="TextBox 15"/>
            <p:cNvSpPr txBox="1"/>
            <p:nvPr/>
          </p:nvSpPr>
          <p:spPr>
            <a:xfrm>
              <a:off x="863600" y="4969524"/>
              <a:ext cx="426974" cy="307777"/>
            </a:xfrm>
            <a:prstGeom prst="rect">
              <a:avLst/>
            </a:prstGeom>
            <a:noFill/>
          </p:spPr>
          <p:txBody>
            <a:bodyPr wrap="square" rtlCol="0">
              <a:spAutoFit/>
            </a:bodyPr>
            <a:lstStyle/>
            <a:p>
              <a:pPr algn="ctr"/>
              <a:r>
                <a:rPr lang="en-US" altLang="ko-KR" sz="700" b="1" dirty="0">
                  <a:solidFill>
                    <a:schemeClr val="tx1"/>
                  </a:solidFill>
                </a:rPr>
                <a:t>P80</a:t>
              </a:r>
              <a:endParaRPr lang="ko-KR" altLang="en-US" sz="700" b="1" dirty="0">
                <a:solidFill>
                  <a:schemeClr val="tx1"/>
                </a:solidFill>
              </a:endParaRPr>
            </a:p>
            <a:p>
              <a:pPr algn="ctr"/>
              <a:endParaRPr lang="ko-KR" altLang="en-US" sz="700" b="1" dirty="0">
                <a:solidFill>
                  <a:schemeClr val="tx1"/>
                </a:solidFill>
              </a:endParaRPr>
            </a:p>
          </p:txBody>
        </p:sp>
        <p:cxnSp>
          <p:nvCxnSpPr>
            <p:cNvPr id="57" name="직선 화살표 연결선 56"/>
            <p:cNvCxnSpPr/>
            <p:nvPr/>
          </p:nvCxnSpPr>
          <p:spPr bwMode="auto">
            <a:xfrm>
              <a:off x="991877" y="5948742"/>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60" name="직사각형 59"/>
            <p:cNvSpPr/>
            <p:nvPr/>
          </p:nvSpPr>
          <p:spPr bwMode="auto">
            <a:xfrm>
              <a:off x="2331701" y="5775072"/>
              <a:ext cx="5143453" cy="173096"/>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ko-KR" sz="700" b="1" i="1" dirty="0" err="1">
                  <a:solidFill>
                    <a:schemeClr val="tx1"/>
                  </a:solidFill>
                </a:rPr>
                <a:t>BasicNAV</a:t>
              </a:r>
              <a:endParaRPr lang="en-US" altLang="ko-KR" sz="700" b="1" dirty="0">
                <a:solidFill>
                  <a:schemeClr val="tx1"/>
                </a:solidFill>
              </a:endParaRPr>
            </a:p>
          </p:txBody>
        </p:sp>
        <p:sp>
          <p:nvSpPr>
            <p:cNvPr id="62" name="직사각형 61"/>
            <p:cNvSpPr/>
            <p:nvPr/>
          </p:nvSpPr>
          <p:spPr bwMode="auto">
            <a:xfrm>
              <a:off x="2944450" y="5948742"/>
              <a:ext cx="3344459"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a:solidFill>
                    <a:schemeClr val="tx1"/>
                  </a:solidFill>
                </a:rPr>
                <a:t>NCPA duration of 80 STA which has the operating bandwidth of 80 MHz</a:t>
              </a:r>
            </a:p>
          </p:txBody>
        </p:sp>
        <p:sp>
          <p:nvSpPr>
            <p:cNvPr id="71" name="직사각형 70"/>
            <p:cNvSpPr/>
            <p:nvPr/>
          </p:nvSpPr>
          <p:spPr bwMode="auto">
            <a:xfrm rot="16200000">
              <a:off x="3922051" y="4429540"/>
              <a:ext cx="474321" cy="27226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ICR</a:t>
              </a:r>
              <a:endParaRPr kumimoji="0" lang="ko-KR" altLang="en-US" sz="700" b="1" i="0" u="none" strike="noStrike" cap="none" normalizeH="0" baseline="0" dirty="0">
                <a:ln>
                  <a:noFill/>
                </a:ln>
                <a:solidFill>
                  <a:schemeClr val="tx1"/>
                </a:solidFill>
                <a:effectLst/>
              </a:endParaRPr>
            </a:p>
          </p:txBody>
        </p:sp>
        <p:sp>
          <p:nvSpPr>
            <p:cNvPr id="72" name="직사각형 71"/>
            <p:cNvSpPr/>
            <p:nvPr/>
          </p:nvSpPr>
          <p:spPr bwMode="auto">
            <a:xfrm>
              <a:off x="1922253" y="4796611"/>
              <a:ext cx="415798" cy="539062"/>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OBSS</a:t>
              </a:r>
              <a:br>
                <a:rPr lang="en-US" altLang="ko-KR" sz="700" b="1" dirty="0">
                  <a:solidFill>
                    <a:schemeClr val="tx1"/>
                  </a:solidFill>
                </a:rPr>
              </a:br>
              <a:r>
                <a:rPr lang="en-US" altLang="ko-KR" sz="700" b="1" dirty="0">
                  <a:solidFill>
                    <a:schemeClr val="tx1"/>
                  </a:solidFill>
                </a:rPr>
                <a:t>ICF</a:t>
              </a:r>
            </a:p>
          </p:txBody>
        </p:sp>
        <p:sp>
          <p:nvSpPr>
            <p:cNvPr id="73" name="직사각형 72"/>
            <p:cNvSpPr/>
            <p:nvPr/>
          </p:nvSpPr>
          <p:spPr bwMode="auto">
            <a:xfrm>
              <a:off x="2528652" y="4796611"/>
              <a:ext cx="415798" cy="539062"/>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OBSS</a:t>
              </a:r>
              <a:br>
                <a:rPr lang="en-US" altLang="ko-KR" sz="700" b="1" dirty="0">
                  <a:solidFill>
                    <a:schemeClr val="tx1"/>
                  </a:solidFill>
                </a:rPr>
              </a:br>
              <a:r>
                <a:rPr lang="en-US" altLang="ko-KR" sz="700" b="1" dirty="0">
                  <a:solidFill>
                    <a:schemeClr val="tx1"/>
                  </a:solidFill>
                </a:rPr>
                <a:t>ICR</a:t>
              </a:r>
            </a:p>
          </p:txBody>
        </p:sp>
        <p:sp>
          <p:nvSpPr>
            <p:cNvPr id="80" name="TextBox 79"/>
            <p:cNvSpPr txBox="1"/>
            <p:nvPr/>
          </p:nvSpPr>
          <p:spPr>
            <a:xfrm>
              <a:off x="5881519" y="5384740"/>
              <a:ext cx="2542930" cy="400110"/>
            </a:xfrm>
            <a:prstGeom prst="rect">
              <a:avLst/>
            </a:prstGeom>
            <a:noFill/>
          </p:spPr>
          <p:txBody>
            <a:bodyPr wrap="square" rtlCol="0">
              <a:spAutoFit/>
            </a:bodyPr>
            <a:lstStyle/>
            <a:p>
              <a:r>
                <a:rPr lang="en-US" altLang="ko-KR" sz="1000" dirty="0">
                  <a:solidFill>
                    <a:schemeClr val="tx1"/>
                  </a:solidFill>
                </a:rPr>
                <a:t>NPCA is terminated in advance, because of switching latency back to the primary channel</a:t>
              </a:r>
              <a:endParaRPr lang="ko-KR" altLang="en-US" sz="1000" i="1" dirty="0">
                <a:solidFill>
                  <a:schemeClr val="tx1"/>
                </a:solidFill>
              </a:endParaRPr>
            </a:p>
          </p:txBody>
        </p:sp>
        <p:pic>
          <p:nvPicPr>
            <p:cNvPr id="87" name="그림 86"/>
            <p:cNvPicPr>
              <a:picLocks noChangeAspect="1"/>
            </p:cNvPicPr>
            <p:nvPr/>
          </p:nvPicPr>
          <p:blipFill>
            <a:blip r:embed="rId3"/>
            <a:stretch>
              <a:fillRect/>
            </a:stretch>
          </p:blipFill>
          <p:spPr>
            <a:xfrm>
              <a:off x="1679229" y="5241309"/>
              <a:ext cx="253574" cy="94483"/>
            </a:xfrm>
            <a:prstGeom prst="rect">
              <a:avLst/>
            </a:prstGeom>
          </p:spPr>
        </p:pic>
        <p:sp>
          <p:nvSpPr>
            <p:cNvPr id="116" name="TextBox 115"/>
            <p:cNvSpPr txBox="1"/>
            <p:nvPr/>
          </p:nvSpPr>
          <p:spPr>
            <a:xfrm>
              <a:off x="571427" y="5845935"/>
              <a:ext cx="584345" cy="200055"/>
            </a:xfrm>
            <a:prstGeom prst="rect">
              <a:avLst/>
            </a:prstGeom>
            <a:noFill/>
          </p:spPr>
          <p:txBody>
            <a:bodyPr wrap="square" rtlCol="0">
              <a:spAutoFit/>
            </a:bodyPr>
            <a:lstStyle/>
            <a:p>
              <a:pPr algn="ctr"/>
              <a:r>
                <a:rPr lang="en-US" altLang="ko-KR" sz="700" b="1" dirty="0">
                  <a:solidFill>
                    <a:schemeClr val="tx1"/>
                  </a:solidFill>
                </a:rPr>
                <a:t>CCA</a:t>
              </a:r>
              <a:endParaRPr lang="ko-KR" altLang="en-US" sz="700" b="1" dirty="0">
                <a:solidFill>
                  <a:schemeClr val="tx1"/>
                </a:solidFill>
              </a:endParaRPr>
            </a:p>
          </p:txBody>
        </p:sp>
        <p:sp>
          <p:nvSpPr>
            <p:cNvPr id="119" name="TextBox 118"/>
            <p:cNvSpPr txBox="1"/>
            <p:nvPr/>
          </p:nvSpPr>
          <p:spPr>
            <a:xfrm>
              <a:off x="1155942" y="5343058"/>
              <a:ext cx="3398065" cy="400110"/>
            </a:xfrm>
            <a:prstGeom prst="rect">
              <a:avLst/>
            </a:prstGeom>
            <a:noFill/>
          </p:spPr>
          <p:txBody>
            <a:bodyPr wrap="square" rtlCol="0">
              <a:spAutoFit/>
            </a:bodyPr>
            <a:lstStyle/>
            <a:p>
              <a:r>
                <a:rPr lang="en-US" altLang="ko-KR" sz="1000" dirty="0">
                  <a:solidFill>
                    <a:schemeClr val="tx1"/>
                  </a:solidFill>
                </a:rPr>
                <a:t>NPCA STAs may try to access the primary channel initially, but it detects OBSS ICF-ICR exchange</a:t>
              </a:r>
              <a:endParaRPr lang="ko-KR" altLang="en-US" sz="1000" dirty="0">
                <a:solidFill>
                  <a:schemeClr val="tx1"/>
                </a:solidFill>
              </a:endParaRPr>
            </a:p>
          </p:txBody>
        </p:sp>
        <p:cxnSp>
          <p:nvCxnSpPr>
            <p:cNvPr id="89" name="직선 화살표 연결선 88"/>
            <p:cNvCxnSpPr>
              <a:stCxn id="62" idx="3"/>
            </p:cNvCxnSpPr>
            <p:nvPr/>
          </p:nvCxnSpPr>
          <p:spPr bwMode="auto">
            <a:xfrm flipV="1">
              <a:off x="6288909" y="6034038"/>
              <a:ext cx="1186245" cy="1252"/>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24" name="직선 화살표 연결선 123"/>
            <p:cNvCxnSpPr/>
            <p:nvPr/>
          </p:nvCxnSpPr>
          <p:spPr bwMode="auto">
            <a:xfrm>
              <a:off x="991877" y="6121250"/>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25" name="직사각형 124"/>
            <p:cNvSpPr/>
            <p:nvPr/>
          </p:nvSpPr>
          <p:spPr bwMode="auto">
            <a:xfrm>
              <a:off x="2944450" y="6121250"/>
              <a:ext cx="4258591"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a:solidFill>
                    <a:schemeClr val="tx1"/>
                  </a:solidFill>
                </a:rPr>
                <a:t>NCPA duration of 80 STA which has the operating bandwidth of 160 MHz</a:t>
              </a:r>
            </a:p>
          </p:txBody>
        </p:sp>
        <p:cxnSp>
          <p:nvCxnSpPr>
            <p:cNvPr id="126" name="직선 화살표 연결선 125"/>
            <p:cNvCxnSpPr>
              <a:stCxn id="125" idx="3"/>
            </p:cNvCxnSpPr>
            <p:nvPr/>
          </p:nvCxnSpPr>
          <p:spPr bwMode="auto">
            <a:xfrm flipV="1">
              <a:off x="7203041" y="6206546"/>
              <a:ext cx="272113" cy="1252"/>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4" name="직사각형 83"/>
            <p:cNvSpPr/>
            <p:nvPr/>
          </p:nvSpPr>
          <p:spPr bwMode="auto">
            <a:xfrm rot="16200000">
              <a:off x="5314225" y="4429540"/>
              <a:ext cx="474321" cy="27226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BA</a:t>
              </a:r>
              <a:endParaRPr kumimoji="0" lang="ko-KR" altLang="en-US" sz="700" b="1" i="0" u="none" strike="noStrike" cap="none" normalizeH="0" baseline="0" dirty="0">
                <a:ln>
                  <a:noFill/>
                </a:ln>
                <a:solidFill>
                  <a:schemeClr val="tx1"/>
                </a:solidFill>
                <a:effectLst/>
              </a:endParaRPr>
            </a:p>
          </p:txBody>
        </p:sp>
        <p:sp>
          <p:nvSpPr>
            <p:cNvPr id="102" name="TextBox 101"/>
            <p:cNvSpPr txBox="1"/>
            <p:nvPr/>
          </p:nvSpPr>
          <p:spPr>
            <a:xfrm>
              <a:off x="7462478" y="5743080"/>
              <a:ext cx="1591868" cy="553998"/>
            </a:xfrm>
            <a:prstGeom prst="rect">
              <a:avLst/>
            </a:prstGeom>
            <a:noFill/>
          </p:spPr>
          <p:txBody>
            <a:bodyPr wrap="square" rtlCol="0">
              <a:spAutoFit/>
            </a:bodyPr>
            <a:lstStyle/>
            <a:p>
              <a:r>
                <a:rPr lang="en-US" altLang="ko-KR" sz="1000" dirty="0">
                  <a:solidFill>
                    <a:schemeClr val="tx1"/>
                  </a:solidFill>
                </a:rPr>
                <a:t>Early termination of NPCA</a:t>
              </a:r>
              <a:br>
                <a:rPr lang="en-US" altLang="ko-KR" sz="1000" dirty="0">
                  <a:solidFill>
                    <a:schemeClr val="tx1"/>
                  </a:solidFill>
                </a:rPr>
              </a:br>
              <a:r>
                <a:rPr lang="en-US" altLang="ko-KR" sz="1000" dirty="0">
                  <a:solidFill>
                    <a:schemeClr val="tx1"/>
                  </a:solidFill>
                </a:rPr>
                <a:t>because of longer switching delay</a:t>
              </a:r>
              <a:endParaRPr lang="ko-KR" altLang="en-US" sz="1000" i="1" dirty="0">
                <a:solidFill>
                  <a:schemeClr val="tx1"/>
                </a:solidFill>
              </a:endParaRPr>
            </a:p>
          </p:txBody>
        </p:sp>
        <p:sp>
          <p:nvSpPr>
            <p:cNvPr id="100" name="직사각형 99"/>
            <p:cNvSpPr/>
            <p:nvPr/>
          </p:nvSpPr>
          <p:spPr bwMode="auto">
            <a:xfrm>
              <a:off x="3141686" y="4793776"/>
              <a:ext cx="3869424" cy="539062"/>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                                                                                                                                OBSS PPDU</a:t>
              </a:r>
            </a:p>
          </p:txBody>
        </p:sp>
        <p:sp>
          <p:nvSpPr>
            <p:cNvPr id="99" name="TextBox 98"/>
            <p:cNvSpPr txBox="1"/>
            <p:nvPr/>
          </p:nvSpPr>
          <p:spPr>
            <a:xfrm>
              <a:off x="3245323" y="4773730"/>
              <a:ext cx="2875960" cy="553998"/>
            </a:xfrm>
            <a:prstGeom prst="rect">
              <a:avLst/>
            </a:prstGeom>
            <a:noFill/>
          </p:spPr>
          <p:txBody>
            <a:bodyPr wrap="square" rtlCol="0">
              <a:spAutoFit/>
            </a:bodyPr>
            <a:lstStyle/>
            <a:p>
              <a:r>
                <a:rPr lang="en-US" altLang="ko-KR" sz="1000" dirty="0">
                  <a:solidFill>
                    <a:schemeClr val="tx1"/>
                  </a:solidFill>
                </a:rPr>
                <a:t>ICR can contain OBSS information and/or NPCH channel info (NPCA duration, RSS, etc.), helping for NPCA AP to schedule NPCA STAs</a:t>
              </a:r>
              <a:endParaRPr lang="ko-KR" altLang="en-US" sz="1000" dirty="0">
                <a:solidFill>
                  <a:schemeClr val="tx1"/>
                </a:solidFill>
              </a:endParaRPr>
            </a:p>
          </p:txBody>
        </p:sp>
        <p:sp>
          <p:nvSpPr>
            <p:cNvPr id="101" name="직사각형 100"/>
            <p:cNvSpPr/>
            <p:nvPr/>
          </p:nvSpPr>
          <p:spPr bwMode="auto">
            <a:xfrm rot="16200000">
              <a:off x="7069768" y="4928315"/>
              <a:ext cx="539064" cy="275566"/>
            </a:xfrm>
            <a:prstGeom prst="rect">
              <a:avLst/>
            </a:prstGeom>
            <a:solidFill>
              <a:srgbClr val="F2F2F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OBSS BA</a:t>
              </a:r>
              <a:endParaRPr kumimoji="0" lang="ko-KR" altLang="en-US" sz="700" b="1" i="0" u="none" strike="noStrike" cap="none" normalizeH="0" baseline="0" dirty="0">
                <a:ln>
                  <a:noFill/>
                </a:ln>
                <a:solidFill>
                  <a:schemeClr val="tx1"/>
                </a:solidFill>
                <a:effectLst/>
              </a:endParaRPr>
            </a:p>
          </p:txBody>
        </p:sp>
      </p:grpSp>
      <p:sp>
        <p:nvSpPr>
          <p:cNvPr id="105" name="TextBox 104">
            <a:extLst>
              <a:ext uri="{FF2B5EF4-FFF2-40B4-BE49-F238E27FC236}">
                <a16:creationId xmlns:a16="http://schemas.microsoft.com/office/drawing/2014/main" id="{ED01B13F-9E43-4E46-95E6-9DC3B88A9F2B}"/>
              </a:ext>
            </a:extLst>
          </p:cNvPr>
          <p:cNvSpPr txBox="1"/>
          <p:nvPr/>
        </p:nvSpPr>
        <p:spPr>
          <a:xfrm>
            <a:off x="1343611" y="1363250"/>
            <a:ext cx="1869434" cy="553998"/>
          </a:xfrm>
          <a:prstGeom prst="rect">
            <a:avLst/>
          </a:prstGeom>
          <a:noFill/>
        </p:spPr>
        <p:txBody>
          <a:bodyPr wrap="square" rtlCol="0">
            <a:spAutoFit/>
          </a:bodyPr>
          <a:lstStyle/>
          <a:p>
            <a:pPr algn="r"/>
            <a:r>
              <a:rPr lang="en-US" altLang="ko-KR" sz="1000" dirty="0">
                <a:solidFill>
                  <a:schemeClr val="tx1"/>
                </a:solidFill>
              </a:rPr>
              <a:t>ICF</a:t>
            </a:r>
            <a:r>
              <a:rPr lang="ko-KR" altLang="en-US" sz="1000" dirty="0">
                <a:solidFill>
                  <a:schemeClr val="tx1"/>
                </a:solidFill>
              </a:rPr>
              <a:t> </a:t>
            </a:r>
            <a:r>
              <a:rPr lang="en-US" altLang="ko-KR" sz="1000" dirty="0">
                <a:solidFill>
                  <a:schemeClr val="tx1"/>
                </a:solidFill>
              </a:rPr>
              <a:t>may</a:t>
            </a:r>
            <a:r>
              <a:rPr lang="ko-KR" altLang="en-US" sz="1000" dirty="0">
                <a:solidFill>
                  <a:schemeClr val="tx1"/>
                </a:solidFill>
              </a:rPr>
              <a:t> </a:t>
            </a:r>
            <a:r>
              <a:rPr lang="en-US" altLang="ko-KR" sz="1000" dirty="0">
                <a:solidFill>
                  <a:schemeClr val="tx1"/>
                </a:solidFill>
              </a:rPr>
              <a:t>include</a:t>
            </a:r>
            <a:r>
              <a:rPr lang="ko-KR" altLang="en-US" sz="1000" dirty="0">
                <a:solidFill>
                  <a:schemeClr val="tx1"/>
                </a:solidFill>
              </a:rPr>
              <a:t> </a:t>
            </a:r>
            <a:r>
              <a:rPr lang="en-US" altLang="ko-KR" sz="1000" dirty="0">
                <a:solidFill>
                  <a:schemeClr val="tx1"/>
                </a:solidFill>
              </a:rPr>
              <a:t>AP’s NPCA information such as NPCA duration and OBSS info</a:t>
            </a:r>
            <a:endParaRPr lang="ko-KR" altLang="en-US" sz="1000" dirty="0">
              <a:solidFill>
                <a:schemeClr val="tx1"/>
              </a:solidFill>
            </a:endParaRPr>
          </a:p>
        </p:txBody>
      </p:sp>
      <p:cxnSp>
        <p:nvCxnSpPr>
          <p:cNvPr id="108" name="직선 화살표 연결선 107">
            <a:extLst>
              <a:ext uri="{FF2B5EF4-FFF2-40B4-BE49-F238E27FC236}">
                <a16:creationId xmlns:a16="http://schemas.microsoft.com/office/drawing/2014/main" id="{69D593E5-4642-4661-90FD-96D32C179505}"/>
              </a:ext>
            </a:extLst>
          </p:cNvPr>
          <p:cNvCxnSpPr>
            <a:cxnSpLocks/>
            <a:stCxn id="105" idx="3"/>
            <a:endCxn id="24" idx="0"/>
          </p:cNvCxnSpPr>
          <p:nvPr/>
        </p:nvCxnSpPr>
        <p:spPr bwMode="auto">
          <a:xfrm>
            <a:off x="3213045" y="1640249"/>
            <a:ext cx="297102" cy="57707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 name="바닥글 개체 틀 4">
            <a:extLst>
              <a:ext uri="{FF2B5EF4-FFF2-40B4-BE49-F238E27FC236}">
                <a16:creationId xmlns:a16="http://schemas.microsoft.com/office/drawing/2014/main" id="{2B626E1B-4BC5-4CEC-5261-47027A8AE862}"/>
              </a:ext>
            </a:extLst>
          </p:cNvPr>
          <p:cNvSpPr txBox="1">
            <a:spLocks/>
          </p:cNvSpPr>
          <p:nvPr/>
        </p:nvSpPr>
        <p:spPr bwMode="auto">
          <a:xfrm>
            <a:off x="5385734"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tLang="ko-KR"/>
              <a:t>Seongho Byeon </a:t>
            </a:r>
            <a:r>
              <a:rPr lang="en-GB" altLang="ko-KR" i="1"/>
              <a:t>et al.</a:t>
            </a:r>
            <a:r>
              <a:rPr lang="en-GB" altLang="ko-KR"/>
              <a:t>, Samsung Electronics</a:t>
            </a:r>
            <a:endParaRPr lang="en-GB" altLang="ko-KR" dirty="0"/>
          </a:p>
        </p:txBody>
      </p:sp>
    </p:spTree>
    <p:extLst>
      <p:ext uri="{BB962C8B-B14F-4D97-AF65-F5344CB8AC3E}">
        <p14:creationId xmlns:p14="http://schemas.microsoft.com/office/powerpoint/2010/main" val="2426041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Summary</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NPCA duration settings</a:t>
            </a:r>
          </a:p>
          <a:p>
            <a:pPr lvl="1">
              <a:buFont typeface="Arial" panose="020B0604020202020204" pitchFamily="34" charset="0"/>
              <a:buChar char="•"/>
            </a:pPr>
            <a:r>
              <a:rPr lang="en-US" altLang="ko-KR" sz="1800" dirty="0"/>
              <a:t>Total time that NPCA AP and NPCA STAs perform NPCA</a:t>
            </a:r>
          </a:p>
          <a:p>
            <a:pPr lvl="2">
              <a:buFont typeface="Arial" panose="020B0604020202020204" pitchFamily="34" charset="0"/>
              <a:buChar char="•"/>
            </a:pPr>
            <a:r>
              <a:rPr lang="en-US" altLang="ko-KR" sz="1600" dirty="0"/>
              <a:t>We can easily define and describe NPCA features </a:t>
            </a:r>
            <a:r>
              <a:rPr lang="en-US" altLang="ko-KR" sz="1200" dirty="0"/>
              <a:t>(e.g., how to synch up between NPCA STAs)</a:t>
            </a:r>
            <a:endParaRPr lang="en-US" altLang="ko-KR" sz="1600" dirty="0"/>
          </a:p>
          <a:p>
            <a:pPr lvl="1">
              <a:buFont typeface="Arial" panose="020B0604020202020204" pitchFamily="34" charset="0"/>
              <a:buChar char="•"/>
            </a:pPr>
            <a:r>
              <a:rPr lang="en-US" altLang="ko-KR" sz="1800" dirty="0"/>
              <a:t>Triggered by HE/EHT/UHR OBSS PPDU preamble and/or OBSS TXOP</a:t>
            </a:r>
          </a:p>
          <a:p>
            <a:pPr lvl="2">
              <a:buFont typeface="Arial" panose="020B0604020202020204" pitchFamily="34" charset="0"/>
              <a:buChar char="•"/>
            </a:pPr>
            <a:r>
              <a:rPr lang="en-US" altLang="ko-KR" sz="1600" dirty="0"/>
              <a:t>Pre-HE is TBD</a:t>
            </a:r>
          </a:p>
          <a:p>
            <a:pPr lvl="1">
              <a:buFont typeface="Arial" panose="020B0604020202020204" pitchFamily="34" charset="0"/>
              <a:buChar char="•"/>
            </a:pPr>
            <a:endParaRPr lang="en-US" altLang="ko-KR" sz="1800" dirty="0"/>
          </a:p>
          <a:p>
            <a:pPr>
              <a:buFont typeface="Arial" panose="020B0604020202020204" pitchFamily="34" charset="0"/>
              <a:buChar char="•"/>
            </a:pPr>
            <a:r>
              <a:rPr lang="en-US" altLang="ko-KR" sz="2000" dirty="0"/>
              <a:t>TXOP operating mode configured as a trigger-based TXOP</a:t>
            </a:r>
          </a:p>
          <a:p>
            <a:pPr lvl="1">
              <a:buFont typeface="Arial" panose="020B0604020202020204" pitchFamily="34" charset="0"/>
              <a:buChar char="•"/>
            </a:pPr>
            <a:r>
              <a:rPr lang="en-US" altLang="ko-KR" sz="1800" dirty="0"/>
              <a:t>A method to easily solve difficult problems such as:</a:t>
            </a:r>
          </a:p>
          <a:p>
            <a:pPr lvl="2">
              <a:buFont typeface="Arial" panose="020B0604020202020204" pitchFamily="34" charset="0"/>
              <a:buChar char="•"/>
            </a:pPr>
            <a:r>
              <a:rPr lang="en-US" altLang="ko-KR" sz="1600" dirty="0"/>
              <a:t>Information imbalance and asymmetry</a:t>
            </a:r>
          </a:p>
          <a:p>
            <a:pPr lvl="2">
              <a:buFont typeface="Arial" panose="020B0604020202020204" pitchFamily="34" charset="0"/>
              <a:buChar char="•"/>
            </a:pPr>
            <a:r>
              <a:rPr lang="en-US" altLang="ko-KR" sz="1600" dirty="0"/>
              <a:t>Medium synch management</a:t>
            </a:r>
          </a:p>
          <a:p>
            <a:pPr lvl="2">
              <a:buFont typeface="Arial" panose="020B0604020202020204" pitchFamily="34" charset="0"/>
              <a:buChar char="•"/>
            </a:pPr>
            <a:r>
              <a:rPr lang="en-US" altLang="ko-KR" sz="1600" dirty="0"/>
              <a:t>Collisions in the anchor channel</a:t>
            </a:r>
          </a:p>
          <a:p>
            <a:pPr lvl="1">
              <a:buFont typeface="Arial" panose="020B0604020202020204" pitchFamily="34" charset="0"/>
              <a:buChar char="•"/>
            </a:pPr>
            <a:r>
              <a:rPr lang="en-US" altLang="ko-KR" sz="1800" dirty="0"/>
              <a:t>Sharing the NPCA duration in ICF/ICR on NPCH facilitates the better coordination and synchronization between the AP and STAs performing NPCA</a:t>
            </a:r>
          </a:p>
          <a:p>
            <a:pPr marL="1200150" lvl="2" indent="-342900">
              <a:buFont typeface="Times New Roman" panose="02020603050405020304" pitchFamily="18" charset="0"/>
              <a:buChar char="­"/>
            </a:pPr>
            <a:r>
              <a:rPr lang="en-US" altLang="ko-KR" sz="1600" dirty="0"/>
              <a:t>By adjusting the NPCA duration, the AP can easily control the behavior of STAs</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spTree>
    <p:extLst>
      <p:ext uri="{BB962C8B-B14F-4D97-AF65-F5344CB8AC3E}">
        <p14:creationId xmlns:p14="http://schemas.microsoft.com/office/powerpoint/2010/main" val="1764209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6" name="바닥글 개체 틀 4"/>
          <p:cNvSpPr>
            <a:spLocks noGrp="1"/>
          </p:cNvSpPr>
          <p:nvPr>
            <p:ph type="ftr" idx="4294967295"/>
          </p:nvPr>
        </p:nvSpPr>
        <p:spPr>
          <a:xfrm>
            <a:off x="5385734" y="6475413"/>
            <a:ext cx="3184525" cy="180975"/>
          </a:xfrm>
        </p:spPr>
        <p:txBody>
          <a:bodyPr/>
          <a:lstStyle/>
          <a:p>
            <a:r>
              <a:rPr lang="en-GB" altLang="ko-KR" dirty="0"/>
              <a:t>Seongho Byeon</a:t>
            </a:r>
            <a:r>
              <a:rPr lang="en-GB" altLang="ko-KR" i="1" dirty="0"/>
              <a:t> et al.</a:t>
            </a:r>
            <a:r>
              <a:rPr lang="en-GB" altLang="ko-KR" dirty="0"/>
              <a:t>, Samsung Electronics</a:t>
            </a:r>
          </a:p>
        </p:txBody>
      </p:sp>
      <p:sp>
        <p:nvSpPr>
          <p:cNvPr id="8"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Conclusion</a:t>
            </a:r>
          </a:p>
        </p:txBody>
      </p:sp>
      <p:sp>
        <p:nvSpPr>
          <p:cNvPr id="9"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sz="2000" dirty="0"/>
              <a:t>In this presentation, we defined the concept of NPCA duration, providing a starting point to consistently and easily proceed and describe various NPCA features, e.g., NPCA STA synch-up by sharing NPCA duration</a:t>
            </a:r>
          </a:p>
          <a:p>
            <a:pPr>
              <a:buFont typeface="Arial" panose="020B0604020202020204" pitchFamily="34" charset="0"/>
              <a:buChar char="•"/>
            </a:pPr>
            <a:endParaRPr lang="en-US" sz="2000" dirty="0"/>
          </a:p>
          <a:p>
            <a:pPr>
              <a:buFont typeface="Arial" panose="020B0604020202020204" pitchFamily="34" charset="0"/>
              <a:buChar char="•"/>
            </a:pPr>
            <a:r>
              <a:rPr lang="en-US" sz="2000" dirty="0"/>
              <a:t>Furthermore, during NPCA operation, we examine potential coordination issues and proposed a mode of operation using a trigger-based TXOP to address them</a:t>
            </a:r>
          </a:p>
        </p:txBody>
      </p:sp>
    </p:spTree>
    <p:extLst>
      <p:ext uri="{BB962C8B-B14F-4D97-AF65-F5344CB8AC3E}">
        <p14:creationId xmlns:p14="http://schemas.microsoft.com/office/powerpoint/2010/main" val="3061134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1"/>
            <a:ext cx="7770813" cy="795556"/>
          </a:xfrm>
        </p:spPr>
        <p:txBody>
          <a:bodyPr/>
          <a:lstStyle/>
          <a:p>
            <a:r>
              <a:rPr lang="en-US" dirty="0"/>
              <a:t>References</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685800" y="1694576"/>
            <a:ext cx="7770813" cy="4399837"/>
          </a:xfrm>
        </p:spPr>
        <p:txBody>
          <a:bodyPr/>
          <a:lstStyle/>
          <a:p>
            <a:pPr marL="0" indent="0"/>
            <a:r>
              <a:rPr lang="en-US" altLang="ko-KR" sz="1400" dirty="0">
                <a:solidFill>
                  <a:schemeClr val="tx1"/>
                </a:solidFill>
              </a:rPr>
              <a:t>[1] 11-23/2005r1 Non-primary channel access (NPCA) (</a:t>
            </a:r>
            <a:r>
              <a:rPr lang="en-US" altLang="ko-KR" sz="1400" dirty="0" err="1">
                <a:solidFill>
                  <a:schemeClr val="tx1"/>
                </a:solidFill>
              </a:rPr>
              <a:t>Minyoung</a:t>
            </a:r>
            <a:r>
              <a:rPr lang="en-US" altLang="ko-KR" sz="1400" dirty="0">
                <a:solidFill>
                  <a:schemeClr val="tx1"/>
                </a:solidFill>
              </a:rPr>
              <a:t> Park, Intel)</a:t>
            </a:r>
          </a:p>
          <a:p>
            <a:pPr marL="0" indent="0"/>
            <a:r>
              <a:rPr lang="en-US" altLang="ko-KR" sz="1400" dirty="0">
                <a:solidFill>
                  <a:schemeClr val="tx1"/>
                </a:solidFill>
              </a:rPr>
              <a:t>[2] 11-24/0070r2 Some details about non-primary channel access (</a:t>
            </a:r>
            <a:r>
              <a:rPr lang="en-US" altLang="ko-KR" sz="1400" dirty="0" err="1">
                <a:solidFill>
                  <a:schemeClr val="tx1"/>
                </a:solidFill>
              </a:rPr>
              <a:t>Yunbo</a:t>
            </a:r>
            <a:r>
              <a:rPr lang="en-US" altLang="ko-KR" sz="1400" dirty="0">
                <a:solidFill>
                  <a:schemeClr val="tx1"/>
                </a:solidFill>
              </a:rPr>
              <a:t> Li, Huawei)</a:t>
            </a:r>
          </a:p>
          <a:p>
            <a:pPr marL="0" indent="0"/>
            <a:r>
              <a:rPr lang="en-US" altLang="ko-KR" sz="1400" dirty="0">
                <a:solidFill>
                  <a:schemeClr val="tx1"/>
                </a:solidFill>
              </a:rPr>
              <a:t>[3] 11-24/0426r0 EDCA for Non-Primary Channel Access (</a:t>
            </a:r>
            <a:r>
              <a:rPr lang="en-US" altLang="ko-KR" sz="1400" dirty="0" err="1">
                <a:solidFill>
                  <a:schemeClr val="tx1"/>
                </a:solidFill>
              </a:rPr>
              <a:t>Dongju</a:t>
            </a:r>
            <a:r>
              <a:rPr lang="en-US" altLang="ko-KR" sz="1400" dirty="0">
                <a:solidFill>
                  <a:schemeClr val="tx1"/>
                </a:solidFill>
              </a:rPr>
              <a:t> Cha, LGE)</a:t>
            </a:r>
          </a:p>
          <a:p>
            <a:pPr marL="0" indent="0"/>
            <a:r>
              <a:rPr lang="en-US" altLang="ko-KR" sz="1400" dirty="0">
                <a:solidFill>
                  <a:schemeClr val="tx1"/>
                </a:solidFill>
              </a:rPr>
              <a:t>[4] 11-24/0427r0 Enabling Non-Primary Channel Access (</a:t>
            </a:r>
            <a:r>
              <a:rPr lang="en-US" altLang="ko-KR" sz="1400" dirty="0" err="1">
                <a:solidFill>
                  <a:schemeClr val="tx1"/>
                </a:solidFill>
              </a:rPr>
              <a:t>Dongju</a:t>
            </a:r>
            <a:r>
              <a:rPr lang="en-US" altLang="ko-KR" sz="1400" dirty="0">
                <a:solidFill>
                  <a:schemeClr val="tx1"/>
                </a:solidFill>
              </a:rPr>
              <a:t> Cha, LGE)</a:t>
            </a:r>
          </a:p>
          <a:p>
            <a:pPr marL="0" indent="0"/>
            <a:r>
              <a:rPr lang="en-US" altLang="ko-KR" sz="1400" dirty="0">
                <a:solidFill>
                  <a:schemeClr val="tx1"/>
                </a:solidFill>
              </a:rPr>
              <a:t>[5] 11-24/0458r2 Considerations on Non-Primary Channel Access (Salvatore </a:t>
            </a:r>
            <a:r>
              <a:rPr lang="en-US" altLang="ko-KR" sz="1400" dirty="0" err="1">
                <a:solidFill>
                  <a:schemeClr val="tx1"/>
                </a:solidFill>
              </a:rPr>
              <a:t>Talarico</a:t>
            </a:r>
            <a:r>
              <a:rPr lang="en-US" altLang="ko-KR" sz="1400" dirty="0">
                <a:solidFill>
                  <a:schemeClr val="tx1"/>
                </a:solidFill>
              </a:rPr>
              <a:t>, Sony)</a:t>
            </a:r>
          </a:p>
          <a:p>
            <a:pPr marL="0" indent="0"/>
            <a:r>
              <a:rPr lang="en-US" altLang="ko-KR" sz="1400" dirty="0">
                <a:solidFill>
                  <a:schemeClr val="tx1"/>
                </a:solidFill>
              </a:rPr>
              <a:t>[6] 11-24/0498r0 Non-Primary Channel Access (NPCA) – Follow Up (</a:t>
            </a:r>
            <a:r>
              <a:rPr lang="en-US" altLang="ko-KR" sz="1400" dirty="0" err="1">
                <a:solidFill>
                  <a:schemeClr val="tx1"/>
                </a:solidFill>
              </a:rPr>
              <a:t>Minyoung</a:t>
            </a:r>
            <a:r>
              <a:rPr lang="en-US" altLang="ko-KR" sz="1400" dirty="0">
                <a:solidFill>
                  <a:schemeClr val="tx1"/>
                </a:solidFill>
              </a:rPr>
              <a:t> Park, Intel)</a:t>
            </a:r>
          </a:p>
          <a:p>
            <a:pPr marL="0" indent="0"/>
            <a:r>
              <a:rPr lang="en-US" altLang="ko-KR" sz="1400" dirty="0">
                <a:solidFill>
                  <a:schemeClr val="tx1"/>
                </a:solidFill>
              </a:rPr>
              <a:t>[7] 11-24/0496r1 Secondary Channel Usage Follow Up (</a:t>
            </a:r>
            <a:r>
              <a:rPr lang="en-US" altLang="ko-KR" sz="1400" dirty="0" err="1">
                <a:solidFill>
                  <a:schemeClr val="tx1"/>
                </a:solidFill>
              </a:rPr>
              <a:t>Liwen</a:t>
            </a:r>
            <a:r>
              <a:rPr lang="en-US" altLang="ko-KR" sz="1400" dirty="0">
                <a:solidFill>
                  <a:schemeClr val="tx1"/>
                </a:solidFill>
              </a:rPr>
              <a:t> Chu, NXP)</a:t>
            </a:r>
          </a:p>
          <a:p>
            <a:pPr marL="0" indent="0"/>
            <a:r>
              <a:rPr lang="en-US" altLang="ko-KR" sz="1400" dirty="0">
                <a:solidFill>
                  <a:schemeClr val="tx1"/>
                </a:solidFill>
              </a:rPr>
              <a:t>[8] 11-24/1125r0 Considerations on switching for NPCA (</a:t>
            </a:r>
            <a:r>
              <a:rPr lang="en-US" altLang="ko-KR" sz="1400" dirty="0" err="1">
                <a:solidFill>
                  <a:schemeClr val="tx1"/>
                </a:solidFill>
              </a:rPr>
              <a:t>Dongju</a:t>
            </a:r>
            <a:r>
              <a:rPr lang="en-US" altLang="ko-KR" sz="1400" dirty="0">
                <a:solidFill>
                  <a:schemeClr val="tx1"/>
                </a:solidFill>
              </a:rPr>
              <a:t> Cha, LGE)</a:t>
            </a:r>
          </a:p>
          <a:p>
            <a:pPr marL="0" indent="0"/>
            <a:r>
              <a:rPr lang="en-US" altLang="ko-KR" sz="1400" dirty="0">
                <a:solidFill>
                  <a:schemeClr val="tx1"/>
                </a:solidFill>
              </a:rPr>
              <a:t>[9] 11-24/1155r0 Further discussions on NPCA (Shawn Kim, WILUS)</a:t>
            </a:r>
          </a:p>
          <a:p>
            <a:pPr marL="0" indent="0"/>
            <a:r>
              <a:rPr lang="en-US" altLang="ko-KR" sz="1400" dirty="0">
                <a:solidFill>
                  <a:schemeClr val="tx1"/>
                </a:solidFill>
              </a:rPr>
              <a:t>[10] 11-24/1218r0 NPCA – Next level discussions (</a:t>
            </a:r>
            <a:r>
              <a:rPr lang="en-US" altLang="ko-KR" sz="1400" dirty="0" err="1">
                <a:solidFill>
                  <a:schemeClr val="tx1"/>
                </a:solidFill>
              </a:rPr>
              <a:t>Gaurang</a:t>
            </a:r>
            <a:r>
              <a:rPr lang="en-US" altLang="ko-KR" sz="1400" dirty="0">
                <a:solidFill>
                  <a:schemeClr val="tx1"/>
                </a:solidFill>
              </a:rPr>
              <a:t> </a:t>
            </a:r>
            <a:r>
              <a:rPr lang="en-US" altLang="ko-KR" sz="1400" dirty="0" err="1">
                <a:solidFill>
                  <a:schemeClr val="tx1"/>
                </a:solidFill>
              </a:rPr>
              <a:t>Naik</a:t>
            </a:r>
            <a:r>
              <a:rPr lang="en-US" altLang="ko-KR" sz="1400" dirty="0">
                <a:solidFill>
                  <a:schemeClr val="tx1"/>
                </a:solidFill>
              </a:rPr>
              <a:t>, Qualcomm)</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6" name="바닥글 개체 틀 4"/>
          <p:cNvSpPr>
            <a:spLocks noGrp="1"/>
          </p:cNvSpPr>
          <p:nvPr>
            <p:ph type="ftr" idx="4294967295"/>
          </p:nvPr>
        </p:nvSpPr>
        <p:spPr>
          <a:xfrm>
            <a:off x="5385734" y="6475413"/>
            <a:ext cx="3184525" cy="180975"/>
          </a:xfrm>
        </p:spPr>
        <p:txBody>
          <a:bodyPr/>
          <a:lstStyle/>
          <a:p>
            <a:r>
              <a:rPr lang="en-GB" altLang="ko-KR" dirty="0"/>
              <a:t>Seongho Byeon</a:t>
            </a:r>
            <a:r>
              <a:rPr lang="en-GB" altLang="ko-KR" i="1" dirty="0"/>
              <a:t> et al</a:t>
            </a:r>
            <a:r>
              <a:rPr lang="en-GB" altLang="ko-KR" dirty="0"/>
              <a:t>., Samsung Electronics</a:t>
            </a:r>
          </a:p>
        </p:txBody>
      </p:sp>
    </p:spTree>
    <p:extLst>
      <p:ext uri="{BB962C8B-B14F-4D97-AF65-F5344CB8AC3E}">
        <p14:creationId xmlns:p14="http://schemas.microsoft.com/office/powerpoint/2010/main" val="2516513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Introduction</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One of main objectives for UHR PAR</a:t>
            </a:r>
          </a:p>
          <a:p>
            <a:pPr lvl="1">
              <a:buFont typeface="Arial" panose="020B0604020202020204" pitchFamily="34" charset="0"/>
              <a:buChar char="•"/>
            </a:pPr>
            <a:r>
              <a:rPr lang="en-US" altLang="ko-KR" sz="1800" dirty="0"/>
              <a:t>At least one mode of operation capable of improving efficient use of the medium</a:t>
            </a:r>
            <a:r>
              <a:rPr lang="en-US" altLang="ko-KR" sz="700" dirty="0"/>
              <a:t> </a:t>
            </a:r>
          </a:p>
          <a:p>
            <a:pPr lvl="1">
              <a:buFont typeface="Arial" panose="020B0604020202020204" pitchFamily="34" charset="0"/>
              <a:buChar char="•"/>
            </a:pPr>
            <a:endParaRPr lang="en-US" altLang="ko-KR" sz="1100" dirty="0"/>
          </a:p>
          <a:p>
            <a:pPr>
              <a:buFont typeface="Arial" panose="020B0604020202020204" pitchFamily="34" charset="0"/>
              <a:buChar char="•"/>
            </a:pPr>
            <a:r>
              <a:rPr lang="en-US" altLang="ko-KR" sz="2000" dirty="0"/>
              <a:t>Non-Primary Channel Access (NPCA) agreed in TGbn [1-7]</a:t>
            </a:r>
          </a:p>
          <a:p>
            <a:pPr lvl="1">
              <a:buFont typeface="Arial" panose="020B0604020202020204" pitchFamily="34" charset="0"/>
              <a:buChar char="•"/>
            </a:pPr>
            <a:r>
              <a:rPr lang="en-US" altLang="ko-KR" sz="1600" dirty="0"/>
              <a:t>TGbn defines a mode of operation that enables a STA to access the secondary channel while the primary channel is known to be busy due to OBSS traffic or other TBD conditions.</a:t>
            </a:r>
          </a:p>
          <a:p>
            <a:pPr lvl="2">
              <a:buFont typeface="Arial" panose="020B0604020202020204" pitchFamily="34" charset="0"/>
              <a:buChar char="•"/>
            </a:pPr>
            <a:r>
              <a:rPr lang="en-US" altLang="ko-KR" sz="1400" dirty="0"/>
              <a:t>The mode of operation shall not assume that the STA is capable to detect or decode a frame and obtain NAV information of the secondary channel concurrently with the primary channel.</a:t>
            </a:r>
          </a:p>
          <a:p>
            <a:pPr lvl="2">
              <a:buFont typeface="Arial" panose="020B0604020202020204" pitchFamily="34" charset="0"/>
              <a:buChar char="•"/>
            </a:pPr>
            <a:r>
              <a:rPr lang="en-US" altLang="ko-KR" sz="1400" dirty="0"/>
              <a:t>A BSS shall only have a single NPCA primary channel (name TBD) on which the STA contends while the primary channel of the BSS is known to be busy due to OBSS traffic or other TBD conditions.</a:t>
            </a:r>
          </a:p>
          <a:p>
            <a:pPr lvl="1">
              <a:buFont typeface="Arial" panose="020B0604020202020204" pitchFamily="34" charset="0"/>
              <a:buChar char="•"/>
            </a:pPr>
            <a:endParaRPr lang="en-US" altLang="ko-KR" sz="16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a:t>
            </a:r>
            <a:r>
              <a:rPr lang="en-GB" altLang="ko-KR" i="1" dirty="0"/>
              <a:t> et al.</a:t>
            </a:r>
            <a:r>
              <a:rPr lang="en-GB" altLang="ko-KR" dirty="0"/>
              <a:t>, Samsung Electronics</a:t>
            </a:r>
          </a:p>
        </p:txBody>
      </p:sp>
      <p:pic>
        <p:nvPicPr>
          <p:cNvPr id="8" name="그림 7"/>
          <p:cNvPicPr>
            <a:picLocks noChangeAspect="1"/>
          </p:cNvPicPr>
          <p:nvPr/>
        </p:nvPicPr>
        <p:blipFill>
          <a:blip r:embed="rId2"/>
          <a:stretch>
            <a:fillRect/>
          </a:stretch>
        </p:blipFill>
        <p:spPr>
          <a:xfrm>
            <a:off x="4583184" y="4789010"/>
            <a:ext cx="4455043" cy="1716287"/>
          </a:xfrm>
          <a:prstGeom prst="rect">
            <a:avLst/>
          </a:prstGeom>
        </p:spPr>
      </p:pic>
      <p:pic>
        <p:nvPicPr>
          <p:cNvPr id="9" name="그림 8"/>
          <p:cNvPicPr>
            <a:picLocks noChangeAspect="1"/>
          </p:cNvPicPr>
          <p:nvPr/>
        </p:nvPicPr>
        <p:blipFill>
          <a:blip r:embed="rId3"/>
          <a:stretch>
            <a:fillRect/>
          </a:stretch>
        </p:blipFill>
        <p:spPr>
          <a:xfrm>
            <a:off x="143385" y="4789010"/>
            <a:ext cx="4647397" cy="1561270"/>
          </a:xfrm>
          <a:prstGeom prst="rect">
            <a:avLst/>
          </a:prstGeom>
        </p:spPr>
      </p:pic>
    </p:spTree>
    <p:extLst>
      <p:ext uri="{BB962C8B-B14F-4D97-AF65-F5344CB8AC3E}">
        <p14:creationId xmlns:p14="http://schemas.microsoft.com/office/powerpoint/2010/main" val="1779309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Introduction</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440329"/>
            <a:ext cx="8469745" cy="5035084"/>
          </a:xfrm>
        </p:spPr>
        <p:txBody>
          <a:bodyPr/>
          <a:lstStyle/>
          <a:p>
            <a:pPr>
              <a:buFont typeface="Arial" panose="020B0604020202020204" pitchFamily="34" charset="0"/>
              <a:buChar char="•"/>
            </a:pPr>
            <a:r>
              <a:rPr lang="en-US" altLang="ko-KR" sz="2000" dirty="0"/>
              <a:t>Some details on NPCA under discussion:</a:t>
            </a:r>
          </a:p>
          <a:p>
            <a:pPr lvl="1">
              <a:buFont typeface="Arial" panose="020B0604020202020204" pitchFamily="34" charset="0"/>
              <a:buChar char="•"/>
            </a:pPr>
            <a:r>
              <a:rPr lang="en-US" altLang="ko-KR" sz="1600" dirty="0"/>
              <a:t>When an OBSS TXOP and/or a PPDU transmission is detected on the primary channel in the BSS, NPCA-capable STAs will switch to </a:t>
            </a:r>
            <a:r>
              <a:rPr lang="en-US" altLang="ko-KR" sz="1600" b="1" dirty="0"/>
              <a:t>the 20 MHz anchor channel</a:t>
            </a:r>
            <a:r>
              <a:rPr lang="en-US" altLang="ko-KR" sz="1600" dirty="0"/>
              <a:t> within the secondary channel (i.e., </a:t>
            </a:r>
            <a:r>
              <a:rPr lang="en-US" altLang="ko-KR" sz="1600" b="1" dirty="0"/>
              <a:t>non-primary channel, NPCH</a:t>
            </a:r>
            <a:r>
              <a:rPr lang="en-US" altLang="ko-KR" sz="1600" dirty="0"/>
              <a:t>), not overlapping with the OBSS transmission</a:t>
            </a:r>
          </a:p>
          <a:p>
            <a:pPr lvl="2">
              <a:buFont typeface="Arial" panose="020B0604020202020204" pitchFamily="34" charset="0"/>
              <a:buChar char="•"/>
            </a:pPr>
            <a:r>
              <a:rPr lang="en-US" altLang="ko-KR" sz="1400" dirty="0"/>
              <a:t>Whether a non-AP STA can switch to the NPCH outside of its operating bandwidth</a:t>
            </a:r>
          </a:p>
          <a:p>
            <a:pPr lvl="2">
              <a:buFont typeface="Arial" panose="020B0604020202020204" pitchFamily="34" charset="0"/>
              <a:buChar char="•"/>
            </a:pPr>
            <a:r>
              <a:rPr lang="en-US" altLang="ko-KR" sz="1400" dirty="0"/>
              <a:t>How does NPCA AP STA or non-AP STA initiate its TXOP</a:t>
            </a:r>
          </a:p>
          <a:p>
            <a:pPr lvl="2">
              <a:buFont typeface="Arial" panose="020B0604020202020204" pitchFamily="34" charset="0"/>
              <a:buChar char="•"/>
            </a:pPr>
            <a:r>
              <a:rPr lang="en-US" altLang="ko-KR" sz="1400" dirty="0"/>
              <a:t>How to synchronize different OBSS views between NPCA AP STA and NPCA non-AP STAs</a:t>
            </a:r>
          </a:p>
          <a:p>
            <a:pPr lvl="2">
              <a:buFont typeface="Arial" panose="020B0604020202020204" pitchFamily="34" charset="0"/>
              <a:buChar char="•"/>
            </a:pPr>
            <a:r>
              <a:rPr lang="en-US" altLang="ko-KR" sz="1400" dirty="0"/>
              <a:t>How to manage medium synchronization, especially what should be done to protect existing transmissions in NPCH </a:t>
            </a:r>
          </a:p>
          <a:p>
            <a:pPr lvl="1">
              <a:buFont typeface="Arial" panose="020B0604020202020204" pitchFamily="34" charset="0"/>
              <a:buChar char="•"/>
            </a:pPr>
            <a:r>
              <a:rPr lang="en-US" altLang="ko-KR" sz="1600" dirty="0"/>
              <a:t>NPCA AP and non-AP STAs switch back to the primary channel before the expiration of </a:t>
            </a:r>
            <a:r>
              <a:rPr lang="en-US" altLang="ko-KR" sz="1600" i="1" dirty="0"/>
              <a:t>BasicNAV</a:t>
            </a:r>
            <a:r>
              <a:rPr lang="en-US" altLang="ko-KR" sz="1600" dirty="0"/>
              <a:t> or the end of OBSS PPDU transmission</a:t>
            </a:r>
          </a:p>
          <a:p>
            <a:pPr lvl="2">
              <a:buFont typeface="Arial" panose="020B0604020202020204" pitchFamily="34" charset="0"/>
              <a:buChar char="•"/>
            </a:pPr>
            <a:r>
              <a:rPr lang="en-US" altLang="ko-KR" sz="1400" dirty="0"/>
              <a:t>How to manage different switching delay capabilities when NPCA AP and non-AP STAs switch back to the primary channel</a:t>
            </a:r>
          </a:p>
          <a:p>
            <a:pPr marL="914400" lvl="2" indent="0"/>
            <a:r>
              <a:rPr lang="en-US" altLang="ko-KR" sz="100" dirty="0"/>
              <a:t> </a:t>
            </a:r>
            <a:r>
              <a:rPr lang="en-US" altLang="ko-KR" sz="500" dirty="0"/>
              <a:t> </a:t>
            </a:r>
            <a:endParaRPr lang="en-US" altLang="ko-KR" sz="1400" dirty="0"/>
          </a:p>
          <a:p>
            <a:pPr>
              <a:buFont typeface="Arial" panose="020B0604020202020204" pitchFamily="34" charset="0"/>
              <a:buChar char="•"/>
            </a:pPr>
            <a:r>
              <a:rPr lang="en-US" altLang="ko-KR" sz="2000" dirty="0"/>
              <a:t>In this contribution, we provide details on the above aspect further:</a:t>
            </a:r>
          </a:p>
          <a:p>
            <a:pPr lvl="1">
              <a:buFont typeface="Arial" panose="020B0604020202020204" pitchFamily="34" charset="0"/>
              <a:buChar char="•"/>
            </a:pPr>
            <a:r>
              <a:rPr lang="en-US" altLang="ko-KR" sz="1600" dirty="0"/>
              <a:t>Standardized criteria for determining when and for how long NPCA STAs switch to NPCH</a:t>
            </a:r>
          </a:p>
          <a:p>
            <a:pPr lvl="1">
              <a:buFont typeface="Arial" panose="020B0604020202020204" pitchFamily="34" charset="0"/>
              <a:buChar char="•"/>
            </a:pPr>
            <a:r>
              <a:rPr lang="en-US" altLang="ko-KR" sz="1600" dirty="0"/>
              <a:t>Improved coordination how the NPCA AP and non-AP STAs are synchronized</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spTree>
    <p:extLst>
      <p:ext uri="{BB962C8B-B14F-4D97-AF65-F5344CB8AC3E}">
        <p14:creationId xmlns:p14="http://schemas.microsoft.com/office/powerpoint/2010/main" val="2687784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When to switch</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Introducing the concept of </a:t>
            </a:r>
            <a:r>
              <a:rPr lang="en-US" altLang="ko-KR" sz="2000" i="1" dirty="0"/>
              <a:t>NPCADuration</a:t>
            </a:r>
          </a:p>
          <a:p>
            <a:pPr lvl="1">
              <a:buFont typeface="Arial" panose="020B0604020202020204" pitchFamily="34" charset="0"/>
              <a:buChar char="•"/>
            </a:pPr>
            <a:r>
              <a:rPr lang="en-US" altLang="ko-KR" sz="1600" i="1" dirty="0"/>
              <a:t>NPCADuration</a:t>
            </a:r>
            <a:r>
              <a:rPr lang="en-US" altLang="ko-KR" sz="1600" dirty="0"/>
              <a:t>: </a:t>
            </a:r>
            <a:r>
              <a:rPr lang="en-US" altLang="ko-KR" sz="1600" b="1" dirty="0">
                <a:solidFill>
                  <a:srgbClr val="0070C0"/>
                </a:solidFill>
              </a:rPr>
              <a:t>Time duration that NPCA AP and NPCA STAs perform NPCA</a:t>
            </a:r>
          </a:p>
          <a:p>
            <a:pPr lvl="1">
              <a:buFont typeface="Arial" panose="020B0604020202020204" pitchFamily="34" charset="0"/>
              <a:buChar char="•"/>
            </a:pPr>
            <a:r>
              <a:rPr lang="en-US" altLang="ko-KR" sz="1600" dirty="0"/>
              <a:t>Along with defining the following conditions, this provides opportunities to solve a variety of problems</a:t>
            </a:r>
          </a:p>
          <a:p>
            <a:pPr lvl="2">
              <a:buFont typeface="Arial" panose="020B0604020202020204" pitchFamily="34" charset="0"/>
              <a:buChar char="•"/>
            </a:pPr>
            <a:r>
              <a:rPr lang="en-US" altLang="ko-KR" sz="1400" dirty="0"/>
              <a:t>It is less than the primary channel’s </a:t>
            </a:r>
            <a:r>
              <a:rPr lang="en-US" altLang="ko-KR" sz="1400" i="1" dirty="0" err="1"/>
              <a:t>BasicNAV</a:t>
            </a:r>
            <a:r>
              <a:rPr lang="en-US" altLang="ko-KR" sz="1400" dirty="0"/>
              <a:t> set by the OBSS or the duration of OBSS PPDU</a:t>
            </a:r>
          </a:p>
          <a:p>
            <a:pPr lvl="2">
              <a:buFont typeface="Arial" panose="020B0604020202020204" pitchFamily="34" charset="0"/>
              <a:buChar char="•"/>
            </a:pPr>
            <a:r>
              <a:rPr lang="en-US" altLang="ko-KR" sz="1400" dirty="0"/>
              <a:t>NPCA is terminated autonomously when it expires</a:t>
            </a:r>
          </a:p>
          <a:p>
            <a:pPr lvl="2">
              <a:buFont typeface="Arial" panose="020B0604020202020204" pitchFamily="34" charset="0"/>
              <a:buChar char="•"/>
            </a:pPr>
            <a:r>
              <a:rPr lang="en-US" altLang="ko-KR" sz="1400" i="1" dirty="0"/>
              <a:t>NPCADuration</a:t>
            </a:r>
            <a:r>
              <a:rPr lang="en-US" altLang="ko-KR" sz="1400" dirty="0"/>
              <a:t> maybe different for each NPCA AP or NPCA STA, but their return timing to the primary channel after the expiration of </a:t>
            </a:r>
            <a:r>
              <a:rPr lang="en-US" altLang="ko-KR" sz="1400" i="1" dirty="0"/>
              <a:t>NPCADuration</a:t>
            </a:r>
            <a:r>
              <a:rPr lang="en-US" altLang="ko-KR" sz="1400" dirty="0"/>
              <a:t> is set equally for all</a:t>
            </a:r>
          </a:p>
          <a:p>
            <a:pPr lvl="3">
              <a:buFont typeface="Arial" panose="020B0604020202020204" pitchFamily="34" charset="0"/>
              <a:buChar char="•"/>
            </a:pPr>
            <a:r>
              <a:rPr lang="en-US" altLang="ko-KR" sz="1200" dirty="0"/>
              <a:t>In consideration of the separate capabilities of NPCA switching (back) delay </a:t>
            </a:r>
          </a:p>
          <a:p>
            <a:pPr lvl="2">
              <a:buFont typeface="Arial" panose="020B0604020202020204" pitchFamily="34" charset="0"/>
              <a:buChar char="•"/>
            </a:pPr>
            <a:r>
              <a:rPr lang="en-US" altLang="ko-KR" sz="1400" dirty="0"/>
              <a:t>Multiple TXOPs can be operated in NPCH within </a:t>
            </a:r>
            <a:r>
              <a:rPr lang="en-US" altLang="ko-KR" sz="1400" i="1" dirty="0"/>
              <a:t>NPCADuration</a:t>
            </a:r>
          </a:p>
          <a:p>
            <a:pPr lvl="3">
              <a:buFont typeface="Arial" panose="020B0604020202020204" pitchFamily="34" charset="0"/>
              <a:buChar char="•"/>
            </a:pPr>
            <a:r>
              <a:rPr lang="en-US" altLang="ko-KR" sz="1200" dirty="0"/>
              <a:t>TXOP within </a:t>
            </a:r>
            <a:r>
              <a:rPr lang="en-US" altLang="ko-KR" sz="1200" i="1" dirty="0"/>
              <a:t>NPCADuration</a:t>
            </a:r>
            <a:r>
              <a:rPr lang="en-US" altLang="ko-KR" sz="1200" dirty="0"/>
              <a:t> is initiated by a control frame or the ICF/ICR exchange (e.g., RTS/CTS exchange) between STA and AP</a:t>
            </a:r>
            <a:endParaRPr lang="en-US" altLang="ko-KR" sz="14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cxnSp>
        <p:nvCxnSpPr>
          <p:cNvPr id="7" name="직선 화살표 연결선 6"/>
          <p:cNvCxnSpPr/>
          <p:nvPr/>
        </p:nvCxnSpPr>
        <p:spPr bwMode="auto">
          <a:xfrm>
            <a:off x="2385296" y="4830216"/>
            <a:ext cx="0" cy="1404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8" name="직선 화살표 연결선 7"/>
          <p:cNvCxnSpPr/>
          <p:nvPr/>
        </p:nvCxnSpPr>
        <p:spPr bwMode="auto">
          <a:xfrm>
            <a:off x="2268802" y="4830216"/>
            <a:ext cx="0" cy="1404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11" name="직선 화살표 연결선 10"/>
          <p:cNvCxnSpPr/>
          <p:nvPr/>
        </p:nvCxnSpPr>
        <p:spPr bwMode="auto">
          <a:xfrm>
            <a:off x="7576807" y="4830216"/>
            <a:ext cx="0" cy="1404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12" name="직선 화살표 연결선 11"/>
          <p:cNvCxnSpPr/>
          <p:nvPr/>
        </p:nvCxnSpPr>
        <p:spPr bwMode="auto">
          <a:xfrm>
            <a:off x="1044619" y="5689950"/>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pic>
        <p:nvPicPr>
          <p:cNvPr id="13" name="그림 12"/>
          <p:cNvPicPr>
            <a:picLocks noChangeAspect="1"/>
          </p:cNvPicPr>
          <p:nvPr/>
        </p:nvPicPr>
        <p:blipFill>
          <a:blip r:embed="rId2"/>
          <a:stretch>
            <a:fillRect/>
          </a:stretch>
        </p:blipFill>
        <p:spPr>
          <a:xfrm>
            <a:off x="1725621" y="5595467"/>
            <a:ext cx="253574" cy="94483"/>
          </a:xfrm>
          <a:prstGeom prst="rect">
            <a:avLst/>
          </a:prstGeom>
        </p:spPr>
      </p:pic>
      <p:cxnSp>
        <p:nvCxnSpPr>
          <p:cNvPr id="14" name="직선 화살표 연결선 13"/>
          <p:cNvCxnSpPr/>
          <p:nvPr/>
        </p:nvCxnSpPr>
        <p:spPr bwMode="auto">
          <a:xfrm>
            <a:off x="1044619" y="5293950"/>
            <a:ext cx="7668000" cy="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15" name="TextBox 14"/>
          <p:cNvSpPr txBox="1"/>
          <p:nvPr/>
        </p:nvSpPr>
        <p:spPr>
          <a:xfrm>
            <a:off x="916342" y="5004126"/>
            <a:ext cx="426974" cy="200055"/>
          </a:xfrm>
          <a:prstGeom prst="rect">
            <a:avLst/>
          </a:prstGeom>
          <a:noFill/>
        </p:spPr>
        <p:txBody>
          <a:bodyPr wrap="square" rtlCol="0">
            <a:spAutoFit/>
          </a:bodyPr>
          <a:lstStyle/>
          <a:p>
            <a:pPr algn="ctr"/>
            <a:r>
              <a:rPr lang="en-US" altLang="ko-KR" sz="700" b="1" dirty="0">
                <a:solidFill>
                  <a:schemeClr val="tx1"/>
                </a:solidFill>
              </a:rPr>
              <a:t>S80</a:t>
            </a:r>
            <a:endParaRPr lang="ko-KR" altLang="en-US" sz="700" b="1" dirty="0">
              <a:solidFill>
                <a:schemeClr val="tx1"/>
              </a:solidFill>
            </a:endParaRPr>
          </a:p>
        </p:txBody>
      </p:sp>
      <p:sp>
        <p:nvSpPr>
          <p:cNvPr id="16" name="TextBox 15"/>
          <p:cNvSpPr txBox="1"/>
          <p:nvPr/>
        </p:nvSpPr>
        <p:spPr>
          <a:xfrm>
            <a:off x="916342" y="5399346"/>
            <a:ext cx="426974" cy="200055"/>
          </a:xfrm>
          <a:prstGeom prst="rect">
            <a:avLst/>
          </a:prstGeom>
          <a:noFill/>
        </p:spPr>
        <p:txBody>
          <a:bodyPr wrap="square" rtlCol="0">
            <a:spAutoFit/>
          </a:bodyPr>
          <a:lstStyle/>
          <a:p>
            <a:pPr algn="ctr"/>
            <a:r>
              <a:rPr lang="en-US" altLang="ko-KR" sz="700" b="1" dirty="0">
                <a:solidFill>
                  <a:schemeClr val="tx1"/>
                </a:solidFill>
              </a:rPr>
              <a:t>P80</a:t>
            </a:r>
            <a:endParaRPr lang="ko-KR" altLang="en-US" sz="700" b="1" dirty="0">
              <a:solidFill>
                <a:schemeClr val="tx1"/>
              </a:solidFill>
            </a:endParaRPr>
          </a:p>
        </p:txBody>
      </p:sp>
      <p:sp>
        <p:nvSpPr>
          <p:cNvPr id="17" name="직사각형 16"/>
          <p:cNvSpPr/>
          <p:nvPr/>
        </p:nvSpPr>
        <p:spPr bwMode="auto">
          <a:xfrm>
            <a:off x="1974994" y="5293950"/>
            <a:ext cx="298695"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b="1" dirty="0">
                <a:solidFill>
                  <a:schemeClr val="tx1"/>
                </a:solidFill>
              </a:rPr>
              <a:t>RTS</a:t>
            </a:r>
          </a:p>
        </p:txBody>
      </p:sp>
      <p:cxnSp>
        <p:nvCxnSpPr>
          <p:cNvPr id="18" name="직선 화살표 연결선 17"/>
          <p:cNvCxnSpPr/>
          <p:nvPr/>
        </p:nvCxnSpPr>
        <p:spPr bwMode="auto">
          <a:xfrm>
            <a:off x="1044619" y="5980223"/>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9" name="TextBox 18"/>
          <p:cNvSpPr txBox="1"/>
          <p:nvPr/>
        </p:nvSpPr>
        <p:spPr>
          <a:xfrm>
            <a:off x="624169" y="5875066"/>
            <a:ext cx="584345" cy="200055"/>
          </a:xfrm>
          <a:prstGeom prst="rect">
            <a:avLst/>
          </a:prstGeom>
          <a:noFill/>
        </p:spPr>
        <p:txBody>
          <a:bodyPr wrap="square" rtlCol="0">
            <a:spAutoFit/>
          </a:bodyPr>
          <a:lstStyle/>
          <a:p>
            <a:pPr algn="ctr"/>
            <a:r>
              <a:rPr lang="en-US" altLang="ko-KR" sz="700" b="1" dirty="0">
                <a:solidFill>
                  <a:schemeClr val="tx1"/>
                </a:solidFill>
              </a:rPr>
              <a:t>CCA</a:t>
            </a:r>
            <a:endParaRPr lang="ko-KR" altLang="en-US" sz="700" b="1" dirty="0">
              <a:solidFill>
                <a:schemeClr val="tx1"/>
              </a:solidFill>
            </a:endParaRPr>
          </a:p>
        </p:txBody>
      </p:sp>
      <p:sp>
        <p:nvSpPr>
          <p:cNvPr id="21" name="직사각형 20"/>
          <p:cNvSpPr/>
          <p:nvPr/>
        </p:nvSpPr>
        <p:spPr bwMode="auto">
          <a:xfrm>
            <a:off x="2273315" y="5807127"/>
            <a:ext cx="5531798" cy="173096"/>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err="1">
                <a:solidFill>
                  <a:schemeClr val="tx1"/>
                </a:solidFill>
              </a:rPr>
              <a:t>BasicNAV</a:t>
            </a:r>
            <a:endParaRPr lang="en-US" altLang="ko-KR" sz="700" b="1" i="1" dirty="0">
              <a:solidFill>
                <a:schemeClr val="tx1"/>
              </a:solidFill>
            </a:endParaRPr>
          </a:p>
        </p:txBody>
      </p:sp>
      <p:sp>
        <p:nvSpPr>
          <p:cNvPr id="22" name="직사각형 21"/>
          <p:cNvSpPr/>
          <p:nvPr/>
        </p:nvSpPr>
        <p:spPr bwMode="auto">
          <a:xfrm>
            <a:off x="2684038" y="5980223"/>
            <a:ext cx="4892769"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err="1">
                <a:solidFill>
                  <a:schemeClr val="tx1"/>
                </a:solidFill>
              </a:rPr>
              <a:t>NPCDuration</a:t>
            </a:r>
            <a:endParaRPr lang="en-US" altLang="ko-KR" sz="700" b="1" i="1" dirty="0">
              <a:solidFill>
                <a:schemeClr val="tx1"/>
              </a:solidFill>
            </a:endParaRPr>
          </a:p>
        </p:txBody>
      </p:sp>
      <p:sp>
        <p:nvSpPr>
          <p:cNvPr id="23" name="직사각형 22"/>
          <p:cNvSpPr/>
          <p:nvPr/>
        </p:nvSpPr>
        <p:spPr bwMode="auto">
          <a:xfrm>
            <a:off x="2686306" y="4898503"/>
            <a:ext cx="4892769" cy="396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600" b="1" dirty="0">
                <a:solidFill>
                  <a:schemeClr val="tx1"/>
                </a:solidFill>
              </a:rPr>
              <a:t>NPCA</a:t>
            </a:r>
          </a:p>
        </p:txBody>
      </p:sp>
      <p:sp>
        <p:nvSpPr>
          <p:cNvPr id="24" name="직사각형 23"/>
          <p:cNvSpPr/>
          <p:nvPr/>
        </p:nvSpPr>
        <p:spPr bwMode="auto">
          <a:xfrm>
            <a:off x="2385343" y="5293950"/>
            <a:ext cx="298695"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b="1" dirty="0">
                <a:solidFill>
                  <a:schemeClr val="tx1"/>
                </a:solidFill>
              </a:rPr>
              <a:t>CTS</a:t>
            </a:r>
          </a:p>
        </p:txBody>
      </p:sp>
      <p:sp>
        <p:nvSpPr>
          <p:cNvPr id="25" name="직사각형 24"/>
          <p:cNvSpPr/>
          <p:nvPr/>
        </p:nvSpPr>
        <p:spPr bwMode="auto">
          <a:xfrm>
            <a:off x="2784116" y="5293950"/>
            <a:ext cx="1008579"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b="1" dirty="0">
                <a:solidFill>
                  <a:schemeClr val="tx1"/>
                </a:solidFill>
              </a:rPr>
              <a:t>OBSS PPDU</a:t>
            </a:r>
          </a:p>
        </p:txBody>
      </p:sp>
      <p:sp>
        <p:nvSpPr>
          <p:cNvPr id="26" name="직사각형 25"/>
          <p:cNvSpPr/>
          <p:nvPr/>
        </p:nvSpPr>
        <p:spPr bwMode="auto">
          <a:xfrm>
            <a:off x="7506418" y="5293950"/>
            <a:ext cx="298695"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b="1" dirty="0">
                <a:solidFill>
                  <a:schemeClr val="tx1"/>
                </a:solidFill>
              </a:rPr>
              <a:t>BA</a:t>
            </a:r>
          </a:p>
        </p:txBody>
      </p:sp>
      <p:sp>
        <p:nvSpPr>
          <p:cNvPr id="27" name="TextBox 26"/>
          <p:cNvSpPr txBox="1"/>
          <p:nvPr/>
        </p:nvSpPr>
        <p:spPr>
          <a:xfrm>
            <a:off x="7752504" y="6054228"/>
            <a:ext cx="747616" cy="200055"/>
          </a:xfrm>
          <a:prstGeom prst="rect">
            <a:avLst/>
          </a:prstGeom>
          <a:noFill/>
        </p:spPr>
        <p:txBody>
          <a:bodyPr wrap="square" rtlCol="0">
            <a:spAutoFit/>
          </a:bodyPr>
          <a:lstStyle/>
          <a:p>
            <a:pPr algn="ctr"/>
            <a:r>
              <a:rPr lang="en-US" altLang="ko-KR" sz="700" b="1" i="1" dirty="0" err="1">
                <a:solidFill>
                  <a:schemeClr val="tx1"/>
                </a:solidFill>
              </a:rPr>
              <a:t>Switcing</a:t>
            </a:r>
            <a:r>
              <a:rPr lang="en-US" altLang="ko-KR" sz="700" b="1" i="1" dirty="0">
                <a:solidFill>
                  <a:schemeClr val="tx1"/>
                </a:solidFill>
              </a:rPr>
              <a:t> delay</a:t>
            </a:r>
            <a:endParaRPr lang="ko-KR" altLang="en-US" sz="700" b="1" i="1" dirty="0">
              <a:solidFill>
                <a:schemeClr val="tx1"/>
              </a:solidFill>
            </a:endParaRPr>
          </a:p>
        </p:txBody>
      </p:sp>
      <p:cxnSp>
        <p:nvCxnSpPr>
          <p:cNvPr id="28" name="직선 화살표 연결선 27"/>
          <p:cNvCxnSpPr/>
          <p:nvPr/>
        </p:nvCxnSpPr>
        <p:spPr bwMode="auto">
          <a:xfrm>
            <a:off x="7805113" y="4830216"/>
            <a:ext cx="0" cy="1404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29" name="직선 화살표 연결선 28"/>
          <p:cNvCxnSpPr/>
          <p:nvPr/>
        </p:nvCxnSpPr>
        <p:spPr bwMode="auto">
          <a:xfrm>
            <a:off x="2684037" y="4830216"/>
            <a:ext cx="0" cy="1404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33" name="직선 화살표 연결선 32"/>
          <p:cNvCxnSpPr>
            <a:stCxn id="22" idx="3"/>
          </p:cNvCxnSpPr>
          <p:nvPr/>
        </p:nvCxnSpPr>
        <p:spPr bwMode="auto">
          <a:xfrm>
            <a:off x="7576807" y="6066771"/>
            <a:ext cx="22830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6" name="타원 35"/>
          <p:cNvSpPr/>
          <p:nvPr/>
        </p:nvSpPr>
        <p:spPr bwMode="auto">
          <a:xfrm>
            <a:off x="2536440" y="5653614"/>
            <a:ext cx="254000" cy="706862"/>
          </a:xfrm>
          <a:prstGeom prst="ellipse">
            <a:avLst/>
          </a:prstGeom>
          <a:no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TextBox 36"/>
          <p:cNvSpPr txBox="1"/>
          <p:nvPr/>
        </p:nvSpPr>
        <p:spPr>
          <a:xfrm>
            <a:off x="2593395" y="5806313"/>
            <a:ext cx="1065878" cy="200055"/>
          </a:xfrm>
          <a:prstGeom prst="rect">
            <a:avLst/>
          </a:prstGeom>
          <a:noFill/>
        </p:spPr>
        <p:txBody>
          <a:bodyPr wrap="square" rtlCol="0">
            <a:spAutoFit/>
          </a:bodyPr>
          <a:lstStyle/>
          <a:p>
            <a:pPr algn="ctr"/>
            <a:r>
              <a:rPr lang="en-US" altLang="ko-KR" sz="700" i="1" dirty="0">
                <a:solidFill>
                  <a:srgbClr val="0070C0"/>
                </a:solidFill>
              </a:rPr>
              <a:t>BasicNAV</a:t>
            </a:r>
            <a:r>
              <a:rPr lang="en-US" altLang="ko-KR" sz="700" dirty="0">
                <a:solidFill>
                  <a:srgbClr val="0070C0"/>
                </a:solidFill>
              </a:rPr>
              <a:t> fixed</a:t>
            </a:r>
            <a:endParaRPr lang="ko-KR" altLang="en-US" sz="700" dirty="0">
              <a:solidFill>
                <a:srgbClr val="0070C0"/>
              </a:solidFill>
            </a:endParaRPr>
          </a:p>
        </p:txBody>
      </p:sp>
      <p:sp>
        <p:nvSpPr>
          <p:cNvPr id="38" name="직사각형 37"/>
          <p:cNvSpPr/>
          <p:nvPr/>
        </p:nvSpPr>
        <p:spPr>
          <a:xfrm>
            <a:off x="3170823" y="6187443"/>
            <a:ext cx="3428065" cy="230832"/>
          </a:xfrm>
          <a:prstGeom prst="rect">
            <a:avLst/>
          </a:prstGeom>
        </p:spPr>
        <p:txBody>
          <a:bodyPr wrap="square">
            <a:spAutoFit/>
          </a:bodyPr>
          <a:lstStyle/>
          <a:p>
            <a:pPr marL="0" lvl="2" indent="0" algn="ctr"/>
            <a:r>
              <a:rPr lang="en-US" altLang="ko-KR" sz="900" b="1" dirty="0">
                <a:solidFill>
                  <a:schemeClr val="tx1"/>
                </a:solidFill>
              </a:rPr>
              <a:t>Example: Start NPCA after receiving the CTS of OBSS</a:t>
            </a:r>
          </a:p>
        </p:txBody>
      </p:sp>
      <p:sp>
        <p:nvSpPr>
          <p:cNvPr id="39" name="직사각형 38"/>
          <p:cNvSpPr/>
          <p:nvPr/>
        </p:nvSpPr>
        <p:spPr bwMode="auto">
          <a:xfrm>
            <a:off x="3896805" y="5293950"/>
            <a:ext cx="298695"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b="1" dirty="0">
                <a:solidFill>
                  <a:schemeClr val="tx1"/>
                </a:solidFill>
              </a:rPr>
              <a:t>BA</a:t>
            </a:r>
          </a:p>
        </p:txBody>
      </p:sp>
      <p:sp>
        <p:nvSpPr>
          <p:cNvPr id="42" name="TextBox 41"/>
          <p:cNvSpPr txBox="1"/>
          <p:nvPr/>
        </p:nvSpPr>
        <p:spPr>
          <a:xfrm>
            <a:off x="6281305" y="5328131"/>
            <a:ext cx="525686" cy="246221"/>
          </a:xfrm>
          <a:prstGeom prst="rect">
            <a:avLst/>
          </a:prstGeom>
          <a:solidFill>
            <a:schemeClr val="bg1"/>
          </a:solidFill>
        </p:spPr>
        <p:txBody>
          <a:bodyPr wrap="square" rtlCol="0">
            <a:spAutoFit/>
          </a:bodyPr>
          <a:lstStyle/>
          <a:p>
            <a:pPr algn="ctr"/>
            <a:r>
              <a:rPr lang="en-US" altLang="ko-KR" sz="1000" b="1" dirty="0">
                <a:solidFill>
                  <a:schemeClr val="tx1"/>
                </a:solidFill>
              </a:rPr>
              <a:t>…</a:t>
            </a:r>
            <a:endParaRPr lang="ko-KR" altLang="en-US" sz="1000" b="1" dirty="0">
              <a:solidFill>
                <a:schemeClr val="tx1"/>
              </a:solidFill>
            </a:endParaRPr>
          </a:p>
        </p:txBody>
      </p:sp>
      <p:sp>
        <p:nvSpPr>
          <p:cNvPr id="43" name="직사각형 42"/>
          <p:cNvSpPr/>
          <p:nvPr/>
        </p:nvSpPr>
        <p:spPr bwMode="auto">
          <a:xfrm>
            <a:off x="4299610" y="5293950"/>
            <a:ext cx="1008579"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b="1" dirty="0">
                <a:solidFill>
                  <a:schemeClr val="tx1"/>
                </a:solidFill>
              </a:rPr>
              <a:t>OBSS PPDU</a:t>
            </a:r>
          </a:p>
        </p:txBody>
      </p:sp>
      <p:sp>
        <p:nvSpPr>
          <p:cNvPr id="44" name="직사각형 43"/>
          <p:cNvSpPr/>
          <p:nvPr/>
        </p:nvSpPr>
        <p:spPr bwMode="auto">
          <a:xfrm>
            <a:off x="5412299" y="5293950"/>
            <a:ext cx="298695"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b="1" dirty="0">
                <a:solidFill>
                  <a:schemeClr val="tx1"/>
                </a:solidFill>
              </a:rPr>
              <a:t>BA</a:t>
            </a:r>
          </a:p>
        </p:txBody>
      </p:sp>
      <p:sp>
        <p:nvSpPr>
          <p:cNvPr id="34" name="타원 33"/>
          <p:cNvSpPr/>
          <p:nvPr/>
        </p:nvSpPr>
        <p:spPr bwMode="auto">
          <a:xfrm>
            <a:off x="2720268" y="5104153"/>
            <a:ext cx="254000" cy="706862"/>
          </a:xfrm>
          <a:prstGeom prst="ellipse">
            <a:avLst/>
          </a:prstGeom>
          <a:no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직사각형 34"/>
          <p:cNvSpPr/>
          <p:nvPr/>
        </p:nvSpPr>
        <p:spPr bwMode="auto">
          <a:xfrm>
            <a:off x="2683873" y="5980223"/>
            <a:ext cx="4801725"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err="1">
                <a:solidFill>
                  <a:schemeClr val="tx1"/>
                </a:solidFill>
              </a:rPr>
              <a:t>NPCDuration</a:t>
            </a:r>
            <a:endParaRPr lang="en-US" altLang="ko-KR" sz="700" b="1" i="1" dirty="0">
              <a:solidFill>
                <a:schemeClr val="tx1"/>
              </a:solidFill>
            </a:endParaRPr>
          </a:p>
        </p:txBody>
      </p:sp>
      <p:sp>
        <p:nvSpPr>
          <p:cNvPr id="40" name="직사각형 39"/>
          <p:cNvSpPr/>
          <p:nvPr/>
        </p:nvSpPr>
        <p:spPr bwMode="auto">
          <a:xfrm>
            <a:off x="2688550" y="5980223"/>
            <a:ext cx="4717342"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err="1">
                <a:solidFill>
                  <a:schemeClr val="tx1"/>
                </a:solidFill>
              </a:rPr>
              <a:t>NPCDuration</a:t>
            </a:r>
            <a:endParaRPr lang="en-US" altLang="ko-KR" sz="700" b="1" i="1" dirty="0">
              <a:solidFill>
                <a:schemeClr val="tx1"/>
              </a:solidFill>
            </a:endParaRPr>
          </a:p>
        </p:txBody>
      </p:sp>
      <p:sp>
        <p:nvSpPr>
          <p:cNvPr id="41" name="직사각형 40"/>
          <p:cNvSpPr/>
          <p:nvPr/>
        </p:nvSpPr>
        <p:spPr bwMode="auto">
          <a:xfrm>
            <a:off x="2686283" y="5980223"/>
            <a:ext cx="4591948"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err="1">
                <a:solidFill>
                  <a:schemeClr val="tx1"/>
                </a:solidFill>
              </a:rPr>
              <a:t>NPCDuration</a:t>
            </a:r>
            <a:endParaRPr lang="en-US" altLang="ko-KR" sz="700" b="1" i="1" dirty="0">
              <a:solidFill>
                <a:schemeClr val="tx1"/>
              </a:solidFill>
            </a:endParaRPr>
          </a:p>
        </p:txBody>
      </p:sp>
      <p:cxnSp>
        <p:nvCxnSpPr>
          <p:cNvPr id="45" name="직선 화살표 연결선 44"/>
          <p:cNvCxnSpPr>
            <a:stCxn id="41" idx="3"/>
          </p:cNvCxnSpPr>
          <p:nvPr/>
        </p:nvCxnSpPr>
        <p:spPr bwMode="auto">
          <a:xfrm>
            <a:off x="7278231" y="6066771"/>
            <a:ext cx="526882" cy="0"/>
          </a:xfrm>
          <a:prstGeom prst="straightConnector1">
            <a:avLst/>
          </a:prstGeom>
          <a:solidFill>
            <a:srgbClr val="00B8FF"/>
          </a:solidFill>
          <a:ln w="9525"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673703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altLang="ko-KR" dirty="0"/>
              <a:t>When to switch</a:t>
            </a:r>
            <a:endParaRPr lang="en-US" dirty="0"/>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649583" cy="4898282"/>
          </a:xfrm>
        </p:spPr>
        <p:txBody>
          <a:bodyPr/>
          <a:lstStyle/>
          <a:p>
            <a:pPr>
              <a:buFont typeface="Arial" panose="020B0604020202020204" pitchFamily="34" charset="0"/>
              <a:buChar char="•"/>
            </a:pPr>
            <a:r>
              <a:rPr lang="en-US" altLang="ko-KR" sz="2000" dirty="0"/>
              <a:t>Introducing the concept of </a:t>
            </a:r>
            <a:r>
              <a:rPr lang="en-US" altLang="ko-KR" sz="2000" i="1" dirty="0"/>
              <a:t>NPCADuration</a:t>
            </a:r>
          </a:p>
          <a:p>
            <a:pPr lvl="1">
              <a:lnSpc>
                <a:spcPct val="130000"/>
              </a:lnSpc>
              <a:buFont typeface="Arial" panose="020B0604020202020204" pitchFamily="34" charset="0"/>
              <a:buChar char="•"/>
            </a:pPr>
            <a:r>
              <a:rPr lang="en-US" altLang="ko-KR" sz="1800" dirty="0"/>
              <a:t>Specific conditions for setting </a:t>
            </a:r>
            <a:r>
              <a:rPr lang="en-US" altLang="ko-KR" sz="1800" i="1" dirty="0"/>
              <a:t>NPCADuration</a:t>
            </a:r>
          </a:p>
          <a:p>
            <a:pPr marL="1257300" lvl="2" indent="-342900">
              <a:lnSpc>
                <a:spcPct val="120000"/>
              </a:lnSpc>
              <a:buFont typeface="+mj-lt"/>
              <a:buAutoNum type="arabicPeriod"/>
            </a:pPr>
            <a:r>
              <a:rPr lang="en-US" altLang="ko-KR" sz="1600" b="1" dirty="0">
                <a:solidFill>
                  <a:srgbClr val="0070C0"/>
                </a:solidFill>
              </a:rPr>
              <a:t>Receive PPDU preamble first</a:t>
            </a:r>
            <a:r>
              <a:rPr lang="en-US" altLang="ko-KR" sz="1600" dirty="0"/>
              <a:t>, and get the information of the PPDU</a:t>
            </a:r>
          </a:p>
          <a:p>
            <a:pPr lvl="3">
              <a:lnSpc>
                <a:spcPct val="120000"/>
              </a:lnSpc>
              <a:buFont typeface="Arial" panose="020B0604020202020204" pitchFamily="34" charset="0"/>
              <a:buChar char="•"/>
            </a:pPr>
            <a:r>
              <a:rPr lang="en-US" altLang="ko-KR" sz="1400" dirty="0"/>
              <a:t>OBSS HE/EHT/UHR PPDU detection allows to get TXOP or PPDU duration w/ bandwidth [6]</a:t>
            </a:r>
          </a:p>
          <a:p>
            <a:pPr lvl="4">
              <a:lnSpc>
                <a:spcPct val="120000"/>
              </a:lnSpc>
              <a:buFont typeface="Arial" panose="020B0604020202020204" pitchFamily="34" charset="0"/>
              <a:buChar char="•"/>
            </a:pPr>
            <a:r>
              <a:rPr lang="en-US" altLang="ko-KR" sz="1200" dirty="0"/>
              <a:t>OBSS PPDU duration should be longer than a threshold (</a:t>
            </a:r>
            <a:r>
              <a:rPr lang="en-US" altLang="ko-KR" sz="1200" i="1" dirty="0"/>
              <a:t>T1</a:t>
            </a:r>
            <a:r>
              <a:rPr lang="en-US" altLang="ko-KR" sz="1200" dirty="0"/>
              <a:t>)</a:t>
            </a:r>
          </a:p>
          <a:p>
            <a:pPr lvl="4">
              <a:lnSpc>
                <a:spcPct val="120000"/>
              </a:lnSpc>
              <a:buFont typeface="Arial" panose="020B0604020202020204" pitchFamily="34" charset="0"/>
              <a:buChar char="•"/>
            </a:pPr>
            <a:r>
              <a:rPr lang="en-US" altLang="ko-KR" sz="1200" dirty="0"/>
              <a:t>Possible to secure </a:t>
            </a:r>
            <a:r>
              <a:rPr lang="en-US" altLang="ko-KR" sz="1200" i="1" dirty="0"/>
              <a:t>NPCADuration</a:t>
            </a:r>
            <a:r>
              <a:rPr lang="en-US" altLang="ko-KR" sz="1200" dirty="0"/>
              <a:t> as much as the transmission time of OBSS PPDU or the duration of OBSS TXOP minus </a:t>
            </a:r>
            <a:r>
              <a:rPr lang="en-US" altLang="ko-KR" sz="1200" i="1" dirty="0"/>
              <a:t>switching delay</a:t>
            </a:r>
            <a:r>
              <a:rPr lang="en-US" altLang="ko-KR" sz="1200" dirty="0"/>
              <a:t>, when the anchor channel is not overlapped</a:t>
            </a:r>
          </a:p>
          <a:p>
            <a:pPr lvl="3">
              <a:lnSpc>
                <a:spcPct val="120000"/>
              </a:lnSpc>
              <a:buFont typeface="Arial" panose="020B0604020202020204" pitchFamily="34" charset="0"/>
              <a:buChar char="•"/>
            </a:pPr>
            <a:r>
              <a:rPr lang="en-US" altLang="ko-KR" sz="1400" dirty="0"/>
              <a:t>If a pre-HE preamble including non-HT is received, without ongoing NAV settings, the entire PPDU may be received to obtain MPDU(s)</a:t>
            </a:r>
          </a:p>
          <a:p>
            <a:pPr lvl="4">
              <a:lnSpc>
                <a:spcPct val="120000"/>
              </a:lnSpc>
              <a:buFont typeface="Arial" panose="020B0604020202020204" pitchFamily="34" charset="0"/>
              <a:buChar char="•"/>
            </a:pPr>
            <a:r>
              <a:rPr lang="en-US" altLang="ko-KR" sz="1200" dirty="0"/>
              <a:t>Method to determine whether to run NPCA through pre-HE PPDU needs further discussion (TBD)</a:t>
            </a:r>
          </a:p>
          <a:p>
            <a:pPr marL="1257300" lvl="2" indent="-342900">
              <a:lnSpc>
                <a:spcPct val="120000"/>
              </a:lnSpc>
              <a:buFont typeface="+mj-lt"/>
              <a:buAutoNum type="arabicPeriod"/>
            </a:pPr>
            <a:r>
              <a:rPr lang="en-US" altLang="ko-KR" sz="1600" b="1" dirty="0">
                <a:solidFill>
                  <a:srgbClr val="0070C0"/>
                </a:solidFill>
              </a:rPr>
              <a:t>Detect OBSS TXOP through ICF/ICR exchange</a:t>
            </a:r>
          </a:p>
          <a:p>
            <a:pPr lvl="3">
              <a:lnSpc>
                <a:spcPct val="120000"/>
              </a:lnSpc>
              <a:buFont typeface="Arial" panose="020B0604020202020204" pitchFamily="34" charset="0"/>
              <a:buChar char="•"/>
            </a:pPr>
            <a:r>
              <a:rPr lang="en-US" altLang="ko-KR" sz="1400" dirty="0"/>
              <a:t>OBSS ICF-ICR exchange (e.g., non-HT format RTS/CTS) detection allows NPCA AP and NPCA STAs to set </a:t>
            </a:r>
            <a:r>
              <a:rPr lang="en-US" altLang="ko-KR" sz="1400" i="1" dirty="0"/>
              <a:t>BasicNAV</a:t>
            </a:r>
            <a:r>
              <a:rPr lang="en-US" altLang="ko-KR" sz="1400" dirty="0"/>
              <a:t> and get the OBSS bandwidth</a:t>
            </a:r>
          </a:p>
          <a:p>
            <a:pPr lvl="4">
              <a:lnSpc>
                <a:spcPct val="120000"/>
              </a:lnSpc>
              <a:buFont typeface="Arial" panose="020B0604020202020204" pitchFamily="34" charset="0"/>
              <a:buChar char="•"/>
            </a:pPr>
            <a:r>
              <a:rPr lang="en-US" altLang="ko-KR" sz="1200" dirty="0"/>
              <a:t>OBSS TXOP should be longer than a threshold (</a:t>
            </a:r>
            <a:r>
              <a:rPr lang="en-US" altLang="ko-KR" sz="1200" i="1" dirty="0"/>
              <a:t>T2</a:t>
            </a:r>
            <a:r>
              <a:rPr lang="en-US" altLang="ko-KR" sz="1200" dirty="0"/>
              <a:t>)</a:t>
            </a:r>
          </a:p>
          <a:p>
            <a:pPr lvl="4">
              <a:lnSpc>
                <a:spcPct val="120000"/>
              </a:lnSpc>
              <a:buFont typeface="Arial" panose="020B0604020202020204" pitchFamily="34" charset="0"/>
              <a:buChar char="•"/>
            </a:pPr>
            <a:r>
              <a:rPr lang="en-US" altLang="ko-KR" sz="1200" dirty="0"/>
              <a:t>Possible to secure </a:t>
            </a:r>
            <a:r>
              <a:rPr lang="en-US" altLang="ko-KR" sz="1200" i="1" dirty="0"/>
              <a:t>NPCADuration</a:t>
            </a:r>
            <a:r>
              <a:rPr lang="en-US" altLang="ko-KR" sz="1200" dirty="0"/>
              <a:t> as much as </a:t>
            </a:r>
            <a:r>
              <a:rPr lang="en-US" altLang="ko-KR" sz="1200" i="1" dirty="0"/>
              <a:t>BasicNAV </a:t>
            </a:r>
            <a:r>
              <a:rPr lang="en-US" altLang="ko-KR" sz="1200" dirty="0"/>
              <a:t>minus</a:t>
            </a:r>
            <a:r>
              <a:rPr lang="en-US" altLang="ko-KR" sz="1200" i="1" dirty="0"/>
              <a:t> switching delay,</a:t>
            </a:r>
            <a:r>
              <a:rPr lang="en-US" altLang="ko-KR" sz="1200" dirty="0"/>
              <a:t> when the anchor channel is not overlapped</a:t>
            </a:r>
          </a:p>
          <a:p>
            <a:pPr marL="1371600" lvl="3" indent="0">
              <a:lnSpc>
                <a:spcPct val="120000"/>
              </a:lnSpc>
            </a:pPr>
            <a:r>
              <a:rPr lang="en-US" altLang="ko-KR" sz="100" u="sng" dirty="0"/>
              <a:t> </a:t>
            </a:r>
            <a:endParaRPr lang="en-US" altLang="ko-KR" sz="12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spTree>
    <p:extLst>
      <p:ext uri="{BB962C8B-B14F-4D97-AF65-F5344CB8AC3E}">
        <p14:creationId xmlns:p14="http://schemas.microsoft.com/office/powerpoint/2010/main" val="1291987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altLang="ko-KR" dirty="0"/>
              <a:t>When to switch</a:t>
            </a:r>
            <a:endParaRPr lang="en-US"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a:t>
            </a:r>
            <a:r>
              <a:rPr lang="en-GB" altLang="ko-KR" i="1" dirty="0"/>
              <a:t> et al</a:t>
            </a:r>
            <a:r>
              <a:rPr lang="en-GB" altLang="ko-KR" dirty="0"/>
              <a:t>., Samsung Electronics</a:t>
            </a:r>
          </a:p>
        </p:txBody>
      </p:sp>
      <p:sp>
        <p:nvSpPr>
          <p:cNvPr id="161"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381949"/>
            <a:ext cx="4721203" cy="4898282"/>
          </a:xfrm>
        </p:spPr>
        <p:txBody>
          <a:bodyPr/>
          <a:lstStyle/>
          <a:p>
            <a:pPr>
              <a:buFont typeface="Arial" panose="020B0604020202020204" pitchFamily="34" charset="0"/>
              <a:buChar char="•"/>
            </a:pPr>
            <a:r>
              <a:rPr lang="en-US" altLang="ko-KR" sz="2000" dirty="0"/>
              <a:t>Duration of NPCA operation</a:t>
            </a:r>
            <a:endParaRPr lang="en-US" altLang="ko-KR" sz="1200" dirty="0"/>
          </a:p>
        </p:txBody>
      </p:sp>
      <p:grpSp>
        <p:nvGrpSpPr>
          <p:cNvPr id="185" name="그룹 184"/>
          <p:cNvGrpSpPr/>
          <p:nvPr/>
        </p:nvGrpSpPr>
        <p:grpSpPr>
          <a:xfrm>
            <a:off x="934331" y="1870061"/>
            <a:ext cx="7628962" cy="4449880"/>
            <a:chOff x="850511" y="1870061"/>
            <a:chExt cx="7628962" cy="4449880"/>
          </a:xfrm>
        </p:grpSpPr>
        <p:sp>
          <p:nvSpPr>
            <p:cNvPr id="5" name="직사각형 4"/>
            <p:cNvSpPr/>
            <p:nvPr/>
          </p:nvSpPr>
          <p:spPr bwMode="auto">
            <a:xfrm>
              <a:off x="1131143" y="1870061"/>
              <a:ext cx="1339524" cy="74705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b="1" dirty="0">
                  <a:solidFill>
                    <a:schemeClr val="tx1"/>
                  </a:solidFill>
                </a:rPr>
                <a:t>Preamble</a:t>
              </a:r>
              <a:br>
                <a:rPr lang="en-US" altLang="ko-KR" sz="1200" b="1" dirty="0">
                  <a:solidFill>
                    <a:schemeClr val="tx1"/>
                  </a:solidFill>
                </a:rPr>
              </a:br>
              <a:r>
                <a:rPr lang="en-US" altLang="ko-KR" sz="1200" b="1" dirty="0">
                  <a:solidFill>
                    <a:schemeClr val="tx1"/>
                  </a:solidFill>
                </a:rPr>
                <a:t>detection</a:t>
              </a:r>
              <a:endParaRPr kumimoji="0" lang="ko-KR" altLang="en-US" sz="1200" b="1" i="0" u="none" strike="noStrike" cap="none" normalizeH="0" baseline="0" dirty="0">
                <a:ln>
                  <a:noFill/>
                </a:ln>
                <a:solidFill>
                  <a:schemeClr val="tx1"/>
                </a:solidFill>
                <a:effectLst/>
              </a:endParaRPr>
            </a:p>
          </p:txBody>
        </p:sp>
        <p:sp>
          <p:nvSpPr>
            <p:cNvPr id="30" name="순서도: 판단 29"/>
            <p:cNvSpPr/>
            <p:nvPr/>
          </p:nvSpPr>
          <p:spPr bwMode="auto">
            <a:xfrm>
              <a:off x="850511" y="2795766"/>
              <a:ext cx="1900788" cy="747060"/>
            </a:xfrm>
            <a:prstGeom prst="flowChartDecision">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endParaRPr kumimoji="0" lang="ko-KR" altLang="en-US" sz="1100" b="1" i="0" u="none" strike="noStrike" cap="none" normalizeH="0" baseline="0" dirty="0">
                <a:ln>
                  <a:noFill/>
                </a:ln>
                <a:solidFill>
                  <a:schemeClr val="tx1"/>
                </a:solidFill>
                <a:effectLst/>
              </a:endParaRPr>
            </a:p>
          </p:txBody>
        </p:sp>
        <p:sp>
          <p:nvSpPr>
            <p:cNvPr id="42" name="순서도: 판단 41"/>
            <p:cNvSpPr/>
            <p:nvPr/>
          </p:nvSpPr>
          <p:spPr bwMode="auto">
            <a:xfrm>
              <a:off x="850511" y="3721472"/>
              <a:ext cx="1900788" cy="747060"/>
            </a:xfrm>
            <a:prstGeom prst="flowChartDecision">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100" b="1" i="0" u="none" strike="noStrike" cap="none" normalizeH="0" baseline="0" dirty="0">
                <a:ln>
                  <a:noFill/>
                </a:ln>
                <a:solidFill>
                  <a:schemeClr val="tx1"/>
                </a:solidFill>
                <a:effectLst/>
              </a:endParaRPr>
            </a:p>
          </p:txBody>
        </p:sp>
        <p:sp>
          <p:nvSpPr>
            <p:cNvPr id="43" name="순서도: 판단 42"/>
            <p:cNvSpPr/>
            <p:nvPr/>
          </p:nvSpPr>
          <p:spPr bwMode="auto">
            <a:xfrm>
              <a:off x="850511" y="4647178"/>
              <a:ext cx="1900788" cy="747060"/>
            </a:xfrm>
            <a:prstGeom prst="flowChartDecision">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100" b="1" i="0" u="none" strike="noStrike" cap="none" normalizeH="0" baseline="0" dirty="0">
                <a:ln>
                  <a:noFill/>
                </a:ln>
                <a:solidFill>
                  <a:schemeClr val="tx1"/>
                </a:solidFill>
                <a:effectLst/>
              </a:endParaRPr>
            </a:p>
          </p:txBody>
        </p:sp>
        <p:sp>
          <p:nvSpPr>
            <p:cNvPr id="44" name="직사각형 43"/>
            <p:cNvSpPr/>
            <p:nvPr/>
          </p:nvSpPr>
          <p:spPr bwMode="auto">
            <a:xfrm>
              <a:off x="3108335" y="3723831"/>
              <a:ext cx="1339200" cy="74705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b="1" dirty="0">
                  <a:solidFill>
                    <a:schemeClr val="tx1"/>
                  </a:solidFill>
                </a:rPr>
                <a:t>Reception</a:t>
              </a:r>
              <a:endParaRPr kumimoji="0" lang="ko-KR" altLang="en-US" sz="1200" b="1" i="0" u="none" strike="noStrike" cap="none" normalizeH="0" baseline="0" dirty="0">
                <a:ln>
                  <a:noFill/>
                </a:ln>
                <a:solidFill>
                  <a:schemeClr val="tx1"/>
                </a:solidFill>
                <a:effectLst/>
              </a:endParaRPr>
            </a:p>
          </p:txBody>
        </p:sp>
        <p:sp>
          <p:nvSpPr>
            <p:cNvPr id="45" name="직사각형 44"/>
            <p:cNvSpPr/>
            <p:nvPr/>
          </p:nvSpPr>
          <p:spPr bwMode="auto">
            <a:xfrm>
              <a:off x="1131143" y="5572882"/>
              <a:ext cx="1339524" cy="74705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b="1" dirty="0">
                  <a:solidFill>
                    <a:schemeClr val="tx1"/>
                  </a:solidFill>
                </a:rPr>
                <a:t>Run </a:t>
              </a:r>
              <a:r>
                <a:rPr lang="en-US" altLang="ko-KR" sz="1200" b="1" i="1" dirty="0">
                  <a:solidFill>
                    <a:srgbClr val="0070C0"/>
                  </a:solidFill>
                </a:rPr>
                <a:t>NPCADuration</a:t>
              </a:r>
              <a:endParaRPr kumimoji="0" lang="ko-KR" altLang="en-US" sz="1200" b="1" i="1" u="none" strike="noStrike" cap="none" normalizeH="0" baseline="0" dirty="0">
                <a:ln>
                  <a:noFill/>
                </a:ln>
                <a:solidFill>
                  <a:srgbClr val="0070C0"/>
                </a:solidFill>
                <a:effectLst/>
              </a:endParaRPr>
            </a:p>
          </p:txBody>
        </p:sp>
        <p:cxnSp>
          <p:nvCxnSpPr>
            <p:cNvPr id="32" name="꺾인 연결선 31"/>
            <p:cNvCxnSpPr>
              <a:stCxn id="30" idx="3"/>
              <a:endCxn id="44" idx="0"/>
            </p:cNvCxnSpPr>
            <p:nvPr/>
          </p:nvCxnSpPr>
          <p:spPr bwMode="auto">
            <a:xfrm>
              <a:off x="2751299" y="3169296"/>
              <a:ext cx="1026636" cy="554535"/>
            </a:xfrm>
            <a:prstGeom prst="bentConnector2">
              <a:avLst/>
            </a:prstGeom>
            <a:solidFill>
              <a:srgbClr val="00B8FF"/>
            </a:solidFill>
            <a:ln w="9525" cap="flat" cmpd="sng" algn="ctr">
              <a:solidFill>
                <a:schemeClr val="tx1"/>
              </a:solidFill>
              <a:prstDash val="lgDash"/>
              <a:round/>
              <a:headEnd type="none" w="med" len="med"/>
              <a:tailEnd type="triangle"/>
            </a:ln>
            <a:effectLst/>
          </p:spPr>
        </p:cxnSp>
        <p:cxnSp>
          <p:nvCxnSpPr>
            <p:cNvPr id="49" name="꺾인 연결선 48"/>
            <p:cNvCxnSpPr>
              <a:stCxn id="43" idx="3"/>
              <a:endCxn id="44" idx="2"/>
            </p:cNvCxnSpPr>
            <p:nvPr/>
          </p:nvCxnSpPr>
          <p:spPr bwMode="auto">
            <a:xfrm flipV="1">
              <a:off x="2751299" y="4470890"/>
              <a:ext cx="1026636" cy="549818"/>
            </a:xfrm>
            <a:prstGeom prst="bentConnector2">
              <a:avLst/>
            </a:prstGeom>
            <a:solidFill>
              <a:srgbClr val="00B8FF"/>
            </a:solidFill>
            <a:ln w="9525" cap="flat" cmpd="sng" algn="ctr">
              <a:solidFill>
                <a:schemeClr val="tx1"/>
              </a:solidFill>
              <a:prstDash val="lgDash"/>
              <a:round/>
              <a:headEnd type="none" w="med" len="med"/>
              <a:tailEnd type="triangle"/>
            </a:ln>
            <a:effectLst/>
          </p:spPr>
        </p:cxnSp>
        <p:cxnSp>
          <p:nvCxnSpPr>
            <p:cNvPr id="53" name="직선 화살표 연결선 52"/>
            <p:cNvCxnSpPr>
              <a:stCxn id="5" idx="2"/>
              <a:endCxn id="30" idx="0"/>
            </p:cNvCxnSpPr>
            <p:nvPr/>
          </p:nvCxnSpPr>
          <p:spPr bwMode="auto">
            <a:xfrm>
              <a:off x="1800905" y="2617120"/>
              <a:ext cx="0" cy="17864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4" name="직선 화살표 연결선 53"/>
            <p:cNvCxnSpPr>
              <a:stCxn id="30" idx="2"/>
              <a:endCxn id="42" idx="0"/>
            </p:cNvCxnSpPr>
            <p:nvPr/>
          </p:nvCxnSpPr>
          <p:spPr bwMode="auto">
            <a:xfrm>
              <a:off x="1800905" y="3542826"/>
              <a:ext cx="0" cy="17864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5" name="직선 화살표 연결선 54"/>
            <p:cNvCxnSpPr>
              <a:stCxn id="42" idx="2"/>
              <a:endCxn id="43" idx="0"/>
            </p:cNvCxnSpPr>
            <p:nvPr/>
          </p:nvCxnSpPr>
          <p:spPr bwMode="auto">
            <a:xfrm>
              <a:off x="1800905" y="4468532"/>
              <a:ext cx="0" cy="17864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6" name="직선 화살표 연결선 55"/>
            <p:cNvCxnSpPr>
              <a:stCxn id="43" idx="2"/>
              <a:endCxn id="45" idx="0"/>
            </p:cNvCxnSpPr>
            <p:nvPr/>
          </p:nvCxnSpPr>
          <p:spPr bwMode="auto">
            <a:xfrm>
              <a:off x="1800905" y="5394238"/>
              <a:ext cx="0" cy="17864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5" name="직선 화살표 연결선 64"/>
            <p:cNvCxnSpPr>
              <a:stCxn id="44" idx="3"/>
              <a:endCxn id="138" idx="1"/>
            </p:cNvCxnSpPr>
            <p:nvPr/>
          </p:nvCxnSpPr>
          <p:spPr bwMode="auto">
            <a:xfrm flipV="1">
              <a:off x="4447535" y="4095002"/>
              <a:ext cx="434914" cy="235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8" name="직선 화살표 연결선 67"/>
            <p:cNvCxnSpPr>
              <a:stCxn id="138" idx="2"/>
              <a:endCxn id="147" idx="0"/>
            </p:cNvCxnSpPr>
            <p:nvPr/>
          </p:nvCxnSpPr>
          <p:spPr bwMode="auto">
            <a:xfrm>
              <a:off x="5832843" y="4468532"/>
              <a:ext cx="0" cy="1786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2" name="직선 화살표 연결선 21"/>
            <p:cNvCxnSpPr>
              <a:stCxn id="42" idx="3"/>
              <a:endCxn id="44" idx="1"/>
            </p:cNvCxnSpPr>
            <p:nvPr/>
          </p:nvCxnSpPr>
          <p:spPr bwMode="auto">
            <a:xfrm>
              <a:off x="2751299" y="4095002"/>
              <a:ext cx="357036" cy="2359"/>
            </a:xfrm>
            <a:prstGeom prst="straightConnector1">
              <a:avLst/>
            </a:prstGeom>
            <a:solidFill>
              <a:srgbClr val="00B8FF"/>
            </a:solidFill>
            <a:ln w="9525" cap="flat" cmpd="sng" algn="ctr">
              <a:solidFill>
                <a:schemeClr val="tx1"/>
              </a:solidFill>
              <a:prstDash val="lgDash"/>
              <a:round/>
              <a:headEnd type="none" w="med" len="med"/>
              <a:tailEnd type="triangle"/>
            </a:ln>
            <a:effectLst/>
          </p:spPr>
        </p:cxnSp>
        <p:sp>
          <p:nvSpPr>
            <p:cNvPr id="135" name="직사각형 134"/>
            <p:cNvSpPr/>
            <p:nvPr/>
          </p:nvSpPr>
          <p:spPr>
            <a:xfrm>
              <a:off x="1063107" y="2875458"/>
              <a:ext cx="1469088" cy="600164"/>
            </a:xfrm>
            <a:prstGeom prst="rect">
              <a:avLst/>
            </a:prstGeom>
          </p:spPr>
          <p:txBody>
            <a:bodyPr wrap="square">
              <a:spAutoFit/>
            </a:bodyPr>
            <a:lstStyle/>
            <a:p>
              <a:pPr algn="ctr"/>
              <a:r>
                <a:rPr lang="en-US" altLang="ko-KR" sz="1100" b="1" dirty="0">
                  <a:solidFill>
                    <a:schemeClr val="tx1"/>
                  </a:solidFill>
                </a:rPr>
                <a:t>OBSS</a:t>
              </a:r>
            </a:p>
            <a:p>
              <a:pPr algn="ctr"/>
              <a:r>
                <a:rPr lang="en-US" altLang="ko-KR" sz="1100" b="1" dirty="0">
                  <a:solidFill>
                    <a:schemeClr val="tx1"/>
                  </a:solidFill>
                </a:rPr>
                <a:t>HE/EHT/UHR</a:t>
              </a:r>
            </a:p>
            <a:p>
              <a:pPr algn="ctr"/>
              <a:r>
                <a:rPr lang="en-US" altLang="ko-KR" sz="1100" b="1" dirty="0">
                  <a:solidFill>
                    <a:schemeClr val="tx1"/>
                  </a:solidFill>
                </a:rPr>
                <a:t>PPDU*</a:t>
              </a:r>
              <a:endParaRPr lang="ko-KR" altLang="en-US" sz="1100" b="1" dirty="0">
                <a:solidFill>
                  <a:schemeClr val="tx1"/>
                </a:solidFill>
              </a:endParaRPr>
            </a:p>
          </p:txBody>
        </p:sp>
        <mc:AlternateContent xmlns:mc="http://schemas.openxmlformats.org/markup-compatibility/2006" xmlns:a14="http://schemas.microsoft.com/office/drawing/2010/main">
          <mc:Choice Requires="a14">
            <p:sp>
              <p:nvSpPr>
                <p:cNvPr id="136" name="직사각형 135"/>
                <p:cNvSpPr/>
                <p:nvPr/>
              </p:nvSpPr>
              <p:spPr>
                <a:xfrm>
                  <a:off x="1063107" y="3833020"/>
                  <a:ext cx="1487624" cy="600164"/>
                </a:xfrm>
                <a:prstGeom prst="rect">
                  <a:avLst/>
                </a:prstGeom>
              </p:spPr>
              <p:txBody>
                <a:bodyPr wrap="square">
                  <a:spAutoFit/>
                </a:bodyPr>
                <a:lstStyle/>
                <a:p>
                  <a:pPr algn="ctr"/>
                  <a:r>
                    <a:rPr lang="en-US" altLang="ko-KR" sz="1100" b="1" dirty="0">
                      <a:solidFill>
                        <a:srgbClr val="0070C0"/>
                      </a:solidFill>
                    </a:rPr>
                    <a:t>PPDU duration</a:t>
                  </a:r>
                </a:p>
                <a:p>
                  <a:pPr algn="ctr"/>
                  <a:r>
                    <a:rPr lang="en-US" altLang="ko-KR" sz="1100" b="1" dirty="0">
                      <a:solidFill>
                        <a:srgbClr val="0070C0"/>
                      </a:solidFill>
                    </a:rPr>
                    <a:t>or TXOP</a:t>
                  </a:r>
                  <a:r>
                    <a:rPr lang="en-US" altLang="ko-KR" sz="1100" b="1" dirty="0">
                      <a:solidFill>
                        <a:schemeClr val="tx1"/>
                      </a:solidFill>
                    </a:rPr>
                    <a:t> is larger</a:t>
                  </a:r>
                </a:p>
                <a:p>
                  <a:pPr algn="ctr"/>
                  <a:r>
                    <a:rPr lang="en-US" altLang="ko-KR" sz="1100" b="1" dirty="0">
                      <a:solidFill>
                        <a:schemeClr val="tx1"/>
                      </a:solidFill>
                    </a:rPr>
                    <a:t>than </a:t>
                  </a:r>
                  <a14:m>
                    <m:oMath xmlns:m="http://schemas.openxmlformats.org/officeDocument/2006/math">
                      <m:sSub>
                        <m:sSubPr>
                          <m:ctrlPr>
                            <a:rPr lang="en-US" altLang="ko-KR" sz="1100" b="1" i="1">
                              <a:solidFill>
                                <a:schemeClr val="tx1"/>
                              </a:solidFill>
                              <a:latin typeface="Cambria Math" panose="02040503050406030204" pitchFamily="18" charset="0"/>
                            </a:rPr>
                          </m:ctrlPr>
                        </m:sSubPr>
                        <m:e>
                          <m:r>
                            <a:rPr lang="en-US" altLang="ko-KR" sz="1100" b="1" i="1">
                              <a:solidFill>
                                <a:schemeClr val="tx1"/>
                              </a:solidFill>
                              <a:latin typeface="Cambria Math" panose="02040503050406030204" pitchFamily="18" charset="0"/>
                            </a:rPr>
                            <m:t>𝑻</m:t>
                          </m:r>
                        </m:e>
                        <m:sub>
                          <m:r>
                            <a:rPr lang="en-US" altLang="ko-KR" sz="1100" b="1" i="1">
                              <a:solidFill>
                                <a:schemeClr val="tx1"/>
                              </a:solidFill>
                              <a:latin typeface="Cambria Math" panose="02040503050406030204" pitchFamily="18" charset="0"/>
                            </a:rPr>
                            <m:t>𝟏</m:t>
                          </m:r>
                        </m:sub>
                      </m:sSub>
                    </m:oMath>
                  </a14:m>
                  <a:endParaRPr lang="ko-KR" altLang="en-US" sz="1100" b="1" dirty="0">
                    <a:solidFill>
                      <a:schemeClr val="tx1"/>
                    </a:solidFill>
                  </a:endParaRPr>
                </a:p>
              </p:txBody>
            </p:sp>
          </mc:Choice>
          <mc:Fallback xmlns="">
            <p:sp>
              <p:nvSpPr>
                <p:cNvPr id="136" name="직사각형 135"/>
                <p:cNvSpPr>
                  <a:spLocks noRot="1" noChangeAspect="1" noMove="1" noResize="1" noEditPoints="1" noAdjustHandles="1" noChangeArrowheads="1" noChangeShapeType="1" noTextEdit="1"/>
                </p:cNvSpPr>
                <p:nvPr/>
              </p:nvSpPr>
              <p:spPr>
                <a:xfrm>
                  <a:off x="1063107" y="3833020"/>
                  <a:ext cx="1487624" cy="600164"/>
                </a:xfrm>
                <a:prstGeom prst="rect">
                  <a:avLst/>
                </a:prstGeom>
                <a:blipFill>
                  <a:blip r:embed="rId2"/>
                  <a:stretch>
                    <a:fillRect b="-7143"/>
                  </a:stretch>
                </a:blipFill>
              </p:spPr>
              <p:txBody>
                <a:bodyPr/>
                <a:lstStyle/>
                <a:p>
                  <a:r>
                    <a:rPr lang="ko-KR" altLang="en-US">
                      <a:noFill/>
                    </a:rPr>
                    <a:t> </a:t>
                  </a:r>
                </a:p>
              </p:txBody>
            </p:sp>
          </mc:Fallback>
        </mc:AlternateContent>
        <p:sp>
          <p:nvSpPr>
            <p:cNvPr id="137" name="직사각형 136"/>
            <p:cNvSpPr/>
            <p:nvPr/>
          </p:nvSpPr>
          <p:spPr>
            <a:xfrm>
              <a:off x="1063107" y="4722001"/>
              <a:ext cx="1487624" cy="600164"/>
            </a:xfrm>
            <a:prstGeom prst="rect">
              <a:avLst/>
            </a:prstGeom>
          </p:spPr>
          <p:txBody>
            <a:bodyPr wrap="square">
              <a:spAutoFit/>
            </a:bodyPr>
            <a:lstStyle/>
            <a:p>
              <a:pPr algn="ctr"/>
              <a:r>
                <a:rPr lang="en-US" altLang="ko-KR" sz="1100" b="1" dirty="0">
                  <a:solidFill>
                    <a:schemeClr val="tx1"/>
                  </a:solidFill>
                </a:rPr>
                <a:t>Bandwidth does not overlap with the anchor channel</a:t>
              </a:r>
              <a:endParaRPr lang="ko-KR" altLang="en-US" sz="1100" b="1" dirty="0">
                <a:solidFill>
                  <a:schemeClr val="tx1"/>
                </a:solidFill>
              </a:endParaRPr>
            </a:p>
          </p:txBody>
        </p:sp>
        <p:sp>
          <p:nvSpPr>
            <p:cNvPr id="138" name="순서도: 판단 137"/>
            <p:cNvSpPr/>
            <p:nvPr/>
          </p:nvSpPr>
          <p:spPr bwMode="auto">
            <a:xfrm>
              <a:off x="4882449" y="3721472"/>
              <a:ext cx="1900788" cy="747060"/>
            </a:xfrm>
            <a:prstGeom prst="flowChartDecision">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endParaRPr kumimoji="0" lang="ko-KR" altLang="en-US" sz="1100" b="1" i="0" u="none" strike="noStrike" cap="none" normalizeH="0" baseline="0" dirty="0">
                <a:ln>
                  <a:noFill/>
                </a:ln>
                <a:solidFill>
                  <a:schemeClr val="tx1"/>
                </a:solidFill>
                <a:effectLst/>
              </a:endParaRPr>
            </a:p>
          </p:txBody>
        </p:sp>
        <p:sp>
          <p:nvSpPr>
            <p:cNvPr id="139" name="직사각형 138"/>
            <p:cNvSpPr/>
            <p:nvPr/>
          </p:nvSpPr>
          <p:spPr>
            <a:xfrm>
              <a:off x="5095045" y="3879558"/>
              <a:ext cx="1469088" cy="430887"/>
            </a:xfrm>
            <a:prstGeom prst="rect">
              <a:avLst/>
            </a:prstGeom>
          </p:spPr>
          <p:txBody>
            <a:bodyPr wrap="square">
              <a:spAutoFit/>
            </a:bodyPr>
            <a:lstStyle/>
            <a:p>
              <a:pPr algn="ctr"/>
              <a:r>
                <a:rPr lang="en-US" altLang="ko-KR" sz="1100" b="1" dirty="0">
                  <a:solidFill>
                    <a:schemeClr val="tx1"/>
                  </a:solidFill>
                </a:rPr>
                <a:t>ICF/ICR</a:t>
              </a:r>
              <a:br>
                <a:rPr lang="en-US" altLang="ko-KR" sz="1100" b="1" dirty="0">
                  <a:solidFill>
                    <a:schemeClr val="tx1"/>
                  </a:solidFill>
                </a:rPr>
              </a:br>
              <a:r>
                <a:rPr lang="en-US" altLang="ko-KR" sz="1100" b="1" dirty="0">
                  <a:solidFill>
                    <a:schemeClr val="tx1"/>
                  </a:solidFill>
                </a:rPr>
                <a:t>exchange confirmed</a:t>
              </a:r>
              <a:endParaRPr lang="ko-KR" altLang="en-US" sz="1100" b="1" dirty="0">
                <a:solidFill>
                  <a:schemeClr val="tx1"/>
                </a:solidFill>
              </a:endParaRPr>
            </a:p>
          </p:txBody>
        </p:sp>
        <p:sp>
          <p:nvSpPr>
            <p:cNvPr id="147" name="순서도: 판단 146"/>
            <p:cNvSpPr/>
            <p:nvPr/>
          </p:nvSpPr>
          <p:spPr bwMode="auto">
            <a:xfrm>
              <a:off x="4882449" y="4647177"/>
              <a:ext cx="1900788" cy="747060"/>
            </a:xfrm>
            <a:prstGeom prst="flowChartDecision">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endParaRPr kumimoji="0" lang="ko-KR" altLang="en-US" sz="1100" b="1" i="0" u="none" strike="noStrike" cap="none" normalizeH="0" baseline="0" dirty="0">
                <a:ln>
                  <a:noFill/>
                </a:ln>
                <a:solidFill>
                  <a:schemeClr val="tx1"/>
                </a:solidFill>
                <a:effectLst/>
              </a:endParaRPr>
            </a:p>
          </p:txBody>
        </p:sp>
        <mc:AlternateContent xmlns:mc="http://schemas.openxmlformats.org/markup-compatibility/2006" xmlns:a14="http://schemas.microsoft.com/office/drawing/2010/main">
          <mc:Choice Requires="a14">
            <p:sp>
              <p:nvSpPr>
                <p:cNvPr id="148" name="직사각형 147"/>
                <p:cNvSpPr/>
                <p:nvPr/>
              </p:nvSpPr>
              <p:spPr>
                <a:xfrm>
                  <a:off x="5095045" y="4805263"/>
                  <a:ext cx="1469088" cy="430887"/>
                </a:xfrm>
                <a:prstGeom prst="rect">
                  <a:avLst/>
                </a:prstGeom>
              </p:spPr>
              <p:txBody>
                <a:bodyPr wrap="square">
                  <a:spAutoFit/>
                </a:bodyPr>
                <a:lstStyle/>
                <a:p>
                  <a:pPr algn="ctr"/>
                  <a:r>
                    <a:rPr lang="en-US" altLang="ko-KR" sz="1100" b="1" i="1" dirty="0">
                      <a:solidFill>
                        <a:srgbClr val="0070C0"/>
                      </a:solidFill>
                    </a:rPr>
                    <a:t>BasicNAV</a:t>
                  </a:r>
                  <a:r>
                    <a:rPr lang="en-US" altLang="ko-KR" sz="1100" b="1" dirty="0">
                      <a:solidFill>
                        <a:schemeClr val="tx1"/>
                      </a:solidFill>
                    </a:rPr>
                    <a:t> set and is larger than </a:t>
                  </a:r>
                  <a14:m>
                    <m:oMath xmlns:m="http://schemas.openxmlformats.org/officeDocument/2006/math">
                      <m:sSub>
                        <m:sSubPr>
                          <m:ctrlPr>
                            <a:rPr lang="en-US" altLang="ko-KR" sz="1100" b="1" i="1">
                              <a:solidFill>
                                <a:schemeClr val="tx1"/>
                              </a:solidFill>
                              <a:latin typeface="Cambria Math" panose="02040503050406030204" pitchFamily="18" charset="0"/>
                            </a:rPr>
                          </m:ctrlPr>
                        </m:sSubPr>
                        <m:e>
                          <m:r>
                            <a:rPr lang="en-US" altLang="ko-KR" sz="1100" b="1" i="1">
                              <a:solidFill>
                                <a:schemeClr val="tx1"/>
                              </a:solidFill>
                              <a:latin typeface="Cambria Math" panose="02040503050406030204" pitchFamily="18" charset="0"/>
                            </a:rPr>
                            <m:t>𝑻</m:t>
                          </m:r>
                        </m:e>
                        <m:sub>
                          <m:r>
                            <a:rPr lang="en-US" altLang="ko-KR" sz="1100" b="1" i="1">
                              <a:solidFill>
                                <a:schemeClr val="tx1"/>
                              </a:solidFill>
                              <a:latin typeface="Cambria Math" panose="02040503050406030204" pitchFamily="18" charset="0"/>
                            </a:rPr>
                            <m:t>𝟐</m:t>
                          </m:r>
                        </m:sub>
                      </m:sSub>
                    </m:oMath>
                  </a14:m>
                  <a:endParaRPr lang="ko-KR" altLang="en-US" sz="1100" b="1" dirty="0">
                    <a:solidFill>
                      <a:schemeClr val="tx1"/>
                    </a:solidFill>
                  </a:endParaRPr>
                </a:p>
              </p:txBody>
            </p:sp>
          </mc:Choice>
          <mc:Fallback xmlns="">
            <p:sp>
              <p:nvSpPr>
                <p:cNvPr id="148" name="직사각형 147"/>
                <p:cNvSpPr>
                  <a:spLocks noRot="1" noChangeAspect="1" noMove="1" noResize="1" noEditPoints="1" noAdjustHandles="1" noChangeArrowheads="1" noChangeShapeType="1" noTextEdit="1"/>
                </p:cNvSpPr>
                <p:nvPr/>
              </p:nvSpPr>
              <p:spPr>
                <a:xfrm>
                  <a:off x="5095045" y="4805263"/>
                  <a:ext cx="1469088" cy="430887"/>
                </a:xfrm>
                <a:prstGeom prst="rect">
                  <a:avLst/>
                </a:prstGeom>
                <a:blipFill>
                  <a:blip r:embed="rId3"/>
                  <a:stretch>
                    <a:fillRect b="-9859"/>
                  </a:stretch>
                </a:blipFill>
              </p:spPr>
              <p:txBody>
                <a:bodyPr/>
                <a:lstStyle/>
                <a:p>
                  <a:r>
                    <a:rPr lang="ko-KR" altLang="en-US">
                      <a:noFill/>
                    </a:rPr>
                    <a:t> </a:t>
                  </a:r>
                </a:p>
              </p:txBody>
            </p:sp>
          </mc:Fallback>
        </mc:AlternateContent>
        <p:sp>
          <p:nvSpPr>
            <p:cNvPr id="156" name="직사각형 155"/>
            <p:cNvSpPr/>
            <p:nvPr/>
          </p:nvSpPr>
          <p:spPr bwMode="auto">
            <a:xfrm>
              <a:off x="7140273" y="4647176"/>
              <a:ext cx="1339200" cy="74705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b="1" dirty="0">
                  <a:solidFill>
                    <a:schemeClr val="tx1"/>
                  </a:solidFill>
                </a:rPr>
                <a:t>Wait for the next preamble detection</a:t>
              </a:r>
              <a:endParaRPr kumimoji="0" lang="ko-KR" altLang="en-US" sz="1200" b="1" i="0" u="none" strike="noStrike" cap="none" normalizeH="0" baseline="0" dirty="0">
                <a:ln>
                  <a:noFill/>
                </a:ln>
                <a:solidFill>
                  <a:schemeClr val="tx1"/>
                </a:solidFill>
                <a:effectLst/>
              </a:endParaRPr>
            </a:p>
          </p:txBody>
        </p:sp>
        <p:cxnSp>
          <p:nvCxnSpPr>
            <p:cNvPr id="157" name="직선 화살표 연결선 156"/>
            <p:cNvCxnSpPr>
              <a:stCxn id="147" idx="3"/>
              <a:endCxn id="156" idx="1"/>
            </p:cNvCxnSpPr>
            <p:nvPr/>
          </p:nvCxnSpPr>
          <p:spPr bwMode="auto">
            <a:xfrm flipV="1">
              <a:off x="6783237" y="5020706"/>
              <a:ext cx="357036" cy="1"/>
            </a:xfrm>
            <a:prstGeom prst="straightConnector1">
              <a:avLst/>
            </a:prstGeom>
            <a:solidFill>
              <a:srgbClr val="00B8FF"/>
            </a:solidFill>
            <a:ln w="9525" cap="flat" cmpd="sng" algn="ctr">
              <a:solidFill>
                <a:schemeClr val="tx1"/>
              </a:solidFill>
              <a:prstDash val="lgDash"/>
              <a:round/>
              <a:headEnd type="none" w="med" len="med"/>
              <a:tailEnd type="triangle"/>
            </a:ln>
            <a:effectLst/>
          </p:spPr>
        </p:cxnSp>
        <p:sp>
          <p:nvSpPr>
            <p:cNvPr id="166" name="순서도: 판단 165"/>
            <p:cNvSpPr/>
            <p:nvPr/>
          </p:nvSpPr>
          <p:spPr bwMode="auto">
            <a:xfrm>
              <a:off x="4873625" y="5556305"/>
              <a:ext cx="1900788" cy="747060"/>
            </a:xfrm>
            <a:prstGeom prst="flowChartDecision">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100" b="1" i="0" u="none" strike="noStrike" cap="none" normalizeH="0" baseline="0" dirty="0">
                <a:ln>
                  <a:noFill/>
                </a:ln>
                <a:solidFill>
                  <a:schemeClr val="tx1"/>
                </a:solidFill>
                <a:effectLst/>
              </a:endParaRPr>
            </a:p>
          </p:txBody>
        </p:sp>
        <p:sp>
          <p:nvSpPr>
            <p:cNvPr id="167" name="직사각형 166"/>
            <p:cNvSpPr/>
            <p:nvPr/>
          </p:nvSpPr>
          <p:spPr>
            <a:xfrm>
              <a:off x="5086221" y="5631128"/>
              <a:ext cx="1487624" cy="600164"/>
            </a:xfrm>
            <a:prstGeom prst="rect">
              <a:avLst/>
            </a:prstGeom>
          </p:spPr>
          <p:txBody>
            <a:bodyPr wrap="square">
              <a:spAutoFit/>
            </a:bodyPr>
            <a:lstStyle/>
            <a:p>
              <a:pPr algn="ctr"/>
              <a:r>
                <a:rPr lang="en-US" altLang="ko-KR" sz="1100" b="1" dirty="0">
                  <a:solidFill>
                    <a:schemeClr val="tx1"/>
                  </a:solidFill>
                </a:rPr>
                <a:t>Bandwidth does not overlap with the anchor channel</a:t>
              </a:r>
              <a:endParaRPr lang="ko-KR" altLang="en-US" sz="1100" b="1" dirty="0">
                <a:solidFill>
                  <a:schemeClr val="tx1"/>
                </a:solidFill>
              </a:endParaRPr>
            </a:p>
          </p:txBody>
        </p:sp>
        <p:cxnSp>
          <p:nvCxnSpPr>
            <p:cNvPr id="168" name="직선 화살표 연결선 167"/>
            <p:cNvCxnSpPr>
              <a:stCxn id="147" idx="2"/>
              <a:endCxn id="166" idx="0"/>
            </p:cNvCxnSpPr>
            <p:nvPr/>
          </p:nvCxnSpPr>
          <p:spPr bwMode="auto">
            <a:xfrm flipH="1">
              <a:off x="5824019" y="5394237"/>
              <a:ext cx="8824" cy="1620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1" name="직선 화살표 연결선 170"/>
            <p:cNvCxnSpPr>
              <a:stCxn id="166" idx="1"/>
              <a:endCxn id="45" idx="3"/>
            </p:cNvCxnSpPr>
            <p:nvPr/>
          </p:nvCxnSpPr>
          <p:spPr bwMode="auto">
            <a:xfrm flipH="1">
              <a:off x="2470667" y="5929835"/>
              <a:ext cx="2402958" cy="1657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4" name="꺾인 연결선 173"/>
            <p:cNvCxnSpPr>
              <a:stCxn id="166" idx="3"/>
              <a:endCxn id="156" idx="2"/>
            </p:cNvCxnSpPr>
            <p:nvPr/>
          </p:nvCxnSpPr>
          <p:spPr bwMode="auto">
            <a:xfrm flipV="1">
              <a:off x="6774413" y="5394235"/>
              <a:ext cx="1035460" cy="535600"/>
            </a:xfrm>
            <a:prstGeom prst="bentConnector2">
              <a:avLst/>
            </a:prstGeom>
            <a:solidFill>
              <a:srgbClr val="00B8FF"/>
            </a:solidFill>
            <a:ln w="9525" cap="flat" cmpd="sng" algn="ctr">
              <a:solidFill>
                <a:schemeClr val="tx1"/>
              </a:solidFill>
              <a:prstDash val="lgDash"/>
              <a:round/>
              <a:headEnd type="none" w="med" len="med"/>
              <a:tailEnd type="triangle"/>
            </a:ln>
            <a:effectLst/>
          </p:spPr>
        </p:cxnSp>
        <p:cxnSp>
          <p:nvCxnSpPr>
            <p:cNvPr id="179" name="꺾인 연결선 178"/>
            <p:cNvCxnSpPr>
              <a:stCxn id="138" idx="3"/>
              <a:endCxn id="156" idx="0"/>
            </p:cNvCxnSpPr>
            <p:nvPr/>
          </p:nvCxnSpPr>
          <p:spPr bwMode="auto">
            <a:xfrm>
              <a:off x="6783237" y="4095002"/>
              <a:ext cx="1026636" cy="552174"/>
            </a:xfrm>
            <a:prstGeom prst="bentConnector2">
              <a:avLst/>
            </a:prstGeom>
            <a:solidFill>
              <a:srgbClr val="00B8FF"/>
            </a:solidFill>
            <a:ln w="9525" cap="flat" cmpd="sng" algn="ctr">
              <a:solidFill>
                <a:schemeClr val="tx1"/>
              </a:solidFill>
              <a:prstDash val="lgDash"/>
              <a:round/>
              <a:headEnd type="none" w="med" len="med"/>
              <a:tailEnd type="triangle"/>
            </a:ln>
            <a:effectLst/>
          </p:spPr>
        </p:cxnSp>
      </p:grpSp>
      <p:sp>
        <p:nvSpPr>
          <p:cNvPr id="37" name="TextBox 36"/>
          <p:cNvSpPr txBox="1"/>
          <p:nvPr/>
        </p:nvSpPr>
        <p:spPr>
          <a:xfrm>
            <a:off x="5540145" y="2919998"/>
            <a:ext cx="3113741" cy="400110"/>
          </a:xfrm>
          <a:prstGeom prst="rect">
            <a:avLst/>
          </a:prstGeom>
          <a:noFill/>
        </p:spPr>
        <p:txBody>
          <a:bodyPr wrap="square" rtlCol="0">
            <a:spAutoFit/>
          </a:bodyPr>
          <a:lstStyle/>
          <a:p>
            <a:r>
              <a:rPr lang="en-US" altLang="ko-KR" sz="1000" dirty="0">
                <a:solidFill>
                  <a:schemeClr val="tx1"/>
                </a:solidFill>
              </a:rPr>
              <a:t>*[NOTE] Performing NPCA after receiving a Legacy PPDU (i.e., </a:t>
            </a:r>
            <a:r>
              <a:rPr lang="en-US" altLang="ko-KR" sz="1000" b="1" dirty="0">
                <a:solidFill>
                  <a:schemeClr val="tx1"/>
                </a:solidFill>
              </a:rPr>
              <a:t>pre-HE PPDU</a:t>
            </a:r>
            <a:r>
              <a:rPr lang="en-US" altLang="ko-KR" sz="1000" dirty="0">
                <a:solidFill>
                  <a:schemeClr val="tx1"/>
                </a:solidFill>
              </a:rPr>
              <a:t>) is </a:t>
            </a:r>
            <a:r>
              <a:rPr lang="en-US" altLang="ko-KR" sz="1000" b="1" dirty="0">
                <a:solidFill>
                  <a:schemeClr val="tx1"/>
                </a:solidFill>
              </a:rPr>
              <a:t>TBD</a:t>
            </a:r>
            <a:endParaRPr lang="ko-KR" altLang="en-US" sz="1000" b="1" dirty="0">
              <a:solidFill>
                <a:schemeClr val="tx1"/>
              </a:solidFill>
            </a:endParaRPr>
          </a:p>
        </p:txBody>
      </p:sp>
    </p:spTree>
    <p:extLst>
      <p:ext uri="{BB962C8B-B14F-4D97-AF65-F5344CB8AC3E}">
        <p14:creationId xmlns:p14="http://schemas.microsoft.com/office/powerpoint/2010/main" val="1696283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How to Coordinate</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TXOP operation within </a:t>
            </a:r>
            <a:r>
              <a:rPr lang="en-US" altLang="ko-KR" sz="2000" i="1" dirty="0"/>
              <a:t>NPCADuration</a:t>
            </a:r>
          </a:p>
          <a:p>
            <a:pPr lvl="1">
              <a:buFont typeface="Arial" panose="020B0604020202020204" pitchFamily="34" charset="0"/>
              <a:buChar char="•"/>
            </a:pPr>
            <a:r>
              <a:rPr lang="en-US" altLang="ko-KR" sz="1600" dirty="0"/>
              <a:t>AP has to check which STAs are running NPCA, to schedule PPDUs</a:t>
            </a:r>
          </a:p>
          <a:p>
            <a:pPr lvl="1">
              <a:buFont typeface="Arial" panose="020B0604020202020204" pitchFamily="34" charset="0"/>
              <a:buChar char="•"/>
            </a:pPr>
            <a:r>
              <a:rPr lang="en-US" altLang="ko-KR" sz="1600" dirty="0"/>
              <a:t>STAs running NPCA also need to verify whether AP is performing NPCA</a:t>
            </a:r>
          </a:p>
          <a:p>
            <a:pPr lvl="1">
              <a:buFont typeface="Arial" panose="020B0604020202020204" pitchFamily="34" charset="0"/>
              <a:buChar char="•"/>
            </a:pPr>
            <a:r>
              <a:rPr lang="en-US" altLang="ko-KR" sz="1600" dirty="0"/>
              <a:t>Then, AP and STAs performing NPCA can initiate multiple TXOPs within </a:t>
            </a:r>
            <a:r>
              <a:rPr lang="en-US" altLang="ko-KR" sz="1600" i="1" dirty="0"/>
              <a:t>NPCADuration</a:t>
            </a:r>
          </a:p>
          <a:p>
            <a:pPr lvl="2">
              <a:buFont typeface="Arial" panose="020B0604020202020204" pitchFamily="34" charset="0"/>
              <a:buChar char="•"/>
            </a:pPr>
            <a:endParaRPr lang="en-US" altLang="ko-KR" sz="1400" dirty="0"/>
          </a:p>
          <a:p>
            <a:pPr marL="457200" lvl="1" indent="0"/>
            <a:r>
              <a:rPr lang="en-US" altLang="ko-KR" sz="1800" dirty="0">
                <a:sym typeface="Wingdings" panose="05000000000000000000" pitchFamily="2" charset="2"/>
              </a:rPr>
              <a:t>  </a:t>
            </a:r>
            <a:r>
              <a:rPr lang="en-US" altLang="ko-KR" sz="1600" dirty="0">
                <a:sym typeface="Wingdings" panose="05000000000000000000" pitchFamily="2" charset="2"/>
              </a:rPr>
              <a:t>After the start of NPCA,</a:t>
            </a:r>
            <a:br>
              <a:rPr lang="en-US" altLang="ko-KR" sz="1600" dirty="0">
                <a:sym typeface="Wingdings" panose="05000000000000000000" pitchFamily="2" charset="2"/>
              </a:rPr>
            </a:br>
            <a:r>
              <a:rPr lang="en-US" altLang="ko-KR" sz="1600" dirty="0">
                <a:sym typeface="Wingdings" panose="05000000000000000000" pitchFamily="2" charset="2"/>
              </a:rPr>
              <a:t>       we may need </a:t>
            </a:r>
            <a:r>
              <a:rPr lang="en-US" altLang="ko-KR" sz="1600" dirty="0">
                <a:solidFill>
                  <a:srgbClr val="0070C0"/>
                </a:solidFill>
                <a:sym typeface="Wingdings" panose="05000000000000000000" pitchFamily="2" charset="2"/>
              </a:rPr>
              <a:t>to establish a coordinated rule</a:t>
            </a:r>
            <a:r>
              <a:rPr lang="en-US" altLang="ko-KR" sz="1600" dirty="0">
                <a:sym typeface="Wingdings" panose="05000000000000000000" pitchFamily="2" charset="2"/>
              </a:rPr>
              <a:t> regarding </a:t>
            </a:r>
            <a:r>
              <a:rPr lang="en-US" altLang="ko-KR" sz="1600" dirty="0">
                <a:solidFill>
                  <a:srgbClr val="0070C0"/>
                </a:solidFill>
                <a:sym typeface="Wingdings" panose="05000000000000000000" pitchFamily="2" charset="2"/>
              </a:rPr>
              <a:t>who and how initiates the TXOP</a:t>
            </a:r>
            <a:endParaRPr lang="en-US" altLang="ko-KR" sz="1800" dirty="0">
              <a:solidFill>
                <a:srgbClr val="0070C0"/>
              </a:solidFill>
              <a:sym typeface="Wingdings" panose="05000000000000000000" pitchFamily="2" charset="2"/>
            </a:endParaRPr>
          </a:p>
          <a:p>
            <a:pPr marL="457200" lvl="1" indent="0"/>
            <a:endParaRPr lang="en-US" altLang="ko-KR" sz="16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spTree>
    <p:extLst>
      <p:ext uri="{BB962C8B-B14F-4D97-AF65-F5344CB8AC3E}">
        <p14:creationId xmlns:p14="http://schemas.microsoft.com/office/powerpoint/2010/main" val="3337849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How to Coordinate</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Difficulties in coordination </a:t>
            </a:r>
          </a:p>
          <a:p>
            <a:pPr marL="457200" lvl="1" indent="0">
              <a:lnSpc>
                <a:spcPct val="95000"/>
              </a:lnSpc>
            </a:pPr>
            <a:r>
              <a:rPr lang="en-US" altLang="ko-KR" sz="1600" dirty="0"/>
              <a:t>Problem 1. Information imbalance and asymmetry</a:t>
            </a:r>
          </a:p>
          <a:p>
            <a:pPr lvl="2">
              <a:lnSpc>
                <a:spcPct val="95000"/>
              </a:lnSpc>
              <a:buFont typeface="Arial" panose="020B0604020202020204" pitchFamily="34" charset="0"/>
              <a:buChar char="•"/>
            </a:pPr>
            <a:r>
              <a:rPr lang="en-US" altLang="ko-KR" sz="1400" dirty="0"/>
              <a:t>Different NPCA switching delay capabilities among STAs</a:t>
            </a:r>
          </a:p>
          <a:p>
            <a:pPr lvl="3">
              <a:lnSpc>
                <a:spcPct val="95000"/>
              </a:lnSpc>
              <a:buFont typeface="Arial" panose="020B0604020202020204" pitchFamily="34" charset="0"/>
              <a:buChar char="•"/>
            </a:pPr>
            <a:r>
              <a:rPr lang="en-US" altLang="ko-KR" sz="1200" dirty="0"/>
              <a:t>Especially, the STAs switching to NPCH outside of its operating bandwidth experience significant delays</a:t>
            </a:r>
          </a:p>
          <a:p>
            <a:pPr lvl="2">
              <a:lnSpc>
                <a:spcPct val="95000"/>
              </a:lnSpc>
              <a:buFont typeface="Arial" panose="020B0604020202020204" pitchFamily="34" charset="0"/>
              <a:buChar char="•"/>
            </a:pPr>
            <a:r>
              <a:rPr lang="en-US" altLang="ko-KR" sz="1400" dirty="0">
                <a:solidFill>
                  <a:srgbClr val="FF0000"/>
                </a:solidFill>
              </a:rPr>
              <a:t>Different view on the OBSS </a:t>
            </a:r>
            <a:r>
              <a:rPr lang="en-US" altLang="ko-KR" sz="1400" dirty="0"/>
              <a:t>that triggered NPCA (i.e., OBSS hidden from each other)</a:t>
            </a:r>
          </a:p>
          <a:p>
            <a:pPr lvl="3">
              <a:lnSpc>
                <a:spcPct val="95000"/>
              </a:lnSpc>
              <a:buFont typeface="Arial" panose="020B0604020202020204" pitchFamily="34" charset="0"/>
              <a:buChar char="•"/>
            </a:pPr>
            <a:r>
              <a:rPr lang="en-US" altLang="ko-KR" sz="1200" dirty="0"/>
              <a:t>May have heterogeneous NPCA duration and available NPCA</a:t>
            </a:r>
          </a:p>
          <a:p>
            <a:pPr lvl="2">
              <a:lnSpc>
                <a:spcPct val="95000"/>
              </a:lnSpc>
              <a:buFont typeface="Arial" panose="020B0604020202020204" pitchFamily="34" charset="0"/>
              <a:buChar char="•"/>
            </a:pPr>
            <a:r>
              <a:rPr lang="en-US" altLang="ko-KR" sz="1400" dirty="0">
                <a:solidFill>
                  <a:srgbClr val="FF0000"/>
                </a:solidFill>
              </a:rPr>
              <a:t>Hidden</a:t>
            </a:r>
            <a:r>
              <a:rPr lang="ko-KR" altLang="en-US" sz="1400" dirty="0">
                <a:solidFill>
                  <a:srgbClr val="FF0000"/>
                </a:solidFill>
              </a:rPr>
              <a:t> </a:t>
            </a:r>
            <a:r>
              <a:rPr lang="en-US" altLang="ko-KR" sz="1400" dirty="0">
                <a:solidFill>
                  <a:srgbClr val="FF0000"/>
                </a:solidFill>
              </a:rPr>
              <a:t>node</a:t>
            </a:r>
            <a:r>
              <a:rPr lang="ko-KR" altLang="en-US" sz="1400" dirty="0">
                <a:solidFill>
                  <a:srgbClr val="FF0000"/>
                </a:solidFill>
              </a:rPr>
              <a:t> </a:t>
            </a:r>
            <a:r>
              <a:rPr lang="en-US" altLang="ko-KR" sz="1400" dirty="0">
                <a:solidFill>
                  <a:srgbClr val="FF0000"/>
                </a:solidFill>
              </a:rPr>
              <a:t>problem</a:t>
            </a:r>
            <a:r>
              <a:rPr lang="ko-KR" altLang="en-US" sz="1400" dirty="0">
                <a:solidFill>
                  <a:srgbClr val="FF0000"/>
                </a:solidFill>
              </a:rPr>
              <a:t> </a:t>
            </a:r>
            <a:r>
              <a:rPr lang="en-US" altLang="ko-KR" sz="1400" dirty="0"/>
              <a:t>b/w</a:t>
            </a:r>
            <a:r>
              <a:rPr lang="ko-KR" altLang="en-US" sz="1400" dirty="0"/>
              <a:t> </a:t>
            </a:r>
            <a:r>
              <a:rPr lang="en-US" altLang="ko-KR" sz="1400" dirty="0"/>
              <a:t>NPCA</a:t>
            </a:r>
            <a:r>
              <a:rPr lang="ko-KR" altLang="en-US" sz="1400" dirty="0"/>
              <a:t> </a:t>
            </a:r>
            <a:r>
              <a:rPr lang="en-US" altLang="ko-KR" sz="1400" dirty="0"/>
              <a:t>AP, NPCA</a:t>
            </a:r>
            <a:r>
              <a:rPr lang="ko-KR" altLang="en-US" sz="1400" dirty="0"/>
              <a:t> </a:t>
            </a:r>
            <a:r>
              <a:rPr lang="en-US" altLang="ko-KR" sz="1400" dirty="0"/>
              <a:t>STA, and</a:t>
            </a:r>
            <a:r>
              <a:rPr lang="ko-KR" altLang="en-US" sz="1400" dirty="0"/>
              <a:t> </a:t>
            </a:r>
            <a:r>
              <a:rPr lang="en-US" altLang="ko-KR" sz="1400" dirty="0"/>
              <a:t>OBSS</a:t>
            </a:r>
            <a:r>
              <a:rPr lang="ko-KR" altLang="en-US" sz="1400" dirty="0"/>
              <a:t> </a:t>
            </a:r>
            <a:r>
              <a:rPr lang="en-US" altLang="ko-KR" sz="1400" dirty="0"/>
              <a:t>STAs</a:t>
            </a:r>
            <a:endParaRPr lang="en-US" altLang="ko-KR" sz="200" dirty="0"/>
          </a:p>
          <a:p>
            <a:pPr marL="457200" lvl="1" indent="0">
              <a:lnSpc>
                <a:spcPct val="95000"/>
              </a:lnSpc>
            </a:pPr>
            <a:r>
              <a:rPr lang="en-US" altLang="ko-KR" sz="1600" dirty="0"/>
              <a:t>Problem 2. Medium synch management</a:t>
            </a:r>
          </a:p>
          <a:p>
            <a:pPr lvl="2">
              <a:lnSpc>
                <a:spcPct val="95000"/>
              </a:lnSpc>
              <a:buFont typeface="Arial" panose="020B0604020202020204" pitchFamily="34" charset="0"/>
              <a:buChar char="•"/>
            </a:pPr>
            <a:r>
              <a:rPr lang="en-US" altLang="ko-KR" sz="1400" dirty="0"/>
              <a:t>Obligation required to provide a </a:t>
            </a:r>
            <a:r>
              <a:rPr lang="en-US" altLang="ko-KR" sz="1400" dirty="0">
                <a:solidFill>
                  <a:srgbClr val="FF0000"/>
                </a:solidFill>
              </a:rPr>
              <a:t>protection for the existing transmissions </a:t>
            </a:r>
            <a:r>
              <a:rPr lang="en-US" altLang="ko-KR" sz="1400" dirty="0"/>
              <a:t>in NPCH</a:t>
            </a:r>
          </a:p>
          <a:p>
            <a:pPr lvl="3">
              <a:lnSpc>
                <a:spcPct val="95000"/>
              </a:lnSpc>
              <a:buFont typeface="Arial" panose="020B0604020202020204" pitchFamily="34" charset="0"/>
              <a:buChar char="•"/>
            </a:pPr>
            <a:r>
              <a:rPr lang="en-US" altLang="ko-KR" sz="1200" dirty="0"/>
              <a:t>Similarity with medium access recovery procedure for EMLSR</a:t>
            </a:r>
          </a:p>
          <a:p>
            <a:pPr lvl="4">
              <a:lnSpc>
                <a:spcPct val="95000"/>
              </a:lnSpc>
              <a:buFont typeface="Arial" panose="020B0604020202020204" pitchFamily="34" charset="0"/>
              <a:buChar char="•"/>
            </a:pPr>
            <a:r>
              <a:rPr lang="en-US" altLang="ko-KR" sz="1200" dirty="0"/>
              <a:t>Considering the general operation scenario of NPCA, </a:t>
            </a:r>
            <a:r>
              <a:rPr lang="en-US" altLang="ko-KR" sz="1200" i="1" dirty="0" err="1"/>
              <a:t>MediumSyncDelay</a:t>
            </a:r>
            <a:r>
              <a:rPr lang="en-US" altLang="ko-KR" sz="1200" i="1" dirty="0"/>
              <a:t> Timer</a:t>
            </a:r>
            <a:r>
              <a:rPr lang="en-US" altLang="ko-KR" sz="1200" dirty="0"/>
              <a:t> could be too long</a:t>
            </a:r>
          </a:p>
          <a:p>
            <a:pPr lvl="4">
              <a:lnSpc>
                <a:spcPct val="95000"/>
              </a:lnSpc>
              <a:buFont typeface="Arial" panose="020B0604020202020204" pitchFamily="34" charset="0"/>
              <a:buChar char="•"/>
            </a:pPr>
            <a:r>
              <a:rPr lang="en-US" altLang="ko-KR" sz="1200" dirty="0"/>
              <a:t>Might be harsh for each STA to send RTS only up to </a:t>
            </a:r>
            <a:r>
              <a:rPr lang="en-US" altLang="ko-KR" sz="1200" i="1" dirty="0"/>
              <a:t>dot11MSDTXOPMax </a:t>
            </a:r>
            <a:r>
              <a:rPr lang="en-US" altLang="ko-KR" sz="1200" dirty="0"/>
              <a:t>trial</a:t>
            </a:r>
          </a:p>
          <a:p>
            <a:pPr lvl="3">
              <a:lnSpc>
                <a:spcPct val="95000"/>
              </a:lnSpc>
              <a:buFont typeface="Arial" panose="020B0604020202020204" pitchFamily="34" charset="0"/>
              <a:buChar char="•"/>
            </a:pPr>
            <a:r>
              <a:rPr lang="en-US" altLang="ko-KR" sz="1200" dirty="0"/>
              <a:t>The threshold for determining idleness should be set more conservative way</a:t>
            </a:r>
          </a:p>
          <a:p>
            <a:pPr lvl="2">
              <a:lnSpc>
                <a:spcPct val="95000"/>
              </a:lnSpc>
              <a:buFont typeface="Arial" panose="020B0604020202020204" pitchFamily="34" charset="0"/>
              <a:buChar char="•"/>
            </a:pPr>
            <a:r>
              <a:rPr lang="en-US" altLang="ko-KR" sz="1400" dirty="0"/>
              <a:t>To simultaneously identify STAs performing NPCA, short MU-based control frame is required</a:t>
            </a:r>
          </a:p>
          <a:p>
            <a:pPr marL="457200" lvl="1" indent="0">
              <a:lnSpc>
                <a:spcPct val="95000"/>
              </a:lnSpc>
            </a:pPr>
            <a:r>
              <a:rPr lang="en-US" altLang="ko-KR" sz="1600" dirty="0"/>
              <a:t>Problem 3. Collisions in the anchor channel</a:t>
            </a:r>
            <a:endParaRPr lang="en-US" altLang="ko-KR" sz="1400" dirty="0"/>
          </a:p>
          <a:p>
            <a:pPr lvl="2">
              <a:lnSpc>
                <a:spcPct val="95000"/>
              </a:lnSpc>
              <a:buFont typeface="Arial" panose="020B0604020202020204" pitchFamily="34" charset="0"/>
              <a:buChar char="•"/>
            </a:pPr>
            <a:r>
              <a:rPr lang="en-US" altLang="ko-KR" sz="1400" dirty="0"/>
              <a:t>Immediately after the start of NPCA, simultaneous accesses by a large number of STAs could result in severe </a:t>
            </a:r>
            <a:r>
              <a:rPr lang="en-US" altLang="ko-KR" sz="1400" dirty="0">
                <a:solidFill>
                  <a:srgbClr val="FF0000"/>
                </a:solidFill>
              </a:rPr>
              <a:t>collisions</a:t>
            </a:r>
          </a:p>
          <a:p>
            <a:pPr lvl="3">
              <a:lnSpc>
                <a:spcPct val="95000"/>
              </a:lnSpc>
              <a:buFont typeface="Arial" panose="020B0604020202020204" pitchFamily="34" charset="0"/>
              <a:buChar char="•"/>
            </a:pPr>
            <a:r>
              <a:rPr lang="en-US" altLang="ko-KR" sz="1200" dirty="0"/>
              <a:t>Initialized EDCA parameters in NPCH can exacerbate the collision probability</a:t>
            </a:r>
            <a:br>
              <a:rPr lang="en-US" altLang="ko-KR" sz="1200" dirty="0"/>
            </a:br>
            <a:r>
              <a:rPr lang="en-US" altLang="ko-KR" sz="900" dirty="0"/>
              <a:t>(e.g., if </a:t>
            </a:r>
            <a:r>
              <a:rPr lang="en-US" altLang="ko-KR" sz="900" dirty="0">
                <a:solidFill>
                  <a:srgbClr val="FF0000"/>
                </a:solidFill>
              </a:rPr>
              <a:t>10 STAs </a:t>
            </a:r>
            <a:r>
              <a:rPr lang="en-US" altLang="ko-KR" sz="900" dirty="0"/>
              <a:t>attempt initial access at the same time in the anchor channel, the probability of collision reaches almost 50%)</a:t>
            </a:r>
            <a:endParaRPr lang="en-US" altLang="ko-KR" sz="12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sp>
        <p:nvSpPr>
          <p:cNvPr id="5" name="직사각형 4"/>
          <p:cNvSpPr/>
          <p:nvPr/>
        </p:nvSpPr>
        <p:spPr>
          <a:xfrm>
            <a:off x="7389845" y="4485776"/>
            <a:ext cx="1561322" cy="400110"/>
          </a:xfrm>
          <a:prstGeom prst="rect">
            <a:avLst/>
          </a:prstGeom>
        </p:spPr>
        <p:txBody>
          <a:bodyPr wrap="square">
            <a:spAutoFit/>
          </a:bodyPr>
          <a:lstStyle/>
          <a:p>
            <a:r>
              <a:rPr lang="en-US" altLang="ko-KR" sz="1000" dirty="0">
                <a:solidFill>
                  <a:srgbClr val="000000"/>
                </a:solidFill>
              </a:rPr>
              <a:t>[NOTE] Default value of dot11MSDTXOPMax is 1 </a:t>
            </a:r>
            <a:endParaRPr lang="ko-KR" altLang="en-US" sz="1000" dirty="0"/>
          </a:p>
        </p:txBody>
      </p:sp>
    </p:spTree>
    <p:extLst>
      <p:ext uri="{BB962C8B-B14F-4D97-AF65-F5344CB8AC3E}">
        <p14:creationId xmlns:p14="http://schemas.microsoft.com/office/powerpoint/2010/main" val="3385643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How to Coordinate</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Proposal: After performing an NPCA, we can define a mode of operation that at least the first TXOP operates as a trigger-based TXOP (i.e., exclusively for AP access)</a:t>
            </a:r>
            <a:endParaRPr lang="en-US" altLang="ko-KR" sz="1600" dirty="0"/>
          </a:p>
          <a:p>
            <a:pPr lvl="1">
              <a:buFont typeface="Arial" panose="020B0604020202020204" pitchFamily="34" charset="0"/>
              <a:buChar char="•"/>
            </a:pPr>
            <a:r>
              <a:rPr lang="en-US" altLang="ko-KR" sz="1600" dirty="0"/>
              <a:t>[P1] The AP can easily identify STAs performing NPCA through ICF-ICR exchange</a:t>
            </a:r>
          </a:p>
          <a:p>
            <a:pPr lvl="1">
              <a:buFont typeface="Arial" panose="020B0604020202020204" pitchFamily="34" charset="0"/>
              <a:buChar char="•"/>
            </a:pPr>
            <a:endParaRPr lang="en-US" altLang="ko-KR" sz="1600" dirty="0"/>
          </a:p>
          <a:p>
            <a:pPr lvl="1">
              <a:buFont typeface="Arial" panose="020B0604020202020204" pitchFamily="34" charset="0"/>
              <a:buChar char="•"/>
            </a:pPr>
            <a:r>
              <a:rPr lang="en-US" altLang="ko-KR" sz="1600" dirty="0"/>
              <a:t>[P1] The AP can share its NPCA information (e.g., OBSS info, NPCA duration, etc.) in the trigger frame (i.e., ICF) to facilitate coordination</a:t>
            </a:r>
          </a:p>
          <a:p>
            <a:pPr lvl="1">
              <a:buFont typeface="Arial" panose="020B0604020202020204" pitchFamily="34" charset="0"/>
              <a:buChar char="•"/>
            </a:pPr>
            <a:endParaRPr lang="en-US" altLang="ko-KR" sz="1600" dirty="0"/>
          </a:p>
          <a:p>
            <a:pPr lvl="1">
              <a:buFont typeface="Arial" panose="020B0604020202020204" pitchFamily="34" charset="0"/>
              <a:buChar char="•"/>
            </a:pPr>
            <a:r>
              <a:rPr lang="en-US" altLang="ko-KR" sz="1600" dirty="0"/>
              <a:t>[P1] If a STA does not receive any ICF (e.g., trigger frame) from the AP for a certain period time, it needs to terminate NPCA operation</a:t>
            </a:r>
          </a:p>
          <a:p>
            <a:pPr lvl="1">
              <a:buFont typeface="Arial" panose="020B0604020202020204" pitchFamily="34" charset="0"/>
              <a:buChar char="•"/>
            </a:pPr>
            <a:endParaRPr lang="en-US" altLang="ko-KR" sz="1600" dirty="0"/>
          </a:p>
          <a:p>
            <a:pPr lvl="1">
              <a:buFont typeface="Arial" panose="020B0604020202020204" pitchFamily="34" charset="0"/>
              <a:buChar char="•"/>
            </a:pPr>
            <a:r>
              <a:rPr lang="en-US" altLang="ko-KR" sz="1600" dirty="0"/>
              <a:t>[P2] If NPCA STA receives ICF and is ED-idle </a:t>
            </a:r>
            <a:r>
              <a:rPr lang="en-US" altLang="ko-KR" sz="1200" dirty="0"/>
              <a:t>(lower than </a:t>
            </a:r>
            <a:r>
              <a:rPr lang="en-US" altLang="ko-KR" sz="1200" b="1" i="1" dirty="0"/>
              <a:t>TBD</a:t>
            </a:r>
            <a:r>
              <a:rPr lang="en-US" altLang="ko-KR" sz="1200" b="1" dirty="0"/>
              <a:t> dBm</a:t>
            </a:r>
            <a:r>
              <a:rPr lang="en-US" altLang="ko-KR" sz="1200" dirty="0"/>
              <a:t> conservatively)</a:t>
            </a:r>
            <a:r>
              <a:rPr lang="en-US" altLang="ko-KR" sz="1600" dirty="0"/>
              <a:t>  on the anchor channel, it can secure medium synchronization (Same goes for the AP regarding ICR)</a:t>
            </a:r>
          </a:p>
          <a:p>
            <a:pPr lvl="1">
              <a:buFont typeface="Arial" panose="020B0604020202020204" pitchFamily="34" charset="0"/>
              <a:buChar char="•"/>
            </a:pPr>
            <a:endParaRPr lang="en-US" altLang="ko-KR" sz="1600" dirty="0"/>
          </a:p>
          <a:p>
            <a:pPr lvl="1">
              <a:buFont typeface="Arial" panose="020B0604020202020204" pitchFamily="34" charset="0"/>
              <a:buChar char="•"/>
            </a:pPr>
            <a:r>
              <a:rPr lang="en-US" altLang="ko-KR" sz="1600" dirty="0"/>
              <a:t>[P3] Since only the AP accesses the anchor channel in NPCH, collisions can be eliminated</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spTree>
    <p:extLst>
      <p:ext uri="{BB962C8B-B14F-4D97-AF65-F5344CB8AC3E}">
        <p14:creationId xmlns:p14="http://schemas.microsoft.com/office/powerpoint/2010/main" val="124105893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20188</TotalTime>
  <Words>2027</Words>
  <Application>Microsoft Office PowerPoint</Application>
  <PresentationFormat>화면 슬라이드 쇼(4:3)</PresentationFormat>
  <Paragraphs>246</Paragraphs>
  <Slides>13</Slides>
  <Notes>1</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13</vt:i4>
      </vt:variant>
    </vt:vector>
  </HeadingPairs>
  <TitlesOfParts>
    <vt:vector size="17" baseType="lpstr">
      <vt:lpstr>Arial</vt:lpstr>
      <vt:lpstr>Cambria Math</vt:lpstr>
      <vt:lpstr>Times New Roman</vt:lpstr>
      <vt:lpstr>Office Theme</vt:lpstr>
      <vt:lpstr>Some details on NPCA</vt:lpstr>
      <vt:lpstr>Introduction</vt:lpstr>
      <vt:lpstr>Introduction</vt:lpstr>
      <vt:lpstr>When to switch</vt:lpstr>
      <vt:lpstr>When to switch</vt:lpstr>
      <vt:lpstr>When to switch</vt:lpstr>
      <vt:lpstr>How to Coordinate</vt:lpstr>
      <vt:lpstr>How to Coordinate</vt:lpstr>
      <vt:lpstr>How to Coordinate</vt:lpstr>
      <vt:lpstr>Example Scenario</vt:lpstr>
      <vt:lpstr>Summary</vt:lpstr>
      <vt:lpstr>Conclusion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변성호/시스템설계그룹(네트워크)/삼성전자</cp:lastModifiedBy>
  <cp:revision>652</cp:revision>
  <cp:lastPrinted>2023-02-08T06:01:06Z</cp:lastPrinted>
  <dcterms:created xsi:type="dcterms:W3CDTF">2019-06-07T21:10:12Z</dcterms:created>
  <dcterms:modified xsi:type="dcterms:W3CDTF">2024-10-04T06:50:55Z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y fmtid="{D5CDD505-2E9C-101B-9397-08002B2CF9AE}" pid="3" name="_NewReviewCycle">
    <vt:lpwstr/>
  </property>
</Properties>
</file>