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75" r:id="rId4"/>
    <p:sldId id="276" r:id="rId5"/>
    <p:sldId id="262" r:id="rId6"/>
    <p:sldId id="265" r:id="rId7"/>
    <p:sldId id="266" r:id="rId8"/>
    <p:sldId id="267" r:id="rId9"/>
    <p:sldId id="268" r:id="rId10"/>
    <p:sldId id="270" r:id="rId11"/>
    <p:sldId id="277" r:id="rId12"/>
    <p:sldId id="272" r:id="rId13"/>
    <p:sldId id="273" r:id="rId14"/>
    <p:sldId id="263" r:id="rId15"/>
    <p:sldId id="280" r:id="rId16"/>
    <p:sldId id="281" r:id="rId17"/>
    <p:sldId id="278" r:id="rId18"/>
    <p:sldId id="274" r:id="rId19"/>
    <p:sldId id="264" r:id="rId20"/>
    <p:sldId id="279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72" autoAdjust="0"/>
    <p:restoredTop sz="96281"/>
  </p:normalViewPr>
  <p:slideViewPr>
    <p:cSldViewPr>
      <p:cViewPr varScale="1">
        <p:scale>
          <a:sx n="128" d="100"/>
          <a:sy n="128" d="100"/>
        </p:scale>
        <p:origin x="1120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802.11-24/1103r0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Dan Harkins, HPE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802.11-24/1103r0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Dan Harkins, HPE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Dan Harkins, HPE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802.11-24/1103r1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eprint.iacr.org/2025/231.pdf" TargetMode="External"/><Relationship Id="rId3" Type="http://schemas.openxmlformats.org/officeDocument/2006/relationships/hyperlink" Target="https://nvlpubs.nist.gov/nistpubs/FIPS/NIST.FIPS.203.ipd.pdf" TargetMode="External"/><Relationship Id="rId7" Type="http://schemas.openxmlformats.org/officeDocument/2006/relationships/hyperlink" Target="https://eprint.iacr.org/2024/308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s.columbia.edu/~smb/papers/neke.pdf" TargetMode="External"/><Relationship Id="rId5" Type="http://schemas.openxmlformats.org/officeDocument/2006/relationships/hyperlink" Target="https://www.ietf.org/archive/id/draft-veitch-kemeleon-00.html" TargetMode="External"/><Relationship Id="rId4" Type="http://schemas.openxmlformats.org/officeDocument/2006/relationships/hyperlink" Target="https://eprint.iacr.org/2023/47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Post-Quantum 802.11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738397"/>
              </p:ext>
            </p:extLst>
          </p:nvPr>
        </p:nvGraphicFramePr>
        <p:xfrm>
          <a:off x="508000" y="235108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5108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AC27A-AD9F-324E-B199-8B536D8A4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FILS Authentication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E95E1-681E-4E4A-97FC-B739B684E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9387"/>
            <a:ext cx="8077200" cy="4875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Signatures exchanged in </a:t>
            </a:r>
            <a:r>
              <a:rPr lang="en-US" sz="2000" dirty="0" err="1"/>
              <a:t>assoc</a:t>
            </a:r>
            <a:r>
              <a:rPr lang="en-US" sz="2000" dirty="0"/>
              <a:t> req/resp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DILITHIUM signatures are too big! </a:t>
            </a:r>
          </a:p>
          <a:p>
            <a:pPr marL="0" indent="0"/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SPHINCS+ is bigger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FALCON signatures would fit in an MSDU!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FALCON uses floating point operations that must be performed in constant time though </a:t>
            </a:r>
            <a:r>
              <a:rPr lang="en-US" sz="2000" dirty="0">
                <a:sym typeface="Wingdings" pitchFamily="2" charset="2"/>
              </a:rPr>
              <a:t>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934F63-24C7-BA48-94AD-C4595F5309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D9278-CC95-1449-B522-D2D3BF6D69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2C1A9E-43F4-8C4F-B9B0-1150E59664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83F4BC4-77AA-B440-8B7A-F68B6C2D66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819282"/>
              </p:ext>
            </p:extLst>
          </p:nvPr>
        </p:nvGraphicFramePr>
        <p:xfrm>
          <a:off x="1295400" y="4526280"/>
          <a:ext cx="576381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1272">
                  <a:extLst>
                    <a:ext uri="{9D8B030D-6E8A-4147-A177-3AD203B41FA5}">
                      <a16:colId xmlns:a16="http://schemas.microsoft.com/office/drawing/2014/main" val="402886473"/>
                    </a:ext>
                  </a:extLst>
                </a:gridCol>
                <a:gridCol w="1921272">
                  <a:extLst>
                    <a:ext uri="{9D8B030D-6E8A-4147-A177-3AD203B41FA5}">
                      <a16:colId xmlns:a16="http://schemas.microsoft.com/office/drawing/2014/main" val="2249611264"/>
                    </a:ext>
                  </a:extLst>
                </a:gridCol>
                <a:gridCol w="1921272">
                  <a:extLst>
                    <a:ext uri="{9D8B030D-6E8A-4147-A177-3AD203B41FA5}">
                      <a16:colId xmlns:a16="http://schemas.microsoft.com/office/drawing/2014/main" val="24554635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  <a:r>
                        <a:rPr lang="en-US" dirty="0" err="1"/>
                        <a:t>Algoritm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Public Key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Signature Size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75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FALCON-512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897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618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393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FALCON-1024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1793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1234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430175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731FEEC-0E85-D342-9166-B107057A21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053288"/>
              </p:ext>
            </p:extLst>
          </p:nvPr>
        </p:nvGraphicFramePr>
        <p:xfrm>
          <a:off x="1417639" y="2250440"/>
          <a:ext cx="551933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3222">
                  <a:extLst>
                    <a:ext uri="{9D8B030D-6E8A-4147-A177-3AD203B41FA5}">
                      <a16:colId xmlns:a16="http://schemas.microsoft.com/office/drawing/2014/main" val="394527187"/>
                    </a:ext>
                  </a:extLst>
                </a:gridCol>
                <a:gridCol w="1713222">
                  <a:extLst>
                    <a:ext uri="{9D8B030D-6E8A-4147-A177-3AD203B41FA5}">
                      <a16:colId xmlns:a16="http://schemas.microsoft.com/office/drawing/2014/main" val="1563880132"/>
                    </a:ext>
                  </a:extLst>
                </a:gridCol>
                <a:gridCol w="2092894">
                  <a:extLst>
                    <a:ext uri="{9D8B030D-6E8A-4147-A177-3AD203B41FA5}">
                      <a16:colId xmlns:a16="http://schemas.microsoft.com/office/drawing/2014/main" val="8255946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Algorithm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Public key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Signature Size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27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ML-DSA-44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1312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2420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602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ML-DSA-65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1952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3293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199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ML-DSA-87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2592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4595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806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013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21BCF-8D18-6844-8109-20F0B2622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ML-KEM-FILS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72F0D-AA01-1342-9FAB-0B8B716ED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Using ML-KEM in 802.11 authentication req/resp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Using FALCON in 802.11 association req/resp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But how to pass FALCON public key?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Certificate has ASN.1 goo, identity, public key, extra attributes, issuer signature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Certificate + signature in association frame might be too much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could extend FILS to a 6 message exchange: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ML-KEM in auth frames 1 and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Certificate/</a:t>
            </a:r>
            <a:r>
              <a:rPr lang="en-US" dirty="0" err="1"/>
              <a:t>pubkey</a:t>
            </a:r>
            <a:r>
              <a:rPr lang="en-US" dirty="0"/>
              <a:t> exchange* in auth frames 3 and 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Signature authentication in association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Fragmentation/reassembly of 802.11 </a:t>
            </a:r>
            <a:r>
              <a:rPr lang="en-US" dirty="0" err="1"/>
              <a:t>assoc</a:t>
            </a:r>
            <a:r>
              <a:rPr lang="en-US" dirty="0"/>
              <a:t> frames? Maybe necessary anyway if FALCON is not realistic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5162AD-FB60-2142-BAB0-8528A4EEDF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46AA3-3338-574D-BD75-D5B44051DB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12E18EF-2C96-FA4A-B934-7D1A90E798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67080B-69A4-9348-BA38-8F3E32609B5D}"/>
              </a:ext>
            </a:extLst>
          </p:cNvPr>
          <p:cNvSpPr txBox="1"/>
          <p:nvPr/>
        </p:nvSpPr>
        <p:spPr>
          <a:xfrm>
            <a:off x="625529" y="6193795"/>
            <a:ext cx="57230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* Could be privacy protected using a secret derived from ML-KEM exchange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81E2CFC-C840-0F46-B66E-16200CCFD6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468" y="5105400"/>
            <a:ext cx="642932" cy="642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099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B3803-5DC6-AA46-BF8C-74884BD71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Authentication without Signatures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733E8-51A9-E841-94B6-D8F1C40EB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295400"/>
            <a:ext cx="7620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Alice and Bob have long-term encapsulation keys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Alice and Bob can trust each others encapsulation keys somehow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Run ML-KEM twice: Alice uses Bob’s key in </a:t>
            </a:r>
            <a:r>
              <a:rPr lang="en-US" dirty="0" err="1"/>
              <a:t>Encaps</a:t>
            </a:r>
            <a:r>
              <a:rPr lang="en-US" dirty="0"/>
              <a:t>() to him, Bob uses Alice’s key in </a:t>
            </a:r>
            <a:r>
              <a:rPr lang="en-US" dirty="0" err="1"/>
              <a:t>Encaps</a:t>
            </a:r>
            <a:r>
              <a:rPr lang="en-US" dirty="0"/>
              <a:t>() to 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Both secrets are bound to the transmitted ciphertexts in a KDF to produce a single shared secret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is analogous to the “encrypted nonce” method of authentication in IKEv1 (RFC 2409)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Completely deniable! Let’s call it </a:t>
            </a:r>
            <a:r>
              <a:rPr lang="en-US" i="1" dirty="0"/>
              <a:t>The Bart Exchange</a:t>
            </a:r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922F1-0FA9-8542-A649-89A19454EC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DE2C3-7914-FD4C-B66B-D39BA328957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F324CE-1E09-924F-B46F-47BEAF377F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FCFFE2-C041-CC43-8A3F-A177F92A8B39}"/>
              </a:ext>
            </a:extLst>
          </p:cNvPr>
          <p:cNvSpPr txBox="1"/>
          <p:nvPr/>
        </p:nvSpPr>
        <p:spPr>
          <a:xfrm>
            <a:off x="354603" y="5447846"/>
            <a:ext cx="84332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lvl="1" indent="0"/>
            <a:r>
              <a:rPr lang="en-US" i="1" dirty="0">
                <a:solidFill>
                  <a:schemeClr val="tx1"/>
                </a:solidFill>
              </a:rPr>
              <a:t>“I didn’t do it. Nobody saw me do it. You can’t prove anything”</a:t>
            </a:r>
          </a:p>
          <a:p>
            <a:pPr marL="457200" lvl="1" indent="0"/>
            <a:r>
              <a:rPr lang="en-US" dirty="0">
                <a:solidFill>
                  <a:schemeClr val="tx1"/>
                </a:solidFill>
              </a:rPr>
              <a:t>			-- Bart Simpson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982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ounded Rectangle 122">
            <a:extLst>
              <a:ext uri="{FF2B5EF4-FFF2-40B4-BE49-F238E27FC236}">
                <a16:creationId xmlns:a16="http://schemas.microsoft.com/office/drawing/2014/main" id="{359D1A30-CE12-9747-B96C-90E4DBD11F17}"/>
              </a:ext>
            </a:extLst>
          </p:cNvPr>
          <p:cNvSpPr/>
          <p:nvPr/>
        </p:nvSpPr>
        <p:spPr bwMode="auto">
          <a:xfrm>
            <a:off x="-794" y="1406883"/>
            <a:ext cx="9144000" cy="1945917"/>
          </a:xfrm>
          <a:prstGeom prst="roundRect">
            <a:avLst/>
          </a:prstGeom>
          <a:pattFill prst="pct20">
            <a:fgClr>
              <a:schemeClr val="accent2">
                <a:lumMod val="75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445DF7-DA63-004C-9857-3921F705E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Bart: Authentication without Signatures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85F423-8089-4F4E-9B78-B7A3D488490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6188D1-5435-A542-8F37-56E31FA4796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 Harkins, HPE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B93894-22FE-0D48-B883-FAD226D530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FC8286-F5E1-DD42-98DC-5D8C77E62AB5}"/>
              </a:ext>
            </a:extLst>
          </p:cNvPr>
          <p:cNvSpPr/>
          <p:nvPr/>
        </p:nvSpPr>
        <p:spPr bwMode="auto">
          <a:xfrm>
            <a:off x="1295400" y="1600200"/>
            <a:ext cx="1676400" cy="5334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00382A-DB5E-4140-962B-96EBE9D3A116}"/>
              </a:ext>
            </a:extLst>
          </p:cNvPr>
          <p:cNvSpPr/>
          <p:nvPr/>
        </p:nvSpPr>
        <p:spPr bwMode="auto">
          <a:xfrm>
            <a:off x="6248400" y="1600200"/>
            <a:ext cx="1676400" cy="5334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8B6A33-4289-0D43-B64E-C36BD100424B}"/>
              </a:ext>
            </a:extLst>
          </p:cNvPr>
          <p:cNvSpPr txBox="1"/>
          <p:nvPr/>
        </p:nvSpPr>
        <p:spPr>
          <a:xfrm>
            <a:off x="1312147" y="1682234"/>
            <a:ext cx="1511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Alice </a:t>
            </a:r>
            <a:r>
              <a:rPr lang="en-US" sz="1800" dirty="0" err="1">
                <a:solidFill>
                  <a:schemeClr val="tx1"/>
                </a:solidFill>
              </a:rPr>
              <a:t>KeyGen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83D76A-8CC9-C241-B63A-C488744DF6C4}"/>
              </a:ext>
            </a:extLst>
          </p:cNvPr>
          <p:cNvSpPr txBox="1"/>
          <p:nvPr/>
        </p:nvSpPr>
        <p:spPr>
          <a:xfrm>
            <a:off x="6330624" y="1716566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Bob </a:t>
            </a:r>
            <a:r>
              <a:rPr lang="en-US" sz="1800" dirty="0" err="1">
                <a:solidFill>
                  <a:schemeClr val="tx1"/>
                </a:solidFill>
              </a:rPr>
              <a:t>KeyGen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3DFCBF-BFAD-9546-BCC8-74C52DBE8D52}"/>
              </a:ext>
            </a:extLst>
          </p:cNvPr>
          <p:cNvSpPr/>
          <p:nvPr/>
        </p:nvSpPr>
        <p:spPr bwMode="auto">
          <a:xfrm>
            <a:off x="7223122" y="2664023"/>
            <a:ext cx="1828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CA4C6E-2D0D-4343-9087-7CA66ADB5155}"/>
              </a:ext>
            </a:extLst>
          </p:cNvPr>
          <p:cNvSpPr/>
          <p:nvPr/>
        </p:nvSpPr>
        <p:spPr bwMode="auto">
          <a:xfrm>
            <a:off x="1828800" y="2895600"/>
            <a:ext cx="1828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C69C5A2-73FB-BD44-8043-8777E32748A5}"/>
              </a:ext>
            </a:extLst>
          </p:cNvPr>
          <p:cNvSpPr txBox="1"/>
          <p:nvPr/>
        </p:nvSpPr>
        <p:spPr>
          <a:xfrm>
            <a:off x="1828800" y="2895936"/>
            <a:ext cx="17551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encapsulation key, E1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D220981-0EAB-3742-A219-5E997CCB3A3B}"/>
              </a:ext>
            </a:extLst>
          </p:cNvPr>
          <p:cNvSpPr txBox="1"/>
          <p:nvPr/>
        </p:nvSpPr>
        <p:spPr>
          <a:xfrm>
            <a:off x="7421232" y="2664023"/>
            <a:ext cx="1478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decapsulation key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C57EB2D-ADE2-5748-8F9A-28909D8F95A4}"/>
              </a:ext>
            </a:extLst>
          </p:cNvPr>
          <p:cNvSpPr/>
          <p:nvPr/>
        </p:nvSpPr>
        <p:spPr bwMode="auto">
          <a:xfrm>
            <a:off x="7537945" y="3662191"/>
            <a:ext cx="1234085" cy="626165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15B6E9-3C38-574F-ABA0-6CDFE5ABBD0E}"/>
              </a:ext>
            </a:extLst>
          </p:cNvPr>
          <p:cNvSpPr/>
          <p:nvPr/>
        </p:nvSpPr>
        <p:spPr bwMode="auto">
          <a:xfrm>
            <a:off x="1981200" y="3663858"/>
            <a:ext cx="1259682" cy="626165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09D25001-B6A1-8042-A122-E381E4D20D30}"/>
              </a:ext>
            </a:extLst>
          </p:cNvPr>
          <p:cNvSpPr/>
          <p:nvPr/>
        </p:nvSpPr>
        <p:spPr bwMode="auto">
          <a:xfrm>
            <a:off x="3657599" y="4267200"/>
            <a:ext cx="1288907" cy="39541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c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iphertext, C2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9CA7968-DE46-AD4D-A7CD-D975582A128E}"/>
              </a:ext>
            </a:extLst>
          </p:cNvPr>
          <p:cNvSpPr txBox="1"/>
          <p:nvPr/>
        </p:nvSpPr>
        <p:spPr>
          <a:xfrm>
            <a:off x="2207561" y="3712341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chemeClr val="tx1"/>
                </a:solidFill>
              </a:rPr>
              <a:t>Encaps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C207E41-E879-7644-88E1-5BD26A95EB1D}"/>
              </a:ext>
            </a:extLst>
          </p:cNvPr>
          <p:cNvSpPr txBox="1"/>
          <p:nvPr/>
        </p:nvSpPr>
        <p:spPr>
          <a:xfrm>
            <a:off x="7676115" y="3766253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chemeClr val="tx1"/>
                </a:solidFill>
              </a:rPr>
              <a:t>Decaps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189FB98C-7349-9847-872A-413CDA492F35}"/>
              </a:ext>
            </a:extLst>
          </p:cNvPr>
          <p:cNvSpPr/>
          <p:nvPr/>
        </p:nvSpPr>
        <p:spPr bwMode="auto">
          <a:xfrm>
            <a:off x="2106478" y="5155062"/>
            <a:ext cx="1660768" cy="39541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Alice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’s copy of K</a:t>
            </a:r>
            <a:r>
              <a:rPr lang="en-US" sz="1400" dirty="0">
                <a:solidFill>
                  <a:schemeClr val="tx1"/>
                </a:solidFill>
              </a:rPr>
              <a:t>1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EA323099-62C9-6C42-8292-7A7ACEBE108F}"/>
              </a:ext>
            </a:extLst>
          </p:cNvPr>
          <p:cNvSpPr/>
          <p:nvPr/>
        </p:nvSpPr>
        <p:spPr bwMode="auto">
          <a:xfrm>
            <a:off x="7173315" y="5155060"/>
            <a:ext cx="1523899" cy="344923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Bob’s copy of </a:t>
            </a:r>
            <a:r>
              <a:rPr lang="en-US" sz="1400" dirty="0">
                <a:solidFill>
                  <a:schemeClr val="tx1"/>
                </a:solidFill>
              </a:rPr>
              <a:t>K1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A2A9852-9B62-BB4B-937C-A44AAA2E0F8E}"/>
              </a:ext>
            </a:extLst>
          </p:cNvPr>
          <p:cNvCxnSpPr>
            <a:cxnSpLocks/>
          </p:cNvCxnSpPr>
          <p:nvPr/>
        </p:nvCxnSpPr>
        <p:spPr bwMode="auto">
          <a:xfrm>
            <a:off x="5802090" y="2286750"/>
            <a:ext cx="11331" cy="3769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C48774B-07DC-4B41-9FD9-5D4E9C814977}"/>
              </a:ext>
            </a:extLst>
          </p:cNvPr>
          <p:cNvCxnSpPr>
            <a:cxnSpLocks/>
          </p:cNvCxnSpPr>
          <p:nvPr/>
        </p:nvCxnSpPr>
        <p:spPr bwMode="auto">
          <a:xfrm>
            <a:off x="1471689" y="2133600"/>
            <a:ext cx="0" cy="3032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18E6977-B81D-A44F-8B18-A59C3D447C97}"/>
              </a:ext>
            </a:extLst>
          </p:cNvPr>
          <p:cNvCxnSpPr>
            <a:cxnSpLocks/>
            <a:stCxn id="13" idx="2"/>
          </p:cNvCxnSpPr>
          <p:nvPr/>
        </p:nvCxnSpPr>
        <p:spPr bwMode="auto">
          <a:xfrm flipH="1">
            <a:off x="8154988" y="2971800"/>
            <a:ext cx="5389" cy="6920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1B0B980-A8AD-394A-9CED-9F0C73B00ECF}"/>
              </a:ext>
            </a:extLst>
          </p:cNvPr>
          <p:cNvCxnSpPr>
            <a:cxnSpLocks/>
          </p:cNvCxnSpPr>
          <p:nvPr/>
        </p:nvCxnSpPr>
        <p:spPr bwMode="auto">
          <a:xfrm>
            <a:off x="2733437" y="4267200"/>
            <a:ext cx="0" cy="9085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00A45FA-DEFB-DE4D-9923-1404A1D2EBB8}"/>
              </a:ext>
            </a:extLst>
          </p:cNvPr>
          <p:cNvCxnSpPr>
            <a:cxnSpLocks/>
            <a:stCxn id="14" idx="2"/>
          </p:cNvCxnSpPr>
          <p:nvPr/>
        </p:nvCxnSpPr>
        <p:spPr bwMode="auto">
          <a:xfrm flipH="1">
            <a:off x="8149220" y="4288356"/>
            <a:ext cx="5768" cy="8935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5D8C13FA-ACC9-854F-9D30-C82E3245B7FB}"/>
              </a:ext>
            </a:extLst>
          </p:cNvPr>
          <p:cNvSpPr/>
          <p:nvPr/>
        </p:nvSpPr>
        <p:spPr bwMode="auto">
          <a:xfrm>
            <a:off x="5522118" y="4209947"/>
            <a:ext cx="1259682" cy="626165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4757CE4-3C30-F64D-8A40-2219475075E3}"/>
              </a:ext>
            </a:extLst>
          </p:cNvPr>
          <p:cNvSpPr txBox="1"/>
          <p:nvPr/>
        </p:nvSpPr>
        <p:spPr>
          <a:xfrm>
            <a:off x="5650217" y="4295426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chemeClr val="tx1"/>
                </a:solidFill>
              </a:rPr>
              <a:t>Encaps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8D89F9C2-68FC-774E-BD23-01E64B5ADE56}"/>
              </a:ext>
            </a:extLst>
          </p:cNvPr>
          <p:cNvSpPr/>
          <p:nvPr/>
        </p:nvSpPr>
        <p:spPr bwMode="auto">
          <a:xfrm>
            <a:off x="5149842" y="5155061"/>
            <a:ext cx="1523899" cy="35952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Bob’s copy of </a:t>
            </a:r>
            <a:r>
              <a:rPr lang="en-US" sz="1400" dirty="0">
                <a:solidFill>
                  <a:schemeClr val="tx1"/>
                </a:solidFill>
              </a:rPr>
              <a:t>K2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58D37B2-AE75-204C-921E-9EFF59FBE07D}"/>
              </a:ext>
            </a:extLst>
          </p:cNvPr>
          <p:cNvCxnSpPr>
            <a:cxnSpLocks/>
          </p:cNvCxnSpPr>
          <p:nvPr/>
        </p:nvCxnSpPr>
        <p:spPr bwMode="auto">
          <a:xfrm>
            <a:off x="6096000" y="4858896"/>
            <a:ext cx="0" cy="2961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7F0BC277-4910-5B45-BDE0-3A11B90CE7C9}"/>
              </a:ext>
            </a:extLst>
          </p:cNvPr>
          <p:cNvSpPr/>
          <p:nvPr/>
        </p:nvSpPr>
        <p:spPr bwMode="auto">
          <a:xfrm>
            <a:off x="133417" y="4128947"/>
            <a:ext cx="1234085" cy="688782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FE269CA-D837-D048-9B8A-A100BE8BD8C6}"/>
              </a:ext>
            </a:extLst>
          </p:cNvPr>
          <p:cNvSpPr txBox="1"/>
          <p:nvPr/>
        </p:nvSpPr>
        <p:spPr>
          <a:xfrm>
            <a:off x="280618" y="4280015"/>
            <a:ext cx="939681" cy="4401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chemeClr val="tx1"/>
                </a:solidFill>
              </a:rPr>
              <a:t>Decaps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B414BBC6-C8B5-2B4B-A768-4B6A4B3492AD}"/>
              </a:ext>
            </a:extLst>
          </p:cNvPr>
          <p:cNvSpPr/>
          <p:nvPr/>
        </p:nvSpPr>
        <p:spPr bwMode="auto">
          <a:xfrm>
            <a:off x="228600" y="5148906"/>
            <a:ext cx="1600200" cy="39541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Alice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’s copy of K2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D18A132-2C30-0040-882A-CAD17CEF498C}"/>
              </a:ext>
            </a:extLst>
          </p:cNvPr>
          <p:cNvCxnSpPr>
            <a:cxnSpLocks/>
            <a:endCxn id="38" idx="0"/>
          </p:cNvCxnSpPr>
          <p:nvPr/>
        </p:nvCxnSpPr>
        <p:spPr bwMode="auto">
          <a:xfrm>
            <a:off x="750460" y="2718204"/>
            <a:ext cx="0" cy="14107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57131570-4954-E54A-9CAA-40D3ACCC4664}"/>
              </a:ext>
            </a:extLst>
          </p:cNvPr>
          <p:cNvSpPr/>
          <p:nvPr/>
        </p:nvSpPr>
        <p:spPr bwMode="auto">
          <a:xfrm>
            <a:off x="4724400" y="2663687"/>
            <a:ext cx="1828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2B46CB7-8F53-6040-B32F-B52333EA8776}"/>
              </a:ext>
            </a:extLst>
          </p:cNvPr>
          <p:cNvSpPr txBox="1"/>
          <p:nvPr/>
        </p:nvSpPr>
        <p:spPr>
          <a:xfrm>
            <a:off x="4724400" y="2664023"/>
            <a:ext cx="17551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encapsulation key, E2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0515FF2-8857-2E4E-ADE4-4784D81EEDE2}"/>
              </a:ext>
            </a:extLst>
          </p:cNvPr>
          <p:cNvSpPr/>
          <p:nvPr/>
        </p:nvSpPr>
        <p:spPr bwMode="auto">
          <a:xfrm>
            <a:off x="225497" y="2413404"/>
            <a:ext cx="1828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C842104-8F6C-6B4F-AE43-21D58F162CE7}"/>
              </a:ext>
            </a:extLst>
          </p:cNvPr>
          <p:cNvSpPr txBox="1"/>
          <p:nvPr/>
        </p:nvSpPr>
        <p:spPr>
          <a:xfrm>
            <a:off x="299896" y="2435423"/>
            <a:ext cx="1478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decapsulation key</a:t>
            </a:r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8E15AA6B-CF20-DF47-8E93-C996FAD02CC4}"/>
              </a:ext>
            </a:extLst>
          </p:cNvPr>
          <p:cNvSpPr/>
          <p:nvPr/>
        </p:nvSpPr>
        <p:spPr bwMode="auto">
          <a:xfrm>
            <a:off x="3645564" y="3719388"/>
            <a:ext cx="1307436" cy="39541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c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iphertext, C1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53F276BE-5D96-8548-86F1-09F1A83288FA}"/>
              </a:ext>
            </a:extLst>
          </p:cNvPr>
          <p:cNvCxnSpPr>
            <a:cxnSpLocks/>
          </p:cNvCxnSpPr>
          <p:nvPr/>
        </p:nvCxnSpPr>
        <p:spPr bwMode="auto">
          <a:xfrm>
            <a:off x="6673744" y="2122869"/>
            <a:ext cx="2" cy="31255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180B2E7-B6DA-FE45-B022-44C285000767}"/>
              </a:ext>
            </a:extLst>
          </p:cNvPr>
          <p:cNvCxnSpPr>
            <a:cxnSpLocks/>
          </p:cNvCxnSpPr>
          <p:nvPr/>
        </p:nvCxnSpPr>
        <p:spPr bwMode="auto">
          <a:xfrm flipH="1">
            <a:off x="2841480" y="2438400"/>
            <a:ext cx="383226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B3FBB12-661B-D547-A0B7-8D00E4BC39A3}"/>
              </a:ext>
            </a:extLst>
          </p:cNvPr>
          <p:cNvCxnSpPr>
            <a:cxnSpLocks/>
          </p:cNvCxnSpPr>
          <p:nvPr/>
        </p:nvCxnSpPr>
        <p:spPr bwMode="auto">
          <a:xfrm>
            <a:off x="2841480" y="2435423"/>
            <a:ext cx="1" cy="4568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5C673283-2641-984E-932A-A079D5EEF3B8}"/>
              </a:ext>
            </a:extLst>
          </p:cNvPr>
          <p:cNvCxnSpPr>
            <a:cxnSpLocks/>
          </p:cNvCxnSpPr>
          <p:nvPr/>
        </p:nvCxnSpPr>
        <p:spPr bwMode="auto">
          <a:xfrm>
            <a:off x="7727160" y="2133600"/>
            <a:ext cx="0" cy="53008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E505883C-D7B4-6D4F-98B6-7665156B02DE}"/>
              </a:ext>
            </a:extLst>
          </p:cNvPr>
          <p:cNvCxnSpPr/>
          <p:nvPr/>
        </p:nvCxnSpPr>
        <p:spPr bwMode="auto">
          <a:xfrm>
            <a:off x="2438400" y="2133600"/>
            <a:ext cx="0" cy="14554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29786B31-A62E-7D46-97A8-07BA17509244}"/>
              </a:ext>
            </a:extLst>
          </p:cNvPr>
          <p:cNvCxnSpPr/>
          <p:nvPr/>
        </p:nvCxnSpPr>
        <p:spPr bwMode="auto">
          <a:xfrm>
            <a:off x="2438400" y="2279146"/>
            <a:ext cx="336368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AE8BAA09-5904-5E4D-8F59-AF8209F00CDD}"/>
              </a:ext>
            </a:extLst>
          </p:cNvPr>
          <p:cNvCxnSpPr>
            <a:cxnSpLocks/>
          </p:cNvCxnSpPr>
          <p:nvPr/>
        </p:nvCxnSpPr>
        <p:spPr bwMode="auto">
          <a:xfrm>
            <a:off x="4344988" y="1524000"/>
            <a:ext cx="0" cy="47722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47B51825-EA7A-5B4E-8E65-819791058572}"/>
              </a:ext>
            </a:extLst>
          </p:cNvPr>
          <p:cNvCxnSpPr>
            <a:cxnSpLocks/>
          </p:cNvCxnSpPr>
          <p:nvPr/>
        </p:nvCxnSpPr>
        <p:spPr bwMode="auto">
          <a:xfrm>
            <a:off x="3248687" y="3962031"/>
            <a:ext cx="396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9662134B-6F9D-6C4D-A2BE-E85668FD7B35}"/>
              </a:ext>
            </a:extLst>
          </p:cNvPr>
          <p:cNvCxnSpPr>
            <a:cxnSpLocks/>
          </p:cNvCxnSpPr>
          <p:nvPr/>
        </p:nvCxnSpPr>
        <p:spPr bwMode="auto">
          <a:xfrm>
            <a:off x="6096000" y="2968487"/>
            <a:ext cx="0" cy="11978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88DB0D7A-D874-E94D-8ABD-66D61E399064}"/>
              </a:ext>
            </a:extLst>
          </p:cNvPr>
          <p:cNvCxnSpPr>
            <a:cxnSpLocks/>
          </p:cNvCxnSpPr>
          <p:nvPr/>
        </p:nvCxnSpPr>
        <p:spPr bwMode="auto">
          <a:xfrm>
            <a:off x="2743200" y="3200400"/>
            <a:ext cx="7750" cy="4655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E287E394-C67E-C04C-BE07-F5D19783A5D2}"/>
              </a:ext>
            </a:extLst>
          </p:cNvPr>
          <p:cNvSpPr txBox="1"/>
          <p:nvPr/>
        </p:nvSpPr>
        <p:spPr>
          <a:xfrm>
            <a:off x="174340" y="6027823"/>
            <a:ext cx="40527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K = HKDF-Expand(K1 | K2, C1 | C2 | E1 | E2)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AF397C69-1E32-E14F-807B-A1660D93E971}"/>
              </a:ext>
            </a:extLst>
          </p:cNvPr>
          <p:cNvSpPr txBox="1"/>
          <p:nvPr/>
        </p:nvSpPr>
        <p:spPr>
          <a:xfrm>
            <a:off x="4676164" y="6008022"/>
            <a:ext cx="40527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K = HKDF-Expand(K1 | K2, C1 | C2 | E1 | E2)</a:t>
            </a:r>
          </a:p>
        </p:txBody>
      </p: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F915D792-D82C-2B4E-9B50-1491BCBA6DD9}"/>
              </a:ext>
            </a:extLst>
          </p:cNvPr>
          <p:cNvCxnSpPr>
            <a:cxnSpLocks/>
          </p:cNvCxnSpPr>
          <p:nvPr/>
        </p:nvCxnSpPr>
        <p:spPr bwMode="auto">
          <a:xfrm flipH="1">
            <a:off x="4953000" y="4456043"/>
            <a:ext cx="56911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615BF67F-E2EB-0A47-A262-7AB8E9FD59DF}"/>
              </a:ext>
            </a:extLst>
          </p:cNvPr>
          <p:cNvCxnSpPr/>
          <p:nvPr/>
        </p:nvCxnSpPr>
        <p:spPr bwMode="auto">
          <a:xfrm>
            <a:off x="4953000" y="3910119"/>
            <a:ext cx="257492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7BAD21BF-5D3B-004A-B17D-BCBAC5D00056}"/>
              </a:ext>
            </a:extLst>
          </p:cNvPr>
          <p:cNvCxnSpPr>
            <a:cxnSpLocks/>
          </p:cNvCxnSpPr>
          <p:nvPr/>
        </p:nvCxnSpPr>
        <p:spPr bwMode="auto">
          <a:xfrm>
            <a:off x="762000" y="4817729"/>
            <a:ext cx="0" cy="3311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8E811EF9-AF8C-9F49-B977-54CFC73FEBC8}"/>
              </a:ext>
            </a:extLst>
          </p:cNvPr>
          <p:cNvSpPr txBox="1"/>
          <p:nvPr/>
        </p:nvSpPr>
        <p:spPr>
          <a:xfrm rot="19311224">
            <a:off x="7237" y="1703251"/>
            <a:ext cx="1154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tx1"/>
                </a:solidFill>
              </a:rPr>
              <a:t>out of band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38D5FEA4-ACD1-2841-BE8D-BCD79FBC93DE}"/>
              </a:ext>
            </a:extLst>
          </p:cNvPr>
          <p:cNvSpPr txBox="1"/>
          <p:nvPr/>
        </p:nvSpPr>
        <p:spPr>
          <a:xfrm>
            <a:off x="4427213" y="1566230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Bob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F1D12DB6-384B-3242-BF57-730951C76F2B}"/>
              </a:ext>
            </a:extLst>
          </p:cNvPr>
          <p:cNvSpPr txBox="1"/>
          <p:nvPr/>
        </p:nvSpPr>
        <p:spPr>
          <a:xfrm>
            <a:off x="3657599" y="1566230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Alice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75564B6-3000-0145-B13B-817DB270A392}"/>
              </a:ext>
            </a:extLst>
          </p:cNvPr>
          <p:cNvCxnSpPr/>
          <p:nvPr/>
        </p:nvCxnSpPr>
        <p:spPr bwMode="auto">
          <a:xfrm flipH="1">
            <a:off x="1367502" y="4533900"/>
            <a:ext cx="227806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38156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Authentication without Signatures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Two-message exchange authenticates peer and key!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Resulting shared secret is bound to both ML-KEM invocations as well as the ciphertext transcript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Then a two-message proof-of-possession exchange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Simple </a:t>
            </a:r>
            <a:r>
              <a:rPr lang="en-US" sz="2000" dirty="0" err="1"/>
              <a:t>auth+assoc</a:t>
            </a:r>
            <a:r>
              <a:rPr lang="en-US" sz="2000" dirty="0"/>
              <a:t> exchange like current FILS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 to signal which key to use?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AP advertises (a hash of) its encapsulation key in beacons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STA sends (a hash of) its encapsulation key along with the ciphertext in first message protected with secret from ML-KEM?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But how to perform the out-of-band portion?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Manual configuration?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Certified encapsulation keys obtained somehow? QR code?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Could define a “what’s your KEM cert?” GAS exchange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F6B48-6D7D-EB44-A044-2211C8E07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QR code of ML-KEM </a:t>
            </a:r>
            <a:r>
              <a:rPr lang="en-US" dirty="0" err="1"/>
              <a:t>encaps</a:t>
            </a:r>
            <a:r>
              <a:rPr lang="en-US" dirty="0"/>
              <a:t> keys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655E016-BFE5-BA48-A7DF-B82F3CBD65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129" y="2204796"/>
            <a:ext cx="3447272" cy="344727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666D4F-4384-7B48-825B-A588DB6464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9A6F8-C996-FA4F-877D-911AD4A4B1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A5252B-E3C5-814E-A454-D9109B6945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C8475B7-3797-1248-831A-0EEE340A0C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399" y="2176567"/>
            <a:ext cx="4148033" cy="414803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2D8143D-E231-4747-BEA5-5891F9D971A9}"/>
              </a:ext>
            </a:extLst>
          </p:cNvPr>
          <p:cNvSpPr txBox="1"/>
          <p:nvPr/>
        </p:nvSpPr>
        <p:spPr>
          <a:xfrm>
            <a:off x="1295400" y="1751013"/>
            <a:ext cx="19976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ML-KEM-512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5C83A2-5CAE-DF42-A2D3-D8FA090EE3DE}"/>
              </a:ext>
            </a:extLst>
          </p:cNvPr>
          <p:cNvSpPr txBox="1"/>
          <p:nvPr/>
        </p:nvSpPr>
        <p:spPr>
          <a:xfrm>
            <a:off x="5715000" y="1743131"/>
            <a:ext cx="19976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ML-KEM-768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F0411F9-AF5E-2D4F-92A9-F0E4E99A9F1E}"/>
              </a:ext>
            </a:extLst>
          </p:cNvPr>
          <p:cNvSpPr txBox="1"/>
          <p:nvPr/>
        </p:nvSpPr>
        <p:spPr>
          <a:xfrm>
            <a:off x="876052" y="6002923"/>
            <a:ext cx="27254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they are base64-encoded</a:t>
            </a:r>
          </a:p>
        </p:txBody>
      </p:sp>
    </p:spTree>
    <p:extLst>
      <p:ext uri="{BB962C8B-B14F-4D97-AF65-F5344CB8AC3E}">
        <p14:creationId xmlns:p14="http://schemas.microsoft.com/office/powerpoint/2010/main" val="4159991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F925A-3295-2149-81DB-799AC8679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What About Password/PSK Auth?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A6F6D-FC8F-584B-B1A8-745BC1600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25587"/>
            <a:ext cx="8161338" cy="4875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SAE uses the </a:t>
            </a:r>
            <a:r>
              <a:rPr lang="en-US" i="1" dirty="0"/>
              <a:t>dragonfly</a:t>
            </a:r>
            <a:r>
              <a:rPr lang="en-US" dirty="0"/>
              <a:t> exchange and that is not a simple Diffie-Hellman, it cannot use ML-KEM as a drop-in replacement for its public key cryptography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 a PQ PAKE possible? Yes!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/>
              <a:t>CAKE </a:t>
            </a:r>
            <a:r>
              <a:rPr lang="en-US" dirty="0"/>
              <a:t>by </a:t>
            </a:r>
            <a:r>
              <a:rPr lang="en-US" dirty="0" err="1"/>
              <a:t>Beguinet</a:t>
            </a:r>
            <a:r>
              <a:rPr lang="en-US" dirty="0"/>
              <a:t> et al describes a PQ PAKE but it, unfortunately, requires looping similar to SAE’s “hunting-and-pecking” to get a suitable string to encrypt– that is not desirable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I-D draft-</a:t>
            </a:r>
            <a:r>
              <a:rPr lang="en-US" dirty="0" err="1"/>
              <a:t>veitch</a:t>
            </a:r>
            <a:r>
              <a:rPr lang="en-US" dirty="0"/>
              <a:t>-</a:t>
            </a:r>
            <a:r>
              <a:rPr lang="en-US" dirty="0" err="1"/>
              <a:t>kemeleon</a:t>
            </a:r>
            <a:r>
              <a:rPr lang="en-US" dirty="0"/>
              <a:t> specifies several encodings of ML-KEM </a:t>
            </a:r>
            <a:r>
              <a:rPr lang="en-US" dirty="0" err="1"/>
              <a:t>encaps</a:t>
            </a:r>
            <a:r>
              <a:rPr lang="en-US" dirty="0"/>
              <a:t> keys and ciphertexts into random bit strings, one of which produces a suitable output without looping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Possible to use a variant of the </a:t>
            </a:r>
            <a:r>
              <a:rPr lang="en-US" i="1" dirty="0"/>
              <a:t>Encrypted Key Exchange </a:t>
            </a:r>
            <a:r>
              <a:rPr lang="en-US" dirty="0"/>
              <a:t>(by </a:t>
            </a:r>
            <a:r>
              <a:rPr lang="en-US" dirty="0" err="1"/>
              <a:t>Bellovin</a:t>
            </a:r>
            <a:r>
              <a:rPr lang="en-US" dirty="0"/>
              <a:t> and Merritt) with the random </a:t>
            </a:r>
            <a:r>
              <a:rPr lang="en-US" dirty="0" err="1"/>
              <a:t>bitstring</a:t>
            </a:r>
            <a:r>
              <a:rPr lang="en-US" dirty="0"/>
              <a:t> output of </a:t>
            </a:r>
            <a:r>
              <a:rPr lang="en-US" dirty="0" err="1"/>
              <a:t>Kemeleon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 err="1"/>
              <a:t>NoIC</a:t>
            </a:r>
            <a:r>
              <a:rPr lang="en-US" dirty="0"/>
              <a:t> and </a:t>
            </a:r>
            <a:r>
              <a:rPr lang="en-US" i="1" dirty="0"/>
              <a:t>CHIC</a:t>
            </a:r>
            <a:r>
              <a:rPr lang="en-US" dirty="0"/>
              <a:t> are also PQ PAKEs we might be able to use in 802.11, there may be others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BEEF3-038A-4E44-9971-F7DF2C8B3C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6A0242-9F50-C942-B8B1-59C7B09574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CE62B9-5A1F-C04A-818E-BA9F6FB6EF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370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F925A-3295-2149-81DB-799AC8679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Other Potential PQ Work in 802.11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A6F6D-FC8F-584B-B1A8-745BC1600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are other public key-based algorithms in 802.11, but are suitable for PQ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OWE</a:t>
            </a:r>
            <a:r>
              <a:rPr lang="en-US" dirty="0"/>
              <a:t>? ML-KEM could replace Diffie-Hellman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STA sends encapsulation key in authentication frame seq=1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 sends ciphertext in authentication frame seq=2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AP </a:t>
            </a:r>
            <a:r>
              <a:rPr lang="en-US" b="1" dirty="0" err="1"/>
              <a:t>PeerKey</a:t>
            </a:r>
            <a:r>
              <a:rPr lang="en-US" dirty="0"/>
              <a:t>? Same as OWE….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also need to strengthen the 4-way Handshake by using SHA3 algorithms with PQ-enabled exchanges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But do we need a PQ OWE? To address security in 6GHz, probably yes. PQ </a:t>
            </a:r>
            <a:r>
              <a:rPr lang="en-US" dirty="0" err="1"/>
              <a:t>PeerKey</a:t>
            </a:r>
            <a:r>
              <a:rPr lang="en-US" dirty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is work to be done and times-a-wasting!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BEEF3-038A-4E44-9971-F7DF2C8B3C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6A0242-9F50-C942-B8B1-59C7B09574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CE62B9-5A1F-C04A-818E-BA9F6FB6EF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5EC4CF4-CB13-484C-91A5-C1366B43A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5211337"/>
            <a:ext cx="1831502" cy="50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546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318EA-5649-D54B-B38A-475EF5A21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10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987B6-9B0C-1941-A0F9-66A642347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430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quantum computer would be able to break all the key agreement and signatures we do today– FILS, SAE, OWE, all EAP methods including EAP-TLS.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protocols do we need to modify?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 is a transient medium but how long do we want to protect our messages from exposure?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long will it take to deploy a solution?!?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Remember </a:t>
            </a:r>
            <a:r>
              <a:rPr lang="en-US" dirty="0" err="1"/>
              <a:t>Mosca</a:t>
            </a:r>
            <a:r>
              <a:rPr lang="en-US" dirty="0"/>
              <a:t> </a:t>
            </a:r>
            <a:r>
              <a:rPr lang="en-US" dirty="0" err="1"/>
              <a:t>Theorum</a:t>
            </a:r>
            <a:r>
              <a:rPr lang="en-US" dirty="0"/>
              <a:t>: If (X+Y)&gt;Z then Trouble!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need to think about what to do to be ready for a post-quantum world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It’s 2025 so the “ready for 2024” algorithms are ready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Time to form a Post Quantum Study Group in 802.11. Please vote “Yes” in the plenary!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208E10-0CC1-5047-8F9A-35643F69FB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5FFC6-1515-7847-AEA0-693E10C1A7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0F4BFD-CE00-E04D-AB1B-B64D4675D8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7466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800" dirty="0"/>
              <a:t>FIPS 203-- </a:t>
            </a:r>
            <a:r>
              <a:rPr lang="en-US" sz="1800" dirty="0">
                <a:hlinkClick r:id="rId3"/>
              </a:rPr>
              <a:t>https://nvlpubs.nist.gov/nistpubs/FIPS/NIST.FIPS.203.ipd.pdf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Cake– </a:t>
            </a:r>
            <a:r>
              <a:rPr lang="en-US" sz="1800" dirty="0">
                <a:hlinkClick r:id="rId4"/>
              </a:rPr>
              <a:t>https://eprint.iacr.org/2023/470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 err="1"/>
              <a:t>KEMeleon</a:t>
            </a:r>
            <a:r>
              <a:rPr lang="en-US" sz="1800" dirty="0"/>
              <a:t>– </a:t>
            </a:r>
            <a:r>
              <a:rPr lang="en-US" sz="1800" dirty="0">
                <a:hlinkClick r:id="rId5"/>
              </a:rPr>
              <a:t>https://www.ietf.org/archive/id/draft-veitch-kemeleon-00.html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EKE-– </a:t>
            </a:r>
            <a:r>
              <a:rPr lang="en-US" sz="1800" dirty="0">
                <a:hlinkClick r:id="rId6"/>
              </a:rPr>
              <a:t>https://www.cs.columbia.edu/~smb/papers/neke.pdf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CHIC– </a:t>
            </a:r>
            <a:r>
              <a:rPr lang="en-US" sz="1800" dirty="0">
                <a:hlinkClick r:id="rId7"/>
              </a:rPr>
              <a:t>https://eprint.iacr.org/2024/308.pdf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 err="1"/>
              <a:t>NoIC</a:t>
            </a:r>
            <a:r>
              <a:rPr lang="en-US" sz="1800" dirty="0"/>
              <a:t>– </a:t>
            </a:r>
            <a:r>
              <a:rPr lang="en-US" sz="1800" dirty="0">
                <a:hlinkClick r:id="rId8"/>
              </a:rPr>
              <a:t>https://eprint.iacr.org/2025/231.pdf</a:t>
            </a:r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discusses current state of Post-Quantum algorithms and what their use in 802.11 might look like.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It is a justification for a call for the formation of a Post Quantum Study Group in 802.11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7E1507-CCB0-7C47-AE90-009B5683447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44F383-3D0C-854B-936D-AC38765D284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 Harkins, HPE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D12EA1-CD10-204D-A4C3-2BD4BF77D5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20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AA8B14-9B94-BA4B-A680-4C0CEF5174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542" y="0"/>
            <a:ext cx="73209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216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42DF2-5722-1C47-AAC3-B4AE3B164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Post-Quantum Cryptography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8D7F4-F644-8B41-9EF8-4796A1402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Today all of our public key crypto is based on two hard problems: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Factoring large numbers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Discrete logarithm problem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Our secure systems would become insecure if one (or both) of those were broken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quantum computer, which does not exist yet, will be able to break both of these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Such a computer will exist in the (very near) future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need to plan for a post-quantum future with 802.11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3B0951-2771-564C-8F4A-DA7B5D997A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D4023E-65DF-0145-AFD4-5067FEB0A8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D0DA92-3A75-1D49-8196-18E6BC4C2A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72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65B45-F1A0-9948-945F-5C93E14BD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Mosca</a:t>
            </a:r>
            <a:r>
              <a:rPr lang="en-US" dirty="0"/>
              <a:t> </a:t>
            </a:r>
            <a:r>
              <a:rPr lang="en-US" dirty="0" err="1"/>
              <a:t>Theorum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B9349-72D5-5F41-9392-1247658DC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816" y="1600200"/>
            <a:ext cx="8322983" cy="4113213"/>
          </a:xfrm>
        </p:spPr>
        <p:txBody>
          <a:bodyPr/>
          <a:lstStyle/>
          <a:p>
            <a:r>
              <a:rPr lang="en-US" sz="2000" dirty="0"/>
              <a:t>“There is a 1 in 7 chance that some fundamental public-key crypto will be broken by quantum by 2026, and a 1 in 2 chance of the same by 2031.”</a:t>
            </a:r>
            <a:br>
              <a:rPr lang="en-US" sz="2000" dirty="0"/>
            </a:br>
            <a:r>
              <a:rPr lang="en-US" sz="2000" dirty="0"/>
              <a:t>– Dr. Michele </a:t>
            </a:r>
            <a:r>
              <a:rPr lang="en-US" sz="2000" dirty="0" err="1"/>
              <a:t>Mosca</a:t>
            </a:r>
            <a:r>
              <a:rPr lang="en-US" sz="2000" dirty="0"/>
              <a:t>, (April 2015)</a:t>
            </a:r>
          </a:p>
          <a:p>
            <a:endParaRPr lang="en-US" dirty="0"/>
          </a:p>
          <a:p>
            <a:r>
              <a:rPr lang="en-US" dirty="0"/>
              <a:t>If encrypted data needs to be safe for X years; and,</a:t>
            </a:r>
          </a:p>
          <a:p>
            <a:r>
              <a:rPr lang="en-US" dirty="0"/>
              <a:t>If it takes Y years to deploy a post-quantum solution; and,</a:t>
            </a:r>
          </a:p>
          <a:p>
            <a:r>
              <a:rPr lang="en-US" dirty="0"/>
              <a:t>If a post-quantum computer will exist in Z years</a:t>
            </a:r>
          </a:p>
          <a:p>
            <a:r>
              <a:rPr lang="en-US" dirty="0"/>
              <a:t>Then if (X + Y) &gt; Z you need to worry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FC9C39-F8B8-F847-BA56-52B8F184E7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F8AE4-23F2-0B4B-B3BD-2F3B058F8D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D17D62-92A7-FA4A-A886-E0B5E155E2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203D4A-C6BF-7D49-9281-FF8F00CCD84B}"/>
              </a:ext>
            </a:extLst>
          </p:cNvPr>
          <p:cNvSpPr/>
          <p:nvPr/>
        </p:nvSpPr>
        <p:spPr bwMode="auto">
          <a:xfrm>
            <a:off x="2286000" y="5225143"/>
            <a:ext cx="1828800" cy="44397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       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D800C54-712C-194C-9D45-DF185D1809E2}"/>
              </a:ext>
            </a:extLst>
          </p:cNvPr>
          <p:cNvSpPr/>
          <p:nvPr/>
        </p:nvSpPr>
        <p:spPr bwMode="auto">
          <a:xfrm>
            <a:off x="4114800" y="5225143"/>
            <a:ext cx="1828800" cy="443978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       X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70E12D-D0E7-9644-AA5E-B185AE97D8F2}"/>
              </a:ext>
            </a:extLst>
          </p:cNvPr>
          <p:cNvSpPr/>
          <p:nvPr/>
        </p:nvSpPr>
        <p:spPr bwMode="auto">
          <a:xfrm>
            <a:off x="2286000" y="5669121"/>
            <a:ext cx="2819400" cy="443978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              Z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520F75-0960-194E-B899-85DA54AF4B8D}"/>
              </a:ext>
            </a:extLst>
          </p:cNvPr>
          <p:cNvSpPr txBox="1"/>
          <p:nvPr/>
        </p:nvSpPr>
        <p:spPr>
          <a:xfrm rot="20622925">
            <a:off x="6406677" y="5625948"/>
            <a:ext cx="20733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Your secrets revealed!</a:t>
            </a:r>
          </a:p>
        </p:txBody>
      </p:sp>
      <p:sp>
        <p:nvSpPr>
          <p:cNvPr id="17" name="Left Brace 16">
            <a:extLst>
              <a:ext uri="{FF2B5EF4-FFF2-40B4-BE49-F238E27FC236}">
                <a16:creationId xmlns:a16="http://schemas.microsoft.com/office/drawing/2014/main" id="{4DFFF33F-62BE-9B4E-B1EB-C454E2FC5BBB}"/>
              </a:ext>
            </a:extLst>
          </p:cNvPr>
          <p:cNvSpPr/>
          <p:nvPr/>
        </p:nvSpPr>
        <p:spPr bwMode="auto">
          <a:xfrm rot="16200000">
            <a:off x="5389810" y="5446832"/>
            <a:ext cx="269380" cy="838200"/>
          </a:xfrm>
          <a:prstGeom prst="leftBrace">
            <a:avLst>
              <a:gd name="adj1" fmla="val 8333"/>
              <a:gd name="adj2" fmla="val 4702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95607A8F-32C8-3A4C-A515-310C9509B043}"/>
              </a:ext>
            </a:extLst>
          </p:cNvPr>
          <p:cNvSpPr/>
          <p:nvPr/>
        </p:nvSpPr>
        <p:spPr bwMode="auto">
          <a:xfrm>
            <a:off x="5511542" y="6063343"/>
            <a:ext cx="965458" cy="261257"/>
          </a:xfrm>
          <a:custGeom>
            <a:avLst/>
            <a:gdLst>
              <a:gd name="connsiteX0" fmla="*/ 1105377 w 1105377"/>
              <a:gd name="connsiteY0" fmla="*/ 10049 h 261257"/>
              <a:gd name="connsiteX1" fmla="*/ 1105377 w 1105377"/>
              <a:gd name="connsiteY1" fmla="*/ 10049 h 261257"/>
              <a:gd name="connsiteX2" fmla="*/ 1004893 w 1105377"/>
              <a:gd name="connsiteY2" fmla="*/ 80387 h 261257"/>
              <a:gd name="connsiteX3" fmla="*/ 974748 w 1105377"/>
              <a:gd name="connsiteY3" fmla="*/ 100484 h 261257"/>
              <a:gd name="connsiteX4" fmla="*/ 733587 w 1105377"/>
              <a:gd name="connsiteY4" fmla="*/ 180871 h 261257"/>
              <a:gd name="connsiteX5" fmla="*/ 643152 w 1105377"/>
              <a:gd name="connsiteY5" fmla="*/ 211016 h 261257"/>
              <a:gd name="connsiteX6" fmla="*/ 613007 w 1105377"/>
              <a:gd name="connsiteY6" fmla="*/ 221064 h 261257"/>
              <a:gd name="connsiteX7" fmla="*/ 582862 w 1105377"/>
              <a:gd name="connsiteY7" fmla="*/ 231112 h 261257"/>
              <a:gd name="connsiteX8" fmla="*/ 442185 w 1105377"/>
              <a:gd name="connsiteY8" fmla="*/ 261257 h 261257"/>
              <a:gd name="connsiteX9" fmla="*/ 211073 w 1105377"/>
              <a:gd name="connsiteY9" fmla="*/ 251209 h 261257"/>
              <a:gd name="connsiteX10" fmla="*/ 150783 w 1105377"/>
              <a:gd name="connsiteY10" fmla="*/ 211016 h 261257"/>
              <a:gd name="connsiteX11" fmla="*/ 110590 w 1105377"/>
              <a:gd name="connsiteY11" fmla="*/ 150725 h 261257"/>
              <a:gd name="connsiteX12" fmla="*/ 80445 w 1105377"/>
              <a:gd name="connsiteY12" fmla="*/ 120580 h 261257"/>
              <a:gd name="connsiteX13" fmla="*/ 40251 w 1105377"/>
              <a:gd name="connsiteY13" fmla="*/ 60290 h 261257"/>
              <a:gd name="connsiteX14" fmla="*/ 30203 w 1105377"/>
              <a:gd name="connsiteY14" fmla="*/ 30145 h 261257"/>
              <a:gd name="connsiteX15" fmla="*/ 58 w 1105377"/>
              <a:gd name="connsiteY15" fmla="*/ 0 h 261257"/>
              <a:gd name="connsiteX16" fmla="*/ 58 w 1105377"/>
              <a:gd name="connsiteY16" fmla="*/ 0 h 26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05377" h="261257">
                <a:moveTo>
                  <a:pt x="1105377" y="10049"/>
                </a:moveTo>
                <a:lnTo>
                  <a:pt x="1105377" y="10049"/>
                </a:lnTo>
                <a:lnTo>
                  <a:pt x="1004893" y="80387"/>
                </a:lnTo>
                <a:cubicBezTo>
                  <a:pt x="994964" y="87261"/>
                  <a:pt x="986205" y="96665"/>
                  <a:pt x="974748" y="100484"/>
                </a:cubicBezTo>
                <a:lnTo>
                  <a:pt x="733587" y="180871"/>
                </a:lnTo>
                <a:lnTo>
                  <a:pt x="643152" y="211016"/>
                </a:lnTo>
                <a:lnTo>
                  <a:pt x="613007" y="221064"/>
                </a:lnTo>
                <a:cubicBezTo>
                  <a:pt x="602959" y="224413"/>
                  <a:pt x="593138" y="228543"/>
                  <a:pt x="582862" y="231112"/>
                </a:cubicBezTo>
                <a:cubicBezTo>
                  <a:pt x="482709" y="256150"/>
                  <a:pt x="529720" y="246668"/>
                  <a:pt x="442185" y="261257"/>
                </a:cubicBezTo>
                <a:cubicBezTo>
                  <a:pt x="365148" y="257908"/>
                  <a:pt x="287062" y="264310"/>
                  <a:pt x="211073" y="251209"/>
                </a:cubicBezTo>
                <a:cubicBezTo>
                  <a:pt x="187271" y="247105"/>
                  <a:pt x="150783" y="211016"/>
                  <a:pt x="150783" y="211016"/>
                </a:cubicBezTo>
                <a:cubicBezTo>
                  <a:pt x="137385" y="190919"/>
                  <a:pt x="127669" y="167804"/>
                  <a:pt x="110590" y="150725"/>
                </a:cubicBezTo>
                <a:cubicBezTo>
                  <a:pt x="100542" y="140677"/>
                  <a:pt x="89169" y="131797"/>
                  <a:pt x="80445" y="120580"/>
                </a:cubicBezTo>
                <a:cubicBezTo>
                  <a:pt x="65616" y="101515"/>
                  <a:pt x="40251" y="60290"/>
                  <a:pt x="40251" y="60290"/>
                </a:cubicBezTo>
                <a:cubicBezTo>
                  <a:pt x="36902" y="50242"/>
                  <a:pt x="36820" y="38416"/>
                  <a:pt x="30203" y="30145"/>
                </a:cubicBezTo>
                <a:cubicBezTo>
                  <a:pt x="-2729" y="-11020"/>
                  <a:pt x="58" y="27454"/>
                  <a:pt x="58" y="0"/>
                </a:cubicBezTo>
                <a:lnTo>
                  <a:pt x="58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EDC545C-001A-DC45-8FAC-9EFEFF8C183D}"/>
              </a:ext>
            </a:extLst>
          </p:cNvPr>
          <p:cNvSpPr txBox="1"/>
          <p:nvPr/>
        </p:nvSpPr>
        <p:spPr>
          <a:xfrm>
            <a:off x="2230811" y="4800600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time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43594F5-C08C-464A-ACF1-A84555498521}"/>
              </a:ext>
            </a:extLst>
          </p:cNvPr>
          <p:cNvCxnSpPr/>
          <p:nvPr/>
        </p:nvCxnSpPr>
        <p:spPr bwMode="auto">
          <a:xfrm>
            <a:off x="2260858" y="5105400"/>
            <a:ext cx="3096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62315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Current State of PQ Algorithms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NIST held a nearly decade long, multi-round competition for PQ algorithms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Separate tracts for key exchange, and signature algorithms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Characteristics considered included (not exclusively):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Efficiency in hardware and software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Memory requirements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Ease of implementation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Finalists announced in 2023 (“ready for 2024”)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CRYSTALS-</a:t>
            </a:r>
            <a:r>
              <a:rPr lang="en-US" dirty="0" err="1"/>
              <a:t>Kyber</a:t>
            </a:r>
            <a:r>
              <a:rPr lang="en-US" dirty="0"/>
              <a:t> (key establishment) covered in FIPS 203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CRYSTALS-</a:t>
            </a:r>
            <a:r>
              <a:rPr lang="en-US" dirty="0" err="1"/>
              <a:t>Dilithium</a:t>
            </a:r>
            <a:r>
              <a:rPr lang="en-US" dirty="0"/>
              <a:t> (signature) covered in FIPS 204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SPHINCS+ (signature) covered in FIPS 205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FALCON (signature) FIPS TBD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79C35-FB60-EE48-8D45-221856F5D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Module-Lattice-based (ML)</a:t>
            </a:r>
            <a:br>
              <a:rPr lang="en-US" dirty="0"/>
            </a:br>
            <a:r>
              <a:rPr lang="en-US" dirty="0"/>
              <a:t>Key-Encapsulation Mechanism (KEM)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3BC73-CE05-2D4B-A0EB-5742D6EA3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KEM is a set of algorithms constructed to allow for two parties to establish a shared secret over a public medium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ML-KEM (FIPS 203) defines such a construct using </a:t>
            </a:r>
            <a:r>
              <a:rPr lang="en-US" dirty="0" err="1"/>
              <a:t>Kyber’s</a:t>
            </a:r>
            <a:r>
              <a:rPr lang="en-US" dirty="0"/>
              <a:t> public key encryption algorithm and three hash functions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Three parameter sets defined with increasing security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ML-KEM-512 providing security strength of 128bits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ML-KEM-768 providing security strength of 192bits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ML-KEM-1024 providing security strength of 256bits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929316-0914-FA46-B3B9-6FF2F1D99A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BE4B5-3D8B-3742-A478-F7DB481D89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487100-C126-DF44-98B4-C26E026363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3155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331DD-0B66-514F-BE21-384E570C5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1000"/>
            <a:ext cx="7770813" cy="1065213"/>
          </a:xfrm>
        </p:spPr>
        <p:txBody>
          <a:bodyPr/>
          <a:lstStyle/>
          <a:p>
            <a:r>
              <a:rPr lang="en-US" dirty="0"/>
              <a:t>ML-KEM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18DC6-59A7-7246-ADB5-7CC83D3239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1000" y="1524005"/>
            <a:ext cx="3808413" cy="495299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err="1"/>
              <a:t>KeyGen</a:t>
            </a:r>
            <a:r>
              <a:rPr lang="en-US" sz="2400" dirty="0"/>
              <a:t>()</a:t>
            </a:r>
          </a:p>
          <a:p>
            <a:pPr marL="400050" lvl="1" indent="0"/>
            <a:r>
              <a:rPr lang="en-US" sz="2000" dirty="0"/>
              <a:t>Key generation function creates encapsulation key and decapsulation key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err="1"/>
              <a:t>Encaps</a:t>
            </a:r>
            <a:r>
              <a:rPr lang="en-US" sz="2400" dirty="0"/>
              <a:t>()</a:t>
            </a:r>
          </a:p>
          <a:p>
            <a:pPr marL="400050" lvl="1" indent="0"/>
            <a:r>
              <a:rPr lang="en-US" sz="2000" dirty="0"/>
              <a:t>Encapsulation function takes encapsulation key and produces ciphertext and a secret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err="1"/>
              <a:t>Decaps</a:t>
            </a:r>
            <a:r>
              <a:rPr lang="en-US" sz="2400" dirty="0"/>
              <a:t>()</a:t>
            </a:r>
          </a:p>
          <a:p>
            <a:pPr marL="400050" lvl="1" indent="0"/>
            <a:r>
              <a:rPr lang="en-US" sz="2000" dirty="0"/>
              <a:t>Decapsulation function takes decapsulation key and ciphertext and produces a secret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32BB7A-A23A-214E-B474-D1A390972EF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AE1428-B9AC-964B-AC24-83036D1EA03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 Harkins, HPE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7B9FD7-ADD3-564F-AC29-CACC561343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8446A3F-66CC-C144-BD52-C52DD8041FAA}"/>
              </a:ext>
            </a:extLst>
          </p:cNvPr>
          <p:cNvSpPr/>
          <p:nvPr/>
        </p:nvSpPr>
        <p:spPr bwMode="auto">
          <a:xfrm>
            <a:off x="7162800" y="1981200"/>
            <a:ext cx="1524000" cy="626165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F1E04B-E55D-0642-8025-493E5971C95D}"/>
              </a:ext>
            </a:extLst>
          </p:cNvPr>
          <p:cNvSpPr txBox="1"/>
          <p:nvPr/>
        </p:nvSpPr>
        <p:spPr>
          <a:xfrm>
            <a:off x="7334391" y="2063449"/>
            <a:ext cx="1040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chemeClr val="tx1"/>
                </a:solidFill>
              </a:rPr>
              <a:t>KeyGen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525B29C-0B6A-604E-BC91-5BDE37F9A10C}"/>
              </a:ext>
            </a:extLst>
          </p:cNvPr>
          <p:cNvSpPr/>
          <p:nvPr/>
        </p:nvSpPr>
        <p:spPr bwMode="auto">
          <a:xfrm>
            <a:off x="7162800" y="3140765"/>
            <a:ext cx="1828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BF5975A-9053-6E4C-9B79-4D75E9B27DD3}"/>
              </a:ext>
            </a:extLst>
          </p:cNvPr>
          <p:cNvSpPr/>
          <p:nvPr/>
        </p:nvSpPr>
        <p:spPr bwMode="auto">
          <a:xfrm>
            <a:off x="4038600" y="3140765"/>
            <a:ext cx="1828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8C0545A-95D3-2C4F-84DA-68D0ACB8BA94}"/>
              </a:ext>
            </a:extLst>
          </p:cNvPr>
          <p:cNvSpPr txBox="1"/>
          <p:nvPr/>
        </p:nvSpPr>
        <p:spPr>
          <a:xfrm>
            <a:off x="4199428" y="3141101"/>
            <a:ext cx="1478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encapsulation key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9488BA8-7AE5-8643-A776-C750B875135D}"/>
              </a:ext>
            </a:extLst>
          </p:cNvPr>
          <p:cNvSpPr txBox="1"/>
          <p:nvPr/>
        </p:nvSpPr>
        <p:spPr>
          <a:xfrm>
            <a:off x="7360910" y="3140765"/>
            <a:ext cx="1478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decapsulation key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DB01F8C-A0AB-7F43-BD23-37848CA7B833}"/>
              </a:ext>
            </a:extLst>
          </p:cNvPr>
          <p:cNvSpPr/>
          <p:nvPr/>
        </p:nvSpPr>
        <p:spPr bwMode="auto">
          <a:xfrm>
            <a:off x="7467599" y="4305300"/>
            <a:ext cx="1234085" cy="626165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C52522-4A09-C740-B7AC-94AC7E1AE263}"/>
              </a:ext>
            </a:extLst>
          </p:cNvPr>
          <p:cNvSpPr/>
          <p:nvPr/>
        </p:nvSpPr>
        <p:spPr bwMode="auto">
          <a:xfrm>
            <a:off x="4302919" y="4326835"/>
            <a:ext cx="1259682" cy="626165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37E98AFB-7AE5-B54D-A54B-9DC563784379}"/>
              </a:ext>
            </a:extLst>
          </p:cNvPr>
          <p:cNvSpPr/>
          <p:nvPr/>
        </p:nvSpPr>
        <p:spPr bwMode="auto">
          <a:xfrm>
            <a:off x="5959478" y="4460184"/>
            <a:ext cx="990600" cy="35946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ciphertext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9A83853-1212-FC47-8EE7-45C09092322E}"/>
              </a:ext>
            </a:extLst>
          </p:cNvPr>
          <p:cNvSpPr txBox="1"/>
          <p:nvPr/>
        </p:nvSpPr>
        <p:spPr>
          <a:xfrm>
            <a:off x="4419600" y="4381500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chemeClr val="tx1"/>
                </a:solidFill>
              </a:rPr>
              <a:t>Encaps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F75EBDC-8144-8049-81A9-E3B1535F1B25}"/>
              </a:ext>
            </a:extLst>
          </p:cNvPr>
          <p:cNvSpPr txBox="1"/>
          <p:nvPr/>
        </p:nvSpPr>
        <p:spPr>
          <a:xfrm>
            <a:off x="7614573" y="4381500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chemeClr val="tx1"/>
                </a:solidFill>
              </a:rPr>
              <a:t>Decaps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953388B-260F-8B4E-A54D-01A506CA800D}"/>
              </a:ext>
            </a:extLst>
          </p:cNvPr>
          <p:cNvCxnSpPr/>
          <p:nvPr/>
        </p:nvCxnSpPr>
        <p:spPr bwMode="auto">
          <a:xfrm>
            <a:off x="6419304" y="1407338"/>
            <a:ext cx="0" cy="4419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6C3D730-5253-BB4B-AFD7-302AD2C485AA}"/>
              </a:ext>
            </a:extLst>
          </p:cNvPr>
          <p:cNvSpPr txBox="1"/>
          <p:nvPr/>
        </p:nvSpPr>
        <p:spPr>
          <a:xfrm>
            <a:off x="5672380" y="1597223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Bob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C75DA2A-1AD0-6341-80B0-5232BA400B16}"/>
              </a:ext>
            </a:extLst>
          </p:cNvPr>
          <p:cNvSpPr txBox="1"/>
          <p:nvPr/>
        </p:nvSpPr>
        <p:spPr>
          <a:xfrm>
            <a:off x="6580806" y="1597223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Alice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C253B6F2-3930-EE4E-B835-DBB86B3B5ECC}"/>
              </a:ext>
            </a:extLst>
          </p:cNvPr>
          <p:cNvSpPr/>
          <p:nvPr/>
        </p:nvSpPr>
        <p:spPr bwMode="auto">
          <a:xfrm>
            <a:off x="4236071" y="5546969"/>
            <a:ext cx="1327157" cy="559939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Bob’s copy of </a:t>
            </a:r>
            <a:r>
              <a:rPr lang="en-US" sz="1400" dirty="0">
                <a:solidFill>
                  <a:schemeClr val="tx1"/>
                </a:solidFill>
              </a:rPr>
              <a:t>shared secret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E02280D2-7AF5-9C4D-A715-0BC442A25C52}"/>
              </a:ext>
            </a:extLst>
          </p:cNvPr>
          <p:cNvSpPr/>
          <p:nvPr/>
        </p:nvSpPr>
        <p:spPr bwMode="auto">
          <a:xfrm>
            <a:off x="7413621" y="5546968"/>
            <a:ext cx="1327157" cy="559939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Alice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’s copy of </a:t>
            </a:r>
            <a:r>
              <a:rPr lang="en-US" sz="1400" dirty="0">
                <a:solidFill>
                  <a:schemeClr val="tx1"/>
                </a:solidFill>
              </a:rPr>
              <a:t>shared secret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2C21CF5-2CBA-6344-9F0D-2FFE6D8623A0}"/>
              </a:ext>
            </a:extLst>
          </p:cNvPr>
          <p:cNvCxnSpPr>
            <a:cxnSpLocks/>
          </p:cNvCxnSpPr>
          <p:nvPr/>
        </p:nvCxnSpPr>
        <p:spPr bwMode="auto">
          <a:xfrm>
            <a:off x="8077199" y="2607365"/>
            <a:ext cx="0" cy="5168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5D91680-FB6E-2547-B5A0-E0E3AEF05862}"/>
              </a:ext>
            </a:extLst>
          </p:cNvPr>
          <p:cNvCxnSpPr/>
          <p:nvPr/>
        </p:nvCxnSpPr>
        <p:spPr bwMode="auto">
          <a:xfrm>
            <a:off x="7614573" y="2607365"/>
            <a:ext cx="0" cy="2584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AB3558E-776A-1746-9E57-26FDFE9D17AD}"/>
              </a:ext>
            </a:extLst>
          </p:cNvPr>
          <p:cNvCxnSpPr/>
          <p:nvPr/>
        </p:nvCxnSpPr>
        <p:spPr bwMode="auto">
          <a:xfrm flipH="1">
            <a:off x="4882226" y="2865782"/>
            <a:ext cx="273234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ACFA046-5068-BA4E-99AB-1DD6ECEF0952}"/>
              </a:ext>
            </a:extLst>
          </p:cNvPr>
          <p:cNvCxnSpPr/>
          <p:nvPr/>
        </p:nvCxnSpPr>
        <p:spPr bwMode="auto">
          <a:xfrm flipH="1">
            <a:off x="4873625" y="2865782"/>
            <a:ext cx="8601" cy="2749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A6BB713C-0B17-C644-A124-2FD5F219AE24}"/>
              </a:ext>
            </a:extLst>
          </p:cNvPr>
          <p:cNvCxnSpPr>
            <a:cxnSpLocks/>
          </p:cNvCxnSpPr>
          <p:nvPr/>
        </p:nvCxnSpPr>
        <p:spPr bwMode="auto">
          <a:xfrm flipH="1">
            <a:off x="4876800" y="3448878"/>
            <a:ext cx="5813" cy="8779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1F755575-8A1B-4745-8CFD-EA6C7935D0AE}"/>
              </a:ext>
            </a:extLst>
          </p:cNvPr>
          <p:cNvCxnSpPr>
            <a:cxnSpLocks/>
          </p:cNvCxnSpPr>
          <p:nvPr/>
        </p:nvCxnSpPr>
        <p:spPr bwMode="auto">
          <a:xfrm flipH="1">
            <a:off x="8067686" y="3429000"/>
            <a:ext cx="5813" cy="8779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F1414C9-1576-1446-A0F3-29AFFCB30052}"/>
              </a:ext>
            </a:extLst>
          </p:cNvPr>
          <p:cNvCxnSpPr>
            <a:stCxn id="15" idx="3"/>
            <a:endCxn id="16" idx="1"/>
          </p:cNvCxnSpPr>
          <p:nvPr/>
        </p:nvCxnSpPr>
        <p:spPr bwMode="auto">
          <a:xfrm flipV="1">
            <a:off x="5562601" y="4639917"/>
            <a:ext cx="396877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B16315F-C4A9-3144-92C9-4335103AEAEF}"/>
              </a:ext>
            </a:extLst>
          </p:cNvPr>
          <p:cNvCxnSpPr/>
          <p:nvPr/>
        </p:nvCxnSpPr>
        <p:spPr bwMode="auto">
          <a:xfrm>
            <a:off x="6950078" y="4648200"/>
            <a:ext cx="51752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21391CFC-637E-C84F-A826-88DB20EF9649}"/>
              </a:ext>
            </a:extLst>
          </p:cNvPr>
          <p:cNvCxnSpPr/>
          <p:nvPr/>
        </p:nvCxnSpPr>
        <p:spPr bwMode="auto">
          <a:xfrm>
            <a:off x="4870312" y="4968632"/>
            <a:ext cx="0" cy="5939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43A20C9A-B2EE-D34F-9722-74C1A8CE5896}"/>
              </a:ext>
            </a:extLst>
          </p:cNvPr>
          <p:cNvCxnSpPr/>
          <p:nvPr/>
        </p:nvCxnSpPr>
        <p:spPr bwMode="auto">
          <a:xfrm>
            <a:off x="8067686" y="4915833"/>
            <a:ext cx="0" cy="6311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472439DE-C8EC-CC44-BFCF-58FC2592D950}"/>
              </a:ext>
            </a:extLst>
          </p:cNvPr>
          <p:cNvSpPr txBox="1"/>
          <p:nvPr/>
        </p:nvSpPr>
        <p:spPr>
          <a:xfrm>
            <a:off x="394176" y="998498"/>
            <a:ext cx="25266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>
                <a:solidFill>
                  <a:schemeClr val="tx1"/>
                </a:solidFill>
              </a:rPr>
              <a:t>Three Functions</a:t>
            </a:r>
          </a:p>
        </p:txBody>
      </p:sp>
    </p:spTree>
    <p:extLst>
      <p:ext uri="{BB962C8B-B14F-4D97-AF65-F5344CB8AC3E}">
        <p14:creationId xmlns:p14="http://schemas.microsoft.com/office/powerpoint/2010/main" val="438283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07CAD-8C0A-8741-98CD-595282BD9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ML-KEM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76B33-4EAE-EB46-914D-9728954D9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19200"/>
            <a:ext cx="79232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Key establishment, sort of like Diffie-Hellman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message exchange: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/>
              <a:t>Alice generates her encapsulation key and sends it to Bob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/>
              <a:t>Bob sends Alice ciphertext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Both sides generate a secret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Exchange is </a:t>
            </a:r>
            <a:r>
              <a:rPr lang="en-US" u="sng" dirty="0"/>
              <a:t>unauthenticated</a:t>
            </a:r>
            <a:r>
              <a:rPr lang="en-US" dirty="0"/>
              <a:t>!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ML-KEM does Implicit Rejection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Alice fails to properly decapsulate the ciphertext, </a:t>
            </a:r>
            <a:r>
              <a:rPr lang="en-US" dirty="0" err="1"/>
              <a:t>Decaps</a:t>
            </a:r>
            <a:r>
              <a:rPr lang="en-US" dirty="0"/>
              <a:t>() will return a bogus value, each side will then have different secrets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 to do a key-confirmation step to ensure success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ML-KEM is intended to be treated as a black box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KYBER public key encryption algorithm cannot be used stand-alone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Construct uses Fujisaki and Okamoto (FO) transform to obtain   IND-CCA security from weaker IND-CPA PKE algorithm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29F81-AEAD-874A-881A-1B243F536C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663A0-54CD-5740-B6BE-FB6F61B779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418D35C-83DB-B14B-A0EF-26750B9C4E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5283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F8810-9794-9043-9F01-E5795D93E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ML-KEM in 802.11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072C4-EB4C-AE43-8560-00685E672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0200"/>
            <a:ext cx="800893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802.11 authentication protocols can use ML-KEM?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EAP-TLS… let the IETF deal with that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FILS does asymmetric key agreement today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STA sends Diffie-Hellman exponential (802.11 auth request)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 sends Diffie-Hellman exponential (802.11 auth response)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ML-KEM-FILS!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sends its encapsulation key (802.11 auth request)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sends ciphertext  (802.11 auth response)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8FB1F-B360-7D43-83AA-BE53BB973DD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CCA084-1BD6-7F4B-87D9-9C29C6AC67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F386BE9-B49F-4144-BC3D-064AA75E60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B9A16FF-8A0A-D04F-B34C-5C1F8CEA4C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038610"/>
              </p:ext>
            </p:extLst>
          </p:nvPr>
        </p:nvGraphicFramePr>
        <p:xfrm>
          <a:off x="715487" y="4661120"/>
          <a:ext cx="774112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6713">
                  <a:extLst>
                    <a:ext uri="{9D8B030D-6E8A-4147-A177-3AD203B41FA5}">
                      <a16:colId xmlns:a16="http://schemas.microsoft.com/office/drawing/2014/main" val="1785101418"/>
                    </a:ext>
                  </a:extLst>
                </a:gridCol>
                <a:gridCol w="1449737">
                  <a:extLst>
                    <a:ext uri="{9D8B030D-6E8A-4147-A177-3AD203B41FA5}">
                      <a16:colId xmlns:a16="http://schemas.microsoft.com/office/drawing/2014/main" val="1495985308"/>
                    </a:ext>
                  </a:extLst>
                </a:gridCol>
                <a:gridCol w="1548225">
                  <a:extLst>
                    <a:ext uri="{9D8B030D-6E8A-4147-A177-3AD203B41FA5}">
                      <a16:colId xmlns:a16="http://schemas.microsoft.com/office/drawing/2014/main" val="1543192070"/>
                    </a:ext>
                  </a:extLst>
                </a:gridCol>
                <a:gridCol w="1548225">
                  <a:extLst>
                    <a:ext uri="{9D8B030D-6E8A-4147-A177-3AD203B41FA5}">
                      <a16:colId xmlns:a16="http://schemas.microsoft.com/office/drawing/2014/main" val="2277231923"/>
                    </a:ext>
                  </a:extLst>
                </a:gridCol>
                <a:gridCol w="1548225">
                  <a:extLst>
                    <a:ext uri="{9D8B030D-6E8A-4147-A177-3AD203B41FA5}">
                      <a16:colId xmlns:a16="http://schemas.microsoft.com/office/drawing/2014/main" val="3451271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 Algorithm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  <a:r>
                        <a:rPr lang="en-US" dirty="0" err="1"/>
                        <a:t>Encaps</a:t>
                      </a:r>
                      <a:r>
                        <a:rPr lang="en-US" dirty="0"/>
                        <a:t> key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  <a:r>
                        <a:rPr lang="en-US" dirty="0" err="1"/>
                        <a:t>Decaps</a:t>
                      </a:r>
                      <a:r>
                        <a:rPr lang="en-US" dirty="0"/>
                        <a:t> key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ciphertext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shared secret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335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ML-KEM-512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1632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768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337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ML-KEM-768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1184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2400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1088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716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ML-KEM-1024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1568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3168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1568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496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439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40272</TotalTime>
  <Words>1859</Words>
  <Application>Microsoft Macintosh PowerPoint</Application>
  <PresentationFormat>On-screen Show (4:3)</PresentationFormat>
  <Paragraphs>322</Paragraphs>
  <Slides>20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Times New Roman</vt:lpstr>
      <vt:lpstr>Office Theme</vt:lpstr>
      <vt:lpstr>Document</vt:lpstr>
      <vt:lpstr>Post-Quantum 802.11</vt:lpstr>
      <vt:lpstr>Abstract</vt:lpstr>
      <vt:lpstr>Post-Quantum Cryptography</vt:lpstr>
      <vt:lpstr>Mosca Theorum</vt:lpstr>
      <vt:lpstr>Current State of PQ Algorithms </vt:lpstr>
      <vt:lpstr>Module-Lattice-based (ML) Key-Encapsulation Mechanism (KEM)</vt:lpstr>
      <vt:lpstr>ML-KEM</vt:lpstr>
      <vt:lpstr>ML-KEM</vt:lpstr>
      <vt:lpstr>Using ML-KEM in 802.11</vt:lpstr>
      <vt:lpstr>FILS Authentication</vt:lpstr>
      <vt:lpstr>ML-KEM-FILS</vt:lpstr>
      <vt:lpstr>Authentication without Signatures</vt:lpstr>
      <vt:lpstr>Bart: Authentication without Signatures</vt:lpstr>
      <vt:lpstr>Authentication without Signatures</vt:lpstr>
      <vt:lpstr>QR code of ML-KEM encaps keys</vt:lpstr>
      <vt:lpstr>What About Password/PSK Auth?</vt:lpstr>
      <vt:lpstr>Other Potential PQ Work in 802.11</vt:lpstr>
      <vt:lpstr>Summary</vt:lpstr>
      <vt:lpstr>References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Post-Quantum 802.11</dc:title>
  <dc:subject/>
  <dc:creator>Harkins, Dan</dc:creator>
  <cp:keywords/>
  <dc:description/>
  <cp:lastModifiedBy>Harkins, Dan</cp:lastModifiedBy>
  <cp:revision>101</cp:revision>
  <cp:lastPrinted>1601-01-01T00:00:00Z</cp:lastPrinted>
  <dcterms:created xsi:type="dcterms:W3CDTF">2024-06-04T18:28:45Z</dcterms:created>
  <dcterms:modified xsi:type="dcterms:W3CDTF">2025-03-03T18:31:14Z</dcterms:modified>
  <cp:category/>
</cp:coreProperties>
</file>