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5" r:id="rId4"/>
    <p:sldId id="276" r:id="rId5"/>
    <p:sldId id="262" r:id="rId6"/>
    <p:sldId id="265" r:id="rId7"/>
    <p:sldId id="266" r:id="rId8"/>
    <p:sldId id="267" r:id="rId9"/>
    <p:sldId id="268" r:id="rId10"/>
    <p:sldId id="270" r:id="rId11"/>
    <p:sldId id="277" r:id="rId12"/>
    <p:sldId id="272" r:id="rId13"/>
    <p:sldId id="273" r:id="rId14"/>
    <p:sldId id="263" r:id="rId15"/>
    <p:sldId id="280" r:id="rId16"/>
    <p:sldId id="278" r:id="rId17"/>
    <p:sldId id="274" r:id="rId18"/>
    <p:sldId id="264" r:id="rId19"/>
    <p:sldId id="279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2" autoAdjust="0"/>
    <p:restoredTop sz="96281"/>
  </p:normalViewPr>
  <p:slideViewPr>
    <p:cSldViewPr>
      <p:cViewPr varScale="1">
        <p:scale>
          <a:sx n="128" d="100"/>
          <a:sy n="128" d="100"/>
        </p:scale>
        <p:origin x="112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FIPS/NIST.FIPS.203.ip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38397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C27A-AD9F-324E-B199-8B536D8A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FILS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E95E1-681E-4E4A-97FC-B739B684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Signatures exchanged in </a:t>
            </a:r>
            <a:r>
              <a:rPr lang="en-US" dirty="0" err="1"/>
              <a:t>assoc</a:t>
            </a:r>
            <a:r>
              <a:rPr lang="en-US" dirty="0"/>
              <a:t> req/resp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DILITHIUM signatures are too big!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SPHINCS+ is bigger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FALCON signatures would fit in an MSDU!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34F63-24C7-BA48-94AD-C4595F530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D9278-CC95-1449-B522-D2D3BF6D69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2C1A9E-43F4-8C4F-B9B0-1150E5966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83F4BC4-77AA-B440-8B7A-F68B6C2D6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566885"/>
              </p:ext>
            </p:extLst>
          </p:nvPr>
        </p:nvGraphicFramePr>
        <p:xfrm>
          <a:off x="1295400" y="5029200"/>
          <a:ext cx="5763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272">
                  <a:extLst>
                    <a:ext uri="{9D8B030D-6E8A-4147-A177-3AD203B41FA5}">
                      <a16:colId xmlns:a16="http://schemas.microsoft.com/office/drawing/2014/main" val="402886473"/>
                    </a:ext>
                  </a:extLst>
                </a:gridCol>
                <a:gridCol w="1921272">
                  <a:extLst>
                    <a:ext uri="{9D8B030D-6E8A-4147-A177-3AD203B41FA5}">
                      <a16:colId xmlns:a16="http://schemas.microsoft.com/office/drawing/2014/main" val="2249611264"/>
                    </a:ext>
                  </a:extLst>
                </a:gridCol>
                <a:gridCol w="1921272">
                  <a:extLst>
                    <a:ext uri="{9D8B030D-6E8A-4147-A177-3AD203B41FA5}">
                      <a16:colId xmlns:a16="http://schemas.microsoft.com/office/drawing/2014/main" val="245546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err="1"/>
                        <a:t>Algoritm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Public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Signature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7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FALCON-512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897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618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39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FALCON-1024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1793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43017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731FEEC-0E85-D342-9166-B107057A2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112132"/>
              </p:ext>
            </p:extLst>
          </p:nvPr>
        </p:nvGraphicFramePr>
        <p:xfrm>
          <a:off x="1417639" y="2368900"/>
          <a:ext cx="551933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222">
                  <a:extLst>
                    <a:ext uri="{9D8B030D-6E8A-4147-A177-3AD203B41FA5}">
                      <a16:colId xmlns:a16="http://schemas.microsoft.com/office/drawing/2014/main" val="394527187"/>
                    </a:ext>
                  </a:extLst>
                </a:gridCol>
                <a:gridCol w="1713222">
                  <a:extLst>
                    <a:ext uri="{9D8B030D-6E8A-4147-A177-3AD203B41FA5}">
                      <a16:colId xmlns:a16="http://schemas.microsoft.com/office/drawing/2014/main" val="1563880132"/>
                    </a:ext>
                  </a:extLst>
                </a:gridCol>
                <a:gridCol w="2092894">
                  <a:extLst>
                    <a:ext uri="{9D8B030D-6E8A-4147-A177-3AD203B41FA5}">
                      <a16:colId xmlns:a16="http://schemas.microsoft.com/office/drawing/2014/main" val="825594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Public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Signature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27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ML-DSA-44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1312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2420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02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ML-DSA-65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1952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3293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199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ML-DSA-87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2592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4595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806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01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1BCF-8D18-6844-8109-20F0B262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ML-KEM-FILS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2F0D-AA01-1342-9FAB-0B8B716ED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ML-KEM in 802.11 authentication req/resp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FALCON in 802.11 association req/resp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But how to pass FALCON public key?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Certificate has ASN.1 goo, identity, public key, extra attributes, issuer signature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Certificate + signature in association frame might be too much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could extend FILS to a 6 message exchange: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 in auth frames 1 and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Certificate exchange* in auth frames 3 and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Signature authentication in association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Fragmentation/reassembly of 802.11 </a:t>
            </a:r>
            <a:r>
              <a:rPr lang="en-US" dirty="0" err="1"/>
              <a:t>assoc</a:t>
            </a:r>
            <a:r>
              <a:rPr lang="en-US" dirty="0"/>
              <a:t> frames?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162AD-FB60-2142-BAB0-8528A4EED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46AA3-3338-574D-BD75-D5B44051DB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2E18EF-2C96-FA4A-B934-7D1A90E798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67080B-69A4-9348-BA38-8F3E32609B5D}"/>
              </a:ext>
            </a:extLst>
          </p:cNvPr>
          <p:cNvSpPr txBox="1"/>
          <p:nvPr/>
        </p:nvSpPr>
        <p:spPr>
          <a:xfrm>
            <a:off x="625529" y="6193795"/>
            <a:ext cx="5642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Could be privacy protected using secret derived from ML-KEM exchange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1E2CFC-C840-0F46-B66E-16200CCFD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268" y="5410200"/>
            <a:ext cx="642932" cy="64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9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B3803-5DC6-AA46-BF8C-74884BD7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733E8-51A9-E841-94B6-D8F1C40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295400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Alice and Bob have long-term encapsulation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Alice and Bob can trust each others encapsulation keys somehow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ML-KEM twice: Alice uses Bob’s key in </a:t>
            </a:r>
            <a:r>
              <a:rPr lang="en-US" dirty="0" err="1"/>
              <a:t>Encaps</a:t>
            </a:r>
            <a:r>
              <a:rPr lang="en-US" dirty="0"/>
              <a:t>() to him, Bob uses Alice’s key in </a:t>
            </a:r>
            <a:r>
              <a:rPr lang="en-US" dirty="0" err="1"/>
              <a:t>Encaps</a:t>
            </a:r>
            <a:r>
              <a:rPr lang="en-US" dirty="0"/>
              <a:t>() to 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secrets are bound to the transmitted ciphertexts in a KDF to produce a single shared secret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analogous to the “encrypted nonce” method of authentication in IKEv1 (RFC 2409)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Completely deniable! Let’s call it </a:t>
            </a:r>
            <a:r>
              <a:rPr lang="en-US" i="1" dirty="0"/>
              <a:t>The Bart Exchange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922F1-0FA9-8542-A649-89A19454EC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E2C3-7914-FD4C-B66B-D39BA32895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F324CE-1E09-924F-B46F-47BEAF377F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FCFFE2-C041-CC43-8A3F-A177F92A8B39}"/>
              </a:ext>
            </a:extLst>
          </p:cNvPr>
          <p:cNvSpPr txBox="1"/>
          <p:nvPr/>
        </p:nvSpPr>
        <p:spPr>
          <a:xfrm>
            <a:off x="354603" y="5447846"/>
            <a:ext cx="84332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1" indent="0"/>
            <a:r>
              <a:rPr lang="en-US" i="1" dirty="0">
                <a:solidFill>
                  <a:schemeClr val="tx1"/>
                </a:solidFill>
              </a:rPr>
              <a:t>“I didn’t do it. Nobody saw me do it. You can’t prove anything”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			-- Bart Simpson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8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359D1A30-CE12-9747-B96C-90E4DBD11F17}"/>
              </a:ext>
            </a:extLst>
          </p:cNvPr>
          <p:cNvSpPr/>
          <p:nvPr/>
        </p:nvSpPr>
        <p:spPr bwMode="auto">
          <a:xfrm>
            <a:off x="-794" y="1406883"/>
            <a:ext cx="9144000" cy="1945917"/>
          </a:xfrm>
          <a:prstGeom prst="round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45DF7-DA63-004C-9857-3921F705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5F423-8089-4F4E-9B78-B7A3D48849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188D1-5435-A542-8F37-56E31FA479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93894-22FE-0D48-B883-FAD226D530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FC8286-F5E1-DD42-98DC-5D8C77E62AB5}"/>
              </a:ext>
            </a:extLst>
          </p:cNvPr>
          <p:cNvSpPr/>
          <p:nvPr/>
        </p:nvSpPr>
        <p:spPr bwMode="auto">
          <a:xfrm>
            <a:off x="1295400" y="1600200"/>
            <a:ext cx="1676400" cy="533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00382A-DB5E-4140-962B-96EBE9D3A116}"/>
              </a:ext>
            </a:extLst>
          </p:cNvPr>
          <p:cNvSpPr/>
          <p:nvPr/>
        </p:nvSpPr>
        <p:spPr bwMode="auto">
          <a:xfrm>
            <a:off x="6248400" y="1600200"/>
            <a:ext cx="1676400" cy="533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8B6A33-4289-0D43-B64E-C36BD100424B}"/>
              </a:ext>
            </a:extLst>
          </p:cNvPr>
          <p:cNvSpPr txBox="1"/>
          <p:nvPr/>
        </p:nvSpPr>
        <p:spPr>
          <a:xfrm>
            <a:off x="1312147" y="1682234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Alice </a:t>
            </a:r>
            <a:r>
              <a:rPr lang="en-US" sz="1800" dirty="0" err="1">
                <a:solidFill>
                  <a:schemeClr val="tx1"/>
                </a:solidFill>
              </a:rPr>
              <a:t>KeyGen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3D76A-8CC9-C241-B63A-C488744DF6C4}"/>
              </a:ext>
            </a:extLst>
          </p:cNvPr>
          <p:cNvSpPr txBox="1"/>
          <p:nvPr/>
        </p:nvSpPr>
        <p:spPr>
          <a:xfrm>
            <a:off x="6330624" y="171656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Bob </a:t>
            </a:r>
            <a:r>
              <a:rPr lang="en-US" sz="1800" dirty="0" err="1">
                <a:solidFill>
                  <a:schemeClr val="tx1"/>
                </a:solidFill>
              </a:rPr>
              <a:t>KeyGen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3DFCBF-BFAD-9546-BCC8-74C52DBE8D52}"/>
              </a:ext>
            </a:extLst>
          </p:cNvPr>
          <p:cNvSpPr/>
          <p:nvPr/>
        </p:nvSpPr>
        <p:spPr bwMode="auto">
          <a:xfrm>
            <a:off x="7223122" y="2664023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A4C6E-2D0D-4343-9087-7CA66ADB5155}"/>
              </a:ext>
            </a:extLst>
          </p:cNvPr>
          <p:cNvSpPr/>
          <p:nvPr/>
        </p:nvSpPr>
        <p:spPr bwMode="auto">
          <a:xfrm>
            <a:off x="1828800" y="2895600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69C5A2-73FB-BD44-8043-8777E32748A5}"/>
              </a:ext>
            </a:extLst>
          </p:cNvPr>
          <p:cNvSpPr txBox="1"/>
          <p:nvPr/>
        </p:nvSpPr>
        <p:spPr>
          <a:xfrm>
            <a:off x="1989628" y="2895936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220981-0EAB-3742-A219-5E997CCB3A3B}"/>
              </a:ext>
            </a:extLst>
          </p:cNvPr>
          <p:cNvSpPr txBox="1"/>
          <p:nvPr/>
        </p:nvSpPr>
        <p:spPr>
          <a:xfrm>
            <a:off x="7421232" y="26640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57EB2D-ADE2-5748-8F9A-28909D8F95A4}"/>
              </a:ext>
            </a:extLst>
          </p:cNvPr>
          <p:cNvSpPr/>
          <p:nvPr/>
        </p:nvSpPr>
        <p:spPr bwMode="auto">
          <a:xfrm>
            <a:off x="7537945" y="3662191"/>
            <a:ext cx="1234085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15B6E9-3C38-574F-ABA0-6CDFE5ABBD0E}"/>
              </a:ext>
            </a:extLst>
          </p:cNvPr>
          <p:cNvSpPr/>
          <p:nvPr/>
        </p:nvSpPr>
        <p:spPr bwMode="auto">
          <a:xfrm>
            <a:off x="1981200" y="3663858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9D25001-B6A1-8042-A122-E381E4D20D30}"/>
              </a:ext>
            </a:extLst>
          </p:cNvPr>
          <p:cNvSpPr/>
          <p:nvPr/>
        </p:nvSpPr>
        <p:spPr bwMode="auto">
          <a:xfrm>
            <a:off x="3657599" y="4267200"/>
            <a:ext cx="1288907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iphertext, C2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CA7968-DE46-AD4D-A7CD-D975582A128E}"/>
              </a:ext>
            </a:extLst>
          </p:cNvPr>
          <p:cNvSpPr txBox="1"/>
          <p:nvPr/>
        </p:nvSpPr>
        <p:spPr>
          <a:xfrm>
            <a:off x="2207561" y="371234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207E41-E879-7644-88E1-5BD26A95EB1D}"/>
              </a:ext>
            </a:extLst>
          </p:cNvPr>
          <p:cNvSpPr txBox="1"/>
          <p:nvPr/>
        </p:nvSpPr>
        <p:spPr>
          <a:xfrm>
            <a:off x="7676115" y="3766253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89FB98C-7349-9847-872A-413CDA492F35}"/>
              </a:ext>
            </a:extLst>
          </p:cNvPr>
          <p:cNvSpPr/>
          <p:nvPr/>
        </p:nvSpPr>
        <p:spPr bwMode="auto">
          <a:xfrm>
            <a:off x="2106478" y="5155062"/>
            <a:ext cx="1660768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K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A323099-62C9-6C42-8292-7A7ACEBE108F}"/>
              </a:ext>
            </a:extLst>
          </p:cNvPr>
          <p:cNvSpPr/>
          <p:nvPr/>
        </p:nvSpPr>
        <p:spPr bwMode="auto">
          <a:xfrm>
            <a:off x="7173315" y="5155060"/>
            <a:ext cx="1523899" cy="34492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K1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2A9852-9B62-BB4B-937C-A44AAA2E0F8E}"/>
              </a:ext>
            </a:extLst>
          </p:cNvPr>
          <p:cNvCxnSpPr>
            <a:cxnSpLocks/>
          </p:cNvCxnSpPr>
          <p:nvPr/>
        </p:nvCxnSpPr>
        <p:spPr bwMode="auto">
          <a:xfrm>
            <a:off x="5802090" y="2286750"/>
            <a:ext cx="11331" cy="3769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C48774B-07DC-4B41-9FD9-5D4E9C814977}"/>
              </a:ext>
            </a:extLst>
          </p:cNvPr>
          <p:cNvCxnSpPr>
            <a:cxnSpLocks/>
          </p:cNvCxnSpPr>
          <p:nvPr/>
        </p:nvCxnSpPr>
        <p:spPr bwMode="auto">
          <a:xfrm>
            <a:off x="1471689" y="2133600"/>
            <a:ext cx="0" cy="3032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18E6977-B81D-A44F-8B18-A59C3D447C97}"/>
              </a:ext>
            </a:extLst>
          </p:cNvPr>
          <p:cNvCxnSpPr>
            <a:cxnSpLocks/>
            <a:stCxn id="13" idx="2"/>
          </p:cNvCxnSpPr>
          <p:nvPr/>
        </p:nvCxnSpPr>
        <p:spPr bwMode="auto">
          <a:xfrm flipH="1">
            <a:off x="8154988" y="2971800"/>
            <a:ext cx="5389" cy="6920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1B0B980-A8AD-394A-9CED-9F0C73B00ECF}"/>
              </a:ext>
            </a:extLst>
          </p:cNvPr>
          <p:cNvCxnSpPr>
            <a:cxnSpLocks/>
          </p:cNvCxnSpPr>
          <p:nvPr/>
        </p:nvCxnSpPr>
        <p:spPr bwMode="auto">
          <a:xfrm>
            <a:off x="2733437" y="4267200"/>
            <a:ext cx="0" cy="9085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00A45FA-DEFB-DE4D-9923-1404A1D2EBB8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8149220" y="4288356"/>
            <a:ext cx="5768" cy="893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D8C13FA-ACC9-854F-9D30-C82E3245B7FB}"/>
              </a:ext>
            </a:extLst>
          </p:cNvPr>
          <p:cNvSpPr/>
          <p:nvPr/>
        </p:nvSpPr>
        <p:spPr bwMode="auto">
          <a:xfrm>
            <a:off x="5522118" y="4209947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757CE4-3C30-F64D-8A40-2219475075E3}"/>
              </a:ext>
            </a:extLst>
          </p:cNvPr>
          <p:cNvSpPr txBox="1"/>
          <p:nvPr/>
        </p:nvSpPr>
        <p:spPr>
          <a:xfrm>
            <a:off x="5650217" y="429542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D89F9C2-68FC-774E-BD23-01E64B5ADE56}"/>
              </a:ext>
            </a:extLst>
          </p:cNvPr>
          <p:cNvSpPr/>
          <p:nvPr/>
        </p:nvSpPr>
        <p:spPr bwMode="auto">
          <a:xfrm>
            <a:off x="5149842" y="5155061"/>
            <a:ext cx="1523899" cy="35952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K2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58D37B2-AE75-204C-921E-9EFF59FBE07D}"/>
              </a:ext>
            </a:extLst>
          </p:cNvPr>
          <p:cNvCxnSpPr>
            <a:cxnSpLocks/>
          </p:cNvCxnSpPr>
          <p:nvPr/>
        </p:nvCxnSpPr>
        <p:spPr bwMode="auto">
          <a:xfrm>
            <a:off x="6096000" y="4858896"/>
            <a:ext cx="0" cy="296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F0BC277-4910-5B45-BDE0-3A11B90CE7C9}"/>
              </a:ext>
            </a:extLst>
          </p:cNvPr>
          <p:cNvSpPr/>
          <p:nvPr/>
        </p:nvSpPr>
        <p:spPr bwMode="auto">
          <a:xfrm>
            <a:off x="133417" y="4128947"/>
            <a:ext cx="1234085" cy="68878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E269CA-D837-D048-9B8A-A100BE8BD8C6}"/>
              </a:ext>
            </a:extLst>
          </p:cNvPr>
          <p:cNvSpPr txBox="1"/>
          <p:nvPr/>
        </p:nvSpPr>
        <p:spPr>
          <a:xfrm>
            <a:off x="280618" y="4280015"/>
            <a:ext cx="939681" cy="440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B414BBC6-C8B5-2B4B-A768-4B6A4B3492AD}"/>
              </a:ext>
            </a:extLst>
          </p:cNvPr>
          <p:cNvSpPr/>
          <p:nvPr/>
        </p:nvSpPr>
        <p:spPr bwMode="auto">
          <a:xfrm>
            <a:off x="228600" y="5148906"/>
            <a:ext cx="1600200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K2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D18A132-2C30-0040-882A-CAD17CEF498C}"/>
              </a:ext>
            </a:extLst>
          </p:cNvPr>
          <p:cNvCxnSpPr>
            <a:cxnSpLocks/>
            <a:endCxn id="38" idx="0"/>
          </p:cNvCxnSpPr>
          <p:nvPr/>
        </p:nvCxnSpPr>
        <p:spPr bwMode="auto">
          <a:xfrm>
            <a:off x="750460" y="2718204"/>
            <a:ext cx="0" cy="1410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7131570-4954-E54A-9CAA-40D3ACCC4664}"/>
              </a:ext>
            </a:extLst>
          </p:cNvPr>
          <p:cNvSpPr/>
          <p:nvPr/>
        </p:nvSpPr>
        <p:spPr bwMode="auto">
          <a:xfrm>
            <a:off x="4724400" y="2663687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2B46CB7-8F53-6040-B32F-B52333EA8776}"/>
              </a:ext>
            </a:extLst>
          </p:cNvPr>
          <p:cNvSpPr txBox="1"/>
          <p:nvPr/>
        </p:nvSpPr>
        <p:spPr>
          <a:xfrm>
            <a:off x="4885228" y="26640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515FF2-8857-2E4E-ADE4-4784D81EEDE2}"/>
              </a:ext>
            </a:extLst>
          </p:cNvPr>
          <p:cNvSpPr/>
          <p:nvPr/>
        </p:nvSpPr>
        <p:spPr bwMode="auto">
          <a:xfrm>
            <a:off x="225497" y="2413404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842104-8F6C-6B4F-AE43-21D58F162CE7}"/>
              </a:ext>
            </a:extLst>
          </p:cNvPr>
          <p:cNvSpPr txBox="1"/>
          <p:nvPr/>
        </p:nvSpPr>
        <p:spPr>
          <a:xfrm>
            <a:off x="299896" y="24354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8E15AA6B-CF20-DF47-8E93-C996FAD02CC4}"/>
              </a:ext>
            </a:extLst>
          </p:cNvPr>
          <p:cNvSpPr/>
          <p:nvPr/>
        </p:nvSpPr>
        <p:spPr bwMode="auto">
          <a:xfrm>
            <a:off x="3645564" y="3719388"/>
            <a:ext cx="1307436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iphertext, C1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3F276BE-5D96-8548-86F1-09F1A83288FA}"/>
              </a:ext>
            </a:extLst>
          </p:cNvPr>
          <p:cNvCxnSpPr>
            <a:cxnSpLocks/>
          </p:cNvCxnSpPr>
          <p:nvPr/>
        </p:nvCxnSpPr>
        <p:spPr bwMode="auto">
          <a:xfrm>
            <a:off x="6673744" y="2122869"/>
            <a:ext cx="2" cy="3125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180B2E7-B6DA-FE45-B022-44C285000767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1480" y="2438400"/>
            <a:ext cx="383226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B3FBB12-661B-D547-A0B7-8D00E4BC39A3}"/>
              </a:ext>
            </a:extLst>
          </p:cNvPr>
          <p:cNvCxnSpPr>
            <a:cxnSpLocks/>
          </p:cNvCxnSpPr>
          <p:nvPr/>
        </p:nvCxnSpPr>
        <p:spPr bwMode="auto">
          <a:xfrm>
            <a:off x="2841480" y="2435423"/>
            <a:ext cx="1" cy="4568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C673283-2641-984E-932A-A079D5EEF3B8}"/>
              </a:ext>
            </a:extLst>
          </p:cNvPr>
          <p:cNvCxnSpPr>
            <a:cxnSpLocks/>
          </p:cNvCxnSpPr>
          <p:nvPr/>
        </p:nvCxnSpPr>
        <p:spPr bwMode="auto">
          <a:xfrm>
            <a:off x="7727160" y="2133600"/>
            <a:ext cx="0" cy="5300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505883C-D7B4-6D4F-98B6-7665156B02DE}"/>
              </a:ext>
            </a:extLst>
          </p:cNvPr>
          <p:cNvCxnSpPr/>
          <p:nvPr/>
        </p:nvCxnSpPr>
        <p:spPr bwMode="auto">
          <a:xfrm>
            <a:off x="2438400" y="2133600"/>
            <a:ext cx="0" cy="145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9786B31-A62E-7D46-97A8-07BA17509244}"/>
              </a:ext>
            </a:extLst>
          </p:cNvPr>
          <p:cNvCxnSpPr/>
          <p:nvPr/>
        </p:nvCxnSpPr>
        <p:spPr bwMode="auto">
          <a:xfrm>
            <a:off x="2438400" y="2279146"/>
            <a:ext cx="336368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E8BAA09-5904-5E4D-8F59-AF8209F00CDD}"/>
              </a:ext>
            </a:extLst>
          </p:cNvPr>
          <p:cNvCxnSpPr>
            <a:cxnSpLocks/>
          </p:cNvCxnSpPr>
          <p:nvPr/>
        </p:nvCxnSpPr>
        <p:spPr bwMode="auto">
          <a:xfrm>
            <a:off x="4344988" y="1524000"/>
            <a:ext cx="0" cy="47722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7B51825-EA7A-5B4E-8E65-819791058572}"/>
              </a:ext>
            </a:extLst>
          </p:cNvPr>
          <p:cNvCxnSpPr>
            <a:cxnSpLocks/>
          </p:cNvCxnSpPr>
          <p:nvPr/>
        </p:nvCxnSpPr>
        <p:spPr bwMode="auto">
          <a:xfrm>
            <a:off x="3248687" y="3962031"/>
            <a:ext cx="396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9662134B-6F9D-6C4D-A2BE-E85668FD7B35}"/>
              </a:ext>
            </a:extLst>
          </p:cNvPr>
          <p:cNvCxnSpPr>
            <a:cxnSpLocks/>
          </p:cNvCxnSpPr>
          <p:nvPr/>
        </p:nvCxnSpPr>
        <p:spPr bwMode="auto">
          <a:xfrm>
            <a:off x="6096000" y="2968487"/>
            <a:ext cx="0" cy="11978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8DB0D7A-D874-E94D-8ABD-66D61E399064}"/>
              </a:ext>
            </a:extLst>
          </p:cNvPr>
          <p:cNvCxnSpPr>
            <a:cxnSpLocks/>
          </p:cNvCxnSpPr>
          <p:nvPr/>
        </p:nvCxnSpPr>
        <p:spPr bwMode="auto">
          <a:xfrm>
            <a:off x="2743200" y="3200400"/>
            <a:ext cx="7750" cy="4655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287E394-C67E-C04C-BE07-F5D19783A5D2}"/>
              </a:ext>
            </a:extLst>
          </p:cNvPr>
          <p:cNvSpPr txBox="1"/>
          <p:nvPr/>
        </p:nvSpPr>
        <p:spPr>
          <a:xfrm>
            <a:off x="533400" y="6017088"/>
            <a:ext cx="3308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K = HKDF-Expand(K1 | K2, C1 | C2)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397C69-1E32-E14F-807B-A1660D93E971}"/>
              </a:ext>
            </a:extLst>
          </p:cNvPr>
          <p:cNvSpPr txBox="1"/>
          <p:nvPr/>
        </p:nvSpPr>
        <p:spPr>
          <a:xfrm>
            <a:off x="5486400" y="6017088"/>
            <a:ext cx="3308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K = HKDF-Expand(K1 | K2, C1 | C2)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915D792-D82C-2B4E-9B50-1491BCBA6DD9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3000" y="4456043"/>
            <a:ext cx="5691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615BF67F-E2EB-0A47-A262-7AB8E9FD59DF}"/>
              </a:ext>
            </a:extLst>
          </p:cNvPr>
          <p:cNvCxnSpPr/>
          <p:nvPr/>
        </p:nvCxnSpPr>
        <p:spPr bwMode="auto">
          <a:xfrm>
            <a:off x="4953000" y="3910119"/>
            <a:ext cx="25749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BAD21BF-5D3B-004A-B17D-BCBAC5D00056}"/>
              </a:ext>
            </a:extLst>
          </p:cNvPr>
          <p:cNvCxnSpPr>
            <a:cxnSpLocks/>
          </p:cNvCxnSpPr>
          <p:nvPr/>
        </p:nvCxnSpPr>
        <p:spPr bwMode="auto">
          <a:xfrm>
            <a:off x="762000" y="4817729"/>
            <a:ext cx="0" cy="3311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8E811EF9-AF8C-9F49-B977-54CFC73FEBC8}"/>
              </a:ext>
            </a:extLst>
          </p:cNvPr>
          <p:cNvSpPr txBox="1"/>
          <p:nvPr/>
        </p:nvSpPr>
        <p:spPr>
          <a:xfrm rot="19311224">
            <a:off x="7237" y="1703251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out of band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8D5FEA4-ACD1-2841-BE8D-BCD79FBC93DE}"/>
              </a:ext>
            </a:extLst>
          </p:cNvPr>
          <p:cNvSpPr txBox="1"/>
          <p:nvPr/>
        </p:nvSpPr>
        <p:spPr>
          <a:xfrm>
            <a:off x="4427213" y="156623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1D12DB6-384B-3242-BF57-730951C76F2B}"/>
              </a:ext>
            </a:extLst>
          </p:cNvPr>
          <p:cNvSpPr txBox="1"/>
          <p:nvPr/>
        </p:nvSpPr>
        <p:spPr>
          <a:xfrm>
            <a:off x="3657599" y="1566230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Alice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75564B6-3000-0145-B13B-817DB270A392}"/>
              </a:ext>
            </a:extLst>
          </p:cNvPr>
          <p:cNvCxnSpPr/>
          <p:nvPr/>
        </p:nvCxnSpPr>
        <p:spPr bwMode="auto">
          <a:xfrm flipH="1">
            <a:off x="1367502" y="4533900"/>
            <a:ext cx="22780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3815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Authentication without Signatures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Two-message exchange authenticates peer and key!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Resulting shared secret is bound to both ML-KEM invocations as well as the ciphertext transcript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Then a two-message proof-of-possession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</a:t>
            </a:r>
            <a:r>
              <a:rPr lang="en-US" dirty="0" err="1"/>
              <a:t>auth+assoc</a:t>
            </a:r>
            <a:r>
              <a:rPr lang="en-US" dirty="0"/>
              <a:t> exchange like current FILS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to signal which key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advertises (a hash of) its encapsulation key in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sends (a hash of) its encapsulation key along with the ciphertext in first message protected with secret from ML-KEM?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But how to perform the out-of-band portion?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Manual configuration?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Certified encapsulation keys obtained somehow? QR code?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F6B48-6D7D-EB44-A044-2211C8E0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QR code of ML-KEM </a:t>
            </a:r>
            <a:r>
              <a:rPr lang="en-US" dirty="0" err="1"/>
              <a:t>encaps</a:t>
            </a:r>
            <a:r>
              <a:rPr lang="en-US" dirty="0"/>
              <a:t> keys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55E016-BFE5-BA48-A7DF-B82F3CBD6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29" y="2204796"/>
            <a:ext cx="3447272" cy="344727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666D4F-4384-7B48-825B-A588DB6464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9A6F8-C996-FA4F-877D-911AD4A4B1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A5252B-E3C5-814E-A454-D9109B6945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8475B7-3797-1248-831A-0EEE340A0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2176567"/>
            <a:ext cx="4148033" cy="41480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D8143D-E231-4747-BEA5-5891F9D971A9}"/>
              </a:ext>
            </a:extLst>
          </p:cNvPr>
          <p:cNvSpPr txBox="1"/>
          <p:nvPr/>
        </p:nvSpPr>
        <p:spPr>
          <a:xfrm>
            <a:off x="1295400" y="1751013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ML-KEM-512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5C83A2-5CAE-DF42-A2D3-D8FA090EE3DE}"/>
              </a:ext>
            </a:extLst>
          </p:cNvPr>
          <p:cNvSpPr txBox="1"/>
          <p:nvPr/>
        </p:nvSpPr>
        <p:spPr>
          <a:xfrm>
            <a:off x="5715000" y="1743131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ML-KEM-768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0411F9-AF5E-2D4F-92A9-F0E4E99A9F1E}"/>
              </a:ext>
            </a:extLst>
          </p:cNvPr>
          <p:cNvSpPr txBox="1"/>
          <p:nvPr/>
        </p:nvSpPr>
        <p:spPr>
          <a:xfrm>
            <a:off x="876052" y="6002923"/>
            <a:ext cx="2725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they are base64-encoded</a:t>
            </a:r>
          </a:p>
        </p:txBody>
      </p:sp>
    </p:spTree>
    <p:extLst>
      <p:ext uri="{BB962C8B-B14F-4D97-AF65-F5344CB8AC3E}">
        <p14:creationId xmlns:p14="http://schemas.microsoft.com/office/powerpoint/2010/main" val="4159991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925A-3295-2149-81DB-799AC8679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Potential PQ 802.11 Protocols?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A6F6D-FC8F-584B-B1A8-745BC160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several public key-based algorithms in 802.11, not all of them are suitable for PQ though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SAE</a:t>
            </a:r>
            <a:r>
              <a:rPr lang="en-US" dirty="0"/>
              <a:t>? Nope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Dragonfly algorithm is not replaceable by PQ algorithm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ML-KEM as a black-box cannot support a PAKE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OWE</a:t>
            </a:r>
            <a:r>
              <a:rPr lang="en-US" dirty="0"/>
              <a:t>? ML-KEM could replace Diffie-Hellman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sends encapsulation key in associate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sends ciphertext in associate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AP </a:t>
            </a:r>
            <a:r>
              <a:rPr lang="en-US" b="1" dirty="0" err="1"/>
              <a:t>PeerKey</a:t>
            </a:r>
            <a:r>
              <a:rPr lang="en-US" dirty="0"/>
              <a:t>? Same as OWE….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But do we need a PQ OWE (or </a:t>
            </a:r>
            <a:r>
              <a:rPr lang="en-US" dirty="0" err="1"/>
              <a:t>PeerKey</a:t>
            </a:r>
            <a:r>
              <a:rPr lang="en-US" dirty="0"/>
              <a:t>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FILS, yes; others…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BEEF3-038A-4E44-9971-F7DF2C8B3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A0242-9F50-C942-B8B1-59C7B09574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CE62B9-5A1F-C04A-818E-BA9F6FB6EF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EC4CF4-CB13-484C-91A5-C1366B43A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070" y="5791200"/>
            <a:ext cx="1321953" cy="36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46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18EA-5649-D54B-B38A-475EF5A21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87B6-9B0C-1941-A0F9-66A642347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9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 would be able to break all the key agreement and signatures we do today– FILS, SAE, OWE, all EAP methods including EAP-TLS.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protocols do we need to modify?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is a transient medium but how long do we want to protect our messages from exposure?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long will it take to deploy a solution?!?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Remember </a:t>
            </a:r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r>
              <a:rPr lang="en-US" dirty="0"/>
              <a:t>: If (X+Y)&gt;Z then Trouble!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think about what to do to be ready for a post-quantum world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2024 so the “ready for 2024” algorithms are ready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08E10-0CC1-5047-8F9A-35643F69F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FFC6-1515-7847-AEA0-693E10C1A7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0F4BFD-CE00-E04D-AB1B-B64D4675D8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466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FIPS 203-- </a:t>
            </a:r>
            <a:r>
              <a:rPr lang="en-US" sz="1800" dirty="0">
                <a:hlinkClick r:id="rId3"/>
              </a:rPr>
              <a:t>https://nvlpubs.nist.gov/nistpubs/FIPS/NIST.FIPS.203.ipd.pdf</a:t>
            </a: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E1507-CCB0-7C47-AE90-009B568344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4F383-3D0C-854B-936D-AC38765D28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12EA1-CD10-204D-A4C3-2BD4BF77D5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A8B14-9B94-BA4B-A680-4C0CEF517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42" y="0"/>
            <a:ext cx="73209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current state of Post-Quantum algorithms and what their use in 802.11 might look like.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is not proposing any work right now in 802.11 nor is it proposing any groups be formed at this time to work on the topic. Just food for thought….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2DF2-5722-1C47-AAC3-B4AE3B16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8D7F4-F644-8B41-9EF8-4796A140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all of our public key crypto is based on two hard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Factoring large numbers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Discrete logarithm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secure systems would become insecure if one (or both) of those were broken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computer, which does not exist yet, will be able to break both of these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computer will exist in the (very near)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plan for a post-quantum future with 802.11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B0951-2771-564C-8F4A-DA7B5D997A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4023E-65DF-0145-AFD4-5067FEB0A8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D0DA92-3A75-1D49-8196-18E6BC4C2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7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5B45-F1A0-9948-945F-5C93E14B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9349-72D5-5F41-9392-1247658D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16" y="1600200"/>
            <a:ext cx="8322983" cy="4113213"/>
          </a:xfrm>
        </p:spPr>
        <p:txBody>
          <a:bodyPr/>
          <a:lstStyle/>
          <a:p>
            <a:r>
              <a:rPr lang="en-US" sz="2000" dirty="0"/>
              <a:t>“There is a 1 in 7 chance that some fundamental public-key crypto will be broken by quantum by 2026, and a 1 in 2 chance of the same by 2031.”</a:t>
            </a:r>
            <a:br>
              <a:rPr lang="en-US" sz="2000" dirty="0"/>
            </a:br>
            <a:r>
              <a:rPr lang="en-US" sz="2000" dirty="0"/>
              <a:t>– Dr. Michele </a:t>
            </a:r>
            <a:r>
              <a:rPr lang="en-US" sz="2000" dirty="0" err="1"/>
              <a:t>Mosca</a:t>
            </a:r>
            <a:r>
              <a:rPr lang="en-US" sz="2000" dirty="0"/>
              <a:t>, (April 2015)</a:t>
            </a:r>
          </a:p>
          <a:p>
            <a:endParaRPr lang="en-US" dirty="0"/>
          </a:p>
          <a:p>
            <a:r>
              <a:rPr lang="en-US" dirty="0"/>
              <a:t>If encrypted data needs to be safe for X years; and,</a:t>
            </a:r>
          </a:p>
          <a:p>
            <a:r>
              <a:rPr lang="en-US" dirty="0"/>
              <a:t>If it takes Y years to deploy a post-quantum solution; and,</a:t>
            </a:r>
          </a:p>
          <a:p>
            <a:r>
              <a:rPr lang="en-US" dirty="0"/>
              <a:t>If a post-quantum computer will exist in Z years</a:t>
            </a:r>
          </a:p>
          <a:p>
            <a:r>
              <a:rPr lang="en-US" dirty="0"/>
              <a:t>Then if (X + Y) &gt; Z you need to worry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C9C39-F8B8-F847-BA56-52B8F184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8AE4-23F2-0B4B-B3BD-2F3B058F8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D17D62-92A7-FA4A-A886-E0B5E155E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03D4A-C6BF-7D49-9281-FF8F00CCD84B}"/>
              </a:ext>
            </a:extLst>
          </p:cNvPr>
          <p:cNvSpPr/>
          <p:nvPr/>
        </p:nvSpPr>
        <p:spPr bwMode="auto">
          <a:xfrm>
            <a:off x="2286000" y="5225143"/>
            <a:ext cx="1828800" cy="44397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      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800C54-712C-194C-9D45-DF185D1809E2}"/>
              </a:ext>
            </a:extLst>
          </p:cNvPr>
          <p:cNvSpPr/>
          <p:nvPr/>
        </p:nvSpPr>
        <p:spPr bwMode="auto">
          <a:xfrm>
            <a:off x="4114800" y="5225143"/>
            <a:ext cx="1828800" cy="44397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       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70E12D-D0E7-9644-AA5E-B185AE97D8F2}"/>
              </a:ext>
            </a:extLst>
          </p:cNvPr>
          <p:cNvSpPr/>
          <p:nvPr/>
        </p:nvSpPr>
        <p:spPr bwMode="auto">
          <a:xfrm>
            <a:off x="2286000" y="5669121"/>
            <a:ext cx="2819400" cy="4439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              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20F75-0960-194E-B899-85DA54AF4B8D}"/>
              </a:ext>
            </a:extLst>
          </p:cNvPr>
          <p:cNvSpPr txBox="1"/>
          <p:nvPr/>
        </p:nvSpPr>
        <p:spPr>
          <a:xfrm rot="20622925">
            <a:off x="6406677" y="5625948"/>
            <a:ext cx="207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Your secrets revealed!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DFFF33F-62BE-9B4E-B1EB-C454E2FC5BBB}"/>
              </a:ext>
            </a:extLst>
          </p:cNvPr>
          <p:cNvSpPr/>
          <p:nvPr/>
        </p:nvSpPr>
        <p:spPr bwMode="auto">
          <a:xfrm rot="16200000">
            <a:off x="5389810" y="5446832"/>
            <a:ext cx="269380" cy="838200"/>
          </a:xfrm>
          <a:prstGeom prst="leftBrace">
            <a:avLst>
              <a:gd name="adj1" fmla="val 8333"/>
              <a:gd name="adj2" fmla="val 470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95607A8F-32C8-3A4C-A515-310C9509B043}"/>
              </a:ext>
            </a:extLst>
          </p:cNvPr>
          <p:cNvSpPr/>
          <p:nvPr/>
        </p:nvSpPr>
        <p:spPr bwMode="auto">
          <a:xfrm>
            <a:off x="5511542" y="6063343"/>
            <a:ext cx="965458" cy="261257"/>
          </a:xfrm>
          <a:custGeom>
            <a:avLst/>
            <a:gdLst>
              <a:gd name="connsiteX0" fmla="*/ 1105377 w 1105377"/>
              <a:gd name="connsiteY0" fmla="*/ 10049 h 261257"/>
              <a:gd name="connsiteX1" fmla="*/ 1105377 w 1105377"/>
              <a:gd name="connsiteY1" fmla="*/ 10049 h 261257"/>
              <a:gd name="connsiteX2" fmla="*/ 1004893 w 1105377"/>
              <a:gd name="connsiteY2" fmla="*/ 80387 h 261257"/>
              <a:gd name="connsiteX3" fmla="*/ 974748 w 1105377"/>
              <a:gd name="connsiteY3" fmla="*/ 100484 h 261257"/>
              <a:gd name="connsiteX4" fmla="*/ 733587 w 1105377"/>
              <a:gd name="connsiteY4" fmla="*/ 180871 h 261257"/>
              <a:gd name="connsiteX5" fmla="*/ 643152 w 1105377"/>
              <a:gd name="connsiteY5" fmla="*/ 211016 h 261257"/>
              <a:gd name="connsiteX6" fmla="*/ 613007 w 1105377"/>
              <a:gd name="connsiteY6" fmla="*/ 221064 h 261257"/>
              <a:gd name="connsiteX7" fmla="*/ 582862 w 1105377"/>
              <a:gd name="connsiteY7" fmla="*/ 231112 h 261257"/>
              <a:gd name="connsiteX8" fmla="*/ 442185 w 1105377"/>
              <a:gd name="connsiteY8" fmla="*/ 261257 h 261257"/>
              <a:gd name="connsiteX9" fmla="*/ 211073 w 1105377"/>
              <a:gd name="connsiteY9" fmla="*/ 251209 h 261257"/>
              <a:gd name="connsiteX10" fmla="*/ 150783 w 1105377"/>
              <a:gd name="connsiteY10" fmla="*/ 211016 h 261257"/>
              <a:gd name="connsiteX11" fmla="*/ 110590 w 1105377"/>
              <a:gd name="connsiteY11" fmla="*/ 150725 h 261257"/>
              <a:gd name="connsiteX12" fmla="*/ 80445 w 1105377"/>
              <a:gd name="connsiteY12" fmla="*/ 120580 h 261257"/>
              <a:gd name="connsiteX13" fmla="*/ 40251 w 1105377"/>
              <a:gd name="connsiteY13" fmla="*/ 60290 h 261257"/>
              <a:gd name="connsiteX14" fmla="*/ 30203 w 1105377"/>
              <a:gd name="connsiteY14" fmla="*/ 30145 h 261257"/>
              <a:gd name="connsiteX15" fmla="*/ 58 w 1105377"/>
              <a:gd name="connsiteY15" fmla="*/ 0 h 261257"/>
              <a:gd name="connsiteX16" fmla="*/ 58 w 1105377"/>
              <a:gd name="connsiteY16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05377" h="261257">
                <a:moveTo>
                  <a:pt x="1105377" y="10049"/>
                </a:moveTo>
                <a:lnTo>
                  <a:pt x="1105377" y="10049"/>
                </a:lnTo>
                <a:lnTo>
                  <a:pt x="1004893" y="80387"/>
                </a:lnTo>
                <a:cubicBezTo>
                  <a:pt x="994964" y="87261"/>
                  <a:pt x="986205" y="96665"/>
                  <a:pt x="974748" y="100484"/>
                </a:cubicBezTo>
                <a:lnTo>
                  <a:pt x="733587" y="180871"/>
                </a:lnTo>
                <a:lnTo>
                  <a:pt x="643152" y="211016"/>
                </a:lnTo>
                <a:lnTo>
                  <a:pt x="613007" y="221064"/>
                </a:lnTo>
                <a:cubicBezTo>
                  <a:pt x="602959" y="224413"/>
                  <a:pt x="593138" y="228543"/>
                  <a:pt x="582862" y="231112"/>
                </a:cubicBezTo>
                <a:cubicBezTo>
                  <a:pt x="482709" y="256150"/>
                  <a:pt x="529720" y="246668"/>
                  <a:pt x="442185" y="261257"/>
                </a:cubicBezTo>
                <a:cubicBezTo>
                  <a:pt x="365148" y="257908"/>
                  <a:pt x="287062" y="264310"/>
                  <a:pt x="211073" y="251209"/>
                </a:cubicBezTo>
                <a:cubicBezTo>
                  <a:pt x="187271" y="247105"/>
                  <a:pt x="150783" y="211016"/>
                  <a:pt x="150783" y="211016"/>
                </a:cubicBezTo>
                <a:cubicBezTo>
                  <a:pt x="137385" y="190919"/>
                  <a:pt x="127669" y="167804"/>
                  <a:pt x="110590" y="150725"/>
                </a:cubicBezTo>
                <a:cubicBezTo>
                  <a:pt x="100542" y="140677"/>
                  <a:pt x="89169" y="131797"/>
                  <a:pt x="80445" y="120580"/>
                </a:cubicBezTo>
                <a:cubicBezTo>
                  <a:pt x="65616" y="101515"/>
                  <a:pt x="40251" y="60290"/>
                  <a:pt x="40251" y="60290"/>
                </a:cubicBezTo>
                <a:cubicBezTo>
                  <a:pt x="36902" y="50242"/>
                  <a:pt x="36820" y="38416"/>
                  <a:pt x="30203" y="30145"/>
                </a:cubicBezTo>
                <a:cubicBezTo>
                  <a:pt x="-2729" y="-11020"/>
                  <a:pt x="58" y="27454"/>
                  <a:pt x="58" y="0"/>
                </a:cubicBezTo>
                <a:lnTo>
                  <a:pt x="5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C545C-001A-DC45-8FAC-9EFEFF8C183D}"/>
              </a:ext>
            </a:extLst>
          </p:cNvPr>
          <p:cNvSpPr txBox="1"/>
          <p:nvPr/>
        </p:nvSpPr>
        <p:spPr>
          <a:xfrm>
            <a:off x="2230811" y="48006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3594F5-C08C-464A-ACF1-A84555498521}"/>
              </a:ext>
            </a:extLst>
          </p:cNvPr>
          <p:cNvCxnSpPr/>
          <p:nvPr/>
        </p:nvCxnSpPr>
        <p:spPr bwMode="auto">
          <a:xfrm>
            <a:off x="2260858" y="5105400"/>
            <a:ext cx="3096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231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 State of PQ Algorithms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NIST held a nearly decade long, multi-round competition for PQ algorithms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Separate tracts for key exchange, and signature algorithms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Characteristics considered included (not exclusively):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Efficiency in hardware and software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Memory requirements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Ease of implementation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Finalists announced in 2023 (“ready for 2024”)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CRYSTALS-</a:t>
            </a:r>
            <a:r>
              <a:rPr lang="en-US" dirty="0" err="1"/>
              <a:t>Kyber</a:t>
            </a:r>
            <a:r>
              <a:rPr lang="en-US" dirty="0"/>
              <a:t> (key establishment) covered in FIPS 203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CRYSTALS-</a:t>
            </a:r>
            <a:r>
              <a:rPr lang="en-US" dirty="0" err="1"/>
              <a:t>Dilithium</a:t>
            </a:r>
            <a:r>
              <a:rPr lang="en-US" dirty="0"/>
              <a:t> (signature) covered in FIPS 204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SPHINCS+ (signature) covered in FIPS 205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FALCON (signature) FIPS TBD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9C35-FB60-EE48-8D45-221856F5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Module-Lattice-based (ML)</a:t>
            </a:r>
            <a:br>
              <a:rPr lang="en-US" dirty="0"/>
            </a:br>
            <a:r>
              <a:rPr lang="en-US" dirty="0"/>
              <a:t>Key-Encapsulation Mechanism (KEM)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3BC73-CE05-2D4B-A0EB-5742D6EA3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KEM is a set of algorithms constructed to allow for two parties to establish a shared secret over a public medium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(FIPS 203) defines such a construct using </a:t>
            </a:r>
            <a:r>
              <a:rPr lang="en-US" dirty="0" err="1"/>
              <a:t>Kyber’s</a:t>
            </a:r>
            <a:r>
              <a:rPr lang="en-US" dirty="0"/>
              <a:t> public key encryption algorithm and three hash functions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parameter sets defined with increasing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ML-KEM-512 providing security strength of 128bits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ML-KEM-768 providing security strength of 192bits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ML-KEM-1024 providing security strength of 256bits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29316-0914-FA46-B3B9-6FF2F1D99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BE4B5-3D8B-3742-A478-F7DB481D89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487100-C126-DF44-98B4-C26E026363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15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31DD-0B66-514F-BE21-384E570C5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ML-KEM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18DC6-59A7-7246-ADB5-7CC83D323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524005"/>
            <a:ext cx="3808413" cy="49529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KeyGen</a:t>
            </a:r>
            <a:r>
              <a:rPr lang="en-US" sz="2400" dirty="0"/>
              <a:t>()</a:t>
            </a:r>
          </a:p>
          <a:p>
            <a:pPr marL="400050" lvl="1" indent="0"/>
            <a:r>
              <a:rPr lang="en-US" sz="2000" dirty="0"/>
              <a:t>Key generation algorithm creates encapsulation key and decapsulation key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Encaps</a:t>
            </a:r>
            <a:r>
              <a:rPr lang="en-US" sz="2400" dirty="0"/>
              <a:t>()</a:t>
            </a:r>
          </a:p>
          <a:p>
            <a:pPr marL="400050" lvl="1" indent="0"/>
            <a:r>
              <a:rPr lang="en-US" sz="2000" dirty="0"/>
              <a:t>Encapsulation algorithm takes encapsulation key and produces ciphertext and a secret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Decaps</a:t>
            </a:r>
            <a:r>
              <a:rPr lang="en-US" sz="2400" dirty="0"/>
              <a:t>()</a:t>
            </a:r>
          </a:p>
          <a:p>
            <a:pPr marL="400050" lvl="1" indent="0"/>
            <a:r>
              <a:rPr lang="en-US" sz="2000" dirty="0"/>
              <a:t>Decapsulation algorithm takes decapsulation key and ciphertext and produces a secret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2BB7A-A23A-214E-B474-D1A390972E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E1428-B9AC-964B-AC24-83036D1EA0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B9FD7-ADD3-564F-AC29-CACC561343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446A3F-66CC-C144-BD52-C52DD8041FAA}"/>
              </a:ext>
            </a:extLst>
          </p:cNvPr>
          <p:cNvSpPr/>
          <p:nvPr/>
        </p:nvSpPr>
        <p:spPr bwMode="auto">
          <a:xfrm>
            <a:off x="7162800" y="1981200"/>
            <a:ext cx="1524000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F1E04B-E55D-0642-8025-493E5971C95D}"/>
              </a:ext>
            </a:extLst>
          </p:cNvPr>
          <p:cNvSpPr txBox="1"/>
          <p:nvPr/>
        </p:nvSpPr>
        <p:spPr>
          <a:xfrm>
            <a:off x="7334391" y="2063449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KeyGen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25B29C-0B6A-604E-BC91-5BDE37F9A10C}"/>
              </a:ext>
            </a:extLst>
          </p:cNvPr>
          <p:cNvSpPr/>
          <p:nvPr/>
        </p:nvSpPr>
        <p:spPr bwMode="auto">
          <a:xfrm>
            <a:off x="7162800" y="3140765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F5975A-9053-6E4C-9B79-4D75E9B27DD3}"/>
              </a:ext>
            </a:extLst>
          </p:cNvPr>
          <p:cNvSpPr/>
          <p:nvPr/>
        </p:nvSpPr>
        <p:spPr bwMode="auto">
          <a:xfrm>
            <a:off x="4038600" y="3140765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C0545A-95D3-2C4F-84DA-68D0ACB8BA94}"/>
              </a:ext>
            </a:extLst>
          </p:cNvPr>
          <p:cNvSpPr txBox="1"/>
          <p:nvPr/>
        </p:nvSpPr>
        <p:spPr>
          <a:xfrm>
            <a:off x="4199428" y="3141101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488BA8-7AE5-8643-A776-C750B875135D}"/>
              </a:ext>
            </a:extLst>
          </p:cNvPr>
          <p:cNvSpPr txBox="1"/>
          <p:nvPr/>
        </p:nvSpPr>
        <p:spPr>
          <a:xfrm>
            <a:off x="7360910" y="3140765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B01F8C-A0AB-7F43-BD23-37848CA7B833}"/>
              </a:ext>
            </a:extLst>
          </p:cNvPr>
          <p:cNvSpPr/>
          <p:nvPr/>
        </p:nvSpPr>
        <p:spPr bwMode="auto">
          <a:xfrm>
            <a:off x="7467599" y="4305300"/>
            <a:ext cx="1234085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C52522-4A09-C740-B7AC-94AC7E1AE263}"/>
              </a:ext>
            </a:extLst>
          </p:cNvPr>
          <p:cNvSpPr/>
          <p:nvPr/>
        </p:nvSpPr>
        <p:spPr bwMode="auto">
          <a:xfrm>
            <a:off x="4302919" y="4326835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7E98AFB-7AE5-B54D-A54B-9DC563784379}"/>
              </a:ext>
            </a:extLst>
          </p:cNvPr>
          <p:cNvSpPr/>
          <p:nvPr/>
        </p:nvSpPr>
        <p:spPr bwMode="auto">
          <a:xfrm>
            <a:off x="5959478" y="4460184"/>
            <a:ext cx="990600" cy="3594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ciphertext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A83853-1212-FC47-8EE7-45C09092322E}"/>
              </a:ext>
            </a:extLst>
          </p:cNvPr>
          <p:cNvSpPr txBox="1"/>
          <p:nvPr/>
        </p:nvSpPr>
        <p:spPr>
          <a:xfrm>
            <a:off x="4419600" y="4381500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75EBDC-8144-8049-81A9-E3B1535F1B25}"/>
              </a:ext>
            </a:extLst>
          </p:cNvPr>
          <p:cNvSpPr txBox="1"/>
          <p:nvPr/>
        </p:nvSpPr>
        <p:spPr>
          <a:xfrm>
            <a:off x="7614573" y="4381500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953388B-260F-8B4E-A54D-01A506CA800D}"/>
              </a:ext>
            </a:extLst>
          </p:cNvPr>
          <p:cNvCxnSpPr/>
          <p:nvPr/>
        </p:nvCxnSpPr>
        <p:spPr bwMode="auto">
          <a:xfrm>
            <a:off x="6419304" y="1407338"/>
            <a:ext cx="0" cy="441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6C3D730-5253-BB4B-AFD7-302AD2C485AA}"/>
              </a:ext>
            </a:extLst>
          </p:cNvPr>
          <p:cNvSpPr txBox="1"/>
          <p:nvPr/>
        </p:nvSpPr>
        <p:spPr>
          <a:xfrm>
            <a:off x="5672380" y="159722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75DA2A-1AD0-6341-80B0-5232BA400B16}"/>
              </a:ext>
            </a:extLst>
          </p:cNvPr>
          <p:cNvSpPr txBox="1"/>
          <p:nvPr/>
        </p:nvSpPr>
        <p:spPr>
          <a:xfrm>
            <a:off x="6580806" y="1597223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Alice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C253B6F2-3930-EE4E-B835-DBB86B3B5ECC}"/>
              </a:ext>
            </a:extLst>
          </p:cNvPr>
          <p:cNvSpPr/>
          <p:nvPr/>
        </p:nvSpPr>
        <p:spPr bwMode="auto">
          <a:xfrm>
            <a:off x="4236071" y="5546969"/>
            <a:ext cx="1327157" cy="55993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shared secret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E02280D2-7AF5-9C4D-A715-0BC442A25C52}"/>
              </a:ext>
            </a:extLst>
          </p:cNvPr>
          <p:cNvSpPr/>
          <p:nvPr/>
        </p:nvSpPr>
        <p:spPr bwMode="auto">
          <a:xfrm>
            <a:off x="7413621" y="5546968"/>
            <a:ext cx="1327157" cy="55993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</a:t>
            </a:r>
            <a:r>
              <a:rPr lang="en-US" sz="1400" dirty="0">
                <a:solidFill>
                  <a:schemeClr val="tx1"/>
                </a:solidFill>
              </a:rPr>
              <a:t>shared secret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2C21CF5-2CBA-6344-9F0D-2FFE6D8623A0}"/>
              </a:ext>
            </a:extLst>
          </p:cNvPr>
          <p:cNvCxnSpPr>
            <a:cxnSpLocks/>
          </p:cNvCxnSpPr>
          <p:nvPr/>
        </p:nvCxnSpPr>
        <p:spPr bwMode="auto">
          <a:xfrm>
            <a:off x="8077199" y="2607365"/>
            <a:ext cx="0" cy="516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5D91680-FB6E-2547-B5A0-E0E3AEF05862}"/>
              </a:ext>
            </a:extLst>
          </p:cNvPr>
          <p:cNvCxnSpPr/>
          <p:nvPr/>
        </p:nvCxnSpPr>
        <p:spPr bwMode="auto">
          <a:xfrm>
            <a:off x="7614573" y="2607365"/>
            <a:ext cx="0" cy="2584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AB3558E-776A-1746-9E57-26FDFE9D17AD}"/>
              </a:ext>
            </a:extLst>
          </p:cNvPr>
          <p:cNvCxnSpPr/>
          <p:nvPr/>
        </p:nvCxnSpPr>
        <p:spPr bwMode="auto">
          <a:xfrm flipH="1">
            <a:off x="4882226" y="2865782"/>
            <a:ext cx="27323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ACFA046-5068-BA4E-99AB-1DD6ECEF0952}"/>
              </a:ext>
            </a:extLst>
          </p:cNvPr>
          <p:cNvCxnSpPr/>
          <p:nvPr/>
        </p:nvCxnSpPr>
        <p:spPr bwMode="auto">
          <a:xfrm flipH="1">
            <a:off x="4873625" y="2865782"/>
            <a:ext cx="8601" cy="2749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6BB713C-0B17-C644-A124-2FD5F219AE24}"/>
              </a:ext>
            </a:extLst>
          </p:cNvPr>
          <p:cNvCxnSpPr>
            <a:cxnSpLocks/>
          </p:cNvCxnSpPr>
          <p:nvPr/>
        </p:nvCxnSpPr>
        <p:spPr bwMode="auto">
          <a:xfrm flipH="1">
            <a:off x="4876800" y="3448878"/>
            <a:ext cx="5813" cy="877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F755575-8A1B-4745-8CFD-EA6C7935D0AE}"/>
              </a:ext>
            </a:extLst>
          </p:cNvPr>
          <p:cNvCxnSpPr>
            <a:cxnSpLocks/>
          </p:cNvCxnSpPr>
          <p:nvPr/>
        </p:nvCxnSpPr>
        <p:spPr bwMode="auto">
          <a:xfrm flipH="1">
            <a:off x="8067686" y="3429000"/>
            <a:ext cx="5813" cy="877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F1414C9-1576-1446-A0F3-29AFFCB30052}"/>
              </a:ext>
            </a:extLst>
          </p:cNvPr>
          <p:cNvCxnSpPr>
            <a:stCxn id="15" idx="3"/>
            <a:endCxn id="16" idx="1"/>
          </p:cNvCxnSpPr>
          <p:nvPr/>
        </p:nvCxnSpPr>
        <p:spPr bwMode="auto">
          <a:xfrm flipV="1">
            <a:off x="5562601" y="4639917"/>
            <a:ext cx="3968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B16315F-C4A9-3144-92C9-4335103AEAEF}"/>
              </a:ext>
            </a:extLst>
          </p:cNvPr>
          <p:cNvCxnSpPr/>
          <p:nvPr/>
        </p:nvCxnSpPr>
        <p:spPr bwMode="auto">
          <a:xfrm>
            <a:off x="6950078" y="4648200"/>
            <a:ext cx="5175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1391CFC-637E-C84F-A826-88DB20EF9649}"/>
              </a:ext>
            </a:extLst>
          </p:cNvPr>
          <p:cNvCxnSpPr/>
          <p:nvPr/>
        </p:nvCxnSpPr>
        <p:spPr bwMode="auto">
          <a:xfrm>
            <a:off x="4870312" y="4968632"/>
            <a:ext cx="0" cy="5939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3A20C9A-B2EE-D34F-9722-74C1A8CE5896}"/>
              </a:ext>
            </a:extLst>
          </p:cNvPr>
          <p:cNvCxnSpPr/>
          <p:nvPr/>
        </p:nvCxnSpPr>
        <p:spPr bwMode="auto">
          <a:xfrm>
            <a:off x="8067686" y="4915833"/>
            <a:ext cx="0" cy="63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72439DE-C8EC-CC44-BFCF-58FC2592D950}"/>
              </a:ext>
            </a:extLst>
          </p:cNvPr>
          <p:cNvSpPr txBox="1"/>
          <p:nvPr/>
        </p:nvSpPr>
        <p:spPr>
          <a:xfrm>
            <a:off x="394176" y="998498"/>
            <a:ext cx="2726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</a:rPr>
              <a:t>Three Algorithms</a:t>
            </a:r>
          </a:p>
        </p:txBody>
      </p:sp>
    </p:spTree>
    <p:extLst>
      <p:ext uri="{BB962C8B-B14F-4D97-AF65-F5344CB8AC3E}">
        <p14:creationId xmlns:p14="http://schemas.microsoft.com/office/powerpoint/2010/main" val="43828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7CAD-8C0A-8741-98CD-595282BD9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ML-KEM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76B33-4EAE-EB46-914D-9728954D9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7923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establishment, sort of like Diffie-Hellman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message exchange: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Alice generates her encapsulation key and sends it to Bob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Bob sends Alice ciphertext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sides generate a secret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Exchange is </a:t>
            </a:r>
            <a:r>
              <a:rPr lang="en-US" u="sng" dirty="0"/>
              <a:t>unauthenticated</a:t>
            </a:r>
            <a:r>
              <a:rPr lang="en-US" dirty="0"/>
              <a:t>!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does Implicit Rejection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Alice fails to properly decapsulate the ciphertext, </a:t>
            </a:r>
            <a:r>
              <a:rPr lang="en-US" dirty="0" err="1"/>
              <a:t>Decaps</a:t>
            </a:r>
            <a:r>
              <a:rPr lang="en-US" dirty="0"/>
              <a:t>() will return a bogus value, each side will then have different secrets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do a key-confirmation step to ensure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is intended to be treated as a black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KYBER public key encryption algorithm cannot be used stand-alone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Construct uses Fujisaki and Okamoto (FO) transform to obtain   IND-CCA security from weaker IND-CPA PKE algorithm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29F81-AEAD-874A-881A-1B243F536C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663A0-54CD-5740-B6BE-FB6F61B779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18D35C-83DB-B14B-A0EF-26750B9C4E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28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F8810-9794-9043-9F01-E5795D93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ML-KEM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72C4-EB4C-AE43-8560-00685E672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00893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802.11 authentication protocols can use ML-KEM?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EAP-TLS… let the IETF deal with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FILS does asymmetric key agreement today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sends Diffie-Hellman exponential (802.11 auth request)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sends Diffie-Hellman exponential (802.11 auth response)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ML-KEM-FILS!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sends its encapsulation key (802.11 auth request)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sends ciphertext  (802.11 auth response)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8FB1F-B360-7D43-83AA-BE53BB973D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CA084-1BD6-7F4B-87D9-9C29C6AC6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386BE9-B49F-4144-BC3D-064AA75E60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9A16FF-8A0A-D04F-B34C-5C1F8CEA4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38610"/>
              </p:ext>
            </p:extLst>
          </p:nvPr>
        </p:nvGraphicFramePr>
        <p:xfrm>
          <a:off x="715487" y="4661120"/>
          <a:ext cx="77411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713">
                  <a:extLst>
                    <a:ext uri="{9D8B030D-6E8A-4147-A177-3AD203B41FA5}">
                      <a16:colId xmlns:a16="http://schemas.microsoft.com/office/drawing/2014/main" val="1785101418"/>
                    </a:ext>
                  </a:extLst>
                </a:gridCol>
                <a:gridCol w="1449737">
                  <a:extLst>
                    <a:ext uri="{9D8B030D-6E8A-4147-A177-3AD203B41FA5}">
                      <a16:colId xmlns:a16="http://schemas.microsoft.com/office/drawing/2014/main" val="1495985308"/>
                    </a:ext>
                  </a:extLst>
                </a:gridCol>
                <a:gridCol w="1548225">
                  <a:extLst>
                    <a:ext uri="{9D8B030D-6E8A-4147-A177-3AD203B41FA5}">
                      <a16:colId xmlns:a16="http://schemas.microsoft.com/office/drawing/2014/main" val="1543192070"/>
                    </a:ext>
                  </a:extLst>
                </a:gridCol>
                <a:gridCol w="1548225">
                  <a:extLst>
                    <a:ext uri="{9D8B030D-6E8A-4147-A177-3AD203B41FA5}">
                      <a16:colId xmlns:a16="http://schemas.microsoft.com/office/drawing/2014/main" val="2277231923"/>
                    </a:ext>
                  </a:extLst>
                </a:gridCol>
                <a:gridCol w="1548225">
                  <a:extLst>
                    <a:ext uri="{9D8B030D-6E8A-4147-A177-3AD203B41FA5}">
                      <a16:colId xmlns:a16="http://schemas.microsoft.com/office/drawing/2014/main" val="3451271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err="1"/>
                        <a:t>Encaps</a:t>
                      </a:r>
                      <a:r>
                        <a:rPr lang="en-US" dirty="0"/>
                        <a:t>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err="1"/>
                        <a:t>Decaps</a:t>
                      </a:r>
                      <a:r>
                        <a:rPr lang="en-US" dirty="0"/>
                        <a:t>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ciphertext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shared secret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33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ML-KEM-512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1632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33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ML-KEM-768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2400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716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ML-KEM-1024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496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43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29728</TotalTime>
  <Words>1569</Words>
  <Application>Microsoft Macintosh PowerPoint</Application>
  <PresentationFormat>On-screen Show (4:3)</PresentationFormat>
  <Paragraphs>295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Office Theme</vt:lpstr>
      <vt:lpstr>Document</vt:lpstr>
      <vt:lpstr>Post-Quantum 802.11</vt:lpstr>
      <vt:lpstr>Abstract</vt:lpstr>
      <vt:lpstr>Post-Quantum Cryptography</vt:lpstr>
      <vt:lpstr>Mosca Theorum</vt:lpstr>
      <vt:lpstr>Current State of PQ Algorithms </vt:lpstr>
      <vt:lpstr>Module-Lattice-based (ML) Key-Encapsulation Mechanism (KEM)</vt:lpstr>
      <vt:lpstr>ML-KEM</vt:lpstr>
      <vt:lpstr>ML-KEM</vt:lpstr>
      <vt:lpstr>Using ML-KEM in 802.11</vt:lpstr>
      <vt:lpstr>FILS Authentication</vt:lpstr>
      <vt:lpstr>ML-KEM-FILS</vt:lpstr>
      <vt:lpstr>Authentication without Signatures</vt:lpstr>
      <vt:lpstr>Authentication without Signatures</vt:lpstr>
      <vt:lpstr>Authentication without Signatures</vt:lpstr>
      <vt:lpstr>QR code of ML-KEM encaps keys</vt:lpstr>
      <vt:lpstr>Other Potential PQ 802.11 Protocols?</vt:lpstr>
      <vt:lpstr>Summary</vt:lpstr>
      <vt:lpstr>References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Post-Quantum 802.11</dc:title>
  <dc:subject/>
  <dc:creator>Harkins, Dan</dc:creator>
  <cp:keywords/>
  <dc:description/>
  <cp:lastModifiedBy>Harkins, Dan</cp:lastModifiedBy>
  <cp:revision>78</cp:revision>
  <cp:lastPrinted>1601-01-01T00:00:00Z</cp:lastPrinted>
  <dcterms:created xsi:type="dcterms:W3CDTF">2024-06-04T18:28:45Z</dcterms:created>
  <dcterms:modified xsi:type="dcterms:W3CDTF">2024-07-02T17:18:20Z</dcterms:modified>
  <cp:category/>
</cp:coreProperties>
</file>