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24" r:id="rId2"/>
    <p:sldId id="257" r:id="rId3"/>
    <p:sldId id="325" r:id="rId4"/>
    <p:sldId id="349" r:id="rId5"/>
    <p:sldId id="347" r:id="rId6"/>
    <p:sldId id="348" r:id="rId7"/>
    <p:sldId id="266" r:id="rId8"/>
    <p:sldId id="264" r:id="rId9"/>
    <p:sldId id="353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en McCann" initials="SM" lastIdx="10" clrIdx="0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  <p:cmAuthor id="2" name="xuyue (I)" initials="x(" lastIdx="8" clrIdx="1">
    <p:extLst>
      <p:ext uri="{19B8F6BF-5375-455C-9EA6-DF929625EA0E}">
        <p15:presenceInfo xmlns:p15="http://schemas.microsoft.com/office/powerpoint/2012/main" userId="S-1-5-21-147214757-305610072-1517763936-96108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93D81CF-94F2-401A-BA57-92F5A7B2D0C5}" styleName="中度样式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E171933-4619-4E11-9A3F-F7608DF75F80}" styleName="中度样式 1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E9639D4-E3E2-4D34-9284-5A2195B3D0D7}" styleName="浅色样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75DCB02-9BB8-47FD-8907-85C794F793BA}" styleName="主题样式 1 - 强调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7292A2E-F333-43FB-9621-5CBBE7FDCDCB}" styleName="浅色样式 2 - 强调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主题样式 2 - 强调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中度样式 1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中度样式 3 - 强调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中度样式 1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度样式 4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浅色样式 3 - 强调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EC20E35-A176-4012-BC5E-935CFFF8708E}" styleName="中度样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2833802-FEF1-4C79-8D5D-14CF1EAF98D9}" styleName="浅色样式 2 - 强调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5256" autoAdjust="0"/>
  </p:normalViewPr>
  <p:slideViewPr>
    <p:cSldViewPr>
      <p:cViewPr varScale="1">
        <p:scale>
          <a:sx n="161" d="100"/>
          <a:sy n="161" d="100"/>
        </p:scale>
        <p:origin x="150" y="1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52613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356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8745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9337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6602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0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802.11-24/xxxxr0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Thoughts on IMMW For the Industry Use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2024-07-01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July 2024</a:t>
            </a:r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Yue Xu</a:t>
            </a:r>
            <a:r>
              <a:rPr lang="en-US" altLang="zh-CN" dirty="0"/>
              <a:t> (Huawei)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93FF02F7-14ED-4A1B-93FB-FC5617E4BE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98165"/>
              </p:ext>
            </p:extLst>
          </p:nvPr>
        </p:nvGraphicFramePr>
        <p:xfrm>
          <a:off x="1087839" y="2492896"/>
          <a:ext cx="10120729" cy="34635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4791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1368818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2441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55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89767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65724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Address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Phone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57038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Yue Xu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Huawei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Huawei Nanjing R&amp;D Institute, Nanjing, Jiangsu, China, 210012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xuyue57@Huawei.com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885">
                <a:tc rowSpan="2">
                  <a:txBody>
                    <a:bodyPr/>
                    <a:lstStyle/>
                    <a:p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Chenhe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Ji</a:t>
                      </a:r>
                      <a:endParaRPr lang="zh-CN" alt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8645176"/>
                  </a:ext>
                </a:extLst>
              </a:tr>
              <a:tr h="58319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2028704"/>
                  </a:ext>
                </a:extLst>
              </a:tr>
              <a:tr h="583195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Mengshi</a:t>
                      </a:r>
                      <a:r>
                        <a:rPr lang="en-US" altLang="zh-CN" dirty="0"/>
                        <a:t> Hu</a:t>
                      </a:r>
                      <a:endParaRPr lang="zh-CN" alt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231735"/>
                  </a:ext>
                </a:extLst>
              </a:tr>
              <a:tr h="126964">
                <a:tc rowSpan="2">
                  <a:txBody>
                    <a:bodyPr/>
                    <a:lstStyle/>
                    <a:p>
                      <a:r>
                        <a:rPr lang="en-US" altLang="zh-CN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Chun Pan</a:t>
                      </a:r>
                      <a:endParaRPr lang="zh-CN" alt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3383939"/>
                  </a:ext>
                </a:extLst>
              </a:tr>
              <a:tr h="36572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3577444"/>
                  </a:ext>
                </a:extLst>
              </a:tr>
              <a:tr h="36572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Xiaofei Bai</a:t>
                      </a:r>
                      <a:endParaRPr lang="en-US" altLang="zh-CN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4695113"/>
                  </a:ext>
                </a:extLst>
              </a:tr>
              <a:tr h="365724">
                <a:tc vMerge="1"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Xiaofei Bai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59031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July 2024</a:t>
            </a:r>
            <a:endParaRPr lang="en-GB" altLang="zh-CN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AA646F5C-D713-466D-944D-D2CA9BA3848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3392" y="1916832"/>
            <a:ext cx="10873208" cy="4039343"/>
          </a:xfrm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solidFill>
                  <a:schemeClr val="tx1"/>
                </a:solidFill>
              </a:rPr>
              <a:t>Based on the IMMW SG PAR document[1] and actual requirements in industrial scenarios, we propose some concerns and corresponding suggestions.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Recap: IMMW SG PAR</a:t>
            </a:r>
            <a:r>
              <a:rPr lang="en-GB" sz="1800" dirty="0"/>
              <a:t>[1]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July 2024</a:t>
            </a:r>
            <a:endParaRPr lang="en-GB" altLang="zh-CN" dirty="0"/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7BBD9121-7AB9-4A7D-B750-9626AE8131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502752"/>
              </p:ext>
            </p:extLst>
          </p:nvPr>
        </p:nvGraphicFramePr>
        <p:xfrm>
          <a:off x="119336" y="3789040"/>
          <a:ext cx="5616623" cy="16455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81645">
                  <a:extLst>
                    <a:ext uri="{9D8B030D-6E8A-4147-A177-3AD203B41FA5}">
                      <a16:colId xmlns:a16="http://schemas.microsoft.com/office/drawing/2014/main" val="2108418095"/>
                    </a:ext>
                  </a:extLst>
                </a:gridCol>
                <a:gridCol w="4334978">
                  <a:extLst>
                    <a:ext uri="{9D8B030D-6E8A-4147-A177-3AD203B41FA5}">
                      <a16:colId xmlns:a16="http://schemas.microsoft.com/office/drawing/2014/main" val="1205442649"/>
                    </a:ext>
                  </a:extLst>
                </a:gridCol>
              </a:tblGrid>
              <a:tr h="33076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Type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Brief info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4373846"/>
                  </a:ext>
                </a:extLst>
              </a:tr>
              <a:tr h="4613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>
                          <a:solidFill>
                            <a:schemeClr val="tx1"/>
                          </a:solidFill>
                        </a:rPr>
                        <a:t>AGV / AMR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b="0" dirty="0">
                          <a:solidFill>
                            <a:schemeClr val="tx1"/>
                          </a:solidFill>
                        </a:rPr>
                        <a:t>Including guidance control, process data exchange, video/image, and emergency stop, between robots and a control system,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9975088"/>
                  </a:ext>
                </a:extLst>
              </a:tr>
              <a:tr h="40457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>
                          <a:solidFill>
                            <a:schemeClr val="tx1"/>
                          </a:solidFill>
                        </a:rPr>
                        <a:t>Robot/drone motion control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b="0" i="0" u="none" dirty="0">
                          <a:solidFill>
                            <a:schemeClr val="tx1"/>
                          </a:solidFill>
                        </a:rPr>
                        <a:t>Remote operation with haptics communication, programmed robot operation with emergency stop.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1356783"/>
                  </a:ext>
                </a:extLst>
              </a:tr>
              <a:tr h="40457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>
                          <a:solidFill>
                            <a:schemeClr val="tx1"/>
                          </a:solidFill>
                        </a:rPr>
                        <a:t>IoT Sensors/</a:t>
                      </a:r>
                    </a:p>
                    <a:p>
                      <a:pPr algn="ctr"/>
                      <a:r>
                        <a:rPr lang="en-US" altLang="zh-CN" sz="1100" b="0" dirty="0">
                          <a:solidFill>
                            <a:schemeClr val="tx1"/>
                          </a:solidFill>
                        </a:rPr>
                        <a:t>WIFI sensing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b="0" dirty="0">
                          <a:solidFill>
                            <a:schemeClr val="tx1"/>
                          </a:solidFill>
                        </a:rPr>
                        <a:t>High-density deployment and Periodical/event-based report of information to the control system.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6129287"/>
                  </a:ext>
                </a:extLst>
              </a:tr>
            </a:tbl>
          </a:graphicData>
        </a:graphic>
      </p:graphicFrame>
      <p:pic>
        <p:nvPicPr>
          <p:cNvPr id="12" name="Picture 2" descr="C:\Users\x00822182\AppData\Roaming\eSpace_Desktop\UserData\x00822182\imagefiles\8CDF5975-3334-4FF7-B78D-3EA084DA09E7.png">
            <a:extLst>
              <a:ext uri="{FF2B5EF4-FFF2-40B4-BE49-F238E27FC236}">
                <a16:creationId xmlns:a16="http://schemas.microsoft.com/office/drawing/2014/main" id="{0FE52FB6-C1CB-4062-88D8-DC00C67DC1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44" y="1484784"/>
            <a:ext cx="6393796" cy="1923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" name="표 7">
            <a:extLst>
              <a:ext uri="{FF2B5EF4-FFF2-40B4-BE49-F238E27FC236}">
                <a16:creationId xmlns:a16="http://schemas.microsoft.com/office/drawing/2014/main" id="{CC6D581E-AAD2-4671-ACE3-A2A417512F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219054"/>
              </p:ext>
            </p:extLst>
          </p:nvPr>
        </p:nvGraphicFramePr>
        <p:xfrm>
          <a:off x="5807968" y="3789040"/>
          <a:ext cx="6278015" cy="115812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023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47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7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19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1940">
                  <a:extLst>
                    <a:ext uri="{9D8B030D-6E8A-4147-A177-3AD203B41FA5}">
                      <a16:colId xmlns:a16="http://schemas.microsoft.com/office/drawing/2014/main" val="750024203"/>
                    </a:ext>
                  </a:extLst>
                </a:gridCol>
              </a:tblGrid>
              <a:tr h="361082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/>
                        <a:t>Use Case </a:t>
                      </a:r>
                      <a:endParaRPr lang="ko-KR" altLang="en-US" sz="1200" b="1" kern="1200" baseline="0" dirty="0">
                        <a:solidFill>
                          <a:schemeClr val="tx2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/>
                        <a:t>Range</a:t>
                      </a:r>
                      <a:endParaRPr lang="ko-KR" altLang="en-US" sz="1200" b="1" kern="1200" baseline="0" dirty="0">
                        <a:solidFill>
                          <a:schemeClr val="tx2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/>
                        <a:t>Throughput</a:t>
                      </a:r>
                      <a:endParaRPr lang="ko-KR" altLang="en-US" sz="1200" b="1" kern="1200" baseline="0" dirty="0">
                        <a:solidFill>
                          <a:schemeClr val="tx2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/>
                        <a:t>D</a:t>
                      </a:r>
                      <a:r>
                        <a:rPr lang="en-US" altLang="zh-CN" sz="1200" kern="1200" baseline="0" dirty="0"/>
                        <a:t>elay (</a:t>
                      </a:r>
                      <a:r>
                        <a:rPr lang="en-US" altLang="zh-CN" sz="1200" kern="1200" baseline="0" dirty="0" err="1"/>
                        <a:t>ms</a:t>
                      </a:r>
                      <a:r>
                        <a:rPr lang="en-US" altLang="zh-CN" sz="1200" kern="1200" baseline="0" dirty="0"/>
                        <a:t>)</a:t>
                      </a:r>
                      <a:endParaRPr lang="en-US" altLang="ko-KR" sz="1200" b="1" kern="1200" baseline="0" dirty="0">
                        <a:solidFill>
                          <a:schemeClr val="tx2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/>
                        <a:t>Reliability</a:t>
                      </a:r>
                      <a:endParaRPr lang="en-US" altLang="ko-KR" sz="1200" b="1" kern="1200" baseline="0" dirty="0">
                        <a:solidFill>
                          <a:schemeClr val="tx2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28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/>
                        <a:t>4k UHD Transmission</a:t>
                      </a:r>
                      <a:endParaRPr lang="ko-KR" altLang="en-US" sz="1200" kern="1200" baseline="0" dirty="0">
                        <a:solidFill>
                          <a:schemeClr val="dk1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/>
                        <a:t>&lt; 5 m</a:t>
                      </a:r>
                      <a:endParaRPr lang="ko-KR" altLang="en-US" sz="1200" kern="1200" baseline="0" dirty="0">
                        <a:solidFill>
                          <a:schemeClr val="dk1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/>
                        <a:t>&lt; 10 Gbps</a:t>
                      </a:r>
                      <a:endParaRPr lang="ko-KR" altLang="en-US" sz="1200" kern="1200" baseline="0" dirty="0">
                        <a:solidFill>
                          <a:srgbClr val="FF0000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/>
                        <a:t>10~20</a:t>
                      </a:r>
                      <a:endParaRPr lang="ko-KR" altLang="en-US" sz="1200" kern="1200" baseline="0" dirty="0">
                        <a:solidFill>
                          <a:srgbClr val="FF0000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/>
                        <a:t>jitter&lt;5ms</a:t>
                      </a:r>
                      <a:endParaRPr lang="ko-KR" altLang="en-US" sz="1200" kern="1200" baseline="0" dirty="0">
                        <a:solidFill>
                          <a:srgbClr val="FF0000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28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/>
                        <a:t>VR</a:t>
                      </a:r>
                      <a:endParaRPr lang="ko-KR" altLang="en-US" sz="1200" kern="1200" baseline="0" dirty="0">
                        <a:solidFill>
                          <a:schemeClr val="dk1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/>
                        <a:t>&lt; 10 m</a:t>
                      </a:r>
                      <a:endParaRPr lang="ko-KR" altLang="en-US" sz="1200" kern="1200" baseline="0" dirty="0">
                        <a:solidFill>
                          <a:schemeClr val="dk1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/>
                        <a:t>10~20 Gbps</a:t>
                      </a:r>
                      <a:endParaRPr lang="ko-KR" altLang="en-US" sz="1200" kern="1200" baseline="0" dirty="0">
                        <a:solidFill>
                          <a:srgbClr val="FF0000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/>
                        <a:t>5~10</a:t>
                      </a:r>
                      <a:endParaRPr lang="ko-KR" altLang="en-US" sz="1200" kern="1200" baseline="0" dirty="0">
                        <a:solidFill>
                          <a:srgbClr val="FF0000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algn="ctr" defTabSz="914307" rtl="0" eaLnBrk="1" latinLnBrk="1" hangingPunct="1"/>
                      <a:r>
                        <a:rPr lang="it-IT" altLang="ko-KR" sz="1200" kern="1200" baseline="0" dirty="0"/>
                        <a:t> jitter &lt;5 ms, PER&lt;10E-2</a:t>
                      </a:r>
                      <a:endParaRPr lang="ko-KR" altLang="en-US" sz="1200" kern="1200" baseline="0" dirty="0">
                        <a:solidFill>
                          <a:srgbClr val="FF0000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4" name="Picture 4" descr="C:\Users\x00822182\AppData\Roaming\eSpace_Desktop\UserData\x00822182\imagefiles\53FC803E-5330-4FD0-A46E-AD8589554625.png">
            <a:extLst>
              <a:ext uri="{FF2B5EF4-FFF2-40B4-BE49-F238E27FC236}">
                <a16:creationId xmlns:a16="http://schemas.microsoft.com/office/drawing/2014/main" id="{A4CB2213-7FFC-4D04-9AA4-8ED20E2C4E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136" y="1844824"/>
            <a:ext cx="4032448" cy="163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矩形 14">
            <a:extLst>
              <a:ext uri="{FF2B5EF4-FFF2-40B4-BE49-F238E27FC236}">
                <a16:creationId xmlns:a16="http://schemas.microsoft.com/office/drawing/2014/main" id="{0FBAA01E-C1DE-427A-B3DB-F6825ED8425F}"/>
              </a:ext>
            </a:extLst>
          </p:cNvPr>
          <p:cNvSpPr/>
          <p:nvPr/>
        </p:nvSpPr>
        <p:spPr>
          <a:xfrm>
            <a:off x="1991544" y="2420888"/>
            <a:ext cx="3456384" cy="264273"/>
          </a:xfrm>
          <a:prstGeom prst="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/>
          </a:p>
        </p:txBody>
      </p: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1ED643B1-B626-46F2-BDB9-C098120B751D}"/>
              </a:ext>
            </a:extLst>
          </p:cNvPr>
          <p:cNvCxnSpPr>
            <a:cxnSpLocks/>
          </p:cNvCxnSpPr>
          <p:nvPr/>
        </p:nvCxnSpPr>
        <p:spPr>
          <a:xfrm>
            <a:off x="3215680" y="2708920"/>
            <a:ext cx="0" cy="1008112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3F23D868-EE12-4D6A-8383-D0AC7630A9A7}"/>
              </a:ext>
            </a:extLst>
          </p:cNvPr>
          <p:cNvCxnSpPr>
            <a:cxnSpLocks/>
          </p:cNvCxnSpPr>
          <p:nvPr/>
        </p:nvCxnSpPr>
        <p:spPr>
          <a:xfrm>
            <a:off x="1847528" y="3429000"/>
            <a:ext cx="2922494" cy="0"/>
          </a:xfrm>
          <a:prstGeom prst="line">
            <a:avLst/>
          </a:prstGeom>
          <a:ln w="12700"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文本框 17">
            <a:extLst>
              <a:ext uri="{FF2B5EF4-FFF2-40B4-BE49-F238E27FC236}">
                <a16:creationId xmlns:a16="http://schemas.microsoft.com/office/drawing/2014/main" id="{A979ECCD-EA9F-4CC1-ADDA-E2DB8E600654}"/>
              </a:ext>
            </a:extLst>
          </p:cNvPr>
          <p:cNvSpPr txBox="1"/>
          <p:nvPr/>
        </p:nvSpPr>
        <p:spPr>
          <a:xfrm>
            <a:off x="3287688" y="3212976"/>
            <a:ext cx="69326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kumimoji="1" lang="en-US" altLang="zh-CN" sz="1200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PAR</a:t>
            </a:r>
            <a:endParaRPr kumimoji="1" lang="zh-CN" altLang="en-US" sz="1200" b="1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2C4D8FE0-E079-4B38-91D3-520192AC6F2C}"/>
              </a:ext>
            </a:extLst>
          </p:cNvPr>
          <p:cNvSpPr txBox="1"/>
          <p:nvPr/>
        </p:nvSpPr>
        <p:spPr>
          <a:xfrm>
            <a:off x="3287688" y="3429000"/>
            <a:ext cx="69326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kumimoji="1" lang="en-US" altLang="zh-CN" sz="1200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Real </a:t>
            </a:r>
            <a:r>
              <a:rPr kumimoji="1" lang="en-US" altLang="zh-CN" sz="800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[2]</a:t>
            </a:r>
            <a:endParaRPr kumimoji="1" lang="zh-CN" altLang="en-US" sz="1200" b="1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6B8A51FB-F424-4150-8D3D-F84422337D58}"/>
              </a:ext>
            </a:extLst>
          </p:cNvPr>
          <p:cNvSpPr/>
          <p:nvPr/>
        </p:nvSpPr>
        <p:spPr>
          <a:xfrm>
            <a:off x="191344" y="5661248"/>
            <a:ext cx="2076209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50" dirty="0">
                <a:solidFill>
                  <a:schemeClr val="tx1"/>
                </a:solidFill>
              </a:rPr>
              <a:t>AGV: </a:t>
            </a:r>
            <a:r>
              <a:rPr lang="en-US" altLang="zh-CN" sz="1050" b="1" dirty="0">
                <a:solidFill>
                  <a:schemeClr val="tx1"/>
                </a:solidFill>
              </a:rPr>
              <a:t>A</a:t>
            </a:r>
            <a:r>
              <a:rPr lang="en-US" altLang="zh-CN" sz="1050" dirty="0">
                <a:solidFill>
                  <a:schemeClr val="tx1"/>
                </a:solidFill>
              </a:rPr>
              <a:t>utomated </a:t>
            </a:r>
            <a:r>
              <a:rPr lang="en-US" altLang="zh-CN" sz="1050" b="1" dirty="0">
                <a:solidFill>
                  <a:schemeClr val="tx1"/>
                </a:solidFill>
              </a:rPr>
              <a:t>G</a:t>
            </a:r>
            <a:r>
              <a:rPr lang="en-US" altLang="zh-CN" sz="1050" dirty="0">
                <a:solidFill>
                  <a:schemeClr val="tx1"/>
                </a:solidFill>
              </a:rPr>
              <a:t>round </a:t>
            </a:r>
            <a:r>
              <a:rPr lang="en-US" altLang="zh-CN" sz="1050" b="1" dirty="0">
                <a:solidFill>
                  <a:schemeClr val="tx1"/>
                </a:solidFill>
              </a:rPr>
              <a:t>V</a:t>
            </a:r>
            <a:r>
              <a:rPr lang="en-US" altLang="zh-CN" sz="1050" dirty="0">
                <a:solidFill>
                  <a:schemeClr val="tx1"/>
                </a:solidFill>
              </a:rPr>
              <a:t>ehicle</a:t>
            </a:r>
          </a:p>
          <a:p>
            <a:r>
              <a:rPr lang="en-US" altLang="zh-CN" sz="1050" dirty="0">
                <a:solidFill>
                  <a:schemeClr val="tx1"/>
                </a:solidFill>
              </a:rPr>
              <a:t>AMR: </a:t>
            </a:r>
            <a:r>
              <a:rPr lang="en-US" altLang="zh-CN" sz="1050" b="1" dirty="0">
                <a:solidFill>
                  <a:schemeClr val="tx1"/>
                </a:solidFill>
              </a:rPr>
              <a:t>A</a:t>
            </a:r>
            <a:r>
              <a:rPr lang="en-US" altLang="zh-CN" sz="1050" dirty="0">
                <a:solidFill>
                  <a:schemeClr val="tx1"/>
                </a:solidFill>
              </a:rPr>
              <a:t>utonomous </a:t>
            </a:r>
            <a:r>
              <a:rPr lang="en-US" altLang="zh-CN" sz="1050" b="1" dirty="0">
                <a:solidFill>
                  <a:schemeClr val="tx1"/>
                </a:solidFill>
              </a:rPr>
              <a:t>M</a:t>
            </a:r>
            <a:r>
              <a:rPr lang="en-US" altLang="zh-CN" sz="1050" dirty="0">
                <a:solidFill>
                  <a:schemeClr val="tx1"/>
                </a:solidFill>
              </a:rPr>
              <a:t>obile </a:t>
            </a:r>
            <a:r>
              <a:rPr lang="en-US" altLang="zh-CN" sz="1050" b="1" dirty="0">
                <a:solidFill>
                  <a:schemeClr val="tx1"/>
                </a:solidFill>
              </a:rPr>
              <a:t>R</a:t>
            </a:r>
            <a:r>
              <a:rPr lang="en-US" altLang="zh-CN" sz="1050" dirty="0">
                <a:solidFill>
                  <a:schemeClr val="tx1"/>
                </a:solidFill>
              </a:rPr>
              <a:t>obot </a:t>
            </a:r>
            <a:endParaRPr lang="zh-CN" altLang="en-US" sz="105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FBA5AC3-F5C8-4B00-83D3-8E2445C70016}"/>
              </a:ext>
            </a:extLst>
          </p:cNvPr>
          <p:cNvSpPr txBox="1"/>
          <p:nvPr/>
        </p:nvSpPr>
        <p:spPr>
          <a:xfrm>
            <a:off x="5879976" y="5157192"/>
            <a:ext cx="59046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We believe that the </a:t>
            </a:r>
            <a:r>
              <a:rPr lang="en-US" altLang="zh-CN" sz="1400" b="1" i="1" dirty="0">
                <a:solidFill>
                  <a:schemeClr val="tx1"/>
                </a:solidFill>
                <a:highlight>
                  <a:srgbClr val="FFFF00"/>
                </a:highlight>
              </a:rPr>
              <a:t>content mentioned in the PAR document is matched with the development of application requirements of millimeter waves in industrial scenarios</a:t>
            </a:r>
            <a:r>
              <a:rPr lang="en-US" altLang="zh-CN" sz="1400" dirty="0">
                <a:solidFill>
                  <a:schemeClr val="tx1"/>
                </a:solidFill>
              </a:rPr>
              <a:t>. But these discussions are at a high level. Therefore, we hope to further share some of our details and views on </a:t>
            </a:r>
            <a:r>
              <a:rPr lang="en-US" altLang="zh-CN" sz="1400" dirty="0" err="1">
                <a:solidFill>
                  <a:schemeClr val="tx1"/>
                </a:solidFill>
              </a:rPr>
              <a:t>mmwave</a:t>
            </a:r>
            <a:r>
              <a:rPr lang="en-US" altLang="zh-CN" sz="1400" dirty="0">
                <a:solidFill>
                  <a:schemeClr val="tx1"/>
                </a:solidFill>
              </a:rPr>
              <a:t> in industrial scenarios.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219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04112" y="6453336"/>
            <a:ext cx="4246027" cy="180975"/>
          </a:xfrm>
        </p:spPr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July 2024</a:t>
            </a:r>
            <a:endParaRPr lang="en-GB" altLang="zh-CN" dirty="0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26CC9A70-E935-4E7A-B3B5-FC896EB27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75520" y="692696"/>
            <a:ext cx="9070776" cy="870992"/>
          </a:xfrm>
          <a:noFill/>
          <a:ln/>
        </p:spPr>
        <p:txBody>
          <a:bodyPr/>
          <a:lstStyle/>
          <a:p>
            <a:pPr latinLnBrk="0"/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Sharing - 1</a:t>
            </a:r>
            <a:r>
              <a:rPr lang="zh-CN" altLang="en-US" dirty="0"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The fast deployment</a:t>
            </a:r>
            <a:endParaRPr lang="en-CA" altLang="zh-C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C3F34A8F-F517-4EC1-8396-6D71A9A06407}"/>
              </a:ext>
            </a:extLst>
          </p:cNvPr>
          <p:cNvSpPr/>
          <p:nvPr/>
        </p:nvSpPr>
        <p:spPr>
          <a:xfrm>
            <a:off x="407368" y="4581128"/>
            <a:ext cx="705678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From the PAR, the core idea is the ‘</a:t>
            </a:r>
            <a:r>
              <a:rPr lang="en-US" altLang="zh-CN" sz="1800" b="1" dirty="0">
                <a:solidFill>
                  <a:srgbClr val="C00000"/>
                </a:solidFill>
              </a:rPr>
              <a:t>fast</a:t>
            </a:r>
            <a:r>
              <a:rPr lang="en-US" altLang="zh-CN" sz="1800" dirty="0">
                <a:solidFill>
                  <a:schemeClr val="tx1"/>
                </a:solidFill>
              </a:rPr>
              <a:t> deployment’. And we think: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b="1" u="sng" dirty="0">
                <a:solidFill>
                  <a:schemeClr val="tx1"/>
                </a:solidFill>
              </a:rPr>
              <a:t>Reuse/Minimum-adjust </a:t>
            </a:r>
            <a:r>
              <a:rPr lang="en-US" altLang="zh-CN" sz="1600" dirty="0">
                <a:solidFill>
                  <a:schemeClr val="tx1"/>
                </a:solidFill>
              </a:rPr>
              <a:t>current </a:t>
            </a:r>
            <a:r>
              <a:rPr lang="en-US" altLang="zh-CN" sz="1600" b="1" i="1" dirty="0">
                <a:solidFill>
                  <a:schemeClr val="tx1"/>
                </a:solidFill>
                <a:highlight>
                  <a:srgbClr val="FFFF00"/>
                </a:highlight>
              </a:rPr>
              <a:t>baseband architecture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b="1" u="sng" dirty="0">
                <a:solidFill>
                  <a:schemeClr val="tx1"/>
                </a:solidFill>
              </a:rPr>
              <a:t>Reuse/Combine </a:t>
            </a:r>
            <a:r>
              <a:rPr lang="en-US" altLang="zh-CN" sz="1600" b="1" i="1" dirty="0">
                <a:solidFill>
                  <a:schemeClr val="tx1"/>
                </a:solidFill>
                <a:highlight>
                  <a:srgbClr val="FFFF00"/>
                </a:highlight>
              </a:rPr>
              <a:t>current-technique</a:t>
            </a:r>
            <a:r>
              <a:rPr lang="en-US" altLang="zh-CN" sz="1600" dirty="0">
                <a:solidFill>
                  <a:schemeClr val="tx1"/>
                </a:solidFill>
              </a:rPr>
              <a:t> (e.g., Sounding, MLO, Power saving, TWT…)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b="1" u="sng" dirty="0">
                <a:solidFill>
                  <a:schemeClr val="tx1"/>
                </a:solidFill>
              </a:rPr>
              <a:t>Design</a:t>
            </a:r>
            <a:r>
              <a:rPr lang="en-US" altLang="zh-CN" sz="1600" dirty="0">
                <a:solidFill>
                  <a:schemeClr val="tx1"/>
                </a:solidFill>
              </a:rPr>
              <a:t> Appropriate </a:t>
            </a:r>
            <a:r>
              <a:rPr lang="en-US" altLang="zh-CN" sz="1600" b="1" i="1" dirty="0">
                <a:solidFill>
                  <a:schemeClr val="tx1"/>
                </a:solidFill>
                <a:highlight>
                  <a:srgbClr val="FFFF00"/>
                </a:highlight>
              </a:rPr>
              <a:t>Bandwidth/KPIs</a:t>
            </a:r>
            <a:endParaRPr lang="en-US" altLang="zh-CN" sz="16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x00822182\AppData\Roaming\eSpace_Desktop\UserData\x00822182\imagefiles\9CC10897-AFE1-4C65-A56B-0E9032B152FA.png">
            <a:extLst>
              <a:ext uri="{FF2B5EF4-FFF2-40B4-BE49-F238E27FC236}">
                <a16:creationId xmlns:a16="http://schemas.microsoft.com/office/drawing/2014/main" id="{2D1D0F03-1439-491D-9AC2-2BCC35A559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00" y="1484784"/>
            <a:ext cx="4416751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x00822182\AppData\Roaming\eSpace_Desktop\UserData\x00822182\imagefiles\583DA4F5-F19E-416A-9EF5-54B18F28AEE4.png">
            <a:extLst>
              <a:ext uri="{FF2B5EF4-FFF2-40B4-BE49-F238E27FC236}">
                <a16:creationId xmlns:a16="http://schemas.microsoft.com/office/drawing/2014/main" id="{A0BE6B5F-2CD2-4C24-8038-6824B84D2C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936" y="1556792"/>
            <a:ext cx="5174382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A4515F43-104B-4783-AAEB-1C873E3BC7BD}"/>
              </a:ext>
            </a:extLst>
          </p:cNvPr>
          <p:cNvSpPr/>
          <p:nvPr/>
        </p:nvSpPr>
        <p:spPr>
          <a:xfrm>
            <a:off x="551384" y="2996952"/>
            <a:ext cx="4680520" cy="360040"/>
          </a:xfrm>
          <a:prstGeom prst="rect">
            <a:avLst/>
          </a:prstGeom>
          <a:noFill/>
          <a:ln w="1905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10A0148-5AAA-4D98-8468-DC9599DF1688}"/>
              </a:ext>
            </a:extLst>
          </p:cNvPr>
          <p:cNvSpPr/>
          <p:nvPr/>
        </p:nvSpPr>
        <p:spPr>
          <a:xfrm>
            <a:off x="5519936" y="2780928"/>
            <a:ext cx="5184576" cy="504056"/>
          </a:xfrm>
          <a:prstGeom prst="rect">
            <a:avLst/>
          </a:prstGeom>
          <a:noFill/>
          <a:ln w="1905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/>
          </a:p>
        </p:txBody>
      </p:sp>
      <p:cxnSp>
        <p:nvCxnSpPr>
          <p:cNvPr id="7" name="连接符: 肘形 6">
            <a:extLst>
              <a:ext uri="{FF2B5EF4-FFF2-40B4-BE49-F238E27FC236}">
                <a16:creationId xmlns:a16="http://schemas.microsoft.com/office/drawing/2014/main" id="{66EA9FDB-5190-42C3-84E1-D970B2F7B2E8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2783632" y="3789040"/>
            <a:ext cx="1296144" cy="432048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16" name="连接符: 肘形 15">
            <a:extLst>
              <a:ext uri="{FF2B5EF4-FFF2-40B4-BE49-F238E27FC236}">
                <a16:creationId xmlns:a16="http://schemas.microsoft.com/office/drawing/2014/main" id="{72A39C86-FB5E-4D02-8511-1585520DBC40}"/>
              </a:ext>
            </a:extLst>
          </p:cNvPr>
          <p:cNvCxnSpPr>
            <a:cxnSpLocks/>
          </p:cNvCxnSpPr>
          <p:nvPr/>
        </p:nvCxnSpPr>
        <p:spPr bwMode="auto">
          <a:xfrm rot="10800000" flipV="1">
            <a:off x="3647728" y="3284984"/>
            <a:ext cx="3816424" cy="720080"/>
          </a:xfrm>
          <a:prstGeom prst="bentConnector3">
            <a:avLst>
              <a:gd name="adj1" fmla="val 643"/>
            </a:avLst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连接符: 肘形 19">
            <a:extLst>
              <a:ext uri="{FF2B5EF4-FFF2-40B4-BE49-F238E27FC236}">
                <a16:creationId xmlns:a16="http://schemas.microsoft.com/office/drawing/2014/main" id="{C522D6B9-46A7-4DD8-81A9-B38704D35585}"/>
              </a:ext>
            </a:extLst>
          </p:cNvPr>
          <p:cNvCxnSpPr/>
          <p:nvPr/>
        </p:nvCxnSpPr>
        <p:spPr bwMode="auto">
          <a:xfrm>
            <a:off x="2783632" y="5877272"/>
            <a:ext cx="1800200" cy="432048"/>
          </a:xfrm>
          <a:prstGeom prst="bentConnector3">
            <a:avLst>
              <a:gd name="adj1" fmla="val -456"/>
            </a:avLst>
          </a:prstGeom>
          <a:solidFill>
            <a:srgbClr val="00B8FF"/>
          </a:solidFill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矩形 20">
            <a:extLst>
              <a:ext uri="{FF2B5EF4-FFF2-40B4-BE49-F238E27FC236}">
                <a16:creationId xmlns:a16="http://schemas.microsoft.com/office/drawing/2014/main" id="{B897B0FA-DD92-4FB6-8825-02199D45B465}"/>
              </a:ext>
            </a:extLst>
          </p:cNvPr>
          <p:cNvSpPr/>
          <p:nvPr/>
        </p:nvSpPr>
        <p:spPr>
          <a:xfrm>
            <a:off x="4655840" y="5877272"/>
            <a:ext cx="44644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dirty="0">
                <a:solidFill>
                  <a:srgbClr val="FFC000"/>
                </a:solidFill>
              </a:rPr>
              <a:t>Bandwidth Concern#1</a:t>
            </a:r>
          </a:p>
          <a:p>
            <a:r>
              <a:rPr lang="en-US" altLang="zh-CN" sz="1600" b="1" dirty="0">
                <a:solidFill>
                  <a:srgbClr val="FFC000"/>
                </a:solidFill>
              </a:rPr>
              <a:t>Throughout/Latency/Reliability</a:t>
            </a:r>
            <a:r>
              <a:rPr lang="zh-CN" altLang="en-US" sz="1600" b="1" dirty="0">
                <a:solidFill>
                  <a:srgbClr val="FFC000"/>
                </a:solidFill>
              </a:rPr>
              <a:t> </a:t>
            </a:r>
            <a:r>
              <a:rPr lang="en-US" altLang="zh-CN" sz="1600" b="1" dirty="0">
                <a:solidFill>
                  <a:srgbClr val="FFC000"/>
                </a:solidFill>
              </a:rPr>
              <a:t>Concern#1</a:t>
            </a:r>
          </a:p>
        </p:txBody>
      </p:sp>
      <p:sp>
        <p:nvSpPr>
          <p:cNvPr id="18" name="箭头: 右 17">
            <a:extLst>
              <a:ext uri="{FF2B5EF4-FFF2-40B4-BE49-F238E27FC236}">
                <a16:creationId xmlns:a16="http://schemas.microsoft.com/office/drawing/2014/main" id="{55418159-5EC2-4086-8796-01F20F89DAE6}"/>
              </a:ext>
            </a:extLst>
          </p:cNvPr>
          <p:cNvSpPr/>
          <p:nvPr/>
        </p:nvSpPr>
        <p:spPr bwMode="auto">
          <a:xfrm rot="10800000">
            <a:off x="6888088" y="5013176"/>
            <a:ext cx="720080" cy="28803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607666BE-967B-4E07-816B-2307F971D511}"/>
              </a:ext>
            </a:extLst>
          </p:cNvPr>
          <p:cNvSpPr/>
          <p:nvPr/>
        </p:nvSpPr>
        <p:spPr>
          <a:xfrm>
            <a:off x="7608168" y="4581128"/>
            <a:ext cx="424847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The design should be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600" i="1" dirty="0">
                <a:solidFill>
                  <a:srgbClr val="FF0000"/>
                </a:solidFill>
              </a:rPr>
              <a:t>reasonable to facilitate</a:t>
            </a:r>
            <a:r>
              <a:rPr lang="en-US" altLang="zh-CN" sz="1600" dirty="0">
                <a:solidFill>
                  <a:schemeClr val="tx1"/>
                </a:solidFill>
              </a:rPr>
              <a:t> quick deployment.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600" i="1" dirty="0">
                <a:solidFill>
                  <a:srgbClr val="FF0000"/>
                </a:solidFill>
              </a:rPr>
              <a:t>different</a:t>
            </a:r>
            <a:r>
              <a:rPr lang="en-US" altLang="zh-CN" sz="1600" dirty="0">
                <a:solidFill>
                  <a:schemeClr val="tx1"/>
                </a:solidFill>
              </a:rPr>
              <a:t> from the existing standards to show the </a:t>
            </a:r>
            <a:r>
              <a:rPr lang="en-US" altLang="zh-CN" sz="1600" i="1" dirty="0">
                <a:solidFill>
                  <a:srgbClr val="FF0000"/>
                </a:solidFill>
              </a:rPr>
              <a:t>advanced nature</a:t>
            </a:r>
            <a:r>
              <a:rPr lang="en-US" altLang="zh-CN" sz="1600" dirty="0">
                <a:solidFill>
                  <a:schemeClr val="tx1"/>
                </a:solidFill>
              </a:rPr>
              <a:t>.</a:t>
            </a:r>
            <a:endParaRPr lang="en-US" altLang="zh-CN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8559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76120" y="6453336"/>
            <a:ext cx="4246027" cy="180975"/>
          </a:xfrm>
        </p:spPr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July 2024</a:t>
            </a:r>
            <a:endParaRPr lang="en-GB" altLang="zh-CN" dirty="0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26CC9A70-E935-4E7A-B3B5-FC896EB27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75520" y="692696"/>
            <a:ext cx="9070776" cy="870992"/>
          </a:xfrm>
          <a:noFill/>
          <a:ln/>
        </p:spPr>
        <p:txBody>
          <a:bodyPr/>
          <a:lstStyle/>
          <a:p>
            <a:pPr latinLnBrk="0"/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Sharing - 2</a:t>
            </a:r>
            <a:r>
              <a:rPr lang="zh-CN" altLang="en-US" dirty="0"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The Spatial Stream</a:t>
            </a:r>
            <a:endParaRPr lang="en-CA" altLang="zh-C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C3F34A8F-F517-4EC1-8396-6D71A9A06407}"/>
              </a:ext>
            </a:extLst>
          </p:cNvPr>
          <p:cNvSpPr/>
          <p:nvPr/>
        </p:nvSpPr>
        <p:spPr>
          <a:xfrm>
            <a:off x="3287688" y="3861048"/>
            <a:ext cx="878497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Multiple streams can: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      - ensure the throughput to help meet traditional and emerging requirements even in the densest environments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      - enhance the stability (link optimization).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However, the increase in the number of flows inevitably increases the cost of hardware devices (hindering fast deployment). Meanwhile, the gain accelerate is ‘slowing down’.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The performance of a single flow may not meet the requirements.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cxnSp>
        <p:nvCxnSpPr>
          <p:cNvPr id="7" name="连接符: 肘形 6">
            <a:extLst>
              <a:ext uri="{FF2B5EF4-FFF2-40B4-BE49-F238E27FC236}">
                <a16:creationId xmlns:a16="http://schemas.microsoft.com/office/drawing/2014/main" id="{33036845-0034-4B9D-BB00-05F1384705AF}"/>
              </a:ext>
            </a:extLst>
          </p:cNvPr>
          <p:cNvCxnSpPr/>
          <p:nvPr/>
        </p:nvCxnSpPr>
        <p:spPr bwMode="auto">
          <a:xfrm>
            <a:off x="4151784" y="5661248"/>
            <a:ext cx="1800200" cy="432048"/>
          </a:xfrm>
          <a:prstGeom prst="bentConnector3">
            <a:avLst>
              <a:gd name="adj1" fmla="val -456"/>
            </a:avLst>
          </a:prstGeom>
          <a:solidFill>
            <a:srgbClr val="00B8FF"/>
          </a:solidFill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39B760BA-E247-4DCC-959C-456A4FA815A4}"/>
              </a:ext>
            </a:extLst>
          </p:cNvPr>
          <p:cNvSpPr/>
          <p:nvPr/>
        </p:nvSpPr>
        <p:spPr>
          <a:xfrm>
            <a:off x="6023992" y="5805264"/>
            <a:ext cx="40324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dirty="0">
                <a:solidFill>
                  <a:srgbClr val="FFC000"/>
                </a:solidFill>
              </a:rPr>
              <a:t>Spatial Stream Concern#1</a:t>
            </a:r>
          </a:p>
          <a:p>
            <a:r>
              <a:rPr lang="en-US" altLang="zh-CN" sz="1600" b="1" dirty="0">
                <a:solidFill>
                  <a:srgbClr val="FFC000"/>
                </a:solidFill>
              </a:rPr>
              <a:t>Throughout/Latency/Reliability</a:t>
            </a:r>
            <a:r>
              <a:rPr lang="zh-CN" altLang="en-US" sz="1600" b="1" dirty="0">
                <a:solidFill>
                  <a:srgbClr val="FFC000"/>
                </a:solidFill>
              </a:rPr>
              <a:t> </a:t>
            </a:r>
            <a:r>
              <a:rPr lang="en-US" altLang="zh-CN" sz="1600" b="1" dirty="0">
                <a:solidFill>
                  <a:srgbClr val="FFC000"/>
                </a:solidFill>
              </a:rPr>
              <a:t>Concern#2</a:t>
            </a:r>
          </a:p>
        </p:txBody>
      </p:sp>
      <p:pic>
        <p:nvPicPr>
          <p:cNvPr id="2050" name="Picture 2" descr="C:\Users\x00822182\AppData\Roaming\eSpace_Desktop\UserData\x00822182\imagefiles\8EDA816A-F4AB-4397-87EF-386AEE26D69F.png">
            <a:extLst>
              <a:ext uri="{FF2B5EF4-FFF2-40B4-BE49-F238E27FC236}">
                <a16:creationId xmlns:a16="http://schemas.microsoft.com/office/drawing/2014/main" id="{F1C65D70-878F-4AE9-A42A-B026498765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600" y="2060848"/>
            <a:ext cx="305852" cy="432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任意多边形 3923">
            <a:extLst>
              <a:ext uri="{FF2B5EF4-FFF2-40B4-BE49-F238E27FC236}">
                <a16:creationId xmlns:a16="http://schemas.microsoft.com/office/drawing/2014/main" id="{5657DA60-5F99-412D-9888-53E281DF00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392" y="2132856"/>
            <a:ext cx="399573" cy="303343"/>
          </a:xfrm>
          <a:custGeom>
            <a:avLst/>
            <a:gdLst>
              <a:gd name="T0" fmla="*/ 2147483646 w 2177"/>
              <a:gd name="T1" fmla="*/ 2147483646 h 1547"/>
              <a:gd name="T2" fmla="*/ 2147483646 w 2177"/>
              <a:gd name="T3" fmla="*/ 2147483646 h 1547"/>
              <a:gd name="T4" fmla="*/ 2147483646 w 2177"/>
              <a:gd name="T5" fmla="*/ 2147483646 h 1547"/>
              <a:gd name="T6" fmla="*/ 2147483646 w 2177"/>
              <a:gd name="T7" fmla="*/ 2147483646 h 1547"/>
              <a:gd name="T8" fmla="*/ 2147483646 w 2177"/>
              <a:gd name="T9" fmla="*/ 2147483646 h 1547"/>
              <a:gd name="T10" fmla="*/ 2147483646 w 2177"/>
              <a:gd name="T11" fmla="*/ 2147483646 h 1547"/>
              <a:gd name="T12" fmla="*/ 2147483646 w 2177"/>
              <a:gd name="T13" fmla="*/ 2147483646 h 1547"/>
              <a:gd name="T14" fmla="*/ 2147483646 w 2177"/>
              <a:gd name="T15" fmla="*/ 2147483646 h 1547"/>
              <a:gd name="T16" fmla="*/ 2147483646 w 2177"/>
              <a:gd name="T17" fmla="*/ 2147483646 h 1547"/>
              <a:gd name="T18" fmla="*/ 2147483646 w 2177"/>
              <a:gd name="T19" fmla="*/ 2147483646 h 1547"/>
              <a:gd name="T20" fmla="*/ 2147483646 w 2177"/>
              <a:gd name="T21" fmla="*/ 2147483646 h 1547"/>
              <a:gd name="T22" fmla="*/ 2147483646 w 2177"/>
              <a:gd name="T23" fmla="*/ 2147483646 h 1547"/>
              <a:gd name="T24" fmla="*/ 2147483646 w 2177"/>
              <a:gd name="T25" fmla="*/ 2147483646 h 1547"/>
              <a:gd name="T26" fmla="*/ 2147483646 w 2177"/>
              <a:gd name="T27" fmla="*/ 2147483646 h 1547"/>
              <a:gd name="T28" fmla="*/ 2147483646 w 2177"/>
              <a:gd name="T29" fmla="*/ 0 h 1547"/>
              <a:gd name="T30" fmla="*/ 0 w 2177"/>
              <a:gd name="T31" fmla="*/ 2147483646 h 1547"/>
              <a:gd name="T32" fmla="*/ 2147483646 w 2177"/>
              <a:gd name="T33" fmla="*/ 2147483646 h 1547"/>
              <a:gd name="T34" fmla="*/ 2147483646 w 2177"/>
              <a:gd name="T35" fmla="*/ 2147483646 h 1547"/>
              <a:gd name="T36" fmla="*/ 2147483646 w 2177"/>
              <a:gd name="T37" fmla="*/ 2147483646 h 1547"/>
              <a:gd name="T38" fmla="*/ 2147483646 w 2177"/>
              <a:gd name="T39" fmla="*/ 2147483646 h 1547"/>
              <a:gd name="T40" fmla="*/ 2147483646 w 2177"/>
              <a:gd name="T41" fmla="*/ 0 h 1547"/>
              <a:gd name="T42" fmla="*/ 2147483646 w 2177"/>
              <a:gd name="T43" fmla="*/ 2147483646 h 1547"/>
              <a:gd name="T44" fmla="*/ 2147483646 w 2177"/>
              <a:gd name="T45" fmla="*/ 2147483646 h 1547"/>
              <a:gd name="T46" fmla="*/ 2147483646 w 2177"/>
              <a:gd name="T47" fmla="*/ 2147483646 h 1547"/>
              <a:gd name="T48" fmla="*/ 2147483646 w 2177"/>
              <a:gd name="T49" fmla="*/ 2147483646 h 1547"/>
              <a:gd name="T50" fmla="*/ 2147483646 w 2177"/>
              <a:gd name="T51" fmla="*/ 2147483646 h 1547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2177" h="1547">
                <a:moveTo>
                  <a:pt x="612" y="1063"/>
                </a:moveTo>
                <a:lnTo>
                  <a:pt x="746" y="1197"/>
                </a:lnTo>
                <a:cubicBezTo>
                  <a:pt x="833" y="1110"/>
                  <a:pt x="955" y="1056"/>
                  <a:pt x="1087" y="1056"/>
                </a:cubicBezTo>
                <a:cubicBezTo>
                  <a:pt x="1221" y="1056"/>
                  <a:pt x="1341" y="1110"/>
                  <a:pt x="1428" y="1197"/>
                </a:cubicBezTo>
                <a:lnTo>
                  <a:pt x="1562" y="1063"/>
                </a:lnTo>
                <a:cubicBezTo>
                  <a:pt x="1440" y="942"/>
                  <a:pt x="1272" y="866"/>
                  <a:pt x="1086" y="866"/>
                </a:cubicBezTo>
                <a:cubicBezTo>
                  <a:pt x="902" y="866"/>
                  <a:pt x="733" y="941"/>
                  <a:pt x="612" y="1063"/>
                </a:cubicBezTo>
                <a:close/>
                <a:moveTo>
                  <a:pt x="306" y="757"/>
                </a:moveTo>
                <a:lnTo>
                  <a:pt x="441" y="892"/>
                </a:lnTo>
                <a:cubicBezTo>
                  <a:pt x="607" y="726"/>
                  <a:pt x="836" y="624"/>
                  <a:pt x="1088" y="624"/>
                </a:cubicBezTo>
                <a:cubicBezTo>
                  <a:pt x="1341" y="624"/>
                  <a:pt x="1569" y="726"/>
                  <a:pt x="1735" y="892"/>
                </a:cubicBezTo>
                <a:lnTo>
                  <a:pt x="1870" y="757"/>
                </a:lnTo>
                <a:cubicBezTo>
                  <a:pt x="1670" y="558"/>
                  <a:pt x="1394" y="434"/>
                  <a:pt x="1088" y="434"/>
                </a:cubicBezTo>
                <a:cubicBezTo>
                  <a:pt x="782" y="434"/>
                  <a:pt x="506" y="558"/>
                  <a:pt x="306" y="757"/>
                </a:cubicBezTo>
                <a:close/>
                <a:moveTo>
                  <a:pt x="1087" y="0"/>
                </a:moveTo>
                <a:cubicBezTo>
                  <a:pt x="662" y="0"/>
                  <a:pt x="277" y="173"/>
                  <a:pt x="0" y="451"/>
                </a:cubicBezTo>
                <a:lnTo>
                  <a:pt x="135" y="586"/>
                </a:lnTo>
                <a:cubicBezTo>
                  <a:pt x="379" y="343"/>
                  <a:pt x="716" y="192"/>
                  <a:pt x="1088" y="192"/>
                </a:cubicBezTo>
                <a:cubicBezTo>
                  <a:pt x="1460" y="192"/>
                  <a:pt x="1797" y="343"/>
                  <a:pt x="2041" y="586"/>
                </a:cubicBezTo>
                <a:lnTo>
                  <a:pt x="2176" y="451"/>
                </a:lnTo>
                <a:cubicBezTo>
                  <a:pt x="1896" y="173"/>
                  <a:pt x="1512" y="0"/>
                  <a:pt x="1087" y="0"/>
                </a:cubicBezTo>
                <a:close/>
                <a:moveTo>
                  <a:pt x="1087" y="1261"/>
                </a:moveTo>
                <a:cubicBezTo>
                  <a:pt x="1008" y="1261"/>
                  <a:pt x="945" y="1324"/>
                  <a:pt x="945" y="1403"/>
                </a:cubicBezTo>
                <a:cubicBezTo>
                  <a:pt x="945" y="1481"/>
                  <a:pt x="1008" y="1546"/>
                  <a:pt x="1087" y="1546"/>
                </a:cubicBezTo>
                <a:cubicBezTo>
                  <a:pt x="1166" y="1546"/>
                  <a:pt x="1229" y="1481"/>
                  <a:pt x="1229" y="1403"/>
                </a:cubicBezTo>
                <a:cubicBezTo>
                  <a:pt x="1229" y="1324"/>
                  <a:pt x="1166" y="1261"/>
                  <a:pt x="1087" y="1261"/>
                </a:cubicBezTo>
                <a:close/>
              </a:path>
            </a:pathLst>
          </a:custGeom>
          <a:solidFill>
            <a:srgbClr val="47474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z="2140"/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3C0AD707-E06E-4585-9706-551745F3AD96}"/>
              </a:ext>
            </a:extLst>
          </p:cNvPr>
          <p:cNvCxnSpPr>
            <a:cxnSpLocks/>
          </p:cNvCxnSpPr>
          <p:nvPr/>
        </p:nvCxnSpPr>
        <p:spPr bwMode="auto">
          <a:xfrm flipV="1">
            <a:off x="1199456" y="1916832"/>
            <a:ext cx="144016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F982625B-06C4-4D88-BB4D-8D4B727F935E}"/>
              </a:ext>
            </a:extLst>
          </p:cNvPr>
          <p:cNvCxnSpPr/>
          <p:nvPr/>
        </p:nvCxnSpPr>
        <p:spPr bwMode="auto">
          <a:xfrm>
            <a:off x="1343472" y="1916832"/>
            <a:ext cx="7200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C4397543-0042-45A3-92E4-8858B4239574}"/>
              </a:ext>
            </a:extLst>
          </p:cNvPr>
          <p:cNvCxnSpPr>
            <a:cxnSpLocks/>
          </p:cNvCxnSpPr>
          <p:nvPr/>
        </p:nvCxnSpPr>
        <p:spPr bwMode="auto">
          <a:xfrm>
            <a:off x="2063552" y="1916832"/>
            <a:ext cx="216024" cy="2160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直接连接符 21">
            <a:extLst>
              <a:ext uri="{FF2B5EF4-FFF2-40B4-BE49-F238E27FC236}">
                <a16:creationId xmlns:a16="http://schemas.microsoft.com/office/drawing/2014/main" id="{373A8722-C27D-4556-9737-7203E4C44A41}"/>
              </a:ext>
            </a:extLst>
          </p:cNvPr>
          <p:cNvCxnSpPr/>
          <p:nvPr/>
        </p:nvCxnSpPr>
        <p:spPr bwMode="auto">
          <a:xfrm>
            <a:off x="1343472" y="2636912"/>
            <a:ext cx="7200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直接连接符 23">
            <a:extLst>
              <a:ext uri="{FF2B5EF4-FFF2-40B4-BE49-F238E27FC236}">
                <a16:creationId xmlns:a16="http://schemas.microsoft.com/office/drawing/2014/main" id="{0000FAB2-E73F-4FFF-8BAD-757838A80306}"/>
              </a:ext>
            </a:extLst>
          </p:cNvPr>
          <p:cNvCxnSpPr>
            <a:cxnSpLocks/>
          </p:cNvCxnSpPr>
          <p:nvPr/>
        </p:nvCxnSpPr>
        <p:spPr bwMode="auto">
          <a:xfrm>
            <a:off x="1199456" y="2420888"/>
            <a:ext cx="135632" cy="2076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接箭头连接符 26">
            <a:extLst>
              <a:ext uri="{FF2B5EF4-FFF2-40B4-BE49-F238E27FC236}">
                <a16:creationId xmlns:a16="http://schemas.microsoft.com/office/drawing/2014/main" id="{B82AFC17-5A31-4488-AE1C-DF1EC9CE7D9D}"/>
              </a:ext>
            </a:extLst>
          </p:cNvPr>
          <p:cNvCxnSpPr>
            <a:cxnSpLocks/>
          </p:cNvCxnSpPr>
          <p:nvPr/>
        </p:nvCxnSpPr>
        <p:spPr bwMode="auto">
          <a:xfrm flipV="1">
            <a:off x="2063552" y="2420888"/>
            <a:ext cx="216024" cy="2160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直接箭头连接符 30">
            <a:extLst>
              <a:ext uri="{FF2B5EF4-FFF2-40B4-BE49-F238E27FC236}">
                <a16:creationId xmlns:a16="http://schemas.microsoft.com/office/drawing/2014/main" id="{4381B1CC-5228-43D8-BC25-D225E7B020C9}"/>
              </a:ext>
            </a:extLst>
          </p:cNvPr>
          <p:cNvCxnSpPr>
            <a:cxnSpLocks/>
          </p:cNvCxnSpPr>
          <p:nvPr/>
        </p:nvCxnSpPr>
        <p:spPr bwMode="auto">
          <a:xfrm>
            <a:off x="1199456" y="2276872"/>
            <a:ext cx="10801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矩形 32">
            <a:extLst>
              <a:ext uri="{FF2B5EF4-FFF2-40B4-BE49-F238E27FC236}">
                <a16:creationId xmlns:a16="http://schemas.microsoft.com/office/drawing/2014/main" id="{4EBAAE40-B09A-459A-A478-FD6934120AD1}"/>
              </a:ext>
            </a:extLst>
          </p:cNvPr>
          <p:cNvSpPr/>
          <p:nvPr/>
        </p:nvSpPr>
        <p:spPr>
          <a:xfrm>
            <a:off x="263352" y="2780928"/>
            <a:ext cx="331236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100" dirty="0">
                <a:solidFill>
                  <a:schemeClr val="tx1"/>
                </a:solidFill>
              </a:rPr>
              <a:t>In </a:t>
            </a:r>
            <a:r>
              <a:rPr lang="en-US" altLang="zh-CN" sz="1100" dirty="0">
                <a:solidFill>
                  <a:schemeClr val="tx1"/>
                </a:solidFill>
              </a:rPr>
              <a:t>the</a:t>
            </a:r>
            <a:r>
              <a:rPr lang="zh-CN" altLang="en-US" sz="1100" dirty="0">
                <a:solidFill>
                  <a:schemeClr val="tx1"/>
                </a:solidFill>
              </a:rPr>
              <a:t> MIMO, data is divided into multiple independent spatial flows. </a:t>
            </a:r>
            <a:r>
              <a:rPr lang="zh-CN" altLang="en-US" sz="1100" i="1" u="sng" dirty="0">
                <a:solidFill>
                  <a:schemeClr val="tx1"/>
                </a:solidFill>
              </a:rPr>
              <a:t>More spatial flows indicate more paths for independently processing data and a higher rate.</a:t>
            </a: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AF3835DF-D77F-426A-B1D6-C855BA656703}"/>
              </a:ext>
            </a:extLst>
          </p:cNvPr>
          <p:cNvSpPr/>
          <p:nvPr/>
        </p:nvSpPr>
        <p:spPr>
          <a:xfrm>
            <a:off x="623392" y="1772816"/>
            <a:ext cx="43204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AP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19239A7F-0F59-4515-A93B-CF864B75F1B6}"/>
              </a:ext>
            </a:extLst>
          </p:cNvPr>
          <p:cNvSpPr/>
          <p:nvPr/>
        </p:nvSpPr>
        <p:spPr>
          <a:xfrm>
            <a:off x="2423592" y="1700808"/>
            <a:ext cx="93610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STAs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pic>
        <p:nvPicPr>
          <p:cNvPr id="2052" name="Picture 4" descr="C:\Users\x00822182\AppData\Roaming\eSpace_Desktop\UserData\x00822182\imagefiles\5F5CD11D-1D64-4561-8036-2B76BA8C338B.png">
            <a:extLst>
              <a:ext uri="{FF2B5EF4-FFF2-40B4-BE49-F238E27FC236}">
                <a16:creationId xmlns:a16="http://schemas.microsoft.com/office/drawing/2014/main" id="{C9E2B08A-34CC-4881-BF9B-98E3AFAFFD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9816" y="1628800"/>
            <a:ext cx="6011015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矩形 37">
            <a:extLst>
              <a:ext uri="{FF2B5EF4-FFF2-40B4-BE49-F238E27FC236}">
                <a16:creationId xmlns:a16="http://schemas.microsoft.com/office/drawing/2014/main" id="{35B7A6C5-9CE8-4A64-8A27-F77EC8ED3358}"/>
              </a:ext>
            </a:extLst>
          </p:cNvPr>
          <p:cNvSpPr/>
          <p:nvPr/>
        </p:nvSpPr>
        <p:spPr>
          <a:xfrm>
            <a:off x="4295800" y="2492896"/>
            <a:ext cx="6336704" cy="720080"/>
          </a:xfrm>
          <a:prstGeom prst="rect">
            <a:avLst/>
          </a:prstGeom>
          <a:noFill/>
          <a:ln w="1905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/>
          </a:p>
        </p:txBody>
      </p:sp>
      <p:cxnSp>
        <p:nvCxnSpPr>
          <p:cNvPr id="37" name="直接箭头连接符 36">
            <a:extLst>
              <a:ext uri="{FF2B5EF4-FFF2-40B4-BE49-F238E27FC236}">
                <a16:creationId xmlns:a16="http://schemas.microsoft.com/office/drawing/2014/main" id="{A3FA5084-E5AF-4B69-87B7-22EFFBEEFA2C}"/>
              </a:ext>
            </a:extLst>
          </p:cNvPr>
          <p:cNvCxnSpPr/>
          <p:nvPr/>
        </p:nvCxnSpPr>
        <p:spPr bwMode="auto">
          <a:xfrm>
            <a:off x="6096000" y="3212976"/>
            <a:ext cx="0" cy="79208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103FB075-6941-4367-B345-30C2B7A5E0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237357"/>
              </p:ext>
            </p:extLst>
          </p:nvPr>
        </p:nvGraphicFramePr>
        <p:xfrm>
          <a:off x="623392" y="3933056"/>
          <a:ext cx="2088232" cy="134118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06371">
                  <a:extLst>
                    <a:ext uri="{9D8B030D-6E8A-4147-A177-3AD203B41FA5}">
                      <a16:colId xmlns:a16="http://schemas.microsoft.com/office/drawing/2014/main" val="963447953"/>
                    </a:ext>
                  </a:extLst>
                </a:gridCol>
                <a:gridCol w="1481861">
                  <a:extLst>
                    <a:ext uri="{9D8B030D-6E8A-4147-A177-3AD203B41FA5}">
                      <a16:colId xmlns:a16="http://schemas.microsoft.com/office/drawing/2014/main" val="272616723"/>
                    </a:ext>
                  </a:extLst>
                </a:gridCol>
              </a:tblGrid>
              <a:tr h="33529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#SS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throughput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492135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350 Mbps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4160081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650 Mbps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12185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4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1.2 Gbps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0101661"/>
                  </a:ext>
                </a:extLst>
              </a:tr>
            </a:tbl>
          </a:graphicData>
        </a:graphic>
      </p:graphicFrame>
      <p:sp>
        <p:nvSpPr>
          <p:cNvPr id="25" name="矩形 24">
            <a:extLst>
              <a:ext uri="{FF2B5EF4-FFF2-40B4-BE49-F238E27FC236}">
                <a16:creationId xmlns:a16="http://schemas.microsoft.com/office/drawing/2014/main" id="{B885E826-0979-45B2-8976-11FB7578E162}"/>
              </a:ext>
            </a:extLst>
          </p:cNvPr>
          <p:cNvSpPr/>
          <p:nvPr/>
        </p:nvSpPr>
        <p:spPr>
          <a:xfrm>
            <a:off x="551384" y="3717032"/>
            <a:ext cx="273630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900" dirty="0">
                <a:solidFill>
                  <a:schemeClr val="tx1"/>
                </a:solidFill>
              </a:rPr>
              <a:t>Setting: 11ax, 160MHz, 45G Band, 16QAM</a:t>
            </a:r>
            <a:endParaRPr lang="zh-CN" altLang="en-US" sz="900" i="1" u="sng" dirty="0">
              <a:solidFill>
                <a:schemeClr val="tx1"/>
              </a:solidFill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24B3192A-67E7-4F2A-98CA-FE7C2DA27645}"/>
              </a:ext>
            </a:extLst>
          </p:cNvPr>
          <p:cNvSpPr/>
          <p:nvPr/>
        </p:nvSpPr>
        <p:spPr bwMode="auto">
          <a:xfrm>
            <a:off x="1631504" y="4293096"/>
            <a:ext cx="720080" cy="108012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2" name="直接箭头连接符 31">
            <a:extLst>
              <a:ext uri="{FF2B5EF4-FFF2-40B4-BE49-F238E27FC236}">
                <a16:creationId xmlns:a16="http://schemas.microsoft.com/office/drawing/2014/main" id="{FCB4C0EA-C018-4CC0-9192-9167F061C01A}"/>
              </a:ext>
            </a:extLst>
          </p:cNvPr>
          <p:cNvCxnSpPr>
            <a:cxnSpLocks/>
          </p:cNvCxnSpPr>
          <p:nvPr/>
        </p:nvCxnSpPr>
        <p:spPr bwMode="auto">
          <a:xfrm>
            <a:off x="1847528" y="5373216"/>
            <a:ext cx="0" cy="43204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20" name="矩形 19">
            <a:extLst>
              <a:ext uri="{FF2B5EF4-FFF2-40B4-BE49-F238E27FC236}">
                <a16:creationId xmlns:a16="http://schemas.microsoft.com/office/drawing/2014/main" id="{83A76710-367C-42CB-9825-3EA7579565A5}"/>
              </a:ext>
            </a:extLst>
          </p:cNvPr>
          <p:cNvSpPr/>
          <p:nvPr/>
        </p:nvSpPr>
        <p:spPr>
          <a:xfrm>
            <a:off x="911424" y="5805264"/>
            <a:ext cx="199125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50" dirty="0">
                <a:solidFill>
                  <a:schemeClr val="tx1"/>
                </a:solidFill>
              </a:rPr>
              <a:t>The gain efficiency is decreasing.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2377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July 2024</a:t>
            </a:r>
            <a:endParaRPr lang="en-GB" altLang="zh-CN" dirty="0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26CC9A70-E935-4E7A-B3B5-FC896EB27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75520" y="692696"/>
            <a:ext cx="9070776" cy="870992"/>
          </a:xfrm>
          <a:noFill/>
          <a:ln/>
        </p:spPr>
        <p:txBody>
          <a:bodyPr/>
          <a:lstStyle/>
          <a:p>
            <a:pPr latinLnBrk="0"/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Sharing - 3</a:t>
            </a:r>
            <a:r>
              <a:rPr lang="zh-CN" altLang="en-US" dirty="0"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The Sensing/Ranging</a:t>
            </a:r>
            <a:endParaRPr lang="en-CA" altLang="zh-CN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8FE1F712-A22D-4F64-AC2A-FE1610E728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440761"/>
              </p:ext>
            </p:extLst>
          </p:nvPr>
        </p:nvGraphicFramePr>
        <p:xfrm>
          <a:off x="1127448" y="2276872"/>
          <a:ext cx="9001001" cy="720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5118">
                  <a:extLst>
                    <a:ext uri="{9D8B030D-6E8A-4147-A177-3AD203B41FA5}">
                      <a16:colId xmlns:a16="http://schemas.microsoft.com/office/drawing/2014/main" val="289572176"/>
                    </a:ext>
                  </a:extLst>
                </a:gridCol>
                <a:gridCol w="1325215">
                  <a:extLst>
                    <a:ext uri="{9D8B030D-6E8A-4147-A177-3AD203B41FA5}">
                      <a16:colId xmlns:a16="http://schemas.microsoft.com/office/drawing/2014/main" val="3655827272"/>
                    </a:ext>
                  </a:extLst>
                </a:gridCol>
                <a:gridCol w="1500167">
                  <a:extLst>
                    <a:ext uri="{9D8B030D-6E8A-4147-A177-3AD203B41FA5}">
                      <a16:colId xmlns:a16="http://schemas.microsoft.com/office/drawing/2014/main" val="3032523110"/>
                    </a:ext>
                  </a:extLst>
                </a:gridCol>
                <a:gridCol w="1500167">
                  <a:extLst>
                    <a:ext uri="{9D8B030D-6E8A-4147-A177-3AD203B41FA5}">
                      <a16:colId xmlns:a16="http://schemas.microsoft.com/office/drawing/2014/main" val="2039691317"/>
                    </a:ext>
                  </a:extLst>
                </a:gridCol>
                <a:gridCol w="1500167">
                  <a:extLst>
                    <a:ext uri="{9D8B030D-6E8A-4147-A177-3AD203B41FA5}">
                      <a16:colId xmlns:a16="http://schemas.microsoft.com/office/drawing/2014/main" val="2260632951"/>
                    </a:ext>
                  </a:extLst>
                </a:gridCol>
                <a:gridCol w="1500167">
                  <a:extLst>
                    <a:ext uri="{9D8B030D-6E8A-4147-A177-3AD203B41FA5}">
                      <a16:colId xmlns:a16="http://schemas.microsoft.com/office/drawing/2014/main" val="220079490"/>
                    </a:ext>
                  </a:extLst>
                </a:gridCol>
              </a:tblGrid>
              <a:tr h="319582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Bandwidth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80MHz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160MHz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320MHz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640MHz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1280MHz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774908"/>
                  </a:ext>
                </a:extLst>
              </a:tr>
              <a:tr h="400498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Distance Resolution (m)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1.875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0.9375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0.4688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0.2344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0.1172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067467"/>
                  </a:ext>
                </a:extLst>
              </a:tr>
            </a:tbl>
          </a:graphicData>
        </a:graphic>
      </p:graphicFrame>
      <p:pic>
        <p:nvPicPr>
          <p:cNvPr id="8" name="Picture 2" descr="C:\Users\x00822182\AppData\Roaming\eSpace_Desktop\UserData\x00822182\imagefiles\2E6D3128-B150-4B16-9EB1-3289ACB6CC9E.png">
            <a:extLst>
              <a:ext uri="{FF2B5EF4-FFF2-40B4-BE49-F238E27FC236}">
                <a16:creationId xmlns:a16="http://schemas.microsoft.com/office/drawing/2014/main" id="{FCD136C9-5B94-4954-AF4F-001B27D8EB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488" y="2852936"/>
            <a:ext cx="943596" cy="352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左大括号 9">
            <a:extLst>
              <a:ext uri="{FF2B5EF4-FFF2-40B4-BE49-F238E27FC236}">
                <a16:creationId xmlns:a16="http://schemas.microsoft.com/office/drawing/2014/main" id="{43EFDB7C-6EDA-4AF5-B96C-CF6106A31340}"/>
              </a:ext>
            </a:extLst>
          </p:cNvPr>
          <p:cNvSpPr/>
          <p:nvPr/>
        </p:nvSpPr>
        <p:spPr bwMode="auto">
          <a:xfrm rot="16200000">
            <a:off x="3829110" y="2311515"/>
            <a:ext cx="216024" cy="1730915"/>
          </a:xfrm>
          <a:prstGeom prst="leftBrac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12D379FB-D4A5-4927-A84B-CB93BEE2D7B0}"/>
              </a:ext>
            </a:extLst>
          </p:cNvPr>
          <p:cNvSpPr/>
          <p:nvPr/>
        </p:nvSpPr>
        <p:spPr>
          <a:xfrm>
            <a:off x="3071664" y="3284984"/>
            <a:ext cx="195220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100" b="1" dirty="0">
                <a:solidFill>
                  <a:schemeClr val="tx1"/>
                </a:solidFill>
              </a:rPr>
              <a:t>Object Existence Detection</a:t>
            </a:r>
            <a:endParaRPr lang="en-US" altLang="zh-CN" sz="1050" dirty="0">
              <a:solidFill>
                <a:schemeClr val="tx1"/>
              </a:solidFill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D9E64C18-F8B7-4F5A-80A3-761DFFD7E233}"/>
              </a:ext>
            </a:extLst>
          </p:cNvPr>
          <p:cNvSpPr/>
          <p:nvPr/>
        </p:nvSpPr>
        <p:spPr>
          <a:xfrm>
            <a:off x="5447928" y="3284984"/>
            <a:ext cx="136016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100" b="1" dirty="0">
                <a:solidFill>
                  <a:schemeClr val="tx1"/>
                </a:solidFill>
              </a:rPr>
              <a:t>Object Counting </a:t>
            </a:r>
            <a:endParaRPr lang="en-US" altLang="zh-CN" sz="1050" dirty="0">
              <a:solidFill>
                <a:schemeClr val="tx1"/>
              </a:solidFill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AA665C61-C6FD-43E0-B605-A2B5E67C70E4}"/>
              </a:ext>
            </a:extLst>
          </p:cNvPr>
          <p:cNvSpPr/>
          <p:nvPr/>
        </p:nvSpPr>
        <p:spPr>
          <a:xfrm>
            <a:off x="8256240" y="3284984"/>
            <a:ext cx="136016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100" b="1" dirty="0">
                <a:solidFill>
                  <a:schemeClr val="tx1"/>
                </a:solidFill>
              </a:rPr>
              <a:t>Motion recognition</a:t>
            </a:r>
            <a:endParaRPr lang="en-US" altLang="zh-CN" sz="1050" dirty="0">
              <a:solidFill>
                <a:schemeClr val="tx1"/>
              </a:solidFill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5D7EF1A0-2041-43C3-8210-D9FE3486C80C}"/>
              </a:ext>
            </a:extLst>
          </p:cNvPr>
          <p:cNvSpPr/>
          <p:nvPr/>
        </p:nvSpPr>
        <p:spPr>
          <a:xfrm>
            <a:off x="551384" y="1556792"/>
            <a:ext cx="105851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Sensing and Ranging has been widely discussed (more than 20 uses case in [3]). And, commercial products have already application them without any standardization</a:t>
            </a:r>
          </a:p>
        </p:txBody>
      </p:sp>
      <p:sp>
        <p:nvSpPr>
          <p:cNvPr id="36" name="左大括号 35">
            <a:extLst>
              <a:ext uri="{FF2B5EF4-FFF2-40B4-BE49-F238E27FC236}">
                <a16:creationId xmlns:a16="http://schemas.microsoft.com/office/drawing/2014/main" id="{722C26EE-6029-4DC6-9859-BADA7A05B359}"/>
              </a:ext>
            </a:extLst>
          </p:cNvPr>
          <p:cNvSpPr/>
          <p:nvPr/>
        </p:nvSpPr>
        <p:spPr bwMode="auto">
          <a:xfrm rot="16200000">
            <a:off x="5917342" y="2311515"/>
            <a:ext cx="216024" cy="1730915"/>
          </a:xfrm>
          <a:prstGeom prst="leftBrac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左大括号 36">
            <a:extLst>
              <a:ext uri="{FF2B5EF4-FFF2-40B4-BE49-F238E27FC236}">
                <a16:creationId xmlns:a16="http://schemas.microsoft.com/office/drawing/2014/main" id="{554C8375-FF1F-4FF2-AF07-DB7EC034900C}"/>
              </a:ext>
            </a:extLst>
          </p:cNvPr>
          <p:cNvSpPr/>
          <p:nvPr/>
        </p:nvSpPr>
        <p:spPr bwMode="auto">
          <a:xfrm rot="16200000">
            <a:off x="8797662" y="2311515"/>
            <a:ext cx="216024" cy="1730915"/>
          </a:xfrm>
          <a:prstGeom prst="leftBrac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5B42D676-6CDB-4703-87B8-3B82F63F1310}"/>
              </a:ext>
            </a:extLst>
          </p:cNvPr>
          <p:cNvSpPr/>
          <p:nvPr/>
        </p:nvSpPr>
        <p:spPr>
          <a:xfrm>
            <a:off x="623392" y="3573016"/>
            <a:ext cx="105851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802.11bf</a:t>
            </a:r>
            <a:r>
              <a:rPr lang="zh-CN" altLang="en-US" sz="1600" dirty="0">
                <a:solidFill>
                  <a:schemeClr val="tx1"/>
                </a:solidFill>
              </a:rPr>
              <a:t> </a:t>
            </a:r>
            <a:r>
              <a:rPr lang="en-US" altLang="zh-CN" sz="1600" dirty="0">
                <a:solidFill>
                  <a:schemeClr val="tx1"/>
                </a:solidFill>
              </a:rPr>
              <a:t>and</a:t>
            </a:r>
            <a:r>
              <a:rPr lang="zh-CN" altLang="en-US" sz="1600" dirty="0">
                <a:solidFill>
                  <a:schemeClr val="tx1"/>
                </a:solidFill>
              </a:rPr>
              <a:t> </a:t>
            </a:r>
            <a:r>
              <a:rPr lang="en-US" altLang="zh-CN" sz="1600" dirty="0">
                <a:solidFill>
                  <a:schemeClr val="tx1"/>
                </a:solidFill>
              </a:rPr>
              <a:t>802.11az/bk are main IEEE standard for Sensing and Ranging. So, IMMW can be considered to provide </a:t>
            </a:r>
            <a:r>
              <a:rPr lang="en-US" altLang="zh-CN" sz="1600" b="1" i="1" dirty="0">
                <a:solidFill>
                  <a:schemeClr val="tx1"/>
                </a:solidFill>
                <a:highlight>
                  <a:srgbClr val="00FF00"/>
                </a:highlight>
              </a:rPr>
              <a:t>support</a:t>
            </a:r>
            <a:r>
              <a:rPr lang="en-US" altLang="zh-CN" sz="16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altLang="zh-CN" sz="1600" dirty="0">
                <a:solidFill>
                  <a:schemeClr val="tx1"/>
                </a:solidFill>
              </a:rPr>
              <a:t>for these technical standards.. </a:t>
            </a: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6BA6A822-3629-4FA5-97E1-FA77F3E6C986}"/>
              </a:ext>
            </a:extLst>
          </p:cNvPr>
          <p:cNvSpPr/>
          <p:nvPr/>
        </p:nvSpPr>
        <p:spPr>
          <a:xfrm>
            <a:off x="119336" y="4869160"/>
            <a:ext cx="201622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Larger bandwidth</a:t>
            </a:r>
          </a:p>
        </p:txBody>
      </p:sp>
      <p:pic>
        <p:nvPicPr>
          <p:cNvPr id="1026" name="Picture 2" descr="C:\Users\x00822182\AppData\Roaming\eSpace_Desktop\UserData\x00822182\imagefiles\E1F76025-227E-4DB3-B49E-73268E396134.png">
            <a:extLst>
              <a:ext uri="{FF2B5EF4-FFF2-40B4-BE49-F238E27FC236}">
                <a16:creationId xmlns:a16="http://schemas.microsoft.com/office/drawing/2014/main" id="{851CE569-64E0-475A-93D9-23B37C16D7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4272" y="3933056"/>
            <a:ext cx="3255268" cy="1842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矩形 39">
            <a:extLst>
              <a:ext uri="{FF2B5EF4-FFF2-40B4-BE49-F238E27FC236}">
                <a16:creationId xmlns:a16="http://schemas.microsoft.com/office/drawing/2014/main" id="{FE8BED0A-F77C-4B5D-82BD-1A5167F80383}"/>
              </a:ext>
            </a:extLst>
          </p:cNvPr>
          <p:cNvSpPr/>
          <p:nvPr/>
        </p:nvSpPr>
        <p:spPr>
          <a:xfrm>
            <a:off x="10704512" y="5445224"/>
            <a:ext cx="43204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100" b="1" dirty="0">
                <a:solidFill>
                  <a:schemeClr val="tx1"/>
                </a:solidFill>
              </a:rPr>
              <a:t>[4]</a:t>
            </a:r>
            <a:endParaRPr lang="en-US" altLang="zh-CN" sz="1050" dirty="0">
              <a:solidFill>
                <a:schemeClr val="tx1"/>
              </a:solidFill>
            </a:endParaRPr>
          </a:p>
        </p:txBody>
      </p:sp>
      <p:sp>
        <p:nvSpPr>
          <p:cNvPr id="3" name="箭头: 下 2">
            <a:extLst>
              <a:ext uri="{FF2B5EF4-FFF2-40B4-BE49-F238E27FC236}">
                <a16:creationId xmlns:a16="http://schemas.microsoft.com/office/drawing/2014/main" id="{E7CDFDE5-4CDB-4E5A-89D5-9A8C971AD582}"/>
              </a:ext>
            </a:extLst>
          </p:cNvPr>
          <p:cNvSpPr/>
          <p:nvPr/>
        </p:nvSpPr>
        <p:spPr bwMode="auto">
          <a:xfrm>
            <a:off x="1127448" y="4221088"/>
            <a:ext cx="288032" cy="576064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BB300C06-F251-430A-B313-973B55C2173C}"/>
              </a:ext>
            </a:extLst>
          </p:cNvPr>
          <p:cNvSpPr/>
          <p:nvPr/>
        </p:nvSpPr>
        <p:spPr>
          <a:xfrm>
            <a:off x="2351584" y="4869160"/>
            <a:ext cx="16561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Higher resolution</a:t>
            </a:r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BB517209-F140-4D74-8437-8990ECBA219B}"/>
              </a:ext>
            </a:extLst>
          </p:cNvPr>
          <p:cNvSpPr/>
          <p:nvPr/>
        </p:nvSpPr>
        <p:spPr>
          <a:xfrm>
            <a:off x="4367808" y="4725144"/>
            <a:ext cx="17281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More information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More cost</a:t>
            </a:r>
          </a:p>
        </p:txBody>
      </p:sp>
      <p:cxnSp>
        <p:nvCxnSpPr>
          <p:cNvPr id="45" name="直接箭头连接符 44">
            <a:extLst>
              <a:ext uri="{FF2B5EF4-FFF2-40B4-BE49-F238E27FC236}">
                <a16:creationId xmlns:a16="http://schemas.microsoft.com/office/drawing/2014/main" id="{06770CB8-7B77-4C3E-A59F-71F9A5F21B76}"/>
              </a:ext>
            </a:extLst>
          </p:cNvPr>
          <p:cNvCxnSpPr/>
          <p:nvPr/>
        </p:nvCxnSpPr>
        <p:spPr bwMode="auto">
          <a:xfrm>
            <a:off x="1991544" y="5037560"/>
            <a:ext cx="36004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0" name="直接箭头连接符 49">
            <a:extLst>
              <a:ext uri="{FF2B5EF4-FFF2-40B4-BE49-F238E27FC236}">
                <a16:creationId xmlns:a16="http://schemas.microsoft.com/office/drawing/2014/main" id="{1420E3A9-C0B5-4EFF-A57E-7EB5A43126D1}"/>
              </a:ext>
            </a:extLst>
          </p:cNvPr>
          <p:cNvCxnSpPr/>
          <p:nvPr/>
        </p:nvCxnSpPr>
        <p:spPr bwMode="auto">
          <a:xfrm>
            <a:off x="3935760" y="5043656"/>
            <a:ext cx="36004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" name="矩形 50">
            <a:extLst>
              <a:ext uri="{FF2B5EF4-FFF2-40B4-BE49-F238E27FC236}">
                <a16:creationId xmlns:a16="http://schemas.microsoft.com/office/drawing/2014/main" id="{97B175D8-50F1-4693-9788-89EDA6E37C3A}"/>
              </a:ext>
            </a:extLst>
          </p:cNvPr>
          <p:cNvSpPr/>
          <p:nvPr/>
        </p:nvSpPr>
        <p:spPr>
          <a:xfrm>
            <a:off x="108288" y="5373216"/>
            <a:ext cx="201622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Lower bandwidth</a:t>
            </a:r>
          </a:p>
        </p:txBody>
      </p:sp>
      <p:sp>
        <p:nvSpPr>
          <p:cNvPr id="52" name="矩形 51">
            <a:extLst>
              <a:ext uri="{FF2B5EF4-FFF2-40B4-BE49-F238E27FC236}">
                <a16:creationId xmlns:a16="http://schemas.microsoft.com/office/drawing/2014/main" id="{4C29C9DD-C283-45DD-8BB9-C0B8EDF1A593}"/>
              </a:ext>
            </a:extLst>
          </p:cNvPr>
          <p:cNvSpPr/>
          <p:nvPr/>
        </p:nvSpPr>
        <p:spPr>
          <a:xfrm>
            <a:off x="2340536" y="5373216"/>
            <a:ext cx="16561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Less resolution</a:t>
            </a:r>
          </a:p>
        </p:txBody>
      </p:sp>
      <p:sp>
        <p:nvSpPr>
          <p:cNvPr id="53" name="矩形 52">
            <a:extLst>
              <a:ext uri="{FF2B5EF4-FFF2-40B4-BE49-F238E27FC236}">
                <a16:creationId xmlns:a16="http://schemas.microsoft.com/office/drawing/2014/main" id="{AFC043F2-A219-4CE4-BA37-5E2E9972AF16}"/>
              </a:ext>
            </a:extLst>
          </p:cNvPr>
          <p:cNvSpPr/>
          <p:nvPr/>
        </p:nvSpPr>
        <p:spPr>
          <a:xfrm>
            <a:off x="4356760" y="5229200"/>
            <a:ext cx="17281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Less information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Lower cost</a:t>
            </a:r>
          </a:p>
        </p:txBody>
      </p:sp>
      <p:cxnSp>
        <p:nvCxnSpPr>
          <p:cNvPr id="54" name="直接箭头连接符 53">
            <a:extLst>
              <a:ext uri="{FF2B5EF4-FFF2-40B4-BE49-F238E27FC236}">
                <a16:creationId xmlns:a16="http://schemas.microsoft.com/office/drawing/2014/main" id="{2BD7355F-2EEB-4078-BE8C-DEC0BDBE06CF}"/>
              </a:ext>
            </a:extLst>
          </p:cNvPr>
          <p:cNvCxnSpPr/>
          <p:nvPr/>
        </p:nvCxnSpPr>
        <p:spPr bwMode="auto">
          <a:xfrm>
            <a:off x="1980496" y="5541616"/>
            <a:ext cx="36004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" name="直接箭头连接符 54">
            <a:extLst>
              <a:ext uri="{FF2B5EF4-FFF2-40B4-BE49-F238E27FC236}">
                <a16:creationId xmlns:a16="http://schemas.microsoft.com/office/drawing/2014/main" id="{450B9544-05FE-4A20-8A2C-D0E7089C1546}"/>
              </a:ext>
            </a:extLst>
          </p:cNvPr>
          <p:cNvCxnSpPr/>
          <p:nvPr/>
        </p:nvCxnSpPr>
        <p:spPr bwMode="auto">
          <a:xfrm>
            <a:off x="3924712" y="5547712"/>
            <a:ext cx="36004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连接符: 肘形 8">
            <a:extLst>
              <a:ext uri="{FF2B5EF4-FFF2-40B4-BE49-F238E27FC236}">
                <a16:creationId xmlns:a16="http://schemas.microsoft.com/office/drawing/2014/main" id="{81A5A127-0B91-46A7-BAA6-02D4CE7201DA}"/>
              </a:ext>
            </a:extLst>
          </p:cNvPr>
          <p:cNvCxnSpPr/>
          <p:nvPr/>
        </p:nvCxnSpPr>
        <p:spPr bwMode="auto">
          <a:xfrm>
            <a:off x="1775520" y="5805264"/>
            <a:ext cx="1800200" cy="432048"/>
          </a:xfrm>
          <a:prstGeom prst="bentConnector3">
            <a:avLst>
              <a:gd name="adj1" fmla="val -456"/>
            </a:avLst>
          </a:prstGeom>
          <a:solidFill>
            <a:srgbClr val="00B8FF"/>
          </a:solidFill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矩形 32">
            <a:extLst>
              <a:ext uri="{FF2B5EF4-FFF2-40B4-BE49-F238E27FC236}">
                <a16:creationId xmlns:a16="http://schemas.microsoft.com/office/drawing/2014/main" id="{75AD8C61-D3AC-4DFB-BEDC-CB429C8C9118}"/>
              </a:ext>
            </a:extLst>
          </p:cNvPr>
          <p:cNvSpPr/>
          <p:nvPr/>
        </p:nvSpPr>
        <p:spPr>
          <a:xfrm>
            <a:off x="3575720" y="6021288"/>
            <a:ext cx="27363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dirty="0">
                <a:solidFill>
                  <a:srgbClr val="FFC000"/>
                </a:solidFill>
              </a:rPr>
              <a:t>Bandwidth Concern#2</a:t>
            </a:r>
          </a:p>
        </p:txBody>
      </p:sp>
    </p:spTree>
    <p:extLst>
      <p:ext uri="{BB962C8B-B14F-4D97-AF65-F5344CB8AC3E}">
        <p14:creationId xmlns:p14="http://schemas.microsoft.com/office/powerpoint/2010/main" val="27878843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July 2024</a:t>
            </a:r>
            <a:endParaRPr lang="en-GB" altLang="zh-CN" dirty="0"/>
          </a:p>
        </p:txBody>
      </p:sp>
      <p:sp>
        <p:nvSpPr>
          <p:cNvPr id="7" name="标题 1">
            <a:extLst>
              <a:ext uri="{FF2B5EF4-FFF2-40B4-BE49-F238E27FC236}">
                <a16:creationId xmlns:a16="http://schemas.microsoft.com/office/drawing/2014/main" id="{9575F269-EB0B-43F9-A9E5-0018C5156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8" name="内容占位符 2">
            <a:extLst>
              <a:ext uri="{FF2B5EF4-FFF2-40B4-BE49-F238E27FC236}">
                <a16:creationId xmlns:a16="http://schemas.microsoft.com/office/drawing/2014/main" id="{55AD7B3A-317A-4237-AC00-E6FDD1426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881" y="2023661"/>
            <a:ext cx="10097679" cy="75726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From the above 3 sharing opinions and corresponding concerns. We would like to provide our suggestions that: 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72A8B821-A7A0-4E58-BD7E-8DE74E93B6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9731952"/>
              </p:ext>
            </p:extLst>
          </p:nvPr>
        </p:nvGraphicFramePr>
        <p:xfrm>
          <a:off x="1487488" y="2996952"/>
          <a:ext cx="9145016" cy="226084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64296">
                  <a:extLst>
                    <a:ext uri="{9D8B030D-6E8A-4147-A177-3AD203B41FA5}">
                      <a16:colId xmlns:a16="http://schemas.microsoft.com/office/drawing/2014/main" val="601488977"/>
                    </a:ext>
                  </a:extLst>
                </a:gridCol>
                <a:gridCol w="6480720">
                  <a:extLst>
                    <a:ext uri="{9D8B030D-6E8A-4147-A177-3AD203B41FA5}">
                      <a16:colId xmlns:a16="http://schemas.microsoft.com/office/drawing/2014/main" val="925026118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bg1"/>
                          </a:solidFill>
                        </a:rPr>
                        <a:t>Main Concern</a:t>
                      </a:r>
                      <a:endParaRPr lang="zh-CN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Suggestion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7548740"/>
                  </a:ext>
                </a:extLst>
              </a:tr>
              <a:tr h="63007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Bandwidth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We recommend </a:t>
                      </a:r>
                      <a:r>
                        <a:rPr lang="en-US" altLang="zh-CN" b="1" dirty="0">
                          <a:solidFill>
                            <a:srgbClr val="C00000"/>
                          </a:solidFill>
                        </a:rPr>
                        <a:t>a minimum bandwidth of 160 MHz </a:t>
                      </a:r>
                      <a:r>
                        <a:rPr lang="en-US" altLang="zh-CN" dirty="0"/>
                        <a:t>and </a:t>
                      </a:r>
                      <a:r>
                        <a:rPr lang="en-US" altLang="zh-CN" b="1" dirty="0">
                          <a:solidFill>
                            <a:srgbClr val="C00000"/>
                          </a:solidFill>
                        </a:rPr>
                        <a:t>a maximum bandwidth that is appropriate (fast deployment and standard differentiation) </a:t>
                      </a:r>
                      <a:r>
                        <a:rPr lang="en-US" altLang="zh-CN" dirty="0"/>
                        <a:t>to both meet actual throughput requirements (e.g. 10Gbps@ClientSide) and expand the ecosystem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9212091"/>
                  </a:ext>
                </a:extLst>
              </a:tr>
              <a:tr h="63007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Spatial Stream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We recommend that the number of spatial streams not be too large. </a:t>
                      </a:r>
                      <a:r>
                        <a:rPr lang="en-US" altLang="zh-CN"/>
                        <a:t>And, </a:t>
                      </a:r>
                      <a:r>
                        <a:rPr lang="en-US" altLang="zh-CN" b="1" dirty="0">
                          <a:solidFill>
                            <a:srgbClr val="C00000"/>
                          </a:solidFill>
                        </a:rPr>
                        <a:t>no more than 2SS under SU-MIMO </a:t>
                      </a:r>
                      <a:r>
                        <a:rPr lang="en-US" altLang="zh-CN" dirty="0"/>
                        <a:t>is better.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442257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565594"/>
            <a:ext cx="10583839" cy="4896544"/>
          </a:xfrm>
        </p:spPr>
        <p:txBody>
          <a:bodyPr/>
          <a:lstStyle/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[1] 11-24-0116-03-immw-immw-draft-proposed-par</a:t>
            </a:r>
          </a:p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[2] </a:t>
            </a:r>
            <a:r>
              <a:rPr lang="en-US" altLang="zh-CN" sz="1400" dirty="0"/>
              <a:t>11-23-1570-00-0uhr-latency-consideration-of-industrial-scenarios</a:t>
            </a:r>
            <a:endParaRPr lang="en-US" altLang="zh-CN" sz="1400" dirty="0">
              <a:solidFill>
                <a:schemeClr val="tx1"/>
              </a:solidFill>
            </a:endParaRPr>
          </a:p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[3] 11-24-0723-01-immw-sensing-and-ranging-in-immw</a:t>
            </a:r>
          </a:p>
          <a:p>
            <a:pPr marL="0" indent="0"/>
            <a:r>
              <a:rPr lang="en-US" altLang="ko-KR" sz="1400" dirty="0"/>
              <a:t>[4] 11-20-1712-02-00bf-wifi-sensing-use-cases</a:t>
            </a:r>
          </a:p>
          <a:p>
            <a:pPr marL="0" indent="0"/>
            <a:endParaRPr lang="en-US" altLang="zh-CN" sz="1400" dirty="0">
              <a:solidFill>
                <a:schemeClr val="tx1"/>
              </a:solidFill>
            </a:endParaRPr>
          </a:p>
          <a:p>
            <a:pPr marL="0" indent="0"/>
            <a:endParaRPr lang="en-US" altLang="zh-CN" sz="1400" dirty="0">
              <a:solidFill>
                <a:schemeClr val="tx1"/>
              </a:solidFill>
            </a:endParaRPr>
          </a:p>
          <a:p>
            <a:pPr marL="0" indent="0"/>
            <a:endParaRPr lang="en-US" altLang="zh-CN" sz="1400" dirty="0">
              <a:solidFill>
                <a:schemeClr val="tx1"/>
              </a:solidFill>
            </a:endParaRPr>
          </a:p>
          <a:p>
            <a:endParaRPr lang="en-GB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July 2024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SP1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29948" y="1751015"/>
            <a:ext cx="10234604" cy="2398066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 you agree that Move to add the sentence “</a:t>
            </a:r>
            <a:r>
              <a:rPr lang="en-US" altLang="ja-JP" b="0" dirty="0"/>
              <a:t>It is capable of supporting no more than 2 Spatial Streams.</a:t>
            </a:r>
            <a:r>
              <a:rPr lang="en-US" altLang="ja-JP" dirty="0"/>
              <a:t>” to the end of the 2nd paragraph of clause 5.2.b of the PAR.?</a:t>
            </a:r>
          </a:p>
          <a:p>
            <a:pPr marL="457200" lvl="1" indent="0"/>
            <a:r>
              <a:rPr lang="en-US" altLang="ja-JP" dirty="0"/>
              <a:t>-Yes</a:t>
            </a:r>
          </a:p>
          <a:p>
            <a:pPr marL="457200" lvl="1" indent="0"/>
            <a:r>
              <a:rPr lang="en-US" altLang="ja-JP" dirty="0"/>
              <a:t>-No</a:t>
            </a:r>
          </a:p>
          <a:p>
            <a:pPr marL="457200" lvl="1" indent="0"/>
            <a:r>
              <a:rPr lang="en-US" altLang="ja-JP" dirty="0"/>
              <a:t>-Abstain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895792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42562</TotalTime>
  <Words>969</Words>
  <Application>Microsoft Office PowerPoint</Application>
  <PresentationFormat>宽屏</PresentationFormat>
  <Paragraphs>190</Paragraphs>
  <Slides>9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Arial Unicode MS</vt:lpstr>
      <vt:lpstr>맑은 고딕</vt:lpstr>
      <vt:lpstr>MS Gothic</vt:lpstr>
      <vt:lpstr>Microsoft YaHei</vt:lpstr>
      <vt:lpstr>Arial</vt:lpstr>
      <vt:lpstr>Calibri</vt:lpstr>
      <vt:lpstr>Times New Roman</vt:lpstr>
      <vt:lpstr>Wingdings</vt:lpstr>
      <vt:lpstr>Office 主题​​</vt:lpstr>
      <vt:lpstr>Thoughts on IMMW For the Industry Use</vt:lpstr>
      <vt:lpstr>Introduction</vt:lpstr>
      <vt:lpstr>Recap: IMMW SG PAR[1]</vt:lpstr>
      <vt:lpstr>Sharing - 1：The fast deployment</vt:lpstr>
      <vt:lpstr>Sharing - 2：The Spatial Stream</vt:lpstr>
      <vt:lpstr>Sharing - 3：The Sensing/Ranging</vt:lpstr>
      <vt:lpstr>Summary</vt:lpstr>
      <vt:lpstr>References</vt:lpstr>
      <vt:lpstr>SP1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xuyue (I)</dc:creator>
  <cp:lastModifiedBy>xuyue (I)</cp:lastModifiedBy>
  <cp:revision>897</cp:revision>
  <cp:lastPrinted>1601-01-01T00:00:00Z</cp:lastPrinted>
  <dcterms:created xsi:type="dcterms:W3CDTF">2023-05-31T01:05:25Z</dcterms:created>
  <dcterms:modified xsi:type="dcterms:W3CDTF">2024-07-12T09:56:44Z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(3)XJ2VeydwhIe0ltcjuOhaIq8Epwq81nY6LfoKKt9tn4WySkJcAJNlow31TupsmbsqHPCMh2Bo
uecolebUbJoth5zar+Z6+3AFZOp1Vt4K4tSdjuhJoo0FlxO93vd3dPN7Q4E+lHxSpMAgJYLt
jwyGOXsiQYAI8/u72MHxU06cckYH4t9q+8XInr8kPnQ5Lqjy74Rtq3VG7wlwjn2z44InRNUI
oTsmuwcKitk6em/dwr</vt:lpwstr>
  </property>
  <property fmtid="{D5CDD505-2E9C-101B-9397-08002B2CF9AE}" pid="3" name="_2015_ms_pID_7253431">
    <vt:lpwstr>vJq19HB1/dF/XPX6YpEsTFIazlSb0U+3j1kiAtKWXLGWUmQOQ5Wt8i
l0CaMdxYem7FOSu1giTmChyfZf8Q1gVwvR7eSeyaUBDdJe2WYUZUatzY45x2BpgXxyZi3NCa
DUKbUNUIlwB8d9ceQXiTvr1zXXpI7fqu/lPdP7vPzbNpbIGy1+z95sby/Oh/CTgS11PXSMkC
u35Z3f9JYWRZgfHnECd1VRlvZiB5y1bEe5cF</vt:lpwstr>
  </property>
  <property fmtid="{D5CDD505-2E9C-101B-9397-08002B2CF9AE}" pid="4" name="_2015_ms_pID_7253432">
    <vt:lpwstr>87sYx66ygYIby6ZC7HCOy3M=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1720527382</vt:lpwstr>
  </property>
</Properties>
</file>