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4" r:id="rId2"/>
    <p:sldId id="257" r:id="rId3"/>
    <p:sldId id="347" r:id="rId4"/>
    <p:sldId id="325" r:id="rId5"/>
    <p:sldId id="341" r:id="rId6"/>
    <p:sldId id="350" r:id="rId7"/>
    <p:sldId id="351" r:id="rId8"/>
    <p:sldId id="266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0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xuyue (I)" initials="x(" lastIdx="8" clrIdx="1">
    <p:extLst>
      <p:ext uri="{19B8F6BF-5375-455C-9EA6-DF929625EA0E}">
        <p15:presenceInfo xmlns:p15="http://schemas.microsoft.com/office/powerpoint/2012/main" userId="S-1-5-21-147214757-305610072-1517763936-9610864" providerId="AD"/>
      </p:ext>
    </p:extLst>
  </p:cmAuthor>
  <p:cmAuthor id="3" name="jichenhe" initials="j" lastIdx="6" clrIdx="2">
    <p:extLst>
      <p:ext uri="{19B8F6BF-5375-455C-9EA6-DF929625EA0E}">
        <p15:presenceInfo xmlns:p15="http://schemas.microsoft.com/office/powerpoint/2012/main" userId="S-1-5-21-147214757-305610072-1517763936-46121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6460" autoAdjust="0"/>
    <p:restoredTop sz="95256" autoAdjust="0"/>
  </p:normalViewPr>
  <p:slideViewPr>
    <p:cSldViewPr>
      <p:cViewPr varScale="1">
        <p:scale>
          <a:sx n="163" d="100"/>
          <a:sy n="163" d="100"/>
        </p:scale>
        <p:origin x="876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526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11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56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19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81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8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xxx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Discussion on bounded delay in Industrial Scenarios – follow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2024-07-01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Yue Xu</a:t>
            </a:r>
            <a:r>
              <a:rPr lang="en-US" altLang="zh-CN" dirty="0"/>
              <a:t>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3FF02F7-14ED-4A1B-93FB-FC5617E4B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245094"/>
              </p:ext>
            </p:extLst>
          </p:nvPr>
        </p:nvGraphicFramePr>
        <p:xfrm>
          <a:off x="1087839" y="2492896"/>
          <a:ext cx="10115805" cy="2991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382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2440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821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23097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554325"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Yue Xu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Huawei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 Nanjing R&amp;D Institute, Nanjing, Jiangsu, China, 210012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xuyue57@Huawei.com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028704"/>
                  </a:ext>
                </a:extLst>
              </a:tr>
              <a:tr h="531193">
                <a:tc rowSpan="2"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Chenhe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Ji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7345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577444"/>
                  </a:ext>
                </a:extLst>
              </a:tr>
              <a:tr h="50945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Shuaishuai</a:t>
                      </a:r>
                      <a:r>
                        <a:rPr lang="en-US" altLang="zh-CN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Zhang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1533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100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Chun Pan</a:t>
                      </a:r>
                      <a:endParaRPr lang="en-US" altLang="zh-CN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485860"/>
                  </a:ext>
                </a:extLst>
              </a:tr>
              <a:tr h="485036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Xiaofei Bai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A646F5C-D713-466D-944D-D2CA9BA384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3392" y="1916832"/>
            <a:ext cx="10873208" cy="4039343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Recap the last contribution and explain the reasons why current similar mechanisms (e.g., SCS) do not meet bounded delay on specific data frame 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To address bounded delay on specific data frame in industrial scenarios, we provide details and supplements on STA </a:t>
            </a:r>
            <a:r>
              <a:rPr lang="en-US" altLang="zh-CN" sz="1800" dirty="0" err="1">
                <a:solidFill>
                  <a:schemeClr val="tx1"/>
                </a:solidFill>
              </a:rPr>
              <a:t>TxMode</a:t>
            </a:r>
            <a:r>
              <a:rPr lang="en-US" altLang="zh-CN" sz="1800" dirty="0">
                <a:solidFill>
                  <a:schemeClr val="tx1"/>
                </a:solidFill>
              </a:rPr>
              <a:t> Negotiation based solution.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43FD3F8-C396-4DBD-BC4C-3D7C54D1F6D0}"/>
              </a:ext>
            </a:extLst>
          </p:cNvPr>
          <p:cNvSpPr/>
          <p:nvPr/>
        </p:nvSpPr>
        <p:spPr>
          <a:xfrm>
            <a:off x="1199456" y="1844824"/>
            <a:ext cx="1072919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We discussed the bounded delay in the [1]: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tx1"/>
                </a:solidFill>
              </a:rPr>
              <a:t>Review the requirements in industrial scenarios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tx1"/>
                </a:solidFill>
              </a:rPr>
              <a:t>Provide one bounded delay use case and emphasis the corresponding importance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tx1"/>
                </a:solidFill>
              </a:rPr>
              <a:t>Point out the current Wi-Fi mechanism lacks support bounded delay scheduling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tx1"/>
                </a:solidFill>
              </a:rPr>
              <a:t>Provide 3 solutions from high level</a:t>
            </a:r>
          </a:p>
        </p:txBody>
      </p:sp>
    </p:spTree>
    <p:extLst>
      <p:ext uri="{BB962C8B-B14F-4D97-AF65-F5344CB8AC3E}">
        <p14:creationId xmlns:p14="http://schemas.microsoft.com/office/powerpoint/2010/main" val="212422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Q&amp;A clarifications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48B4BF9-232F-4DA7-93F0-85A95E54863C}"/>
              </a:ext>
            </a:extLst>
          </p:cNvPr>
          <p:cNvSpPr/>
          <p:nvPr/>
        </p:nvSpPr>
        <p:spPr>
          <a:xfrm>
            <a:off x="623392" y="5517232"/>
            <a:ext cx="10657184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Based on the analysis, in this contribution, we would like to discuss more details in the STA </a:t>
            </a:r>
            <a:r>
              <a:rPr lang="en-US" altLang="zh-CN" sz="1800" b="1" dirty="0" err="1">
                <a:solidFill>
                  <a:schemeClr val="tx1"/>
                </a:solidFill>
              </a:rPr>
              <a:t>TxMode</a:t>
            </a:r>
            <a:r>
              <a:rPr lang="en-US" altLang="zh-CN" sz="1800" b="1" dirty="0">
                <a:solidFill>
                  <a:schemeClr val="tx1"/>
                </a:solidFill>
              </a:rPr>
              <a:t> Negotiation based solutions 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032D2EF-AF6F-44D7-842C-377CA5D15B71}"/>
              </a:ext>
            </a:extLst>
          </p:cNvPr>
          <p:cNvSpPr/>
          <p:nvPr/>
        </p:nvSpPr>
        <p:spPr bwMode="auto">
          <a:xfrm>
            <a:off x="623392" y="1628800"/>
            <a:ext cx="10153128" cy="25202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9C3EC3A-0679-41F3-BCBB-529F6ED52AE3}"/>
              </a:ext>
            </a:extLst>
          </p:cNvPr>
          <p:cNvSpPr/>
          <p:nvPr/>
        </p:nvSpPr>
        <p:spPr>
          <a:xfrm>
            <a:off x="695400" y="1700808"/>
            <a:ext cx="99371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/>
                </a:solidFill>
              </a:rPr>
              <a:t>The SCS provides more </a:t>
            </a:r>
            <a:r>
              <a:rPr lang="zh-CN" altLang="en-US" sz="1600" b="1" dirty="0">
                <a:solidFill>
                  <a:schemeClr val="tx1"/>
                </a:solidFill>
              </a:rPr>
              <a:t>refined management </a:t>
            </a:r>
            <a:r>
              <a:rPr lang="zh-CN" altLang="en-US" sz="1600" dirty="0">
                <a:solidFill>
                  <a:schemeClr val="tx1"/>
                </a:solidFill>
              </a:rPr>
              <a:t>and optimization for data transmission by </a:t>
            </a:r>
            <a:r>
              <a:rPr lang="zh-CN" altLang="en-US" sz="1600" b="1" dirty="0">
                <a:solidFill>
                  <a:schemeClr val="tx1"/>
                </a:solidFill>
              </a:rPr>
              <a:t>adding queues in the VI and VO ACs</a:t>
            </a:r>
            <a:r>
              <a:rPr lang="zh-CN" altLang="en-US" sz="1600" dirty="0">
                <a:solidFill>
                  <a:schemeClr val="tx1"/>
                </a:solidFill>
              </a:rPr>
              <a:t>, </a:t>
            </a:r>
            <a:r>
              <a:rPr lang="zh-CN" altLang="en-US" sz="1600" b="1" dirty="0">
                <a:solidFill>
                  <a:schemeClr val="tx1"/>
                </a:solidFill>
              </a:rPr>
              <a:t>differentiating the transmission priorities of the UC and MC</a:t>
            </a:r>
            <a:r>
              <a:rPr lang="zh-CN" altLang="en-US" sz="1600" dirty="0">
                <a:solidFill>
                  <a:schemeClr val="tx1"/>
                </a:solidFill>
              </a:rPr>
              <a:t>, and </a:t>
            </a:r>
            <a:r>
              <a:rPr lang="zh-CN" altLang="en-US" sz="1600" b="1" dirty="0">
                <a:solidFill>
                  <a:schemeClr val="tx1"/>
                </a:solidFill>
              </a:rPr>
              <a:t>managing the number of retransmissions. 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41DCADE-BD4D-4B9A-9A3D-D88B86A3C490}"/>
              </a:ext>
            </a:extLst>
          </p:cNvPr>
          <p:cNvSpPr/>
          <p:nvPr/>
        </p:nvSpPr>
        <p:spPr>
          <a:xfrm>
            <a:off x="1055440" y="2636912"/>
            <a:ext cx="94330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</a:t>
            </a:r>
            <a:r>
              <a:rPr lang="en-US" altLang="zh-CN" sz="1400" dirty="0">
                <a:solidFill>
                  <a:schemeClr val="tx1"/>
                </a:solidFill>
                <a:highlight>
                  <a:srgbClr val="FFFF00"/>
                </a:highlight>
              </a:rPr>
              <a:t>VI and VO queues</a:t>
            </a:r>
            <a:r>
              <a:rPr lang="en-US" altLang="zh-CN" sz="1400" dirty="0">
                <a:solidFill>
                  <a:schemeClr val="tx1"/>
                </a:solidFill>
              </a:rPr>
              <a:t> are added to the SCS.</a:t>
            </a:r>
          </a:p>
          <a:p>
            <a:r>
              <a:rPr lang="en-US" altLang="zh-CN" sz="1400" dirty="0">
                <a:solidFill>
                  <a:schemeClr val="tx1"/>
                </a:solidFill>
              </a:rPr>
              <a:t>       - two queues correspond to Unicast (UC) and Multicast (MC) transmissions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SCS enables </a:t>
            </a:r>
            <a:r>
              <a:rPr lang="en-US" altLang="zh-CN" sz="1400" dirty="0">
                <a:solidFill>
                  <a:schemeClr val="tx1"/>
                </a:solidFill>
                <a:highlight>
                  <a:srgbClr val="FFFF00"/>
                </a:highlight>
              </a:rPr>
              <a:t>UC and MC transmissions to have different priorities </a:t>
            </a:r>
            <a:r>
              <a:rPr lang="en-US" altLang="zh-CN" sz="1400" dirty="0">
                <a:solidFill>
                  <a:schemeClr val="tx1"/>
                </a:solidFill>
              </a:rPr>
              <a:t>within the same AC. Based on the nature, needs, or quality of service (QoS) requirements of the data being transmitted.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SCS allows the use of the Drop Eligibility Indication subfield to distinguish different numbers of retransmissions. </a:t>
            </a:r>
            <a:r>
              <a:rPr lang="en-US" altLang="zh-CN" sz="1400" dirty="0">
                <a:solidFill>
                  <a:schemeClr val="tx1"/>
                </a:solidFill>
                <a:highlight>
                  <a:srgbClr val="FFFF00"/>
                </a:highlight>
              </a:rPr>
              <a:t>Improvements to Multicast Data Transmission</a:t>
            </a:r>
            <a:endParaRPr lang="zh-CN" altLang="en-US" sz="140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6E1FDBAC-F2C4-4887-874F-8E9EB1FBB6D2}"/>
              </a:ext>
            </a:extLst>
          </p:cNvPr>
          <p:cNvSpPr/>
          <p:nvPr/>
        </p:nvSpPr>
        <p:spPr>
          <a:xfrm>
            <a:off x="5663952" y="4221088"/>
            <a:ext cx="1944216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 i="1" dirty="0">
                <a:solidFill>
                  <a:schemeClr val="tx1"/>
                </a:solidFill>
              </a:rPr>
              <a:t>What we want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5099AC88-3A50-4C5C-9567-0868F7A315DF}"/>
              </a:ext>
            </a:extLst>
          </p:cNvPr>
          <p:cNvSpPr/>
          <p:nvPr/>
        </p:nvSpPr>
        <p:spPr bwMode="auto">
          <a:xfrm>
            <a:off x="2351584" y="4869160"/>
            <a:ext cx="7488832" cy="7200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08D67A1-A2A8-4E01-849F-D54B7AFAED0A}"/>
              </a:ext>
            </a:extLst>
          </p:cNvPr>
          <p:cNvSpPr/>
          <p:nvPr/>
        </p:nvSpPr>
        <p:spPr>
          <a:xfrm>
            <a:off x="2351584" y="4869160"/>
            <a:ext cx="77048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tx1"/>
                </a:solidFill>
              </a:rPr>
              <a:t>In industrial (control) scenarios: </a:t>
            </a:r>
          </a:p>
          <a:p>
            <a:pPr marL="285750" indent="-285750">
              <a:buFontTx/>
              <a:buChar char="-"/>
            </a:pPr>
            <a:r>
              <a:rPr lang="en-US" altLang="zh-CN" sz="1400" b="1" dirty="0">
                <a:solidFill>
                  <a:schemeClr val="tx1"/>
                </a:solidFill>
              </a:rPr>
              <a:t>APs can schedule STAs in a deterministic manner to send packets in specific queues (VO/VI).</a:t>
            </a:r>
          </a:p>
          <a:p>
            <a:pPr marL="285750" indent="-285750">
              <a:buFontTx/>
              <a:buChar char="-"/>
            </a:pPr>
            <a:r>
              <a:rPr lang="en-US" altLang="zh-CN" sz="1400" b="1" dirty="0">
                <a:solidFill>
                  <a:schemeClr val="tx1"/>
                </a:solidFill>
              </a:rPr>
              <a:t>Avoid interference from other uncertain frames.</a:t>
            </a:r>
          </a:p>
        </p:txBody>
      </p:sp>
      <p:sp>
        <p:nvSpPr>
          <p:cNvPr id="17" name="箭头: 上下 16">
            <a:extLst>
              <a:ext uri="{FF2B5EF4-FFF2-40B4-BE49-F238E27FC236}">
                <a16:creationId xmlns:a16="http://schemas.microsoft.com/office/drawing/2014/main" id="{619508B2-366C-4D14-A996-0DF2752914DA}"/>
              </a:ext>
            </a:extLst>
          </p:cNvPr>
          <p:cNvSpPr/>
          <p:nvPr/>
        </p:nvSpPr>
        <p:spPr bwMode="auto">
          <a:xfrm>
            <a:off x="5447928" y="4221088"/>
            <a:ext cx="288032" cy="576064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821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7752" y="652984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STA </a:t>
            </a:r>
            <a:r>
              <a:rPr lang="en-US" altLang="zh-CN" dirty="0" err="1">
                <a:latin typeface="Times New Roman" pitchFamily="18" charset="0"/>
                <a:cs typeface="Times New Roman" pitchFamily="18" charset="0"/>
              </a:rPr>
              <a:t>TxMode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Negotiation based solutions (1/3)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D2032A8-A394-4EBE-8DC8-356993ACBCAB}"/>
              </a:ext>
            </a:extLst>
          </p:cNvPr>
          <p:cNvSpPr/>
          <p:nvPr/>
        </p:nvSpPr>
        <p:spPr>
          <a:xfrm>
            <a:off x="335360" y="2780928"/>
            <a:ext cx="115932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highlight>
                  <a:srgbClr val="FFFF00"/>
                </a:highlight>
              </a:rPr>
              <a:t>Adding an element </a:t>
            </a:r>
            <a:r>
              <a:rPr lang="en-US" altLang="zh-CN" sz="1600" b="1" dirty="0">
                <a:solidFill>
                  <a:schemeClr val="tx1"/>
                </a:solidFill>
              </a:rPr>
              <a:t>(</a:t>
            </a:r>
            <a:r>
              <a:rPr lang="en-US" altLang="zh-CN" sz="1600" dirty="0">
                <a:solidFill>
                  <a:schemeClr val="tx1"/>
                </a:solidFill>
              </a:rPr>
              <a:t>E.g., carried in Action Frame</a:t>
            </a:r>
            <a:r>
              <a:rPr lang="en-US" altLang="zh-CN" sz="1600" b="1" dirty="0">
                <a:solidFill>
                  <a:schemeClr val="tx1"/>
                </a:solidFill>
              </a:rPr>
              <a:t>) for the negotiation between the AP and the STA. The negotiation is initiated by the AP.</a:t>
            </a:r>
          </a:p>
          <a:p>
            <a:r>
              <a:rPr lang="en-US" altLang="zh-CN" sz="1600" b="1" dirty="0">
                <a:solidFill>
                  <a:schemeClr val="tx1"/>
                </a:solidFill>
              </a:rPr>
              <a:t>      - Tx Mode Category:</a:t>
            </a:r>
          </a:p>
          <a:p>
            <a:r>
              <a:rPr lang="en-US" altLang="zh-CN" sz="1600" b="1" dirty="0">
                <a:solidFill>
                  <a:schemeClr val="tx1"/>
                </a:solidFill>
              </a:rPr>
              <a:t>          - </a:t>
            </a:r>
            <a:r>
              <a:rPr lang="en-US" altLang="zh-CN" sz="1600" dirty="0">
                <a:solidFill>
                  <a:schemeClr val="tx1"/>
                </a:solidFill>
              </a:rPr>
              <a:t>0: The STA sends packets normally (same as 11be).</a:t>
            </a:r>
          </a:p>
          <a:p>
            <a:r>
              <a:rPr lang="en-US" altLang="zh-CN" sz="1600" b="1" dirty="0">
                <a:solidFill>
                  <a:schemeClr val="tx1"/>
                </a:solidFill>
              </a:rPr>
              <a:t>          - </a:t>
            </a:r>
            <a:r>
              <a:rPr lang="en-US" altLang="zh-CN" sz="1600" dirty="0">
                <a:solidFill>
                  <a:schemeClr val="tx1"/>
                </a:solidFill>
              </a:rPr>
              <a:t>1: Bounded delay packet transmission mode. 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                - After the successful negotiation, applying the trigger frame to scheduling. </a:t>
            </a:r>
            <a:r>
              <a:rPr lang="en-US" altLang="zh-CN" sz="1600" b="1" i="1" u="sng" dirty="0">
                <a:solidFill>
                  <a:schemeClr val="tx1"/>
                </a:solidFill>
                <a:highlight>
                  <a:srgbClr val="FFFF00"/>
                </a:highlight>
              </a:rPr>
              <a:t>Prefer</a:t>
            </a:r>
            <a:r>
              <a:rPr lang="en-US" altLang="zh-CN" sz="1600" i="1" u="sng" dirty="0">
                <a:solidFill>
                  <a:schemeClr val="tx1"/>
                </a:solidFill>
              </a:rPr>
              <a:t> AC in the dependent user Info field </a:t>
            </a:r>
            <a:r>
              <a:rPr lang="en-US" altLang="zh-CN" sz="1600" dirty="0">
                <a:solidFill>
                  <a:schemeClr val="tx1"/>
                </a:solidFill>
              </a:rPr>
              <a:t>in the trigger frame indicates the queue sequence.                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               - If the queue has no packet, the TB NULL frame is sent.</a:t>
            </a:r>
          </a:p>
          <a:p>
            <a:r>
              <a:rPr lang="en-US" altLang="zh-CN" sz="1600" b="1" dirty="0">
                <a:solidFill>
                  <a:schemeClr val="tx1"/>
                </a:solidFill>
              </a:rPr>
              <a:t>        - Negotiation Type: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           - 0@Request: The AP sends a request to the STA, requesting the STA to send packets in Tx mode.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           - 1@Reponse: The STA responds.</a:t>
            </a:r>
          </a:p>
          <a:p>
            <a:r>
              <a:rPr lang="en-US" altLang="zh-CN" sz="1600" b="1" dirty="0">
                <a:solidFill>
                  <a:schemeClr val="tx1"/>
                </a:solidFill>
              </a:rPr>
              <a:t>        - Status code: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           - 0@accept: STA accepts the sending mode. This field is set to 0 when the AP sends a request packet.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           - 1@reject: If the STA does not accept the request mode, the rejection field is returned.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8B5A19F9-9F9A-4E0E-B8EE-DACA14625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7728" y="1340768"/>
            <a:ext cx="4752528" cy="1449924"/>
          </a:xfrm>
          <a:prstGeom prst="rect">
            <a:avLst/>
          </a:prstGeom>
        </p:spPr>
      </p:pic>
      <p:cxnSp>
        <p:nvCxnSpPr>
          <p:cNvPr id="3" name="连接符: 肘形 2">
            <a:extLst>
              <a:ext uri="{FF2B5EF4-FFF2-40B4-BE49-F238E27FC236}">
                <a16:creationId xmlns:a16="http://schemas.microsoft.com/office/drawing/2014/main" id="{2BFA1C2B-C3D7-422B-B07F-79589F622E03}"/>
              </a:ext>
            </a:extLst>
          </p:cNvPr>
          <p:cNvCxnSpPr>
            <a:cxnSpLocks/>
          </p:cNvCxnSpPr>
          <p:nvPr/>
        </p:nvCxnSpPr>
        <p:spPr bwMode="auto">
          <a:xfrm>
            <a:off x="7752184" y="4293096"/>
            <a:ext cx="720080" cy="360040"/>
          </a:xfrm>
          <a:prstGeom prst="bentConnector3">
            <a:avLst>
              <a:gd name="adj1" fmla="val 109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A918931A-500D-4B6E-B962-C8E0D3E21D83}"/>
              </a:ext>
            </a:extLst>
          </p:cNvPr>
          <p:cNvSpPr/>
          <p:nvPr/>
        </p:nvSpPr>
        <p:spPr>
          <a:xfrm>
            <a:off x="8616280" y="4365104"/>
            <a:ext cx="26642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000" b="1" dirty="0">
                <a:solidFill>
                  <a:schemeClr val="tx1"/>
                </a:solidFill>
              </a:rPr>
              <a:t>‘</a:t>
            </a:r>
            <a:r>
              <a:rPr lang="zh-CN" altLang="en-US" sz="1000" b="1" dirty="0">
                <a:solidFill>
                  <a:schemeClr val="tx1"/>
                </a:solidFill>
              </a:rPr>
              <a:t>Prefer</a:t>
            </a:r>
            <a:r>
              <a:rPr lang="en-US" altLang="zh-CN" sz="1000" b="1" dirty="0">
                <a:solidFill>
                  <a:schemeClr val="tx1"/>
                </a:solidFill>
              </a:rPr>
              <a:t>’</a:t>
            </a:r>
            <a:r>
              <a:rPr lang="zh-CN" altLang="en-US" sz="1000" b="1" dirty="0">
                <a:solidFill>
                  <a:schemeClr val="tx1"/>
                </a:solidFill>
              </a:rPr>
              <a:t> </a:t>
            </a:r>
            <a:r>
              <a:rPr lang="zh-CN" altLang="en-US" sz="1000" dirty="0">
                <a:solidFill>
                  <a:schemeClr val="tx1"/>
                </a:solidFill>
              </a:rPr>
              <a:t>implies a priority of high likelihood,</a:t>
            </a:r>
            <a:endParaRPr lang="en-US" altLang="zh-CN" sz="1000" dirty="0">
              <a:solidFill>
                <a:schemeClr val="tx1"/>
              </a:solidFill>
            </a:endParaRPr>
          </a:p>
          <a:p>
            <a:pPr algn="ctr"/>
            <a:r>
              <a:rPr lang="zh-CN" altLang="en-US" sz="1000" dirty="0">
                <a:solidFill>
                  <a:schemeClr val="tx1"/>
                </a:solidFill>
              </a:rPr>
              <a:t> but </a:t>
            </a:r>
            <a:endParaRPr lang="en-US" altLang="zh-CN" sz="1000" dirty="0">
              <a:solidFill>
                <a:schemeClr val="tx1"/>
              </a:solidFill>
            </a:endParaRPr>
          </a:p>
          <a:p>
            <a:pPr algn="ctr"/>
            <a:r>
              <a:rPr lang="zh-CN" altLang="en-US" sz="1000" dirty="0">
                <a:solidFill>
                  <a:schemeClr val="tx1"/>
                </a:solidFill>
              </a:rPr>
              <a:t>here we want </a:t>
            </a:r>
            <a:r>
              <a:rPr lang="en-US" altLang="zh-CN" sz="1000" b="1" dirty="0">
                <a:solidFill>
                  <a:schemeClr val="tx1"/>
                </a:solidFill>
                <a:highlight>
                  <a:srgbClr val="FFFF00"/>
                </a:highlight>
              </a:rPr>
              <a:t>‘C</a:t>
            </a:r>
            <a:r>
              <a:rPr lang="zh-CN" altLang="en-US" sz="1000" b="1" dirty="0">
                <a:solidFill>
                  <a:schemeClr val="tx1"/>
                </a:solidFill>
                <a:highlight>
                  <a:srgbClr val="FFFF00"/>
                </a:highlight>
              </a:rPr>
              <a:t>ertainty</a:t>
            </a:r>
            <a:r>
              <a:rPr lang="en-US" altLang="zh-CN" sz="1000" b="1" dirty="0">
                <a:solidFill>
                  <a:schemeClr val="tx1"/>
                </a:solidFill>
                <a:highlight>
                  <a:srgbClr val="FFFF00"/>
                </a:highlight>
              </a:rPr>
              <a:t>’</a:t>
            </a:r>
            <a:r>
              <a:rPr lang="zh-CN" alt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08879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7752" y="652984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STA </a:t>
            </a:r>
            <a:r>
              <a:rPr lang="en-US" altLang="zh-CN" dirty="0" err="1">
                <a:latin typeface="Times New Roman" pitchFamily="18" charset="0"/>
                <a:cs typeface="Times New Roman" pitchFamily="18" charset="0"/>
              </a:rPr>
              <a:t>TxMode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Negotiation based solutions (2/3)</a:t>
            </a: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7F54E2D-42F3-4F88-993F-7AA69E236DC2}"/>
              </a:ext>
            </a:extLst>
          </p:cNvPr>
          <p:cNvCxnSpPr>
            <a:cxnSpLocks/>
          </p:cNvCxnSpPr>
          <p:nvPr/>
        </p:nvCxnSpPr>
        <p:spPr>
          <a:xfrm>
            <a:off x="3647728" y="2420888"/>
            <a:ext cx="60081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6599048E-3224-4854-8D12-4F31456FCAC7}"/>
              </a:ext>
            </a:extLst>
          </p:cNvPr>
          <p:cNvCxnSpPr>
            <a:cxnSpLocks/>
          </p:cNvCxnSpPr>
          <p:nvPr/>
        </p:nvCxnSpPr>
        <p:spPr>
          <a:xfrm flipV="1">
            <a:off x="3607233" y="3404809"/>
            <a:ext cx="6048672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9D5A1CB0-A0B1-4BE4-A2E9-9FDF976968CE}"/>
              </a:ext>
            </a:extLst>
          </p:cNvPr>
          <p:cNvSpPr/>
          <p:nvPr/>
        </p:nvSpPr>
        <p:spPr>
          <a:xfrm>
            <a:off x="6343537" y="3064836"/>
            <a:ext cx="1028700" cy="322729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Action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382CB7C2-CC56-4774-A93C-3CF8CCFCD23C}"/>
              </a:ext>
            </a:extLst>
          </p:cNvPr>
          <p:cNvCxnSpPr>
            <a:cxnSpLocks/>
          </p:cNvCxnSpPr>
          <p:nvPr/>
        </p:nvCxnSpPr>
        <p:spPr>
          <a:xfrm>
            <a:off x="4940445" y="2435298"/>
            <a:ext cx="0" cy="73929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BDACC30B-2904-4874-A6B7-AF7274C782F7}"/>
              </a:ext>
            </a:extLst>
          </p:cNvPr>
          <p:cNvSpPr txBox="1"/>
          <p:nvPr/>
        </p:nvSpPr>
        <p:spPr>
          <a:xfrm>
            <a:off x="3103177" y="2153444"/>
            <a:ext cx="551329" cy="48038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en-US" altLang="zh-CN" sz="14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AP</a:t>
            </a:r>
            <a:endParaRPr lang="zh-CN" altLang="en-US" sz="14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1E121D1-A185-464A-8518-1C85CAAC952B}"/>
              </a:ext>
            </a:extLst>
          </p:cNvPr>
          <p:cNvSpPr txBox="1"/>
          <p:nvPr/>
        </p:nvSpPr>
        <p:spPr>
          <a:xfrm>
            <a:off x="3031169" y="3089548"/>
            <a:ext cx="690283" cy="48038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en-US" altLang="zh-CN" sz="14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STA</a:t>
            </a:r>
            <a:endParaRPr lang="zh-CN" altLang="en-US" sz="14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1587407-B0A0-4808-9DD1-2DB0EE5C31DC}"/>
              </a:ext>
            </a:extLst>
          </p:cNvPr>
          <p:cNvSpPr/>
          <p:nvPr/>
        </p:nvSpPr>
        <p:spPr>
          <a:xfrm>
            <a:off x="3914427" y="2098160"/>
            <a:ext cx="1028700" cy="322729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Action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77091591-1EB7-451E-BFE4-39771762AF20}"/>
              </a:ext>
            </a:extLst>
          </p:cNvPr>
          <p:cNvCxnSpPr>
            <a:cxnSpLocks/>
          </p:cNvCxnSpPr>
          <p:nvPr/>
        </p:nvCxnSpPr>
        <p:spPr>
          <a:xfrm flipV="1">
            <a:off x="7357827" y="2441476"/>
            <a:ext cx="0" cy="60077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ABB4D949-0A0B-46E7-96A0-B8FC00281771}"/>
              </a:ext>
            </a:extLst>
          </p:cNvPr>
          <p:cNvSpPr/>
          <p:nvPr/>
        </p:nvSpPr>
        <p:spPr>
          <a:xfrm>
            <a:off x="7639681" y="2081436"/>
            <a:ext cx="648072" cy="322729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ACK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0425CFDE-C8E3-4AF1-9F51-E596E9799D0D}"/>
              </a:ext>
            </a:extLst>
          </p:cNvPr>
          <p:cNvCxnSpPr>
            <a:cxnSpLocks/>
          </p:cNvCxnSpPr>
          <p:nvPr/>
        </p:nvCxnSpPr>
        <p:spPr>
          <a:xfrm>
            <a:off x="8287753" y="2441476"/>
            <a:ext cx="0" cy="7920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00A41383-4EFD-45E3-9593-ADFD6469C5F8}"/>
              </a:ext>
            </a:extLst>
          </p:cNvPr>
          <p:cNvSpPr/>
          <p:nvPr/>
        </p:nvSpPr>
        <p:spPr>
          <a:xfrm>
            <a:off x="767408" y="1556792"/>
            <a:ext cx="18085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Negotiation:</a:t>
            </a:r>
            <a:endParaRPr lang="zh-CN" altLang="en-US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088B2E6-9AD7-4922-B498-7E6DFD6D5B9F}"/>
              </a:ext>
            </a:extLst>
          </p:cNvPr>
          <p:cNvSpPr/>
          <p:nvPr/>
        </p:nvSpPr>
        <p:spPr>
          <a:xfrm>
            <a:off x="767408" y="3861048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After:</a:t>
            </a:r>
            <a:endParaRPr lang="zh-CN" altLang="en-US" dirty="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97C63CB5-C722-4EC7-ABDE-E23708D62AE7}"/>
              </a:ext>
            </a:extLst>
          </p:cNvPr>
          <p:cNvSpPr/>
          <p:nvPr/>
        </p:nvSpPr>
        <p:spPr>
          <a:xfrm>
            <a:off x="5191409" y="3077192"/>
            <a:ext cx="648072" cy="322729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ACK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1197C8F4-57EB-4B90-A835-F756B0E4A167}"/>
              </a:ext>
            </a:extLst>
          </p:cNvPr>
          <p:cNvCxnSpPr>
            <a:cxnSpLocks/>
          </p:cNvCxnSpPr>
          <p:nvPr/>
        </p:nvCxnSpPr>
        <p:spPr>
          <a:xfrm flipV="1">
            <a:off x="5839481" y="2513484"/>
            <a:ext cx="0" cy="57606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BE573C3E-D60C-40FD-9033-966BF1D392C3}"/>
              </a:ext>
            </a:extLst>
          </p:cNvPr>
          <p:cNvCxnSpPr>
            <a:cxnSpLocks/>
          </p:cNvCxnSpPr>
          <p:nvPr/>
        </p:nvCxnSpPr>
        <p:spPr>
          <a:xfrm>
            <a:off x="1703512" y="5157192"/>
            <a:ext cx="9001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矩形 40">
            <a:extLst>
              <a:ext uri="{FF2B5EF4-FFF2-40B4-BE49-F238E27FC236}">
                <a16:creationId xmlns:a16="http://schemas.microsoft.com/office/drawing/2014/main" id="{510E0E40-8011-4875-91D4-78EFC88D1B53}"/>
              </a:ext>
            </a:extLst>
          </p:cNvPr>
          <p:cNvSpPr/>
          <p:nvPr/>
        </p:nvSpPr>
        <p:spPr>
          <a:xfrm>
            <a:off x="4511824" y="4677848"/>
            <a:ext cx="1080120" cy="466745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Trigger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7F849146-DF4B-40F4-9137-257AFE8CB659}"/>
              </a:ext>
            </a:extLst>
          </p:cNvPr>
          <p:cNvSpPr/>
          <p:nvPr/>
        </p:nvSpPr>
        <p:spPr>
          <a:xfrm>
            <a:off x="5951984" y="5157192"/>
            <a:ext cx="2520280" cy="508180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UL PPDU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OFDMA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D718B6E0-0465-42A3-9002-7BA21498B7E6}"/>
              </a:ext>
            </a:extLst>
          </p:cNvPr>
          <p:cNvSpPr/>
          <p:nvPr/>
        </p:nvSpPr>
        <p:spPr>
          <a:xfrm>
            <a:off x="2639616" y="4690204"/>
            <a:ext cx="1080120" cy="466745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DL PPDU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2E24EE1-85D9-4E7F-81AB-9CB2B308F54A}"/>
              </a:ext>
            </a:extLst>
          </p:cNvPr>
          <p:cNvSpPr/>
          <p:nvPr/>
        </p:nvSpPr>
        <p:spPr bwMode="auto">
          <a:xfrm>
            <a:off x="4295800" y="4077072"/>
            <a:ext cx="4608512" cy="2016224"/>
          </a:xfrm>
          <a:prstGeom prst="rect">
            <a:avLst/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B6C20A2C-63F7-4105-8A80-60B78873132B}"/>
              </a:ext>
            </a:extLst>
          </p:cNvPr>
          <p:cNvCxnSpPr/>
          <p:nvPr/>
        </p:nvCxnSpPr>
        <p:spPr bwMode="auto">
          <a:xfrm>
            <a:off x="5839481" y="1577380"/>
            <a:ext cx="0" cy="22322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DB326255-ED7A-4D59-AC6A-8209291A1AF8}"/>
              </a:ext>
            </a:extLst>
          </p:cNvPr>
          <p:cNvCxnSpPr/>
          <p:nvPr/>
        </p:nvCxnSpPr>
        <p:spPr bwMode="auto">
          <a:xfrm>
            <a:off x="6343537" y="1577380"/>
            <a:ext cx="0" cy="22322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矩形 38">
            <a:extLst>
              <a:ext uri="{FF2B5EF4-FFF2-40B4-BE49-F238E27FC236}">
                <a16:creationId xmlns:a16="http://schemas.microsoft.com/office/drawing/2014/main" id="{868557D9-10F8-49B6-9C84-6E04CD96BE8B}"/>
              </a:ext>
            </a:extLst>
          </p:cNvPr>
          <p:cNvSpPr/>
          <p:nvPr/>
        </p:nvSpPr>
        <p:spPr>
          <a:xfrm>
            <a:off x="5807968" y="1700808"/>
            <a:ext cx="5485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EDCA</a:t>
            </a:r>
            <a:endParaRPr lang="zh-CN" altLang="en-US" sz="1000" dirty="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BD44D6BD-D375-41C5-A7A4-E94ED1B8926B}"/>
              </a:ext>
            </a:extLst>
          </p:cNvPr>
          <p:cNvSpPr/>
          <p:nvPr/>
        </p:nvSpPr>
        <p:spPr>
          <a:xfrm>
            <a:off x="5591944" y="4437112"/>
            <a:ext cx="1224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VO or VI sequence</a:t>
            </a:r>
            <a:endParaRPr lang="zh-CN" altLang="en-US" sz="1000" dirty="0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ABD8B6C0-AD41-4D30-AF36-CE42A125C137}"/>
              </a:ext>
            </a:extLst>
          </p:cNvPr>
          <p:cNvSpPr/>
          <p:nvPr/>
        </p:nvSpPr>
        <p:spPr>
          <a:xfrm>
            <a:off x="9336360" y="4690204"/>
            <a:ext cx="1080120" cy="466745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DL PPDU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88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7752" y="652984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STA </a:t>
            </a:r>
            <a:r>
              <a:rPr lang="en-US" altLang="zh-CN" dirty="0" err="1">
                <a:latin typeface="Times New Roman" pitchFamily="18" charset="0"/>
                <a:cs typeface="Times New Roman" pitchFamily="18" charset="0"/>
              </a:rPr>
              <a:t>TxMode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Negotiation based solutions (3/3)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15DE867A-2E47-4AD9-ACFF-035E6ACD57EB}"/>
              </a:ext>
            </a:extLst>
          </p:cNvPr>
          <p:cNvSpPr/>
          <p:nvPr/>
        </p:nvSpPr>
        <p:spPr>
          <a:xfrm>
            <a:off x="598712" y="1844824"/>
            <a:ext cx="1159328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Additional Information:</a:t>
            </a:r>
          </a:p>
          <a:p>
            <a:endParaRPr lang="en-US" altLang="zh-CN" sz="18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Is it compatible with legacy STA?</a:t>
            </a:r>
          </a:p>
          <a:p>
            <a:r>
              <a:rPr lang="en-US" altLang="zh-CN" sz="1800" b="1" dirty="0">
                <a:solidFill>
                  <a:schemeClr val="tx1"/>
                </a:solidFill>
              </a:rPr>
              <a:t>  - Due to the design of trigger fields and related scheduling processes, this feature is not compatible with legacy STAs.</a:t>
            </a:r>
          </a:p>
          <a:p>
            <a:endParaRPr lang="en-US" altLang="zh-CN" sz="18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Are there any restrictions on enabling the negotiation process?</a:t>
            </a:r>
          </a:p>
          <a:p>
            <a:r>
              <a:rPr lang="en-US" altLang="zh-CN" sz="1800" b="1" dirty="0">
                <a:solidFill>
                  <a:schemeClr val="tx1"/>
                </a:solidFill>
              </a:rPr>
              <a:t>  - No. It can be time-based or event-based.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3138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9575F269-EB0B-43F9-A9E5-0018C515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55AD7B3A-317A-4237-AC00-E6FDD1426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881" y="2023660"/>
            <a:ext cx="100976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In this contribution, we contrast and illustrate the reasons that our proposed can meet the requirements of bounded delay on specific data frame.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We have provided details and supplements on STA </a:t>
            </a:r>
            <a:r>
              <a:rPr lang="en-US" altLang="zh-CN" sz="2000" dirty="0" err="1">
                <a:solidFill>
                  <a:schemeClr val="tx1"/>
                </a:solidFill>
              </a:rPr>
              <a:t>TxMode</a:t>
            </a:r>
            <a:r>
              <a:rPr lang="en-US" altLang="zh-CN" sz="2000" dirty="0">
                <a:solidFill>
                  <a:schemeClr val="tx1"/>
                </a:solidFill>
              </a:rPr>
              <a:t> Negotiation based solution.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565594"/>
            <a:ext cx="10583839" cy="4896544"/>
          </a:xfrm>
        </p:spPr>
        <p:txBody>
          <a:bodyPr/>
          <a:lstStyle/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[1] </a:t>
            </a:r>
            <a:r>
              <a:rPr lang="en-US" altLang="zh-CN" sz="1400" dirty="0"/>
              <a:t>11-24-0443-00-00bn-discussion-on-bounded-delay-in-industrial-scenarios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[2] 11-23-1570-00-uhr-Latency Consideration of Industrial Scenarios</a:t>
            </a: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34863</TotalTime>
  <Words>925</Words>
  <Application>Microsoft Office PowerPoint</Application>
  <PresentationFormat>宽屏</PresentationFormat>
  <Paragraphs>148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Microsoft YaHei</vt:lpstr>
      <vt:lpstr>Arial</vt:lpstr>
      <vt:lpstr>Calibri</vt:lpstr>
      <vt:lpstr>Times New Roman</vt:lpstr>
      <vt:lpstr>Wingdings</vt:lpstr>
      <vt:lpstr>Office 主题​​</vt:lpstr>
      <vt:lpstr>Discussion on bounded delay in Industrial Scenarios – follow up</vt:lpstr>
      <vt:lpstr>Introduction</vt:lpstr>
      <vt:lpstr>Recap</vt:lpstr>
      <vt:lpstr>Q&amp;A clarifications</vt:lpstr>
      <vt:lpstr>STA TxMode Negotiation based solutions (1/3)</vt:lpstr>
      <vt:lpstr>STA TxMode Negotiation based solutions (2/3)</vt:lpstr>
      <vt:lpstr>STA TxMode Negotiation based solutions (3/3)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xuyue (I)</dc:creator>
  <cp:lastModifiedBy>xuyue (I)</cp:lastModifiedBy>
  <cp:revision>894</cp:revision>
  <cp:lastPrinted>1601-01-01T00:00:00Z</cp:lastPrinted>
  <dcterms:created xsi:type="dcterms:W3CDTF">2023-05-31T01:05:25Z</dcterms:created>
  <dcterms:modified xsi:type="dcterms:W3CDTF">2024-07-02T11:22:13Z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(3)32P+kVztWbhz3voyg6Zwa4LNMyA+4XMXnecy6/udY1gAZRMQLSAANCoeZmT1fuoKREA+RA+e
8WLEHQ/QYNGLovMEqqo0ps2NtDggmUn9SG/zGyiw1U1NgaSYpl/LQOrAVtGoIjTSFZpnqqxT
M3JVVR5n28s+a9v8KwaUhCJgdMb6R5dGQLP/4YJhM8cY7KgYCE7rVv5Pk/cJpiDcCv0et2j0
aBP5AToNCL+0mt4yBY</vt:lpwstr>
  </property>
  <property fmtid="{D5CDD505-2E9C-101B-9397-08002B2CF9AE}" pid="3" name="_2015_ms_pID_7253431">
    <vt:lpwstr>gXg+N+P+dALnhdWUbD70NiCa6D0qwhNfvdDaDhKZ3n0I+MEuhXbII2
LaTfTxmwnVLWLONzDLSdW/y+dQqIjYHNddyu2UsteXSycu+Gte0aFAtx9IDf+jUBCae9Ofk8
IhLZkPdgn8BWWOYGrTWGM5bHvyGvKsVMcUpyZFWvmmYEfHcQjccWKNHKzWpFxe0zlLs5anSr
ei/li+Rx2ASvlD1mql9tfS/5CGM+rIH8aPRX</vt:lpwstr>
  </property>
  <property fmtid="{D5CDD505-2E9C-101B-9397-08002B2CF9AE}" pid="4" name="_2015_ms_pID_7253432">
    <vt:lpwstr>2RQesl/sA+mcNd7D/r2It9M=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1719625231</vt:lpwstr>
  </property>
</Properties>
</file>