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140" r:id="rId3"/>
    <p:sldId id="1246" r:id="rId4"/>
    <p:sldId id="1235" r:id="rId5"/>
    <p:sldId id="1236" r:id="rId6"/>
    <p:sldId id="1210" r:id="rId7"/>
    <p:sldId id="1166" r:id="rId8"/>
    <p:sldId id="1167" r:id="rId9"/>
    <p:sldId id="1243" r:id="rId10"/>
    <p:sldId id="1244" r:id="rId11"/>
    <p:sldId id="1245" r:id="rId12"/>
    <p:sldId id="1172" r:id="rId13"/>
    <p:sldId id="1176" r:id="rId14"/>
    <p:sldId id="1185" r:id="rId15"/>
    <p:sldId id="1182" r:id="rId16"/>
    <p:sldId id="1162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802.11-24/1096r0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Mirror Symmetric 20 MHz DRU Tone Plan within 242 RRU Boundary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2024-07-14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1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</a:t>
            </a:r>
            <a:r>
              <a:rPr lang="en-US" altLang="ko-KR" dirty="0"/>
              <a:t>Pilot Tones for</a:t>
            </a:r>
            <a:br>
              <a:rPr lang="en-US" altLang="ko-KR" dirty="0"/>
            </a:br>
            <a:r>
              <a:rPr lang="en-US" altLang="ko-KR" dirty="0" smtClean="0"/>
              <a:t>20 MHz </a:t>
            </a:r>
            <a:r>
              <a:rPr lang="en-US" altLang="ko-KR" dirty="0"/>
              <a:t>DRU Tone Plan </a:t>
            </a:r>
            <a:r>
              <a:rPr lang="en-US" altLang="ko-KR" dirty="0" smtClean="0"/>
              <a:t>(5/6)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 for 52 </a:t>
            </a:r>
            <a:r>
              <a:rPr lang="en-US" altLang="ko-KR" sz="2000" dirty="0"/>
              <a:t>DRUs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Both pilot and data tones are mirror symmetric in the following pair</a:t>
            </a:r>
          </a:p>
          <a:p>
            <a:pPr lvl="2"/>
            <a:r>
              <a:rPr lang="en-US" altLang="ko-KR" sz="1600" dirty="0"/>
              <a:t>{52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52 </a:t>
            </a:r>
            <a:r>
              <a:rPr lang="en-US" altLang="ko-KR" sz="1600" dirty="0" smtClean="0"/>
              <a:t>DRU_5-a}</a:t>
            </a:r>
            <a:r>
              <a:rPr lang="en-US" altLang="ko-KR" sz="1100" dirty="0"/>
              <a:t> </a:t>
            </a:r>
            <a:r>
              <a:rPr lang="en-US" altLang="ko-KR" sz="1600" dirty="0">
                <a:sym typeface="Wingdings" panose="05000000000000000000" pitchFamily="2" charset="2"/>
              </a:rPr>
              <a:t> These are </a:t>
            </a:r>
            <a:r>
              <a:rPr lang="en-US" altLang="ko-KR" sz="1600" dirty="0" smtClean="0">
                <a:sym typeface="Wingdings" panose="05000000000000000000" pitchFamily="2" charset="2"/>
              </a:rPr>
              <a:t>also the </a:t>
            </a:r>
            <a:r>
              <a:rPr lang="en-US" altLang="ko-KR" sz="1600" dirty="0">
                <a:sym typeface="Wingdings" panose="05000000000000000000" pitchFamily="2" charset="2"/>
              </a:rPr>
              <a:t>same DRU </a:t>
            </a:r>
            <a:r>
              <a:rPr lang="en-US" altLang="ko-KR" sz="1600" dirty="0" smtClean="0">
                <a:sym typeface="Wingdings" panose="05000000000000000000" pitchFamily="2" charset="2"/>
              </a:rPr>
              <a:t>type</a:t>
            </a: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Compared to option 1, pilot tones in each 52 DRU are sufficiently spaced 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94" name="TextBox 93"/>
          <p:cNvSpPr txBox="1"/>
          <p:nvPr/>
        </p:nvSpPr>
        <p:spPr>
          <a:xfrm>
            <a:off x="230032" y="2408471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DRU_1</a:t>
            </a:r>
            <a:endParaRPr lang="ko-KR" altLang="en-US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228600" y="4206935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DRU_4</a:t>
            </a:r>
            <a:endParaRPr lang="ko-KR" alt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228600" y="3014300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DRU_2</a:t>
            </a:r>
            <a:endParaRPr lang="ko-KR" alt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228600" y="3623900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DRU_3</a:t>
            </a:r>
            <a:endParaRPr lang="ko-KR" altLang="en-US" sz="1000" dirty="0"/>
          </a:p>
        </p:txBody>
      </p:sp>
      <p:grpSp>
        <p:nvGrpSpPr>
          <p:cNvPr id="11" name="그룹 10"/>
          <p:cNvGrpSpPr/>
          <p:nvPr/>
        </p:nvGrpSpPr>
        <p:grpSpPr>
          <a:xfrm>
            <a:off x="936262" y="2328097"/>
            <a:ext cx="7826738" cy="402992"/>
            <a:chOff x="759132" y="2487488"/>
            <a:chExt cx="7826738" cy="402992"/>
          </a:xfrm>
        </p:grpSpPr>
        <p:pic>
          <p:nvPicPr>
            <p:cNvPr id="39" name="그림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414" y="2743200"/>
              <a:ext cx="7740679" cy="144415"/>
            </a:xfrm>
            <a:prstGeom prst="rect">
              <a:avLst/>
            </a:prstGeom>
          </p:spPr>
        </p:pic>
        <p:pic>
          <p:nvPicPr>
            <p:cNvPr id="40" name="그림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132" y="2487488"/>
              <a:ext cx="7826738" cy="179512"/>
            </a:xfrm>
            <a:prstGeom prst="rect">
              <a:avLst/>
            </a:prstGeom>
          </p:spPr>
        </p:pic>
        <p:sp>
          <p:nvSpPr>
            <p:cNvPr id="41" name="직사각형 40"/>
            <p:cNvSpPr/>
            <p:nvPr/>
          </p:nvSpPr>
          <p:spPr bwMode="auto">
            <a:xfrm>
              <a:off x="2641134" y="2516292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5968068" y="2516292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직사각형 47"/>
            <p:cNvSpPr/>
            <p:nvPr/>
          </p:nvSpPr>
          <p:spPr bwMode="auto">
            <a:xfrm>
              <a:off x="2649523" y="272194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직사각형 48"/>
            <p:cNvSpPr/>
            <p:nvPr/>
          </p:nvSpPr>
          <p:spPr bwMode="auto">
            <a:xfrm>
              <a:off x="5967369" y="272194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931178" y="4138390"/>
            <a:ext cx="7886323" cy="374188"/>
            <a:chOff x="719356" y="3411523"/>
            <a:chExt cx="7886323" cy="374188"/>
          </a:xfrm>
        </p:grpSpPr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5833" y="3614956"/>
              <a:ext cx="7786816" cy="167537"/>
            </a:xfrm>
            <a:prstGeom prst="rect">
              <a:avLst/>
            </a:prstGeom>
          </p:spPr>
        </p:pic>
        <p:pic>
          <p:nvPicPr>
            <p:cNvPr id="51" name="그림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9356" y="3412962"/>
              <a:ext cx="7886323" cy="151660"/>
            </a:xfrm>
            <a:prstGeom prst="rect">
              <a:avLst/>
            </a:prstGeom>
          </p:spPr>
        </p:pic>
        <p:sp>
          <p:nvSpPr>
            <p:cNvPr id="52" name="직사각형 51"/>
            <p:cNvSpPr/>
            <p:nvPr/>
          </p:nvSpPr>
          <p:spPr bwMode="auto">
            <a:xfrm>
              <a:off x="3242345" y="341152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6569978" y="341152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3242345" y="3617174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직사각형 54"/>
            <p:cNvSpPr/>
            <p:nvPr/>
          </p:nvSpPr>
          <p:spPr bwMode="auto">
            <a:xfrm>
              <a:off x="6569978" y="3617174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944723" y="2938244"/>
            <a:ext cx="7877000" cy="374887"/>
            <a:chOff x="742427" y="4342701"/>
            <a:chExt cx="7877000" cy="374887"/>
          </a:xfrm>
        </p:grpSpPr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3944" y="4547532"/>
              <a:ext cx="7815483" cy="160393"/>
            </a:xfrm>
            <a:prstGeom prst="rect">
              <a:avLst/>
            </a:prstGeom>
          </p:spPr>
        </p:pic>
        <p:pic>
          <p:nvPicPr>
            <p:cNvPr id="57" name="그림 5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2427" y="4342701"/>
              <a:ext cx="7864678" cy="144704"/>
            </a:xfrm>
            <a:prstGeom prst="rect">
              <a:avLst/>
            </a:prstGeom>
          </p:spPr>
        </p:pic>
        <p:sp>
          <p:nvSpPr>
            <p:cNvPr id="58" name="직사각형 57"/>
            <p:cNvSpPr/>
            <p:nvPr/>
          </p:nvSpPr>
          <p:spPr bwMode="auto">
            <a:xfrm>
              <a:off x="3860334" y="4343400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7187967" y="4343400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4148356" y="4549051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7492767" y="4549051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35125" y="3572168"/>
            <a:ext cx="7891054" cy="374854"/>
            <a:chOff x="728373" y="5289541"/>
            <a:chExt cx="7891054" cy="374854"/>
          </a:xfrm>
        </p:grpSpPr>
        <p:pic>
          <p:nvPicPr>
            <p:cNvPr id="62" name="그림 6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3581" y="5503877"/>
              <a:ext cx="7765846" cy="159971"/>
            </a:xfrm>
            <a:prstGeom prst="rect">
              <a:avLst/>
            </a:prstGeom>
          </p:spPr>
        </p:pic>
        <p:pic>
          <p:nvPicPr>
            <p:cNvPr id="63" name="그림 6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8373" y="5289541"/>
              <a:ext cx="7877306" cy="137437"/>
            </a:xfrm>
            <a:prstGeom prst="rect">
              <a:avLst/>
            </a:prstGeom>
          </p:spPr>
        </p:pic>
        <p:sp>
          <p:nvSpPr>
            <p:cNvPr id="64" name="직사각형 63"/>
            <p:cNvSpPr/>
            <p:nvPr/>
          </p:nvSpPr>
          <p:spPr bwMode="auto">
            <a:xfrm>
              <a:off x="5054367" y="5290207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1693178" y="5290207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직사각형 65"/>
            <p:cNvSpPr/>
            <p:nvPr/>
          </p:nvSpPr>
          <p:spPr bwMode="auto">
            <a:xfrm>
              <a:off x="5367556" y="5495858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직사각형 66"/>
            <p:cNvSpPr/>
            <p:nvPr/>
          </p:nvSpPr>
          <p:spPr bwMode="auto">
            <a:xfrm>
              <a:off x="2015455" y="5495858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Pilot Tones for</a:t>
            </a:r>
            <a:br>
              <a:rPr lang="en-US" altLang="ko-KR" dirty="0"/>
            </a:br>
            <a:r>
              <a:rPr lang="en-US" altLang="ko-KR" dirty="0" smtClean="0"/>
              <a:t>20 MHz </a:t>
            </a:r>
            <a:r>
              <a:rPr lang="en-US" altLang="ko-KR" dirty="0"/>
              <a:t>DRU Tone Plan </a:t>
            </a:r>
            <a:r>
              <a:rPr lang="en-US" altLang="ko-KR" dirty="0" smtClean="0"/>
              <a:t>(6/6)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 for 106 </a:t>
            </a:r>
            <a:r>
              <a:rPr lang="en-US" altLang="ko-KR" sz="2000" dirty="0"/>
              <a:t>DRUs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1"/>
            <a:r>
              <a:rPr lang="en-US" altLang="ko-KR" sz="1800" dirty="0" smtClean="0"/>
              <a:t>For a sufficient gap between pilot tones and mirror symmetry, we propose the following pilot tones (red tones)</a:t>
            </a:r>
          </a:p>
          <a:p>
            <a:pPr lvl="2"/>
            <a:r>
              <a:rPr lang="en-US" altLang="ko-KR" sz="1600" dirty="0" smtClean="0"/>
              <a:t>106 DRU_1: [-73, -23, 53, 103]</a:t>
            </a:r>
          </a:p>
          <a:p>
            <a:pPr lvl="2"/>
            <a:r>
              <a:rPr lang="en-US" altLang="ko-KR" sz="1600" dirty="0" smtClean="0"/>
              <a:t>106 DRU_2: [-103, -53, 23, 73]</a:t>
            </a:r>
          </a:p>
          <a:p>
            <a:pPr lvl="1"/>
            <a:r>
              <a:rPr lang="en-US" altLang="ko-KR" sz="1800" dirty="0" smtClean="0"/>
              <a:t>As a result, </a:t>
            </a:r>
            <a:r>
              <a:rPr lang="en-US" altLang="ko-KR" sz="1800" dirty="0"/>
              <a:t>both pilot and data tones are mirror symmetric </a:t>
            </a:r>
            <a:r>
              <a:rPr lang="en-US" altLang="ko-KR" sz="1800" dirty="0" smtClean="0"/>
              <a:t>between two 106 DRUs and these are also the same DRU type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35" name="TextBox 34"/>
          <p:cNvSpPr txBox="1"/>
          <p:nvPr/>
        </p:nvSpPr>
        <p:spPr>
          <a:xfrm>
            <a:off x="170610" y="2250118"/>
            <a:ext cx="980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106 DRU_1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{-</a:t>
            </a:r>
            <a:r>
              <a:rPr lang="en-US" altLang="ko-KR" sz="1000" dirty="0"/>
              <a:t>3</a:t>
            </a:r>
            <a:r>
              <a:rPr lang="en-US" altLang="ko-KR" sz="1000" dirty="0" smtClean="0"/>
              <a:t>, </a:t>
            </a:r>
            <a:r>
              <a:rPr lang="en-US" altLang="ko-KR" sz="1000" dirty="0"/>
              <a:t>2</a:t>
            </a:r>
            <a:r>
              <a:rPr lang="en-US" altLang="ko-KR" sz="1000" dirty="0" smtClean="0"/>
              <a:t>} </a:t>
            </a:r>
            <a:r>
              <a:rPr lang="en-US" altLang="ko-KR" sz="1000" dirty="0"/>
              <a:t>tones are </a:t>
            </a:r>
            <a:r>
              <a:rPr lang="en-US" altLang="ko-KR" sz="1000" dirty="0" smtClean="0"/>
              <a:t>added</a:t>
            </a:r>
            <a:endParaRPr lang="ko-KR" alt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169178" y="3473237"/>
            <a:ext cx="982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106 DRU_2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{-</a:t>
            </a:r>
            <a:r>
              <a:rPr lang="en-US" altLang="ko-KR" sz="1000" dirty="0"/>
              <a:t>2</a:t>
            </a:r>
            <a:r>
              <a:rPr lang="en-US" altLang="ko-KR" sz="1000" dirty="0" smtClean="0"/>
              <a:t>, </a:t>
            </a:r>
            <a:r>
              <a:rPr lang="en-US" altLang="ko-KR" sz="1000" dirty="0"/>
              <a:t>3</a:t>
            </a:r>
            <a:r>
              <a:rPr lang="en-US" altLang="ko-KR" sz="1000" dirty="0" smtClean="0"/>
              <a:t>} tones are added</a:t>
            </a:r>
            <a:endParaRPr lang="ko-KR" altLang="en-US" sz="10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983002" y="2165069"/>
            <a:ext cx="7924178" cy="968219"/>
            <a:chOff x="983002" y="2165069"/>
            <a:chExt cx="7924178" cy="968219"/>
          </a:xfrm>
        </p:grpSpPr>
        <p:grpSp>
          <p:nvGrpSpPr>
            <p:cNvPr id="9" name="그룹 8"/>
            <p:cNvGrpSpPr/>
            <p:nvPr/>
          </p:nvGrpSpPr>
          <p:grpSpPr>
            <a:xfrm>
              <a:off x="983002" y="2165069"/>
              <a:ext cx="7924178" cy="918070"/>
              <a:chOff x="669022" y="3901555"/>
              <a:chExt cx="7924178" cy="918070"/>
            </a:xfrm>
          </p:grpSpPr>
          <p:pic>
            <p:nvPicPr>
              <p:cNvPr id="46" name="그림 4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40302" y="4674066"/>
                <a:ext cx="7852898" cy="145559"/>
              </a:xfrm>
              <a:prstGeom prst="rect">
                <a:avLst/>
              </a:prstGeom>
            </p:spPr>
          </p:pic>
          <p:pic>
            <p:nvPicPr>
              <p:cNvPr id="60" name="그림 5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5638" y="4435892"/>
                <a:ext cx="7829172" cy="161275"/>
              </a:xfrm>
              <a:prstGeom prst="rect">
                <a:avLst/>
              </a:prstGeom>
            </p:spPr>
          </p:pic>
          <p:pic>
            <p:nvPicPr>
              <p:cNvPr id="61" name="그림 6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0969" y="4184261"/>
                <a:ext cx="7873840" cy="167528"/>
              </a:xfrm>
              <a:prstGeom prst="rect">
                <a:avLst/>
              </a:prstGeom>
            </p:spPr>
          </p:pic>
          <p:pic>
            <p:nvPicPr>
              <p:cNvPr id="62" name="그림 6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9022" y="3901555"/>
                <a:ext cx="7924175" cy="196467"/>
              </a:xfrm>
              <a:prstGeom prst="rect">
                <a:avLst/>
              </a:prstGeom>
            </p:spPr>
          </p:pic>
          <p:sp>
            <p:nvSpPr>
              <p:cNvPr id="63" name="직사각형 62"/>
              <p:cNvSpPr/>
              <p:nvPr/>
            </p:nvSpPr>
            <p:spPr bwMode="auto">
              <a:xfrm>
                <a:off x="4396557" y="3910841"/>
                <a:ext cx="232446" cy="20799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직사각형 63"/>
              <p:cNvSpPr/>
              <p:nvPr/>
            </p:nvSpPr>
            <p:spPr bwMode="auto">
              <a:xfrm>
                <a:off x="7170166" y="3902978"/>
                <a:ext cx="232446" cy="207998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84" name="직사각형 83"/>
            <p:cNvSpPr/>
            <p:nvPr/>
          </p:nvSpPr>
          <p:spPr bwMode="auto">
            <a:xfrm>
              <a:off x="6221529" y="2426715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직사각형 84"/>
            <p:cNvSpPr/>
            <p:nvPr/>
          </p:nvSpPr>
          <p:spPr bwMode="auto">
            <a:xfrm>
              <a:off x="6524187" y="2908512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직사각형 85"/>
            <p:cNvSpPr/>
            <p:nvPr/>
          </p:nvSpPr>
          <p:spPr bwMode="auto">
            <a:xfrm>
              <a:off x="7772400" y="2677206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직사각형 86"/>
            <p:cNvSpPr/>
            <p:nvPr/>
          </p:nvSpPr>
          <p:spPr bwMode="auto">
            <a:xfrm>
              <a:off x="3479180" y="2395169"/>
              <a:ext cx="232446" cy="24766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직사각형 87"/>
            <p:cNvSpPr/>
            <p:nvPr/>
          </p:nvSpPr>
          <p:spPr bwMode="auto">
            <a:xfrm>
              <a:off x="3780288" y="2885627"/>
              <a:ext cx="232446" cy="24766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직사각형 88"/>
            <p:cNvSpPr/>
            <p:nvPr/>
          </p:nvSpPr>
          <p:spPr bwMode="auto">
            <a:xfrm>
              <a:off x="4997777" y="2685853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990431" y="3277299"/>
            <a:ext cx="7908191" cy="975711"/>
            <a:chOff x="990431" y="3277299"/>
            <a:chExt cx="7908191" cy="975711"/>
          </a:xfrm>
        </p:grpSpPr>
        <p:grpSp>
          <p:nvGrpSpPr>
            <p:cNvPr id="11" name="그룹 10"/>
            <p:cNvGrpSpPr/>
            <p:nvPr/>
          </p:nvGrpSpPr>
          <p:grpSpPr>
            <a:xfrm>
              <a:off x="990431" y="3327596"/>
              <a:ext cx="7908191" cy="898602"/>
              <a:chOff x="694023" y="2569877"/>
              <a:chExt cx="7908191" cy="898602"/>
            </a:xfrm>
          </p:grpSpPr>
          <p:pic>
            <p:nvPicPr>
              <p:cNvPr id="90" name="그림 8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4524" y="3293378"/>
                <a:ext cx="7857690" cy="175101"/>
              </a:xfrm>
              <a:prstGeom prst="rect">
                <a:avLst/>
              </a:prstGeom>
            </p:spPr>
          </p:pic>
          <p:pic>
            <p:nvPicPr>
              <p:cNvPr id="91" name="그림 90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2973" y="3073866"/>
                <a:ext cx="7786120" cy="146081"/>
              </a:xfrm>
              <a:prstGeom prst="rect">
                <a:avLst/>
              </a:prstGeom>
            </p:spPr>
          </p:pic>
          <p:pic>
            <p:nvPicPr>
              <p:cNvPr id="92" name="그림 91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4023" y="2817939"/>
                <a:ext cx="7862748" cy="145472"/>
              </a:xfrm>
              <a:prstGeom prst="rect">
                <a:avLst/>
              </a:prstGeom>
            </p:spPr>
          </p:pic>
          <p:pic>
            <p:nvPicPr>
              <p:cNvPr id="93" name="그림 92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1135" y="2569877"/>
                <a:ext cx="7884301" cy="130679"/>
              </a:xfrm>
              <a:prstGeom prst="rect">
                <a:avLst/>
              </a:prstGeom>
            </p:spPr>
          </p:pic>
        </p:grpSp>
        <p:sp>
          <p:nvSpPr>
            <p:cNvPr id="102" name="직사각형 101"/>
            <p:cNvSpPr/>
            <p:nvPr/>
          </p:nvSpPr>
          <p:spPr bwMode="auto">
            <a:xfrm>
              <a:off x="3171155" y="3277299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직사각형 102"/>
            <p:cNvSpPr/>
            <p:nvPr/>
          </p:nvSpPr>
          <p:spPr bwMode="auto">
            <a:xfrm>
              <a:off x="1908538" y="3537522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직사각형 103"/>
            <p:cNvSpPr/>
            <p:nvPr/>
          </p:nvSpPr>
          <p:spPr bwMode="auto">
            <a:xfrm>
              <a:off x="2236363" y="4019319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직사각형 104"/>
            <p:cNvSpPr/>
            <p:nvPr/>
          </p:nvSpPr>
          <p:spPr bwMode="auto">
            <a:xfrm>
              <a:off x="3459409" y="3788013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직사각형 105"/>
            <p:cNvSpPr/>
            <p:nvPr/>
          </p:nvSpPr>
          <p:spPr bwMode="auto">
            <a:xfrm>
              <a:off x="5905195" y="3294077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직사각형 106"/>
            <p:cNvSpPr/>
            <p:nvPr/>
          </p:nvSpPr>
          <p:spPr bwMode="auto">
            <a:xfrm>
              <a:off x="4673838" y="3514891"/>
              <a:ext cx="232446" cy="24766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직사각형 107"/>
            <p:cNvSpPr/>
            <p:nvPr/>
          </p:nvSpPr>
          <p:spPr bwMode="auto">
            <a:xfrm>
              <a:off x="5000113" y="4005349"/>
              <a:ext cx="232446" cy="24766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직사각형 108"/>
            <p:cNvSpPr/>
            <p:nvPr/>
          </p:nvSpPr>
          <p:spPr bwMode="auto">
            <a:xfrm>
              <a:off x="6217602" y="3805575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0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20 MHz DRU tone plan and have compared it with the tone plan proposed in [1]</a:t>
            </a:r>
          </a:p>
          <a:p>
            <a:pPr lvl="1"/>
            <a:r>
              <a:rPr lang="en-US" altLang="ko-KR" sz="1800" dirty="0" smtClean="0"/>
              <a:t>Two tone plans have the same power booting gain and similar performance in terms of PAPR and smoothing and guarantees 242 RRU boundary</a:t>
            </a:r>
          </a:p>
          <a:p>
            <a:pPr lvl="1"/>
            <a:r>
              <a:rPr lang="en-US" altLang="ko-KR" sz="1800" dirty="0" smtClean="0"/>
              <a:t>From the implementation point of view, our proposed tone plan may be more desirable based on the mirror symmetric property</a:t>
            </a:r>
          </a:p>
          <a:p>
            <a:r>
              <a:rPr lang="en-US" altLang="ko-KR" sz="2000" dirty="0" smtClean="0"/>
              <a:t>We have also proposed pilot tones for our 20 MHz DRU tone plan by using two options in [2]</a:t>
            </a:r>
          </a:p>
          <a:p>
            <a:pPr lvl="1"/>
            <a:r>
              <a:rPr lang="en-US" altLang="ko-KR" sz="1800" dirty="0" smtClean="0"/>
              <a:t>Our </a:t>
            </a:r>
            <a:r>
              <a:rPr lang="en-US" altLang="ko-KR" sz="1800" dirty="0"/>
              <a:t>complete tone plan is totally mirror symmetric</a:t>
            </a:r>
          </a:p>
          <a:p>
            <a:pPr lvl="1"/>
            <a:r>
              <a:rPr lang="en-US" altLang="ko-KR" sz="1800" dirty="0"/>
              <a:t>The proposed pilot tones can significantly reduce DRU </a:t>
            </a:r>
            <a:r>
              <a:rPr lang="en-US" altLang="ko-KR" sz="1800" dirty="0" smtClean="0"/>
              <a:t>types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We prefer option 2 since pilot tones are more sufficiently spaced than option 1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DRU tone plan in 20 </a:t>
            </a:r>
            <a:r>
              <a:rPr lang="en-US" altLang="ko-KR" sz="1800" dirty="0" smtClean="0"/>
              <a:t>MHz distribution bandwidth, the following DRUs are defined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Nine 26 DRUs</a:t>
            </a:r>
          </a:p>
          <a:p>
            <a:pPr lvl="2"/>
            <a:r>
              <a:rPr lang="en-US" altLang="ko-KR" sz="1600" dirty="0" smtClean="0"/>
              <a:t>Four 52 </a:t>
            </a:r>
            <a:r>
              <a:rPr lang="en-US" altLang="ko-KR" sz="1600" dirty="0" smtClean="0"/>
              <a:t>DRUs</a:t>
            </a:r>
          </a:p>
          <a:p>
            <a:pPr lvl="3"/>
            <a:r>
              <a:rPr lang="en-US" altLang="ko-KR" sz="1400" dirty="0" smtClean="0"/>
              <a:t>Each 52 DRU is combined by two different 26 DRUs</a:t>
            </a:r>
            <a:endParaRPr lang="en-US" altLang="ko-KR" sz="1400" dirty="0" smtClean="0"/>
          </a:p>
          <a:p>
            <a:pPr lvl="2"/>
            <a:r>
              <a:rPr lang="en-US" altLang="ko-KR" sz="1600" dirty="0" smtClean="0"/>
              <a:t>Two 106 </a:t>
            </a:r>
            <a:r>
              <a:rPr lang="en-US" altLang="ko-KR" sz="1600" dirty="0" smtClean="0"/>
              <a:t>DRUs</a:t>
            </a:r>
          </a:p>
          <a:p>
            <a:pPr lvl="3"/>
            <a:r>
              <a:rPr lang="en-US" altLang="ko-KR" sz="1400" dirty="0"/>
              <a:t>Each </a:t>
            </a:r>
            <a:r>
              <a:rPr lang="en-US" altLang="ko-KR" sz="1400" dirty="0" smtClean="0"/>
              <a:t>106 </a:t>
            </a:r>
            <a:r>
              <a:rPr lang="en-US" altLang="ko-KR" sz="1400" dirty="0"/>
              <a:t>DRU is combined by two different </a:t>
            </a:r>
            <a:r>
              <a:rPr lang="en-US" altLang="ko-KR" sz="1400" dirty="0" smtClean="0"/>
              <a:t>52 DRUs and two different tones which are not used in any 26 or 52 DRUs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Data </a:t>
            </a:r>
            <a:r>
              <a:rPr lang="en-US" altLang="ko-KR" sz="1800" dirty="0" smtClean="0"/>
              <a:t>and pilot subcarrier </a:t>
            </a:r>
            <a:r>
              <a:rPr lang="en-US" altLang="ko-KR" sz="1800" dirty="0"/>
              <a:t>indices for DRUs in a 20 MHz UHR PPDU are defined in following </a:t>
            </a:r>
            <a:r>
              <a:rPr lang="en-US" altLang="ko-KR" sz="1800" dirty="0" smtClean="0"/>
              <a:t>table</a:t>
            </a:r>
            <a:endParaRPr lang="en-US" altLang="ko-KR" sz="18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19602"/>
              </p:ext>
            </p:extLst>
          </p:nvPr>
        </p:nvGraphicFramePr>
        <p:xfrm>
          <a:off x="288022" y="28979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1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 SFD?</a:t>
            </a:r>
          </a:p>
          <a:p>
            <a:pPr lvl="1"/>
            <a:r>
              <a:rPr lang="en-US" altLang="ko-KR" sz="1600" dirty="0" smtClean="0"/>
              <a:t>Pilot </a:t>
            </a:r>
            <a:r>
              <a:rPr lang="en-US" altLang="ko-KR" sz="1600" dirty="0"/>
              <a:t>subcarrier indices for DRUs in a 20 MHz UHR PPDU are defined as follows</a:t>
            </a:r>
          </a:p>
          <a:p>
            <a:pPr lvl="2"/>
            <a:r>
              <a:rPr lang="en-US" altLang="ko-KR" sz="1200" dirty="0" smtClean="0"/>
              <a:t>26 DRU_1: [-93, 33]</a:t>
            </a:r>
            <a:endParaRPr lang="en-US" altLang="ko-KR" sz="1200" dirty="0"/>
          </a:p>
          <a:p>
            <a:pPr lvl="2"/>
            <a:r>
              <a:rPr lang="en-US" altLang="ko-KR" sz="1200" dirty="0"/>
              <a:t>26 DRU_2: [</a:t>
            </a:r>
            <a:r>
              <a:rPr lang="en-US" altLang="ko-KR" sz="1200" dirty="0" smtClean="0"/>
              <a:t>-43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83</a:t>
            </a:r>
            <a:r>
              <a:rPr lang="en-US" altLang="ko-KR" sz="1200" dirty="0"/>
              <a:t>]</a:t>
            </a:r>
          </a:p>
          <a:p>
            <a:pPr lvl="2"/>
            <a:r>
              <a:rPr lang="en-US" altLang="ko-KR" sz="1200" dirty="0"/>
              <a:t>26 DRU_3: [</a:t>
            </a:r>
            <a:r>
              <a:rPr lang="en-US" altLang="ko-KR" sz="1200" dirty="0" smtClean="0"/>
              <a:t>-73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53</a:t>
            </a:r>
            <a:r>
              <a:rPr lang="en-US" altLang="ko-KR" sz="1200" dirty="0"/>
              <a:t>]</a:t>
            </a:r>
          </a:p>
          <a:p>
            <a:pPr lvl="2"/>
            <a:r>
              <a:rPr lang="en-US" altLang="ko-KR" sz="1200" dirty="0"/>
              <a:t>26 DRU_4: [</a:t>
            </a:r>
            <a:r>
              <a:rPr lang="en-US" altLang="ko-KR" sz="1200" dirty="0" smtClean="0"/>
              <a:t>-23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103]</a:t>
            </a:r>
            <a:endParaRPr lang="en-US" altLang="ko-KR" sz="1200" dirty="0"/>
          </a:p>
          <a:p>
            <a:pPr lvl="2"/>
            <a:r>
              <a:rPr lang="en-US" altLang="ko-KR" sz="1200" dirty="0"/>
              <a:t>26 DRU_5: </a:t>
            </a:r>
            <a:r>
              <a:rPr lang="en-US" altLang="ko-KR" sz="1200" dirty="0" smtClean="0"/>
              <a:t>[-</a:t>
            </a:r>
            <a:r>
              <a:rPr lang="en-US" altLang="ko-KR" sz="1200" dirty="0"/>
              <a:t>63, </a:t>
            </a:r>
            <a:r>
              <a:rPr lang="en-US" altLang="ko-KR" sz="1200" dirty="0" smtClean="0"/>
              <a:t>63]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26 DRU_6: [-103, 23]</a:t>
            </a:r>
            <a:endParaRPr lang="en-US" altLang="ko-KR" sz="1200" dirty="0"/>
          </a:p>
          <a:p>
            <a:pPr lvl="2"/>
            <a:r>
              <a:rPr lang="en-US" altLang="ko-KR" sz="1200" dirty="0"/>
              <a:t>26 DRU_7: [</a:t>
            </a:r>
            <a:r>
              <a:rPr lang="en-US" altLang="ko-KR" sz="1200" dirty="0" smtClean="0"/>
              <a:t>-53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73</a:t>
            </a:r>
            <a:r>
              <a:rPr lang="en-US" altLang="ko-KR" sz="1200" dirty="0"/>
              <a:t>]</a:t>
            </a:r>
          </a:p>
          <a:p>
            <a:pPr lvl="2"/>
            <a:r>
              <a:rPr lang="en-US" altLang="ko-KR" sz="1200" dirty="0" smtClean="0"/>
              <a:t>26 DRU_8: [-</a:t>
            </a:r>
            <a:r>
              <a:rPr lang="en-US" altLang="ko-KR" sz="1200" dirty="0"/>
              <a:t>8</a:t>
            </a:r>
            <a:r>
              <a:rPr lang="en-US" altLang="ko-KR" sz="1200" dirty="0" smtClean="0"/>
              <a:t>3, 43]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26 DRU_9: [-</a:t>
            </a:r>
            <a:r>
              <a:rPr lang="en-US" altLang="ko-KR" sz="1200" dirty="0"/>
              <a:t>3</a:t>
            </a:r>
            <a:r>
              <a:rPr lang="en-US" altLang="ko-KR" sz="1200" dirty="0" smtClean="0"/>
              <a:t>3, 93]</a:t>
            </a:r>
            <a:endParaRPr lang="en-US" altLang="ko-KR" sz="1200" dirty="0"/>
          </a:p>
          <a:p>
            <a:pPr lvl="2"/>
            <a:r>
              <a:rPr lang="en-US" altLang="ko-KR" sz="1200" dirty="0"/>
              <a:t>52 </a:t>
            </a:r>
            <a:r>
              <a:rPr lang="en-US" altLang="ko-KR" sz="1200" dirty="0" smtClean="0"/>
              <a:t>DRU_1: [-93, -43, 33, 83]</a:t>
            </a:r>
            <a:endParaRPr lang="en-US" altLang="ko-KR" sz="1200" dirty="0"/>
          </a:p>
          <a:p>
            <a:pPr lvl="2"/>
            <a:r>
              <a:rPr lang="en-US" altLang="ko-KR" sz="1200" dirty="0"/>
              <a:t>52 DRU_2: [</a:t>
            </a:r>
            <a:r>
              <a:rPr lang="en-US" altLang="ko-KR" sz="1200" dirty="0" smtClean="0"/>
              <a:t>-73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-23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53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103</a:t>
            </a:r>
            <a:r>
              <a:rPr lang="en-US" altLang="ko-KR" sz="1200" dirty="0"/>
              <a:t>]</a:t>
            </a:r>
          </a:p>
          <a:p>
            <a:pPr lvl="2"/>
            <a:r>
              <a:rPr lang="en-US" altLang="ko-KR" sz="1200" dirty="0" smtClean="0"/>
              <a:t>52 DRU_3: [-103, -53, </a:t>
            </a:r>
            <a:r>
              <a:rPr lang="en-US" altLang="ko-KR" sz="1200" dirty="0"/>
              <a:t>2</a:t>
            </a:r>
            <a:r>
              <a:rPr lang="en-US" altLang="ko-KR" sz="1200" dirty="0" smtClean="0"/>
              <a:t>3, 73]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52 DRU_4: [-</a:t>
            </a:r>
            <a:r>
              <a:rPr lang="en-US" altLang="ko-KR" sz="1200" dirty="0"/>
              <a:t>8</a:t>
            </a:r>
            <a:r>
              <a:rPr lang="en-US" altLang="ko-KR" sz="1200" dirty="0" smtClean="0"/>
              <a:t>3, -33, </a:t>
            </a:r>
            <a:r>
              <a:rPr lang="en-US" altLang="ko-KR" sz="1200" dirty="0"/>
              <a:t>4</a:t>
            </a:r>
            <a:r>
              <a:rPr lang="en-US" altLang="ko-KR" sz="1200" dirty="0" smtClean="0"/>
              <a:t>3, 93]</a:t>
            </a:r>
            <a:endParaRPr lang="en-US" altLang="ko-KR" sz="1200" dirty="0"/>
          </a:p>
          <a:p>
            <a:pPr lvl="2"/>
            <a:r>
              <a:rPr lang="en-US" altLang="ko-KR" sz="1200" dirty="0"/>
              <a:t>106 </a:t>
            </a:r>
            <a:r>
              <a:rPr lang="en-US" altLang="ko-KR" sz="1200" dirty="0" smtClean="0"/>
              <a:t>DRU_1: [-73, -23, 53, 103]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106 DRU_2: [-103, -53, 23, 73]</a:t>
            </a:r>
            <a:endParaRPr lang="en-US" altLang="ko-KR" sz="12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Y/N/A</a:t>
            </a:r>
            <a:r>
              <a:rPr lang="en-US" altLang="ko-KR" sz="1800" dirty="0"/>
              <a:t>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11-24-0468-01-00bn-dru-tone-plan-for-11bn</a:t>
            </a:r>
          </a:p>
          <a:p>
            <a:pPr marL="0" indent="0">
              <a:buNone/>
            </a:pPr>
            <a:r>
              <a:rPr lang="en-US" altLang="ko-KR" sz="1800" dirty="0"/>
              <a:t>[2] 11-24-0800-01-00bn-dsicussions-on-dru-pilot-design-principles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3] </a:t>
            </a:r>
            <a:r>
              <a:rPr lang="en-US" altLang="ko-KR" sz="1800" dirty="0" smtClean="0"/>
              <a:t>11-24-0767-00-00bn-20-mhz-tone-plan-and-pilot-design-for-dru-follow-up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smtClean="0"/>
              <a:t>[1], 20 MHz DRU tone plan which tone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range is within 242 RRU boundary was proposed</a:t>
            </a:r>
          </a:p>
          <a:p>
            <a:r>
              <a:rPr lang="en-US" altLang="ko-KR" sz="2000" dirty="0" smtClean="0"/>
              <a:t>In [2], mirror symmetric pilot tones were proposed based on the 20 MHz DRU tone plan in [1]</a:t>
            </a:r>
          </a:p>
          <a:p>
            <a:r>
              <a:rPr lang="en-US" altLang="ko-KR" sz="2000" dirty="0" smtClean="0"/>
              <a:t>In [3], we proposed 20 MHz DRU tone plan which has mirror symmetric property for both data and pilot tones</a:t>
            </a:r>
          </a:p>
          <a:p>
            <a:pPr lvl="1"/>
            <a:r>
              <a:rPr lang="en-US" altLang="ko-KR" sz="1800" dirty="0" smtClean="0"/>
              <a:t>Some of the members </a:t>
            </a:r>
            <a:r>
              <a:rPr lang="en-US" altLang="ko-KR" sz="1800" dirty="0" smtClean="0"/>
              <a:t>raised a concern </a:t>
            </a:r>
            <a:r>
              <a:rPr lang="en-US" altLang="ko-KR" sz="1800" dirty="0" smtClean="0"/>
              <a:t>about the tone range which is not within 242 RRU boundary </a:t>
            </a:r>
            <a:r>
              <a:rPr lang="en-US" altLang="ko-KR" sz="1800" dirty="0" smtClean="0"/>
              <a:t>and </a:t>
            </a:r>
            <a:r>
              <a:rPr lang="en-US" altLang="ko-KR" sz="1800" dirty="0" smtClean="0"/>
              <a:t>can cause performance degradation when this tone plan is applied to a certain 20 MHz channel in a wider bandwidth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</a:t>
            </a:r>
            <a:r>
              <a:rPr lang="en-US" altLang="ko-KR" sz="2000" dirty="0" smtClean="0"/>
              <a:t>propose a new 20 MHz DRU tone plan which is mirror symmetric for both data and pilot tones and guarantees 242 RRU boundary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 </a:t>
            </a:r>
            <a:r>
              <a:rPr lang="en-US" altLang="ko-KR" dirty="0"/>
              <a:t>MHz DRU Tone </a:t>
            </a:r>
            <a:r>
              <a:rPr lang="en-US" altLang="ko-KR" dirty="0" smtClean="0"/>
              <a:t>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Proposed 20 MHz DRU tone plan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[-</a:t>
            </a:r>
            <a:r>
              <a:rPr lang="en-US" altLang="ko-KR" sz="1600" dirty="0"/>
              <a:t>120 ~ -4, +4 ~ +</a:t>
            </a:r>
            <a:r>
              <a:rPr lang="en-US" altLang="ko-KR" sz="1600" dirty="0" smtClean="0"/>
              <a:t>120] </a:t>
            </a:r>
            <a:r>
              <a:rPr lang="en-US" altLang="ko-KR" sz="1600" dirty="0"/>
              <a:t>tones are allocated to </a:t>
            </a:r>
            <a:r>
              <a:rPr lang="en-US" altLang="ko-KR" sz="1600" dirty="0" smtClean="0"/>
              <a:t>DRUs and [-3</a:t>
            </a:r>
            <a:r>
              <a:rPr lang="en-US" altLang="ko-KR" sz="1600" dirty="0"/>
              <a:t>, -2, +2, +</a:t>
            </a:r>
            <a:r>
              <a:rPr lang="en-US" altLang="ko-KR" sz="1600" dirty="0" smtClean="0"/>
              <a:t>3] </a:t>
            </a:r>
            <a:r>
              <a:rPr lang="en-US" altLang="ko-KR" sz="1600" dirty="0"/>
              <a:t>tones are additionally allocated to 106 </a:t>
            </a:r>
            <a:r>
              <a:rPr lang="en-US" altLang="ko-KR" sz="1600" dirty="0" smtClean="0"/>
              <a:t>DRUs</a:t>
            </a:r>
          </a:p>
          <a:p>
            <a:pPr lvl="2"/>
            <a:r>
              <a:rPr lang="en-US" altLang="ko-KR" sz="1400" dirty="0">
                <a:sym typeface="Wingdings" panose="05000000000000000000" pitchFamily="2" charset="2"/>
              </a:rPr>
              <a:t>Tone range is within 242 RRU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Tone </a:t>
            </a:r>
            <a:r>
              <a:rPr lang="en-US" altLang="ko-KR" sz="1600" dirty="0"/>
              <a:t>spacing of 26 DRU is multiples of nine even around </a:t>
            </a:r>
            <a:r>
              <a:rPr lang="en-US" altLang="ko-KR" sz="1600" dirty="0" smtClean="0"/>
              <a:t>DC</a:t>
            </a:r>
          </a:p>
          <a:p>
            <a:pPr lvl="2"/>
            <a:r>
              <a:rPr lang="en-US" altLang="ko-KR" sz="1400" dirty="0"/>
              <a:t>L</a:t>
            </a:r>
            <a:r>
              <a:rPr lang="en-US" altLang="ko-KR" sz="1400" dirty="0" smtClean="0"/>
              <a:t>ow </a:t>
            </a:r>
            <a:r>
              <a:rPr lang="en-US" altLang="ko-KR" sz="1400" dirty="0"/>
              <a:t>PAPR and better smoothing </a:t>
            </a:r>
            <a:r>
              <a:rPr lang="en-US" altLang="ko-KR" sz="1400" dirty="0" smtClean="0"/>
              <a:t>gain can be achieved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The following pairs are </a:t>
            </a:r>
            <a:r>
              <a:rPr lang="en-US" altLang="ko-KR" sz="1600" dirty="0"/>
              <a:t>mirror symmetric</a:t>
            </a:r>
          </a:p>
          <a:p>
            <a:pPr lvl="2"/>
            <a:r>
              <a:rPr lang="en-US" altLang="ko-KR" sz="1400" dirty="0"/>
              <a:t>{26 </a:t>
            </a:r>
            <a:r>
              <a:rPr lang="en-US" altLang="ko-KR" sz="1400" dirty="0" err="1" smtClean="0"/>
              <a:t>DRU_a</a:t>
            </a:r>
            <a:r>
              <a:rPr lang="en-US" altLang="ko-KR" sz="1400" dirty="0"/>
              <a:t>, 26 </a:t>
            </a:r>
            <a:r>
              <a:rPr lang="en-US" altLang="ko-KR" sz="1400" dirty="0" smtClean="0"/>
              <a:t>DRU_10-a}, {52 </a:t>
            </a:r>
            <a:r>
              <a:rPr lang="en-US" altLang="ko-KR" sz="1400" dirty="0" err="1" smtClean="0"/>
              <a:t>DRU_a</a:t>
            </a:r>
            <a:r>
              <a:rPr lang="en-US" altLang="ko-KR" sz="1400" dirty="0" smtClean="0"/>
              <a:t>, 52 DRU_5-a}, {</a:t>
            </a:r>
            <a:r>
              <a:rPr lang="en-US" altLang="ko-KR" sz="1400" dirty="0"/>
              <a:t>106 DRU_1, 106 DRU_2}</a:t>
            </a:r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  <p:graphicFrame>
        <p:nvGraphicFramePr>
          <p:cNvPr id="9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29031"/>
              </p:ext>
            </p:extLst>
          </p:nvPr>
        </p:nvGraphicFramePr>
        <p:xfrm>
          <a:off x="288022" y="2090956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0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Comparison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comparison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Two tone plans have almost same PAPR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994148" y="2399711"/>
            <a:ext cx="3618450" cy="2722467"/>
            <a:chOff x="994148" y="2399711"/>
            <a:chExt cx="3618450" cy="2722467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148" y="2399711"/>
              <a:ext cx="3618450" cy="2722467"/>
            </a:xfrm>
            <a:prstGeom prst="rect">
              <a:avLst/>
            </a:prstGeom>
          </p:spPr>
        </p:pic>
        <p:sp>
          <p:nvSpPr>
            <p:cNvPr id="30" name="타원 29"/>
            <p:cNvSpPr/>
            <p:nvPr/>
          </p:nvSpPr>
          <p:spPr bwMode="auto">
            <a:xfrm>
              <a:off x="2688322" y="3133617"/>
              <a:ext cx="95775" cy="76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07222" y="3476704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26 DRU</a:t>
              </a:r>
              <a:endParaRPr lang="ko-KR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62775" y="3031222"/>
              <a:ext cx="8270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106 DRU</a:t>
              </a:r>
              <a:endParaRPr lang="ko-KR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5623" y="3523354"/>
              <a:ext cx="8000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52 DRU</a:t>
              </a:r>
              <a:endParaRPr lang="ko-KR" altLang="en-US" dirty="0"/>
            </a:p>
          </p:txBody>
        </p:sp>
        <p:cxnSp>
          <p:nvCxnSpPr>
            <p:cNvPr id="34" name="직선 화살표 연결선 33"/>
            <p:cNvCxnSpPr>
              <a:stCxn id="36" idx="5"/>
              <a:endCxn id="33" idx="1"/>
            </p:cNvCxnSpPr>
            <p:nvPr/>
          </p:nvCxnSpPr>
          <p:spPr bwMode="auto">
            <a:xfrm>
              <a:off x="2576774" y="3417841"/>
              <a:ext cx="298849" cy="2440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타원 34"/>
            <p:cNvSpPr/>
            <p:nvPr/>
          </p:nvSpPr>
          <p:spPr bwMode="auto">
            <a:xfrm>
              <a:off x="2170503" y="3585653"/>
              <a:ext cx="95775" cy="76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타원 35"/>
            <p:cNvSpPr/>
            <p:nvPr/>
          </p:nvSpPr>
          <p:spPr bwMode="auto">
            <a:xfrm>
              <a:off x="2495025" y="3352800"/>
              <a:ext cx="95775" cy="76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4627173" y="2408100"/>
            <a:ext cx="3618450" cy="2722467"/>
            <a:chOff x="4627173" y="2408100"/>
            <a:chExt cx="3618450" cy="2722467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7173" y="2408100"/>
              <a:ext cx="3618450" cy="2722467"/>
            </a:xfrm>
            <a:prstGeom prst="rect">
              <a:avLst/>
            </a:prstGeom>
          </p:spPr>
        </p:pic>
        <p:grpSp>
          <p:nvGrpSpPr>
            <p:cNvPr id="47" name="그룹 46"/>
            <p:cNvGrpSpPr/>
            <p:nvPr/>
          </p:nvGrpSpPr>
          <p:grpSpPr>
            <a:xfrm>
              <a:off x="5246909" y="3031222"/>
              <a:ext cx="2168500" cy="769131"/>
              <a:chOff x="5246909" y="3031222"/>
              <a:chExt cx="2168500" cy="769131"/>
            </a:xfrm>
          </p:grpSpPr>
          <p:sp>
            <p:nvSpPr>
              <p:cNvPr id="40" name="타원 39"/>
              <p:cNvSpPr/>
              <p:nvPr/>
            </p:nvSpPr>
            <p:spPr bwMode="auto">
              <a:xfrm>
                <a:off x="6436398" y="3133617"/>
                <a:ext cx="95775" cy="76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246909" y="3476704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26 DRU</a:t>
                </a:r>
                <a:endParaRPr lang="ko-KR" alt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502462" y="3031222"/>
                <a:ext cx="8270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106 DRU</a:t>
                </a:r>
                <a:endParaRPr lang="ko-KR" alt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615310" y="3523354"/>
                <a:ext cx="8000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52 DRU</a:t>
                </a:r>
                <a:endParaRPr lang="ko-KR" altLang="en-US" dirty="0"/>
              </a:p>
            </p:txBody>
          </p:sp>
          <p:cxnSp>
            <p:nvCxnSpPr>
              <p:cNvPr id="44" name="직선 화살표 연결선 43"/>
              <p:cNvCxnSpPr>
                <a:stCxn id="46" idx="5"/>
                <a:endCxn id="43" idx="1"/>
              </p:cNvCxnSpPr>
              <p:nvPr/>
            </p:nvCxnSpPr>
            <p:spPr bwMode="auto">
              <a:xfrm>
                <a:off x="6308072" y="3417841"/>
                <a:ext cx="307238" cy="24401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45" name="타원 44"/>
              <p:cNvSpPr/>
              <p:nvPr/>
            </p:nvSpPr>
            <p:spPr bwMode="auto">
              <a:xfrm>
                <a:off x="5910190" y="3585653"/>
                <a:ext cx="95775" cy="76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타원 45"/>
              <p:cNvSpPr/>
              <p:nvPr/>
            </p:nvSpPr>
            <p:spPr bwMode="auto">
              <a:xfrm>
                <a:off x="6226323" y="3352800"/>
                <a:ext cx="95775" cy="76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2437438" y="5070450"/>
            <a:ext cx="597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BPSK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59217" y="5070450"/>
            <a:ext cx="604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QAM</a:t>
            </a:r>
            <a:endParaRPr lang="ko-KR" altLang="en-US" dirty="0"/>
          </a:p>
        </p:txBody>
      </p:sp>
      <p:sp>
        <p:nvSpPr>
          <p:cNvPr id="3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Comparison for</a:t>
            </a:r>
            <a:br>
              <a:rPr lang="en-US" altLang="ko-KR" dirty="0"/>
            </a:br>
            <a:r>
              <a:rPr lang="en-US" altLang="ko-KR" dirty="0"/>
              <a:t>20 MHz DRU Tone Plans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 latinLnBrk="1"/>
            <a:endParaRPr lang="en-US" altLang="ko-KR" sz="1800" dirty="0" smtClean="0"/>
          </a:p>
          <a:p>
            <a:pPr lvl="1" latinLnBrk="1"/>
            <a:r>
              <a:rPr lang="en-US" altLang="ko-KR" sz="1800" dirty="0" smtClean="0"/>
              <a:t>Most </a:t>
            </a:r>
            <a:r>
              <a:rPr lang="en-US" altLang="ko-KR" sz="1800" dirty="0"/>
              <a:t>of the previous Wi-Fi versions have symmetric tone </a:t>
            </a:r>
            <a:r>
              <a:rPr lang="en-US" altLang="ko-KR" sz="1800" dirty="0" smtClean="0"/>
              <a:t>plans</a:t>
            </a:r>
          </a:p>
          <a:p>
            <a:pPr lvl="2" latinLnBrk="1"/>
            <a:r>
              <a:rPr lang="en-US" altLang="ko-KR" sz="1600" dirty="0" smtClean="0"/>
              <a:t>If </a:t>
            </a:r>
            <a:r>
              <a:rPr lang="en-US" altLang="ko-KR" sz="1600" dirty="0"/>
              <a:t>we make the DRU tone plan </a:t>
            </a:r>
            <a:r>
              <a:rPr lang="en-US" altLang="ko-KR" sz="1600" dirty="0" smtClean="0"/>
              <a:t>symmetric, </a:t>
            </a:r>
            <a:r>
              <a:rPr lang="en-US" altLang="ko-KR" sz="1600" dirty="0"/>
              <a:t>we can use a similar approach for implementation used in the previous </a:t>
            </a:r>
            <a:r>
              <a:rPr lang="en-US" altLang="ko-KR" sz="1600" dirty="0" smtClean="0"/>
              <a:t>Wi-Fi.</a:t>
            </a:r>
          </a:p>
          <a:p>
            <a:pPr lvl="1" latinLnBrk="1"/>
            <a:r>
              <a:rPr lang="en-US" altLang="ko-KR" sz="1800" dirty="0"/>
              <a:t>F</a:t>
            </a:r>
            <a:r>
              <a:rPr lang="en-US" altLang="ko-KR" sz="1800" dirty="0" smtClean="0"/>
              <a:t>or </a:t>
            </a:r>
            <a:r>
              <a:rPr lang="en-US" altLang="ko-KR" sz="1800" dirty="0"/>
              <a:t>PHY processing, we can only have information for some of the DRUs and we can use that information for their symmetric pair </a:t>
            </a:r>
            <a:r>
              <a:rPr lang="en-US" altLang="ko-KR" sz="1800" dirty="0" smtClean="0"/>
              <a:t>DRUs</a:t>
            </a:r>
            <a:endParaRPr lang="ko-KR" altLang="ko-KR" sz="1800" dirty="0"/>
          </a:p>
          <a:p>
            <a:pPr lvl="1" latinLnBrk="1"/>
            <a:r>
              <a:rPr lang="en-US" altLang="ko-KR" sz="1800" dirty="0" smtClean="0"/>
              <a:t>Further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tone </a:t>
            </a:r>
            <a:r>
              <a:rPr lang="en-US" altLang="ko-KR" sz="1800" dirty="0" smtClean="0"/>
              <a:t>plan proposed in [1] </a:t>
            </a:r>
            <a:r>
              <a:rPr lang="en-US" altLang="ko-KR" sz="1800" dirty="0"/>
              <a:t>is almost </a:t>
            </a:r>
            <a:r>
              <a:rPr lang="en-US" altLang="ko-KR" sz="1800" dirty="0" smtClean="0"/>
              <a:t>symmetric, and thus, it </a:t>
            </a:r>
            <a:r>
              <a:rPr lang="en-US" altLang="ko-KR" sz="1800" dirty="0"/>
              <a:t>would be better to make the 20 MHz tone plan symmetric as </a:t>
            </a:r>
            <a:r>
              <a:rPr lang="en-US" altLang="ko-KR" sz="1800" dirty="0" smtClean="0"/>
              <a:t>well</a:t>
            </a:r>
            <a:endParaRPr lang="ko-KR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75224"/>
              </p:ext>
            </p:extLst>
          </p:nvPr>
        </p:nvGraphicFramePr>
        <p:xfrm>
          <a:off x="990599" y="2286000"/>
          <a:ext cx="7467602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1">
                  <a:extLst>
                    <a:ext uri="{9D8B030D-6E8A-4147-A177-3AD203B41FA5}">
                      <a16:colId xmlns:a16="http://schemas.microsoft.com/office/drawing/2014/main" val="14630597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672835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1238505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087695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01225853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3629917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Power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Boosting Gain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Channel</a:t>
                      </a:r>
                      <a:r>
                        <a:rPr lang="en-US" altLang="ko-KR" sz="1600" baseline="0" dirty="0" smtClean="0"/>
                        <a:t> S</a:t>
                      </a:r>
                      <a:r>
                        <a:rPr lang="en-US" altLang="ko-KR" sz="1600" dirty="0" smtClean="0"/>
                        <a:t>moothing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Within 242 RRU Boundary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Implementation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49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Proposed tone plan</a:t>
                      </a:r>
                      <a:endParaRPr lang="ko-KR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Almost same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Same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Possible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Simpler w/</a:t>
                      </a:r>
                      <a:r>
                        <a:rPr lang="en-US" altLang="ko-KR" sz="1400" baseline="0" dirty="0" smtClean="0"/>
                        <a:t> mirror symmetry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569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Tone plan in [1]</a:t>
                      </a:r>
                      <a:endParaRPr lang="ko-KR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Not symmetric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4927290"/>
                  </a:ext>
                </a:extLst>
              </a:tr>
            </a:tbl>
          </a:graphicData>
        </a:graphic>
      </p:graphicFrame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Pilot Tones for</a:t>
            </a:r>
            <a:br>
              <a:rPr lang="en-US" altLang="ko-KR" dirty="0" smtClean="0"/>
            </a:br>
            <a:r>
              <a:rPr lang="en-US" altLang="ko-KR" dirty="0" smtClean="0"/>
              <a:t>20 MHz </a:t>
            </a:r>
            <a:r>
              <a:rPr lang="en-US" altLang="ko-KR" dirty="0"/>
              <a:t>DRU Tone </a:t>
            </a:r>
            <a:r>
              <a:rPr lang="en-US" altLang="ko-KR" dirty="0" smtClean="0"/>
              <a:t>Plan (1/6)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Design for pilot tones</a:t>
            </a:r>
          </a:p>
          <a:p>
            <a:pPr lvl="1"/>
            <a:r>
              <a:rPr lang="en-US" altLang="ko-KR" sz="1800" dirty="0"/>
              <a:t>We </a:t>
            </a:r>
            <a:r>
              <a:rPr lang="en-US" altLang="ko-KR" sz="1800" dirty="0" smtClean="0"/>
              <a:t>use two options for pilot tones proposed in [2] which are mirror symmetric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1 for 26 DRUs</a:t>
            </a:r>
          </a:p>
          <a:p>
            <a:pPr lvl="1"/>
            <a:r>
              <a:rPr lang="en-US" altLang="ko-KR" sz="1800" dirty="0" smtClean="0"/>
              <a:t>26 DRUs are presented in the increasing order of first tone index to show how DRU indices are allocated</a:t>
            </a:r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Both </a:t>
            </a:r>
            <a:r>
              <a:rPr lang="en-US" altLang="ko-KR" sz="1800" dirty="0"/>
              <a:t>pilot and data tones are mirror symmetric in the following pair</a:t>
            </a:r>
          </a:p>
          <a:p>
            <a:pPr lvl="2"/>
            <a:r>
              <a:rPr lang="en-US" altLang="ko-KR" sz="1600" dirty="0" smtClean="0"/>
              <a:t>{26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26 DRU_10-a}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T</a:t>
            </a:r>
            <a:r>
              <a:rPr lang="en-US" altLang="ko-KR" dirty="0" smtClean="0">
                <a:sym typeface="Wingdings" panose="05000000000000000000" pitchFamily="2" charset="2"/>
              </a:rPr>
              <a:t>hese are also the same DRU type*</a:t>
            </a:r>
            <a:endParaRPr lang="en-US" altLang="ko-KR" sz="18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2449428" y="6047601"/>
            <a:ext cx="5789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*In forward or backward order of DRU, data and pilot tones are aligned with other DRUs</a:t>
            </a:r>
            <a:endParaRPr lang="ko-KR" altLang="en-US" dirty="0"/>
          </a:p>
        </p:txBody>
      </p:sp>
      <p:grpSp>
        <p:nvGrpSpPr>
          <p:cNvPr id="9" name="그룹 8"/>
          <p:cNvGrpSpPr/>
          <p:nvPr/>
        </p:nvGrpSpPr>
        <p:grpSpPr>
          <a:xfrm>
            <a:off x="304800" y="4046989"/>
            <a:ext cx="8234345" cy="1338828"/>
            <a:chOff x="304800" y="2667000"/>
            <a:chExt cx="8234345" cy="1338828"/>
          </a:xfrm>
        </p:grpSpPr>
        <p:pic>
          <p:nvPicPr>
            <p:cNvPr id="31" name="그림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9969" y="2711158"/>
              <a:ext cx="7459176" cy="1244336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304800" y="2667000"/>
              <a:ext cx="838200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/>
                <a:t>26 DRU_1</a:t>
              </a:r>
            </a:p>
            <a:p>
              <a:r>
                <a:rPr lang="en-US" altLang="ko-KR" sz="900" dirty="0" smtClean="0"/>
                <a:t>26 DRU_8</a:t>
              </a:r>
            </a:p>
            <a:p>
              <a:r>
                <a:rPr lang="en-US" altLang="ko-KR" sz="900" dirty="0" smtClean="0"/>
                <a:t>26 DRU_3</a:t>
              </a:r>
            </a:p>
            <a:p>
              <a:r>
                <a:rPr lang="en-US" altLang="ko-KR" sz="900" dirty="0" smtClean="0"/>
                <a:t>26 DRU_5</a:t>
              </a:r>
            </a:p>
            <a:p>
              <a:r>
                <a:rPr lang="en-US" altLang="ko-KR" sz="900" dirty="0" smtClean="0"/>
                <a:t>26 DRU_7</a:t>
              </a:r>
            </a:p>
            <a:p>
              <a:r>
                <a:rPr lang="en-US" altLang="ko-KR" sz="900" dirty="0" smtClean="0"/>
                <a:t>26 DRU_2</a:t>
              </a:r>
            </a:p>
            <a:p>
              <a:r>
                <a:rPr lang="en-US" altLang="ko-KR" sz="900" dirty="0" smtClean="0"/>
                <a:t>26 DRU_9</a:t>
              </a:r>
            </a:p>
            <a:p>
              <a:r>
                <a:rPr lang="en-US" altLang="ko-KR" sz="900" dirty="0" smtClean="0"/>
                <a:t>26 DRU_4</a:t>
              </a:r>
            </a:p>
            <a:p>
              <a:r>
                <a:rPr lang="en-US" altLang="ko-KR" sz="900" dirty="0" smtClean="0"/>
                <a:t>26 DRU_6</a:t>
              </a:r>
              <a:endParaRPr lang="ko-KR" altLang="en-US" sz="900" dirty="0"/>
            </a:p>
          </p:txBody>
        </p:sp>
        <p:sp>
          <p:nvSpPr>
            <p:cNvPr id="50" name="직사각형 49"/>
            <p:cNvSpPr/>
            <p:nvPr/>
          </p:nvSpPr>
          <p:spPr bwMode="auto">
            <a:xfrm>
              <a:off x="2878822" y="3113366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6646178" y="3120999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1425691" y="3229093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직사각형 54"/>
            <p:cNvSpPr/>
            <p:nvPr/>
          </p:nvSpPr>
          <p:spPr bwMode="auto">
            <a:xfrm>
              <a:off x="1723676" y="3513590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직사각형 55"/>
            <p:cNvSpPr/>
            <p:nvPr/>
          </p:nvSpPr>
          <p:spPr bwMode="auto">
            <a:xfrm>
              <a:off x="2022665" y="3793250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2590800" y="2838275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직사각형 57"/>
            <p:cNvSpPr/>
            <p:nvPr/>
          </p:nvSpPr>
          <p:spPr bwMode="auto">
            <a:xfrm>
              <a:off x="5176269" y="3239620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5483727" y="3506715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6020585" y="3780666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6341509" y="2837256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3158455" y="3374095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직사각형 62"/>
            <p:cNvSpPr/>
            <p:nvPr/>
          </p:nvSpPr>
          <p:spPr bwMode="auto">
            <a:xfrm>
              <a:off x="3446163" y="3645338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직사각형 63"/>
            <p:cNvSpPr/>
            <p:nvPr/>
          </p:nvSpPr>
          <p:spPr bwMode="auto">
            <a:xfrm>
              <a:off x="4046466" y="2711974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4307921" y="2960295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직사각형 65"/>
            <p:cNvSpPr/>
            <p:nvPr/>
          </p:nvSpPr>
          <p:spPr bwMode="auto">
            <a:xfrm>
              <a:off x="6909033" y="3367176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직사각형 66"/>
            <p:cNvSpPr/>
            <p:nvPr/>
          </p:nvSpPr>
          <p:spPr bwMode="auto">
            <a:xfrm>
              <a:off x="7475637" y="3645277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직사각형 67"/>
            <p:cNvSpPr/>
            <p:nvPr/>
          </p:nvSpPr>
          <p:spPr bwMode="auto">
            <a:xfrm>
              <a:off x="7797175" y="2698575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8041852" y="2960295"/>
              <a:ext cx="196618" cy="187411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0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</a:t>
            </a:r>
            <a:r>
              <a:rPr lang="en-US" altLang="ko-KR" dirty="0"/>
              <a:t>Pilot Tones for</a:t>
            </a:r>
            <a:br>
              <a:rPr lang="en-US" altLang="ko-KR" dirty="0"/>
            </a:br>
            <a:r>
              <a:rPr lang="en-US" altLang="ko-KR" dirty="0" smtClean="0"/>
              <a:t>20 MHz </a:t>
            </a:r>
            <a:r>
              <a:rPr lang="en-US" altLang="ko-KR" dirty="0"/>
              <a:t>DRU Tone Plan </a:t>
            </a:r>
            <a:r>
              <a:rPr lang="en-US" altLang="ko-KR" dirty="0" smtClean="0"/>
              <a:t>(2/6)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 for 52 </a:t>
            </a:r>
            <a:r>
              <a:rPr lang="en-US" altLang="ko-KR" sz="2000" dirty="0"/>
              <a:t>DRUs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Both pilot and data tones are mirror symmetric in the following pair</a:t>
            </a:r>
          </a:p>
          <a:p>
            <a:pPr lvl="2"/>
            <a:r>
              <a:rPr lang="en-US" altLang="ko-KR" sz="1600" dirty="0"/>
              <a:t>{52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52 </a:t>
            </a:r>
            <a:r>
              <a:rPr lang="en-US" altLang="ko-KR" sz="1600" dirty="0" smtClean="0"/>
              <a:t>DRU_5-a}</a:t>
            </a:r>
            <a:r>
              <a:rPr lang="en-US" altLang="ko-KR" sz="1100" dirty="0"/>
              <a:t> </a:t>
            </a:r>
            <a:r>
              <a:rPr lang="en-US" altLang="ko-KR" sz="1600" dirty="0">
                <a:sym typeface="Wingdings" panose="05000000000000000000" pitchFamily="2" charset="2"/>
              </a:rPr>
              <a:t> These are </a:t>
            </a:r>
            <a:r>
              <a:rPr lang="en-US" altLang="ko-KR" sz="1600" dirty="0" smtClean="0">
                <a:sym typeface="Wingdings" panose="05000000000000000000" pitchFamily="2" charset="2"/>
              </a:rPr>
              <a:t>also the </a:t>
            </a:r>
            <a:r>
              <a:rPr lang="en-US" altLang="ko-KR" sz="1600" dirty="0">
                <a:sym typeface="Wingdings" panose="05000000000000000000" pitchFamily="2" charset="2"/>
              </a:rPr>
              <a:t>same DRU </a:t>
            </a:r>
            <a:r>
              <a:rPr lang="en-US" altLang="ko-KR" sz="1600" dirty="0" smtClean="0">
                <a:sym typeface="Wingdings" panose="05000000000000000000" pitchFamily="2" charset="2"/>
              </a:rPr>
              <a:t>type</a:t>
            </a: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Compared to option 2, pilot tone gap in each 52 DRU is rather narrow 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94" name="TextBox 93"/>
          <p:cNvSpPr txBox="1"/>
          <p:nvPr/>
        </p:nvSpPr>
        <p:spPr>
          <a:xfrm>
            <a:off x="230032" y="2408471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DRU_1</a:t>
            </a:r>
            <a:endParaRPr lang="ko-KR" altLang="en-US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228600" y="4240312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DRU_4</a:t>
            </a:r>
            <a:endParaRPr lang="ko-KR" alt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228600" y="3031078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DRU_2</a:t>
            </a:r>
            <a:endParaRPr lang="ko-KR" alt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228600" y="3640678"/>
            <a:ext cx="904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52 DRU_3</a:t>
            </a:r>
            <a:endParaRPr lang="ko-KR" altLang="en-US" sz="1000" dirty="0"/>
          </a:p>
        </p:txBody>
      </p:sp>
      <p:grpSp>
        <p:nvGrpSpPr>
          <p:cNvPr id="7" name="그룹 6"/>
          <p:cNvGrpSpPr/>
          <p:nvPr/>
        </p:nvGrpSpPr>
        <p:grpSpPr>
          <a:xfrm>
            <a:off x="944651" y="2327945"/>
            <a:ext cx="7826738" cy="402992"/>
            <a:chOff x="759132" y="2487488"/>
            <a:chExt cx="7826738" cy="402992"/>
          </a:xfrm>
        </p:grpSpPr>
        <p:pic>
          <p:nvPicPr>
            <p:cNvPr id="43" name="그림 4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414" y="2743200"/>
              <a:ext cx="7740679" cy="144415"/>
            </a:xfrm>
            <a:prstGeom prst="rect">
              <a:avLst/>
            </a:prstGeom>
          </p:spPr>
        </p:pic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132" y="2487488"/>
              <a:ext cx="7826738" cy="179512"/>
            </a:xfrm>
            <a:prstGeom prst="rect">
              <a:avLst/>
            </a:prstGeom>
          </p:spPr>
        </p:pic>
        <p:sp>
          <p:nvSpPr>
            <p:cNvPr id="45" name="직사각형 44"/>
            <p:cNvSpPr/>
            <p:nvPr/>
          </p:nvSpPr>
          <p:spPr bwMode="auto">
            <a:xfrm>
              <a:off x="6874778" y="2516292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5359167" y="250790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6874778" y="272194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직사각형 79"/>
            <p:cNvSpPr/>
            <p:nvPr/>
          </p:nvSpPr>
          <p:spPr bwMode="auto">
            <a:xfrm>
              <a:off x="5359167" y="2713554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936262" y="4189423"/>
            <a:ext cx="7886323" cy="374188"/>
            <a:chOff x="719356" y="3411523"/>
            <a:chExt cx="7886323" cy="374188"/>
          </a:xfrm>
        </p:grpSpPr>
        <p:pic>
          <p:nvPicPr>
            <p:cNvPr id="81" name="그림 8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5833" y="3614956"/>
              <a:ext cx="7786816" cy="167537"/>
            </a:xfrm>
            <a:prstGeom prst="rect">
              <a:avLst/>
            </a:prstGeom>
          </p:spPr>
        </p:pic>
        <p:pic>
          <p:nvPicPr>
            <p:cNvPr id="82" name="그림 8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9356" y="3412962"/>
              <a:ext cx="7886323" cy="151660"/>
            </a:xfrm>
            <a:prstGeom prst="rect">
              <a:avLst/>
            </a:prstGeom>
          </p:spPr>
        </p:pic>
        <p:sp>
          <p:nvSpPr>
            <p:cNvPr id="83" name="직사각형 82"/>
            <p:cNvSpPr/>
            <p:nvPr/>
          </p:nvSpPr>
          <p:spPr bwMode="auto">
            <a:xfrm>
              <a:off x="3835167" y="341152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직사각형 83"/>
            <p:cNvSpPr/>
            <p:nvPr/>
          </p:nvSpPr>
          <p:spPr bwMode="auto">
            <a:xfrm>
              <a:off x="2312565" y="3411523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직사각형 84"/>
            <p:cNvSpPr/>
            <p:nvPr/>
          </p:nvSpPr>
          <p:spPr bwMode="auto">
            <a:xfrm>
              <a:off x="3835167" y="3617174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직사각형 85"/>
            <p:cNvSpPr/>
            <p:nvPr/>
          </p:nvSpPr>
          <p:spPr bwMode="auto">
            <a:xfrm>
              <a:off x="2312565" y="3617174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960541" y="2963411"/>
            <a:ext cx="7877000" cy="374887"/>
            <a:chOff x="742427" y="4342701"/>
            <a:chExt cx="7877000" cy="374887"/>
          </a:xfrm>
        </p:grpSpPr>
        <p:pic>
          <p:nvPicPr>
            <p:cNvPr id="87" name="그림 8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3944" y="4547532"/>
              <a:ext cx="7815483" cy="160393"/>
            </a:xfrm>
            <a:prstGeom prst="rect">
              <a:avLst/>
            </a:prstGeom>
          </p:spPr>
        </p:pic>
        <p:pic>
          <p:nvPicPr>
            <p:cNvPr id="88" name="그림 8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2427" y="4342701"/>
              <a:ext cx="7864678" cy="144704"/>
            </a:xfrm>
            <a:prstGeom prst="rect">
              <a:avLst/>
            </a:prstGeom>
          </p:spPr>
        </p:pic>
        <p:sp>
          <p:nvSpPr>
            <p:cNvPr id="89" name="직사각형 88"/>
            <p:cNvSpPr/>
            <p:nvPr/>
          </p:nvSpPr>
          <p:spPr bwMode="auto">
            <a:xfrm>
              <a:off x="7493466" y="4343400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직사각형 89"/>
            <p:cNvSpPr/>
            <p:nvPr/>
          </p:nvSpPr>
          <p:spPr bwMode="auto">
            <a:xfrm>
              <a:off x="5968767" y="4343400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직사각형 90"/>
            <p:cNvSpPr/>
            <p:nvPr/>
          </p:nvSpPr>
          <p:spPr bwMode="auto">
            <a:xfrm>
              <a:off x="7797567" y="4549051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직사각형 91"/>
            <p:cNvSpPr/>
            <p:nvPr/>
          </p:nvSpPr>
          <p:spPr bwMode="auto">
            <a:xfrm>
              <a:off x="6290345" y="4549051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938745" y="3561006"/>
            <a:ext cx="7891054" cy="399355"/>
            <a:chOff x="728373" y="5281818"/>
            <a:chExt cx="7891054" cy="399355"/>
          </a:xfrm>
        </p:grpSpPr>
        <p:pic>
          <p:nvPicPr>
            <p:cNvPr id="93" name="그림 9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3581" y="5503877"/>
              <a:ext cx="7765846" cy="159971"/>
            </a:xfrm>
            <a:prstGeom prst="rect">
              <a:avLst/>
            </a:prstGeom>
          </p:spPr>
        </p:pic>
        <p:pic>
          <p:nvPicPr>
            <p:cNvPr id="98" name="그림 9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8373" y="5289541"/>
              <a:ext cx="7877306" cy="137437"/>
            </a:xfrm>
            <a:prstGeom prst="rect">
              <a:avLst/>
            </a:prstGeom>
          </p:spPr>
        </p:pic>
        <p:sp>
          <p:nvSpPr>
            <p:cNvPr id="99" name="직사각형 98"/>
            <p:cNvSpPr/>
            <p:nvPr/>
          </p:nvSpPr>
          <p:spPr bwMode="auto">
            <a:xfrm>
              <a:off x="1397466" y="5281818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 bwMode="auto">
            <a:xfrm>
              <a:off x="2945934" y="5281818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직사각형 100"/>
            <p:cNvSpPr/>
            <p:nvPr/>
          </p:nvSpPr>
          <p:spPr bwMode="auto">
            <a:xfrm>
              <a:off x="1719044" y="5504247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직사각형 101"/>
            <p:cNvSpPr/>
            <p:nvPr/>
          </p:nvSpPr>
          <p:spPr bwMode="auto">
            <a:xfrm>
              <a:off x="3233956" y="5512636"/>
              <a:ext cx="186655" cy="16853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3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Pilot Tones for</a:t>
            </a:r>
            <a:br>
              <a:rPr lang="en-US" altLang="ko-KR" dirty="0"/>
            </a:br>
            <a:r>
              <a:rPr lang="en-US" altLang="ko-KR" dirty="0" smtClean="0"/>
              <a:t>20 MHz </a:t>
            </a:r>
            <a:r>
              <a:rPr lang="en-US" altLang="ko-KR" dirty="0"/>
              <a:t>DRU Tone Plan </a:t>
            </a:r>
            <a:r>
              <a:rPr lang="en-US" altLang="ko-KR" dirty="0" smtClean="0"/>
              <a:t>(3/6)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 for 106 </a:t>
            </a:r>
            <a:r>
              <a:rPr lang="en-US" altLang="ko-KR" sz="2000" dirty="0"/>
              <a:t>DRUs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1"/>
            <a:r>
              <a:rPr lang="en-US" altLang="ko-KR" sz="1800" dirty="0" smtClean="0"/>
              <a:t>For a sufficient gap between pilot tones and mirror symmetry, we propose the following pilot tones (red tones)</a:t>
            </a:r>
          </a:p>
          <a:p>
            <a:pPr lvl="2"/>
            <a:r>
              <a:rPr lang="en-US" altLang="ko-KR" sz="1600" dirty="0" smtClean="0"/>
              <a:t>106 DRU_1: </a:t>
            </a:r>
            <a:r>
              <a:rPr lang="en-US" altLang="ko-KR" sz="1600" dirty="0"/>
              <a:t>[</a:t>
            </a:r>
            <a:r>
              <a:rPr lang="en-US" altLang="ko-KR" sz="1600" dirty="0" smtClean="0"/>
              <a:t>-</a:t>
            </a:r>
            <a:r>
              <a:rPr lang="en-US" altLang="ko-KR" sz="1600" dirty="0"/>
              <a:t>52, -19, 74, </a:t>
            </a:r>
            <a:r>
              <a:rPr lang="en-US" altLang="ko-KR" sz="1600" dirty="0" smtClean="0"/>
              <a:t>107]</a:t>
            </a:r>
          </a:p>
          <a:p>
            <a:pPr lvl="2"/>
            <a:r>
              <a:rPr lang="en-US" altLang="ko-KR" sz="1600" dirty="0" smtClean="0"/>
              <a:t>106 DRU_2: [-107, -74, 19, 52]</a:t>
            </a:r>
          </a:p>
          <a:p>
            <a:pPr lvl="1"/>
            <a:r>
              <a:rPr lang="en-US" altLang="ko-KR" sz="1800" dirty="0" smtClean="0"/>
              <a:t>As a result, </a:t>
            </a:r>
            <a:r>
              <a:rPr lang="en-US" altLang="ko-KR" sz="1800" dirty="0"/>
              <a:t>both pilot and data tones are mirror symmetric </a:t>
            </a:r>
            <a:r>
              <a:rPr lang="en-US" altLang="ko-KR" sz="1800" dirty="0" smtClean="0"/>
              <a:t>between two 106 DRUs and these are also the same DRU type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35" name="TextBox 34"/>
          <p:cNvSpPr txBox="1"/>
          <p:nvPr/>
        </p:nvSpPr>
        <p:spPr>
          <a:xfrm>
            <a:off x="170610" y="2250118"/>
            <a:ext cx="980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106 DRU_1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{-</a:t>
            </a:r>
            <a:r>
              <a:rPr lang="en-US" altLang="ko-KR" sz="1000" dirty="0"/>
              <a:t>3</a:t>
            </a:r>
            <a:r>
              <a:rPr lang="en-US" altLang="ko-KR" sz="1000" dirty="0" smtClean="0"/>
              <a:t>, </a:t>
            </a:r>
            <a:r>
              <a:rPr lang="en-US" altLang="ko-KR" sz="1000" dirty="0"/>
              <a:t>2</a:t>
            </a:r>
            <a:r>
              <a:rPr lang="en-US" altLang="ko-KR" sz="1000" dirty="0" smtClean="0"/>
              <a:t>} </a:t>
            </a:r>
            <a:r>
              <a:rPr lang="en-US" altLang="ko-KR" sz="1000" dirty="0"/>
              <a:t>tones are </a:t>
            </a:r>
            <a:r>
              <a:rPr lang="en-US" altLang="ko-KR" sz="1000" dirty="0" smtClean="0"/>
              <a:t>added</a:t>
            </a:r>
            <a:endParaRPr lang="ko-KR" alt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169178" y="3473237"/>
            <a:ext cx="982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106 DRU_2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{-</a:t>
            </a:r>
            <a:r>
              <a:rPr lang="en-US" altLang="ko-KR" sz="1000" dirty="0"/>
              <a:t>2</a:t>
            </a:r>
            <a:r>
              <a:rPr lang="en-US" altLang="ko-KR" sz="1000" dirty="0" smtClean="0"/>
              <a:t>, </a:t>
            </a:r>
            <a:r>
              <a:rPr lang="en-US" altLang="ko-KR" sz="1000" dirty="0"/>
              <a:t>3</a:t>
            </a:r>
            <a:r>
              <a:rPr lang="en-US" altLang="ko-KR" sz="1000" dirty="0" smtClean="0"/>
              <a:t>} tones are added</a:t>
            </a:r>
            <a:endParaRPr lang="ko-KR" altLang="en-US" sz="1000" dirty="0"/>
          </a:p>
        </p:txBody>
      </p:sp>
      <p:grpSp>
        <p:nvGrpSpPr>
          <p:cNvPr id="7" name="그룹 6"/>
          <p:cNvGrpSpPr/>
          <p:nvPr/>
        </p:nvGrpSpPr>
        <p:grpSpPr>
          <a:xfrm>
            <a:off x="1007378" y="2125211"/>
            <a:ext cx="7924178" cy="950078"/>
            <a:chOff x="669022" y="3901555"/>
            <a:chExt cx="7924178" cy="950078"/>
          </a:xfrm>
        </p:grpSpPr>
        <p:pic>
          <p:nvPicPr>
            <p:cNvPr id="33" name="그림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0302" y="4674066"/>
              <a:ext cx="7852898" cy="145559"/>
            </a:xfrm>
            <a:prstGeom prst="rect">
              <a:avLst/>
            </a:prstGeom>
          </p:spPr>
        </p:pic>
        <p:pic>
          <p:nvPicPr>
            <p:cNvPr id="34" name="그림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638" y="4435892"/>
              <a:ext cx="7829172" cy="161275"/>
            </a:xfrm>
            <a:prstGeom prst="rect">
              <a:avLst/>
            </a:prstGeom>
          </p:spPr>
        </p:pic>
        <p:pic>
          <p:nvPicPr>
            <p:cNvPr id="37" name="그림 3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0969" y="4184261"/>
              <a:ext cx="7873840" cy="167528"/>
            </a:xfrm>
            <a:prstGeom prst="rect">
              <a:avLst/>
            </a:prstGeom>
          </p:spPr>
        </p:pic>
        <p:pic>
          <p:nvPicPr>
            <p:cNvPr id="38" name="그림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9022" y="3901555"/>
              <a:ext cx="7924175" cy="196467"/>
            </a:xfrm>
            <a:prstGeom prst="rect">
              <a:avLst/>
            </a:prstGeom>
          </p:spPr>
        </p:pic>
        <p:sp>
          <p:nvSpPr>
            <p:cNvPr id="39" name="직사각형 38"/>
            <p:cNvSpPr/>
            <p:nvPr/>
          </p:nvSpPr>
          <p:spPr bwMode="auto">
            <a:xfrm>
              <a:off x="1952886" y="4154072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5012422" y="4162987"/>
              <a:ext cx="235636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2236320" y="4643635"/>
              <a:ext cx="227247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5298392" y="4641351"/>
              <a:ext cx="226621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3451773" y="4173003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직사각형 43"/>
            <p:cNvSpPr/>
            <p:nvPr/>
          </p:nvSpPr>
          <p:spPr bwMode="auto">
            <a:xfrm>
              <a:off x="6537775" y="4162987"/>
              <a:ext cx="23563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직사각형 44"/>
            <p:cNvSpPr/>
            <p:nvPr/>
          </p:nvSpPr>
          <p:spPr bwMode="auto">
            <a:xfrm>
              <a:off x="3786840" y="4633396"/>
              <a:ext cx="227247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6809318" y="4641351"/>
              <a:ext cx="226621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007378" y="3331134"/>
            <a:ext cx="7908191" cy="953879"/>
            <a:chOff x="694023" y="2514600"/>
            <a:chExt cx="7908191" cy="953879"/>
          </a:xfrm>
        </p:grpSpPr>
        <p:pic>
          <p:nvPicPr>
            <p:cNvPr id="48" name="그림 4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4524" y="3293378"/>
              <a:ext cx="7857690" cy="175101"/>
            </a:xfrm>
            <a:prstGeom prst="rect">
              <a:avLst/>
            </a:prstGeom>
          </p:spPr>
        </p:pic>
        <p:pic>
          <p:nvPicPr>
            <p:cNvPr id="49" name="그림 4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2973" y="3073866"/>
              <a:ext cx="7786120" cy="146081"/>
            </a:xfrm>
            <a:prstGeom prst="rect">
              <a:avLst/>
            </a:prstGeom>
          </p:spPr>
        </p:pic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94023" y="2817939"/>
              <a:ext cx="7862748" cy="145472"/>
            </a:xfrm>
            <a:prstGeom prst="rect">
              <a:avLst/>
            </a:prstGeom>
          </p:spPr>
        </p:pic>
        <p:pic>
          <p:nvPicPr>
            <p:cNvPr id="51" name="그림 5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01135" y="2569877"/>
              <a:ext cx="7884301" cy="130679"/>
            </a:xfrm>
            <a:prstGeom prst="rect">
              <a:avLst/>
            </a:prstGeom>
          </p:spPr>
        </p:pic>
        <p:sp>
          <p:nvSpPr>
            <p:cNvPr id="52" name="직사각형 51"/>
            <p:cNvSpPr/>
            <p:nvPr/>
          </p:nvSpPr>
          <p:spPr bwMode="auto">
            <a:xfrm>
              <a:off x="3797765" y="2514600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5326837" y="2525835"/>
              <a:ext cx="235636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4090287" y="3029330"/>
              <a:ext cx="227247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직사각형 54"/>
            <p:cNvSpPr/>
            <p:nvPr/>
          </p:nvSpPr>
          <p:spPr bwMode="auto">
            <a:xfrm>
              <a:off x="5598482" y="3029330"/>
              <a:ext cx="226621" cy="2079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직사각형 55"/>
            <p:cNvSpPr/>
            <p:nvPr/>
          </p:nvSpPr>
          <p:spPr bwMode="auto">
            <a:xfrm>
              <a:off x="2258173" y="2535633"/>
              <a:ext cx="23244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6826615" y="2525835"/>
              <a:ext cx="235636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직사각형 57"/>
            <p:cNvSpPr/>
            <p:nvPr/>
          </p:nvSpPr>
          <p:spPr bwMode="auto">
            <a:xfrm>
              <a:off x="2549934" y="3029330"/>
              <a:ext cx="227247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7138835" y="3046108"/>
              <a:ext cx="226621" cy="207998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0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Pilot Tones for</a:t>
            </a:r>
            <a:br>
              <a:rPr lang="en-US" altLang="ko-KR" dirty="0" smtClean="0"/>
            </a:br>
            <a:r>
              <a:rPr lang="en-US" altLang="ko-KR" dirty="0" smtClean="0"/>
              <a:t>20 MHz </a:t>
            </a:r>
            <a:r>
              <a:rPr lang="en-US" altLang="ko-KR" dirty="0"/>
              <a:t>DRU Tone </a:t>
            </a:r>
            <a:r>
              <a:rPr lang="en-US" altLang="ko-KR" dirty="0" smtClean="0"/>
              <a:t>Plan (4/6)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 for 26 DRUs</a:t>
            </a:r>
          </a:p>
          <a:p>
            <a:pPr lvl="1"/>
            <a:r>
              <a:rPr lang="en-US" altLang="ko-KR" sz="1800" dirty="0"/>
              <a:t>26 DRUs are presented in the increasing order of first tone index to show how DRU indices are allocated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Both </a:t>
            </a:r>
            <a:r>
              <a:rPr lang="en-US" altLang="ko-KR" sz="1800" dirty="0"/>
              <a:t>pilot and data tones are mirror symmetric in the following pair</a:t>
            </a:r>
          </a:p>
          <a:p>
            <a:pPr lvl="2"/>
            <a:r>
              <a:rPr lang="en-US" altLang="ko-KR" sz="1600" dirty="0" smtClean="0"/>
              <a:t>{26 </a:t>
            </a:r>
            <a:r>
              <a:rPr lang="en-US" altLang="ko-KR" sz="1600" dirty="0" err="1"/>
              <a:t>DRU_a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26 DRU_10-a}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T</a:t>
            </a:r>
            <a:r>
              <a:rPr lang="en-US" altLang="ko-KR" dirty="0" smtClean="0">
                <a:sym typeface="Wingdings" panose="05000000000000000000" pitchFamily="2" charset="2"/>
              </a:rPr>
              <a:t>hese are also the same DRU type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10" name="그룹 9"/>
          <p:cNvGrpSpPr/>
          <p:nvPr/>
        </p:nvGrpSpPr>
        <p:grpSpPr>
          <a:xfrm>
            <a:off x="304800" y="2852172"/>
            <a:ext cx="8234345" cy="1338828"/>
            <a:chOff x="304800" y="2242572"/>
            <a:chExt cx="8234345" cy="1338828"/>
          </a:xfrm>
        </p:grpSpPr>
        <p:sp>
          <p:nvSpPr>
            <p:cNvPr id="49" name="TextBox 48"/>
            <p:cNvSpPr txBox="1"/>
            <p:nvPr/>
          </p:nvSpPr>
          <p:spPr>
            <a:xfrm>
              <a:off x="304800" y="2242572"/>
              <a:ext cx="838200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/>
                <a:t>26 DRU_1</a:t>
              </a:r>
            </a:p>
            <a:p>
              <a:r>
                <a:rPr lang="en-US" altLang="ko-KR" sz="900" dirty="0" smtClean="0"/>
                <a:t>26 DRU_8</a:t>
              </a:r>
            </a:p>
            <a:p>
              <a:r>
                <a:rPr lang="en-US" altLang="ko-KR" sz="900" dirty="0" smtClean="0"/>
                <a:t>26 DRU_3</a:t>
              </a:r>
            </a:p>
            <a:p>
              <a:r>
                <a:rPr lang="en-US" altLang="ko-KR" sz="900" dirty="0" smtClean="0"/>
                <a:t>26 DRU_5</a:t>
              </a:r>
            </a:p>
            <a:p>
              <a:r>
                <a:rPr lang="en-US" altLang="ko-KR" sz="900" dirty="0" smtClean="0"/>
                <a:t>26 DRU_7</a:t>
              </a:r>
            </a:p>
            <a:p>
              <a:r>
                <a:rPr lang="en-US" altLang="ko-KR" sz="900" dirty="0" smtClean="0"/>
                <a:t>26 DRU_2</a:t>
              </a:r>
            </a:p>
            <a:p>
              <a:r>
                <a:rPr lang="en-US" altLang="ko-KR" sz="900" dirty="0" smtClean="0"/>
                <a:t>26 DRU_9</a:t>
              </a:r>
            </a:p>
            <a:p>
              <a:r>
                <a:rPr lang="en-US" altLang="ko-KR" sz="900" dirty="0" smtClean="0"/>
                <a:t>26 DRU_4</a:t>
              </a:r>
            </a:p>
            <a:p>
              <a:r>
                <a:rPr lang="en-US" altLang="ko-KR" sz="900" dirty="0" smtClean="0"/>
                <a:t>26 DRU_6</a:t>
              </a:r>
              <a:endParaRPr lang="ko-KR" altLang="en-US" sz="900" dirty="0"/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1079969" y="2252444"/>
              <a:ext cx="7459176" cy="1300610"/>
              <a:chOff x="1079969" y="2683778"/>
              <a:chExt cx="7459176" cy="1300610"/>
            </a:xfrm>
          </p:grpSpPr>
          <p:pic>
            <p:nvPicPr>
              <p:cNvPr id="29" name="그림 2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79969" y="2711158"/>
                <a:ext cx="7459176" cy="1244336"/>
              </a:xfrm>
              <a:prstGeom prst="rect">
                <a:avLst/>
              </a:prstGeom>
            </p:spPr>
          </p:pic>
          <p:sp>
            <p:nvSpPr>
              <p:cNvPr id="30" name="직사각형 29"/>
              <p:cNvSpPr/>
              <p:nvPr/>
            </p:nvSpPr>
            <p:spPr bwMode="auto">
              <a:xfrm>
                <a:off x="2878822" y="3113366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직사각형 31"/>
              <p:cNvSpPr/>
              <p:nvPr/>
            </p:nvSpPr>
            <p:spPr bwMode="auto">
              <a:xfrm>
                <a:off x="6646178" y="3120999"/>
                <a:ext cx="186655" cy="168537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직사각형 32"/>
              <p:cNvSpPr/>
              <p:nvPr/>
            </p:nvSpPr>
            <p:spPr bwMode="auto">
              <a:xfrm>
                <a:off x="1425691" y="3784861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직사각형 33"/>
              <p:cNvSpPr/>
              <p:nvPr/>
            </p:nvSpPr>
            <p:spPr bwMode="auto">
              <a:xfrm>
                <a:off x="1996404" y="2683778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직사각형 34"/>
              <p:cNvSpPr/>
              <p:nvPr/>
            </p:nvSpPr>
            <p:spPr bwMode="auto">
              <a:xfrm>
                <a:off x="2301204" y="282778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직사각형 35"/>
              <p:cNvSpPr/>
              <p:nvPr/>
            </p:nvSpPr>
            <p:spPr bwMode="auto">
              <a:xfrm>
                <a:off x="2582411" y="2963411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직사각형 36"/>
              <p:cNvSpPr/>
              <p:nvPr/>
            </p:nvSpPr>
            <p:spPr bwMode="auto">
              <a:xfrm>
                <a:off x="5462717" y="3796977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직사각형 37"/>
              <p:cNvSpPr/>
              <p:nvPr/>
            </p:nvSpPr>
            <p:spPr bwMode="auto">
              <a:xfrm>
                <a:off x="5766033" y="2683778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직사각형 38"/>
              <p:cNvSpPr/>
              <p:nvPr/>
            </p:nvSpPr>
            <p:spPr bwMode="auto">
              <a:xfrm>
                <a:off x="6043393" y="282778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직사각형 39"/>
              <p:cNvSpPr/>
              <p:nvPr/>
            </p:nvSpPr>
            <p:spPr bwMode="auto">
              <a:xfrm>
                <a:off x="6339804" y="2963411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직사각형 40"/>
              <p:cNvSpPr/>
              <p:nvPr/>
            </p:nvSpPr>
            <p:spPr bwMode="auto">
              <a:xfrm>
                <a:off x="3166844" y="3236812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직사각형 41"/>
              <p:cNvSpPr/>
              <p:nvPr/>
            </p:nvSpPr>
            <p:spPr bwMode="auto">
              <a:xfrm>
                <a:off x="3437389" y="3366462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직사각형 42"/>
              <p:cNvSpPr/>
              <p:nvPr/>
            </p:nvSpPr>
            <p:spPr bwMode="auto">
              <a:xfrm>
                <a:off x="3742189" y="3493695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직사각형 43"/>
              <p:cNvSpPr/>
              <p:nvPr/>
            </p:nvSpPr>
            <p:spPr bwMode="auto">
              <a:xfrm>
                <a:off x="4021123" y="3637706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 bwMode="auto">
              <a:xfrm>
                <a:off x="6909033" y="3227667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직사각형 45"/>
              <p:cNvSpPr/>
              <p:nvPr/>
            </p:nvSpPr>
            <p:spPr bwMode="auto">
              <a:xfrm>
                <a:off x="7194782" y="3374095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 bwMode="auto">
              <a:xfrm>
                <a:off x="7475637" y="3507414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직사각형 47"/>
              <p:cNvSpPr/>
              <p:nvPr/>
            </p:nvSpPr>
            <p:spPr bwMode="auto">
              <a:xfrm>
                <a:off x="8058149" y="3645339"/>
                <a:ext cx="196618" cy="187411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51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330151</TotalTime>
  <Words>1623</Words>
  <Application>Microsoft Office PowerPoint</Application>
  <PresentationFormat>화면 슬라이드 쇼(4:3)</PresentationFormat>
  <Paragraphs>365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굴림</vt:lpstr>
      <vt:lpstr>Malgun Gothic</vt:lpstr>
      <vt:lpstr>Malgun Gothic</vt:lpstr>
      <vt:lpstr>Arial</vt:lpstr>
      <vt:lpstr>Calibri</vt:lpstr>
      <vt:lpstr>Times New Roman</vt:lpstr>
      <vt:lpstr>Wingdings</vt:lpstr>
      <vt:lpstr>802-11-Submission</vt:lpstr>
      <vt:lpstr>Mirror Symmetric 20 MHz DRU Tone Plan within 242 RRU Boundary</vt:lpstr>
      <vt:lpstr>Introduction</vt:lpstr>
      <vt:lpstr>Proposed 20 MHz DRU Tone Plan</vt:lpstr>
      <vt:lpstr>PAPR Comparison</vt:lpstr>
      <vt:lpstr>Comparison for 20 MHz DRU Tone Plans</vt:lpstr>
      <vt:lpstr>Proposed Pilot Tones for 20 MHz DRU Tone Plan (1/6)</vt:lpstr>
      <vt:lpstr>Proposed Pilot Tones for 20 MHz DRU Tone Plan (2/6)</vt:lpstr>
      <vt:lpstr>Proposed Pilot Tones for 20 MHz DRU Tone Plan (3/6)</vt:lpstr>
      <vt:lpstr>Proposed Pilot Tones for 20 MHz DRU Tone Plan (4/6)</vt:lpstr>
      <vt:lpstr>Proposed Pilot Tones for 20 MHz DRU Tone Plan (5/6)</vt:lpstr>
      <vt:lpstr>Proposed Pilot Tones for 20 MHz DRU Tone Plan (6/6)</vt:lpstr>
      <vt:lpstr>Conclusion</vt:lpstr>
      <vt:lpstr>Straw Poll #1 </vt:lpstr>
      <vt:lpstr>Straw Poll #2 </vt:lpstr>
      <vt:lpstr>Straw Poll #3 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6981</cp:revision>
  <cp:lastPrinted>2019-01-10T23:08:02Z</cp:lastPrinted>
  <dcterms:created xsi:type="dcterms:W3CDTF">2007-05-21T21:00:37Z</dcterms:created>
  <dcterms:modified xsi:type="dcterms:W3CDTF">2024-07-09T07:16:27Z</dcterms:modified>
</cp:coreProperties>
</file>