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  <p:sldMasterId id="2147483674" r:id="rId6"/>
    <p:sldMasterId id="2147483660" r:id="rId7"/>
  </p:sldMasterIdLst>
  <p:notesMasterIdLst>
    <p:notesMasterId r:id="rId26"/>
  </p:notesMasterIdLst>
  <p:handoutMasterIdLst>
    <p:handoutMasterId r:id="rId27"/>
  </p:handoutMasterIdLst>
  <p:sldIdLst>
    <p:sldId id="570" r:id="rId8"/>
    <p:sldId id="571" r:id="rId9"/>
    <p:sldId id="609" r:id="rId10"/>
    <p:sldId id="573" r:id="rId11"/>
    <p:sldId id="592" r:id="rId12"/>
    <p:sldId id="594" r:id="rId13"/>
    <p:sldId id="601" r:id="rId14"/>
    <p:sldId id="595" r:id="rId15"/>
    <p:sldId id="597" r:id="rId16"/>
    <p:sldId id="598" r:id="rId17"/>
    <p:sldId id="599" r:id="rId18"/>
    <p:sldId id="603" r:id="rId19"/>
    <p:sldId id="606" r:id="rId20"/>
    <p:sldId id="604" r:id="rId21"/>
    <p:sldId id="607" r:id="rId22"/>
    <p:sldId id="608" r:id="rId23"/>
    <p:sldId id="583" r:id="rId24"/>
    <p:sldId id="584" r:id="rId25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59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전은성/JEON EUN SUNG" initials="전ES" lastIdx="1" clrIdx="0">
    <p:extLst>
      <p:ext uri="{19B8F6BF-5375-455C-9EA6-DF929625EA0E}">
        <p15:presenceInfo xmlns:p15="http://schemas.microsoft.com/office/powerpoint/2012/main" userId="S-1-5-21-316528069-2937973543-3578848228-21024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FFFFCC"/>
    <a:srgbClr val="FFCCCC"/>
    <a:srgbClr val="33CCCC"/>
    <a:srgbClr val="9966FF"/>
    <a:srgbClr val="FFCC99"/>
    <a:srgbClr val="EAEAEA"/>
    <a:srgbClr val="C00000"/>
    <a:srgbClr val="F2DC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밝은 스타일 1 - 강조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6391" autoAdjust="0"/>
  </p:normalViewPr>
  <p:slideViewPr>
    <p:cSldViewPr>
      <p:cViewPr varScale="1">
        <p:scale>
          <a:sx n="115" d="100"/>
          <a:sy n="115" d="100"/>
        </p:scale>
        <p:origin x="1608" y="102"/>
      </p:cViewPr>
      <p:guideLst>
        <p:guide orient="horz" pos="159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02" y="126"/>
      </p:cViewPr>
      <p:guideLst>
        <p:guide orient="horz" pos="3127"/>
        <p:guide pos="2141"/>
      </p:guideLst>
    </p:cSldViewPr>
  </p:notes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commentAuthors" Target="comment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65328" y="193828"/>
            <a:ext cx="2250712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802.11-yy/xxxxr0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1636" y="193828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542760" y="9607410"/>
            <a:ext cx="165109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4476" y="9607410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F54F3633-8635-49BE-B7DB-4FE733D299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80079" y="414317"/>
            <a:ext cx="543751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80080" y="9607410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375"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0080" y="9595524"/>
            <a:ext cx="558847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6062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41579" y="108926"/>
            <a:ext cx="2416480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doc.: IEEE 802.11-yy/XXXXr0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41173" y="108927"/>
            <a:ext cx="939726" cy="22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375" eaLnBrk="0" hangingPunct="0">
              <a:defRPr sz="1400" b="1"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Month Year</a:t>
            </a:r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5513" y="750888"/>
            <a:ext cx="4946650" cy="37099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5" y="4715409"/>
            <a:ext cx="4986207" cy="44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54" tIns="46034" rIns="93654" bIns="460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045301" y="9610806"/>
            <a:ext cx="211275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163" lvl="4" algn="r" defTabSz="933375" eaLnBrk="0" hangingPunct="0">
              <a:defRPr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4074" y="9610806"/>
            <a:ext cx="51777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375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2C873923-7103-4AF9-AECF-EE09B40480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09649" y="9610806"/>
            <a:ext cx="71814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09648" y="9609108"/>
            <a:ext cx="53783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34948" y="317531"/>
            <a:ext cx="552778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lIns="91432" tIns="45716" rIns="91432" bIns="45716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33704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3907347" y="108926"/>
            <a:ext cx="2250712" cy="223886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doc.: IEEE 802.11-yy/xxxxr0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Month Year</a:t>
            </a:r>
          </a:p>
        </p:txBody>
      </p:sp>
      <p:sp>
        <p:nvSpPr>
          <p:cNvPr id="1126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/>
          <a:p>
            <a:pPr lvl="4">
              <a:defRPr/>
            </a:pPr>
            <a:r>
              <a:rPr lang="en-US" dirty="0" smtClean="0"/>
              <a:t>John Doe, Some Company</a:t>
            </a:r>
          </a:p>
        </p:txBody>
      </p:sp>
      <p:sp>
        <p:nvSpPr>
          <p:cNvPr id="1331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46667" y="9610806"/>
            <a:ext cx="415178" cy="184666"/>
          </a:xfrm>
          <a:noFill/>
        </p:spPr>
        <p:txBody>
          <a:bodyPr/>
          <a:lstStyle/>
          <a:p>
            <a:r>
              <a:rPr lang="en-US" dirty="0" smtClean="0">
                <a:cs typeface="Arial" charset="0"/>
              </a:rPr>
              <a:t>Page </a:t>
            </a:r>
            <a:fld id="{B376B859-F927-4FFC-938A-1E85F81B0C78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  <p:sp>
        <p:nvSpPr>
          <p:cNvPr id="133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5513" y="750888"/>
            <a:ext cx="4946650" cy="3709987"/>
          </a:xfrm>
          <a:ln/>
        </p:spPr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1376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0743412-9668-4686-B109-E3B2457EF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1079F9C-5C87-45BF-8450-007BCEAE6F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DC9B8F1-287D-4B8B-8904-2261870F7D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86E05228-1FDB-49BC-8BC4-A91A7D762AB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3478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0640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1743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6924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81358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1422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541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9" name="바닥글 개체 틀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72530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606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2883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998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354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58104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9538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5157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4206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4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859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031671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28735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171874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10358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01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7781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F652A146-6F07-41EF-8958-F5CF356A0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182055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9B3AFDE4-E638-42C0-A68B-50C601C7C8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7F62F27-0EC7-4D1C-8A98-B521A5C1B6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C69D9E18-8FC9-4D6F-9D47-7F236DA35C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4A8CB34A-F2D3-4F3B-AD27-33B98B268C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6842823D-4EFD-4122-8A9F-C6D9274A89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95524" y="6475413"/>
            <a:ext cx="164840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425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 sz="1800" b="1">
                <a:cs typeface="+mn-cs"/>
              </a:defRPr>
            </a:lvl1pPr>
          </a:lstStyle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913671" y="6475413"/>
            <a:ext cx="163025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0" hangingPunct="0"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0" hangingPunct="0"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/>
              <a:t>Slide </a:t>
            </a:r>
            <a:fld id="{7614916F-BBEF-4684-B6F5-1E636F42BA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162485" y="332601"/>
            <a:ext cx="328301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 eaLnBrk="0" hangingPunct="0">
              <a:defRPr/>
            </a:pPr>
            <a:r>
              <a:rPr lang="en-US" sz="1800" b="1" dirty="0">
                <a:cs typeface="+mn-cs"/>
              </a:rPr>
              <a:t>doc.: IEEE </a:t>
            </a:r>
            <a:r>
              <a:rPr lang="en-US" sz="1800" b="1" dirty="0" smtClean="0">
                <a:cs typeface="+mn-cs"/>
              </a:rPr>
              <a:t>802.11-24/1901r0</a:t>
            </a:r>
            <a:endParaRPr lang="en-US" sz="1800" b="1" dirty="0">
              <a:cs typeface="+mn-cs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dirty="0">
                <a:cs typeface="+mn-cs"/>
              </a:rPr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A495C-9DFE-49FB-89F9-6843B5B56904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382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July 2024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 smtClean="0"/>
              <a:t>Eunsung Jeon, Samsung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7C72B-71E8-4129-B102-1459BDCCFC00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4679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Date Placeholder 3"/>
          <p:cNvSpPr>
            <a:spLocks noGrp="1"/>
          </p:cNvSpPr>
          <p:nvPr>
            <p:ph type="dt" sz="quarter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102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8305800" cy="1066800"/>
          </a:xfrm>
        </p:spPr>
        <p:txBody>
          <a:bodyPr/>
          <a:lstStyle/>
          <a:p>
            <a:r>
              <a:rPr lang="en-US" sz="2600" dirty="0" smtClean="0"/>
              <a:t>ML-aided CSI Quantization and Its Application to Smooth Beamforming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3810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2000" dirty="0" smtClean="0"/>
              <a:t>Date:</a:t>
            </a:r>
            <a:r>
              <a:rPr lang="en-US" sz="2000" b="0" dirty="0" smtClean="0"/>
              <a:t> 2024-07-01</a:t>
            </a:r>
          </a:p>
        </p:txBody>
      </p:sp>
      <p:sp>
        <p:nvSpPr>
          <p:cNvPr id="1031" name="Rectangle 12"/>
          <p:cNvSpPr>
            <a:spLocks noChangeArrowheads="1"/>
          </p:cNvSpPr>
          <p:nvPr/>
        </p:nvSpPr>
        <p:spPr bwMode="auto">
          <a:xfrm>
            <a:off x="533400" y="22098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30236"/>
              </p:ext>
            </p:extLst>
          </p:nvPr>
        </p:nvGraphicFramePr>
        <p:xfrm>
          <a:off x="527050" y="2752725"/>
          <a:ext cx="7280275" cy="3717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23" name="Document" r:id="rId4" imgW="8931063" imgH="4597662" progId="Word.Document.8">
                  <p:embed/>
                </p:oleObj>
              </mc:Choice>
              <mc:Fallback>
                <p:oleObj name="Document" r:id="rId4" imgW="8931063" imgH="4597662" progId="Word.Document.8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2752725"/>
                        <a:ext cx="7280275" cy="3717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215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/>
                  <a:t>Using the channel estimates </a:t>
                </a:r>
                <a:r>
                  <a:rPr lang="en-US" altLang="ko-KR" dirty="0" smtClean="0"/>
                  <a:t>from </a:t>
                </a:r>
                <a:r>
                  <a:rPr lang="en-US" altLang="ko-KR" dirty="0"/>
                  <a:t>the received NDP, </a:t>
                </a:r>
                <a:r>
                  <a:rPr lang="en-US" altLang="ko-KR" dirty="0" smtClean="0"/>
                  <a:t>receiver (</a:t>
                </a:r>
                <a:r>
                  <a:rPr lang="en-US" altLang="ko-KR" dirty="0" err="1" smtClean="0"/>
                  <a:t>BFee</a:t>
                </a:r>
                <a:r>
                  <a:rPr lang="en-US" altLang="ko-KR" dirty="0" smtClean="0"/>
                  <a:t>) </a:t>
                </a:r>
                <a:r>
                  <a:rPr lang="en-US" altLang="ko-KR" dirty="0"/>
                  <a:t>calculates two types of channel characteristics in </a:t>
                </a:r>
                <a:r>
                  <a:rPr lang="en-US" altLang="ko-KR" dirty="0" smtClean="0"/>
                  <a:t>the time </a:t>
                </a:r>
                <a:r>
                  <a:rPr lang="en-US" altLang="ko-KR" dirty="0"/>
                  <a:t>domain and the frequency domain, </a:t>
                </a:r>
                <a:r>
                  <a:rPr lang="en-US" altLang="ko-KR" dirty="0" smtClean="0"/>
                  <a:t>respectively.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variance of the channel frequency response (CFR)</a:t>
                </a: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ko-KR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den>
                                </m:f>
                                <m:nary>
                                  <m:naryPr>
                                    <m:chr m:val="∑"/>
                                    <m:limLoc m:val="undOvr"/>
                                    <m:ctrlPr>
                                      <a:rPr lang="ko-KR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=0</m:t>
                                    </m:r>
                                  </m:sub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ko-KR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ko-KR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ko-KR" altLang="ko-K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acc>
                                                  <m:accPr>
                                                    <m:chr m:val="̂"/>
                                                    <m:ctrlPr>
                                                      <a:rPr lang="ko-KR" altLang="en-US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𝐻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b>
                                                <m: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(</m:t>
                                            </m:r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ko-KR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ko-KR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ko-KR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</m:den>
                                        </m:f>
                                        <m:nary>
                                          <m:naryPr>
                                            <m:chr m:val="∑"/>
                                            <m:limLoc m:val="undOvr"/>
                                            <m:ctrlPr>
                                              <a:rPr lang="ko-KR" altLang="ko-K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naryPr>
                                          <m:sub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=0</m:t>
                                            </m:r>
                                          </m:sub>
                                          <m:sup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𝑁</m:t>
                                            </m:r>
                                            <m:r>
                                              <a:rPr lang="en-US" altLang="ko-KR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p>
                                          <m:e>
                                            <m:d>
                                              <m:dPr>
                                                <m:begChr m:val="|"/>
                                                <m:endChr m:val="|"/>
                                                <m:ctrlPr>
                                                  <a:rPr lang="ko-KR" altLang="ko-K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ko-KR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acc>
                                                      <m:accPr>
                                                        <m:chr m:val="̂"/>
                                                        <m:ctrlPr>
                                                          <a:rPr lang="ko-KR" altLang="en-US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en-US" altLang="ko-K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𝐻</m:t>
                                                        </m:r>
                                                      </m:e>
                                                    </m:acc>
                                                  </m:e>
                                                  <m:sub>
                                                    <m:r>
                                                      <a:rPr lang="en-US" altLang="ko-K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altLang="ko-KR" i="1">
                                                    <a:latin typeface="Cambria Math" panose="02040503050406030204" pitchFamily="18" charset="0"/>
                                                  </a:rPr>
                                                  <m:t>)</m:t>
                                                </m:r>
                                              </m:e>
                                            </m:d>
                                          </m:e>
                                        </m:nary>
                                      </m:e>
                                    </m:d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ko-KR" dirty="0" smtClean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ko-KR" alt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</m:acc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dirty="0"/>
                  <a:t> is the estimated channel for the </a:t>
                </a:r>
                <a:r>
                  <a:rPr lang="en-US" altLang="ko-KR" i="1" dirty="0"/>
                  <a:t>k</a:t>
                </a:r>
                <a:r>
                  <a:rPr lang="en-US" altLang="ko-KR" dirty="0"/>
                  <a:t>-</a:t>
                </a:r>
                <a:r>
                  <a:rPr lang="en-US" altLang="ko-KR" dirty="0" err="1"/>
                  <a:t>th</a:t>
                </a:r>
                <a:r>
                  <a:rPr lang="en-US" altLang="ko-KR" dirty="0"/>
                  <a:t> subcarrier for the </a:t>
                </a:r>
                <a:r>
                  <a:rPr lang="en-US" altLang="ko-KR" i="1" dirty="0" err="1"/>
                  <a:t>ij</a:t>
                </a:r>
                <a:r>
                  <a:rPr lang="en-US" altLang="ko-KR" dirty="0" err="1"/>
                  <a:t>-th</a:t>
                </a:r>
                <a:r>
                  <a:rPr lang="en-US" altLang="ko-KR" dirty="0"/>
                  <a:t> element</a:t>
                </a:r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mean channel delay spread of the channel impulse response (CIR)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𝑚𝑒𝑎𝑛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den>
                    </m:f>
                    <m:nary>
                      <m:naryPr>
                        <m:chr m:val="∑"/>
                        <m:limLoc m:val="subSup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nary>
                          <m:naryPr>
                            <m:chr m:val="∑"/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sSub>
                              <m:sSub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</m:s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𝐼𝐷𝐹𝑇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𝜙</m:t>
                                        </m:r>
                                      </m:e>
                                      <m:sub>
                                        <m:r>
                                          <a:rPr lang="ko-KR" altLang="en-US" i="1">
                                            <a:latin typeface="Cambria Math" panose="02040503050406030204" pitchFamily="18" charset="0"/>
                                          </a:rPr>
                                          <m:t>∆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</m:nary>
                      </m:e>
                    </m:nary>
                  </m:oMath>
                </a14:m>
                <a:endParaRPr lang="en-US" altLang="ko-KR" dirty="0" smtClean="0"/>
              </a:p>
              <a:p>
                <a:pPr lvl="2"/>
                <a:r>
                  <a:rPr lang="en-US" altLang="ko-KR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∆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̂"/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  <m:sSub>
                          <m:sSub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ko-KR" alt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+∆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altLang="ko-KR" dirty="0"/>
                  <a:t> , IDFT(</a:t>
                </a:r>
                <a14:m>
                  <m:oMath xmlns:m="http://schemas.openxmlformats.org/officeDocument/2006/math">
                    <m:r>
                      <a:rPr lang="en-US" altLang="ko-KR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altLang="ko-KR" dirty="0"/>
                  <a:t>) is the inverse DFT function</a:t>
                </a:r>
              </a:p>
              <a:p>
                <a:pPr lvl="2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ML-aided CSI Quantization (1/2)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5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ML </a:t>
                </a:r>
                <a:r>
                  <a:rPr lang="en-US" altLang="ko-KR" dirty="0"/>
                  <a:t>classifies the channel </a:t>
                </a:r>
                <a:r>
                  <a:rPr lang="en-US" altLang="ko-KR" dirty="0" smtClean="0"/>
                  <a:t>selectivity by </a:t>
                </a:r>
                <a:r>
                  <a:rPr lang="en-US" altLang="ko-KR" dirty="0"/>
                  <a:t>using an unsupervised learning-based K-means </a:t>
                </a:r>
                <a:r>
                  <a:rPr lang="en-US" altLang="ko-KR" dirty="0" smtClean="0"/>
                  <a:t>algorithm.</a:t>
                </a:r>
              </a:p>
              <a:p>
                <a:pPr lvl="1"/>
                <a:r>
                  <a:rPr lang="en-US" altLang="ko-KR" dirty="0" smtClean="0"/>
                  <a:t>It </a:t>
                </a:r>
                <a:r>
                  <a:rPr lang="en-US" altLang="ko-KR" dirty="0"/>
                  <a:t>finds </a:t>
                </a:r>
                <a:r>
                  <a:rPr lang="en-US" altLang="ko-KR" dirty="0" smtClean="0"/>
                  <a:t>the two centroids </a:t>
                </a:r>
                <a:r>
                  <a:rPr lang="en-US" altLang="ko-KR" dirty="0"/>
                  <a:t>of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 in </a:t>
                </a:r>
                <a:r>
                  <a:rPr lang="en-US" altLang="ko-KR" dirty="0"/>
                  <a:t>an iterative </a:t>
                </a:r>
                <a:r>
                  <a:rPr lang="en-US" altLang="ko-KR" dirty="0" smtClean="0"/>
                  <a:t>manner.</a:t>
                </a:r>
              </a:p>
              <a:p>
                <a:pPr lvl="1"/>
                <a:r>
                  <a:rPr lang="en-US" altLang="ko-KR" dirty="0" smtClean="0"/>
                  <a:t>The classification </a:t>
                </a:r>
                <a:r>
                  <a:rPr lang="en-US" altLang="ko-KR" dirty="0"/>
                  <a:t>is determined base on the minimum </a:t>
                </a:r>
                <a:r>
                  <a:rPr lang="en-US" altLang="ko-KR" dirty="0" smtClean="0"/>
                  <a:t>Euclidean distance </a:t>
                </a:r>
                <a:r>
                  <a:rPr lang="en-US" altLang="ko-KR" dirty="0"/>
                  <a:t>between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b="1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ko-KR" alt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𝑚𝑒𝑎𝑛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ko-KR" dirty="0" smtClean="0"/>
                  <a:t> and its two centroids.</a:t>
                </a:r>
              </a:p>
              <a:p>
                <a:pPr lvl="2"/>
                <a:r>
                  <a:rPr lang="en-US" altLang="ko-KR" dirty="0"/>
                  <a:t>The CSI quantization level is adaptively </a:t>
                </a:r>
                <a:r>
                  <a:rPr lang="en-US" altLang="ko-KR" dirty="0" smtClean="0"/>
                  <a:t>determined based on channel-type classification</a:t>
                </a:r>
                <a:r>
                  <a:rPr lang="en-US" altLang="ko-KR" dirty="0"/>
                  <a:t> </a:t>
                </a:r>
                <a:r>
                  <a:rPr lang="en-US" altLang="ko-KR" dirty="0" smtClean="0"/>
                  <a:t>result.</a:t>
                </a:r>
                <a:endParaRPr lang="en-US" altLang="ko-KR" dirty="0"/>
              </a:p>
              <a:p>
                <a:pPr lvl="2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ML-aided CSI </a:t>
            </a:r>
            <a:r>
              <a:rPr lang="en-US" altLang="ko-KR" dirty="0" smtClean="0"/>
              <a:t>Quantization (2/2)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913" y="3569084"/>
            <a:ext cx="3155087" cy="2873078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7061" y="5652760"/>
            <a:ext cx="2759076" cy="545655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52" y="3969000"/>
            <a:ext cx="4380348" cy="86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Link level simulator </a:t>
                </a:r>
                <a:r>
                  <a:rPr lang="en-US" altLang="ko-KR" dirty="0"/>
                  <a:t>p</a:t>
                </a:r>
                <a:r>
                  <a:rPr lang="en-US" altLang="ko-KR" dirty="0" smtClean="0"/>
                  <a:t>arameters</a:t>
                </a:r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endParaRPr lang="en-US" altLang="ko-KR" dirty="0" smtClean="0"/>
              </a:p>
              <a:p>
                <a:endParaRPr lang="en-US" altLang="ko-KR" dirty="0"/>
              </a:p>
              <a:p>
                <a:pPr lvl="1"/>
                <a:r>
                  <a:rPr lang="en-US" altLang="ko-KR" dirty="0" smtClean="0"/>
                  <a:t>In order to consider the CSI feedback overhead, throughput performance is evaluated by</a:t>
                </a:r>
              </a:p>
              <a:p>
                <a:pPr lvl="2"/>
                <a:r>
                  <a:rPr lang="en-US" altLang="ko-KR" b="0" dirty="0" smtClean="0"/>
                  <a:t>Throughput (Mbps/Hz)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𝑑𝑎𝑡𝑎</m:t>
                            </m:r>
                          </m:sub>
                        </m:sSub>
                        <m:d>
                          <m:d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m:rPr>
                                <m:sty m:val="p"/>
                              </m:rPr>
                              <a:rPr lang="en-US" altLang="ko-KR" b="0" i="0" smtClean="0">
                                <a:latin typeface="Cambria Math" panose="02040503050406030204" pitchFamily="18" charset="0"/>
                              </a:rPr>
                              <m:t>PER</m:t>
                            </m:r>
                          </m:e>
                        </m:d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𝐵𝑊</m:t>
                        </m:r>
                      </m:num>
                      <m:den>
                        <m:sSub>
                          <m:sSub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𝑁𝐷𝑃𝐴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𝑁𝐷𝑃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𝐶𝐵𝑅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𝑎𝑡𝑎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+3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𝑆𝐼𝐹𝑆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 b="-249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Simulation Parameters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227" y="1809000"/>
            <a:ext cx="4617546" cy="317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4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We can see that the cross-correlation </a:t>
            </a:r>
            <a:r>
              <a:rPr lang="en-US" altLang="ko-KR" dirty="0" smtClean="0"/>
              <a:t>of the </a:t>
            </a:r>
            <a:r>
              <a:rPr lang="en-US" altLang="ko-KR" dirty="0"/>
              <a:t>proposed </a:t>
            </a:r>
            <a:r>
              <a:rPr lang="en-US" altLang="ko-KR" dirty="0" smtClean="0"/>
              <a:t>smooth beamforming method mostly </a:t>
            </a:r>
            <a:r>
              <a:rPr lang="en-US" altLang="ko-KR" dirty="0"/>
              <a:t>fall in the range of [0, 1</a:t>
            </a:r>
            <a:r>
              <a:rPr lang="en-US" altLang="ko-KR" dirty="0" smtClean="0"/>
              <a:t>] while </a:t>
            </a:r>
            <a:r>
              <a:rPr lang="en-US" altLang="ko-KR" dirty="0"/>
              <a:t>the conventional method goes over in the range [-1</a:t>
            </a:r>
            <a:r>
              <a:rPr lang="en-US" altLang="ko-KR" dirty="0" smtClean="0"/>
              <a:t>, 0</a:t>
            </a:r>
            <a:r>
              <a:rPr lang="en-US" altLang="ko-KR" dirty="0"/>
              <a:t>] with non-negligible </a:t>
            </a:r>
            <a:r>
              <a:rPr lang="en-US" altLang="ko-KR" dirty="0" smtClean="0"/>
              <a:t>percentage.</a:t>
            </a:r>
          </a:p>
          <a:p>
            <a:pPr lvl="1"/>
            <a:r>
              <a:rPr lang="en-US" altLang="ko-KR" dirty="0"/>
              <a:t>This verifies the </a:t>
            </a:r>
            <a:r>
              <a:rPr lang="en-US" altLang="ko-KR" dirty="0" smtClean="0"/>
              <a:t>significant smoothness </a:t>
            </a:r>
            <a:r>
              <a:rPr lang="en-US" altLang="ko-KR" dirty="0"/>
              <a:t>improvement of the proposed </a:t>
            </a:r>
            <a:r>
              <a:rPr lang="en-US" altLang="ko-KR" dirty="0" smtClean="0"/>
              <a:t>two methods.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Cross-correlation Comparison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7" name="그림 6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752000" y="3360600"/>
            <a:ext cx="3600000" cy="252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794757" y="3360600"/>
            <a:ext cx="3600000" cy="2520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3351" y="6096000"/>
            <a:ext cx="9428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b="1" dirty="0" smtClean="0"/>
              <a:t>[Snap-shot]</a:t>
            </a:r>
            <a:endParaRPr lang="ko-KR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82961" y="6096000"/>
            <a:ext cx="9893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[</a:t>
            </a:r>
            <a:r>
              <a:rPr lang="en-US" altLang="ko-KR" b="1" dirty="0" smtClean="0"/>
              <a:t>Histogram</a:t>
            </a:r>
            <a:r>
              <a:rPr lang="en-US" altLang="ko-KR" dirty="0" smtClean="0"/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304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We </a:t>
            </a:r>
            <a:r>
              <a:rPr lang="en-US" altLang="ko-KR" dirty="0"/>
              <a:t>can see that </a:t>
            </a:r>
            <a:r>
              <a:rPr lang="en-US" altLang="ko-KR" dirty="0" smtClean="0"/>
              <a:t>conventional CSI feedback method suffers </a:t>
            </a:r>
            <a:r>
              <a:rPr lang="en-US" altLang="ko-KR" dirty="0"/>
              <a:t>from severe performance degradation showing </a:t>
            </a:r>
            <a:r>
              <a:rPr lang="en-US" altLang="ko-KR" dirty="0" smtClean="0"/>
              <a:t>error-floor due </a:t>
            </a:r>
            <a:r>
              <a:rPr lang="en-US" altLang="ko-KR" dirty="0"/>
              <a:t>to the discontinuity of the beamforming matrix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The sub-optimal </a:t>
            </a:r>
            <a:r>
              <a:rPr lang="en-US" altLang="ko-KR" dirty="0"/>
              <a:t>method shows a gain of about 2dB at </a:t>
            </a:r>
            <a:r>
              <a:rPr lang="en-US" altLang="ko-KR" dirty="0" smtClean="0"/>
              <a:t>PER=0.1 compared </a:t>
            </a:r>
            <a:r>
              <a:rPr lang="en-US" altLang="ko-KR" dirty="0"/>
              <a:t>to the conventional one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In case of the optimal method</a:t>
            </a:r>
            <a:r>
              <a:rPr lang="en-US" altLang="ko-KR" dirty="0"/>
              <a:t>, a gain of about </a:t>
            </a:r>
            <a:r>
              <a:rPr lang="en-US" altLang="ko-KR" dirty="0" smtClean="0"/>
              <a:t>4dB is </a:t>
            </a:r>
            <a:r>
              <a:rPr lang="en-US" altLang="ko-KR" dirty="0"/>
              <a:t>obtained at PER </a:t>
            </a:r>
            <a:r>
              <a:rPr lang="en-US" altLang="ko-KR" dirty="0" smtClean="0"/>
              <a:t>= 0.1 </a:t>
            </a:r>
            <a:r>
              <a:rPr lang="en-US" altLang="ko-KR" dirty="0"/>
              <a:t>compared to conventional one</a:t>
            </a:r>
            <a:r>
              <a:rPr lang="en-US" altLang="ko-KR" dirty="0" smtClean="0"/>
              <a:t>.</a:t>
            </a:r>
          </a:p>
          <a:p>
            <a:pPr lvl="2"/>
            <a:r>
              <a:rPr lang="en-US" altLang="ko-KR" dirty="0" smtClean="0"/>
              <a:t>Additional </a:t>
            </a:r>
            <a:r>
              <a:rPr lang="en-US" altLang="ko-KR" dirty="0"/>
              <a:t>1dB gain can be obtained by combining </a:t>
            </a:r>
            <a:r>
              <a:rPr lang="en-US" altLang="ko-KR" dirty="0" smtClean="0"/>
              <a:t>the smooth </a:t>
            </a:r>
            <a:r>
              <a:rPr lang="en-US" altLang="ko-KR" dirty="0" err="1" smtClean="0"/>
              <a:t>BFer</a:t>
            </a:r>
            <a:r>
              <a:rPr lang="en-US" altLang="ko-KR" dirty="0" smtClean="0"/>
              <a:t> algorithm.</a:t>
            </a:r>
            <a:endParaRPr lang="en-US" altLang="ko-KR" dirty="0"/>
          </a:p>
          <a:p>
            <a:pPr lvl="1"/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(1/3)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2954" y="3969000"/>
            <a:ext cx="3132846" cy="2340000"/>
          </a:xfrm>
          <a:prstGeom prst="rect">
            <a:avLst/>
          </a:prstGeom>
        </p:spPr>
      </p:pic>
      <p:pic>
        <p:nvPicPr>
          <p:cNvPr id="8" name="그림 7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00" y="3969000"/>
            <a:ext cx="3240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6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When </a:t>
            </a:r>
            <a:r>
              <a:rPr lang="en-US" altLang="ko-KR" dirty="0"/>
              <a:t>integrating </a:t>
            </a:r>
            <a:r>
              <a:rPr lang="en-US" altLang="ko-KR" dirty="0" smtClean="0"/>
              <a:t>ML-aided CSI quantization, </a:t>
            </a:r>
            <a:r>
              <a:rPr lang="en-US" altLang="ko-KR" dirty="0"/>
              <a:t>both conventional and proposed methods can reduce the amount of </a:t>
            </a:r>
            <a:r>
              <a:rPr lang="en-US" altLang="ko-KR" dirty="0" smtClean="0"/>
              <a:t>CSI feedback </a:t>
            </a:r>
            <a:r>
              <a:rPr lang="en-US" altLang="ko-KR" dirty="0"/>
              <a:t>overhead about 27%. </a:t>
            </a:r>
            <a:endParaRPr lang="en-US" altLang="ko-KR" dirty="0" smtClean="0"/>
          </a:p>
          <a:p>
            <a:r>
              <a:rPr lang="en-US" altLang="ko-KR" dirty="0" smtClean="0"/>
              <a:t>With </a:t>
            </a:r>
            <a:r>
              <a:rPr lang="en-US" altLang="ko-KR" dirty="0"/>
              <a:t>the </a:t>
            </a:r>
            <a:r>
              <a:rPr lang="en-US" altLang="ko-KR" dirty="0" smtClean="0"/>
              <a:t>conventional CSI method </a:t>
            </a:r>
            <a:r>
              <a:rPr lang="en-US" altLang="ko-KR" dirty="0"/>
              <a:t>as the </a:t>
            </a:r>
            <a:r>
              <a:rPr lang="en-US" altLang="ko-KR" dirty="0" smtClean="0"/>
              <a:t>baseline,</a:t>
            </a:r>
            <a:endParaRPr lang="en-US" altLang="ko-KR" dirty="0"/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optimal method has </a:t>
            </a:r>
            <a:r>
              <a:rPr lang="en-US" altLang="ko-KR" dirty="0" smtClean="0"/>
              <a:t>only 88</a:t>
            </a:r>
            <a:r>
              <a:rPr lang="en-US" altLang="ko-KR" dirty="0"/>
              <a:t>% (i.e., 2879/3256) of the baseline</a:t>
            </a:r>
            <a:r>
              <a:rPr lang="en-US" altLang="ko-KR" dirty="0" smtClean="0"/>
              <a:t>.</a:t>
            </a:r>
          </a:p>
          <a:p>
            <a:pPr lvl="1"/>
            <a:r>
              <a:rPr lang="en-US" altLang="ko-KR" dirty="0" smtClean="0"/>
              <a:t>It is </a:t>
            </a:r>
            <a:r>
              <a:rPr lang="en-US" altLang="ko-KR" dirty="0"/>
              <a:t>further </a:t>
            </a:r>
            <a:r>
              <a:rPr lang="en-US" altLang="ko-KR" dirty="0" smtClean="0"/>
              <a:t>reduced to </a:t>
            </a:r>
            <a:r>
              <a:rPr lang="en-US" altLang="ko-KR" dirty="0"/>
              <a:t>73% (i.e., 2408/3256) when the sub-optimal method is </a:t>
            </a:r>
            <a:r>
              <a:rPr lang="en-US" altLang="ko-KR" dirty="0" smtClean="0"/>
              <a:t>used.</a:t>
            </a:r>
            <a:endParaRPr lang="ko-KR" alt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(2/3)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6264" y="3679498"/>
            <a:ext cx="3691471" cy="276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9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Effect of the ML-aided CSI quantization to the performance</a:t>
                </a:r>
              </a:p>
              <a:p>
                <a:pPr lvl="1"/>
                <a:r>
                  <a:rPr lang="en-US" altLang="ko-KR" dirty="0" smtClean="0"/>
                  <a:t>For </a:t>
                </a:r>
                <a:r>
                  <a:rPr lang="en-US" altLang="ko-KR" dirty="0"/>
                  <a:t>the sub-optimal </a:t>
                </a:r>
                <a:r>
                  <a:rPr lang="en-US" altLang="ko-KR" dirty="0" smtClean="0"/>
                  <a:t>method, performance loss is negligible, when </a:t>
                </a:r>
                <a:r>
                  <a:rPr lang="en-US" altLang="ko-KR" dirty="0"/>
                  <a:t>applying the </a:t>
                </a:r>
                <a:r>
                  <a:rPr lang="en-US" altLang="ko-KR" dirty="0" smtClean="0"/>
                  <a:t>ML-aided adaptive quantization scheme.</a:t>
                </a:r>
              </a:p>
              <a:p>
                <a:pPr lvl="1"/>
                <a:r>
                  <a:rPr lang="en-US" altLang="ko-KR" dirty="0"/>
                  <a:t>For the optimal method, the loss of PER is </a:t>
                </a:r>
                <a:r>
                  <a:rPr lang="en-US" altLang="ko-KR" dirty="0" smtClean="0"/>
                  <a:t>negligible for </a:t>
                </a:r>
                <a:r>
                  <a:rPr lang="en-US" altLang="ko-KR" dirty="0"/>
                  <a:t>MCS 9, while it shows a loss of about 1dB for </a:t>
                </a:r>
                <a:r>
                  <a:rPr lang="en-US" altLang="ko-KR" dirty="0" smtClean="0"/>
                  <a:t>MCS 11.</a:t>
                </a:r>
              </a:p>
              <a:p>
                <a:pPr lvl="2"/>
                <a:r>
                  <a:rPr lang="en-US" altLang="ko-KR" dirty="0" smtClean="0"/>
                  <a:t>Since the </a:t>
                </a:r>
                <a:r>
                  <a:rPr lang="en-US" altLang="ko-KR" dirty="0"/>
                  <a:t>optimal </a:t>
                </a:r>
                <a:r>
                  <a:rPr lang="en-US" altLang="ko-KR" dirty="0" smtClean="0"/>
                  <a:t>method requires additional CSI (i.e.,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 smtClean="0"/>
                  <a:t> angles), and thus it is more sensitive to the CSI quantization effect, especially for high QAM.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Performance Evaluation (3/3)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1918" y="3609000"/>
            <a:ext cx="3640163" cy="278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18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Summary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In this contribution, we presented CSI feedback method for smooth beamforming in both optimal and sub-optimal ways.</a:t>
            </a:r>
          </a:p>
          <a:p>
            <a:pPr lvl="1"/>
            <a:r>
              <a:rPr lang="en-US" altLang="ko-KR" dirty="0"/>
              <a:t>Optimal </a:t>
            </a:r>
            <a:r>
              <a:rPr lang="en-US" altLang="ko-KR" dirty="0" smtClean="0"/>
              <a:t>method</a:t>
            </a:r>
          </a:p>
          <a:p>
            <a:pPr lvl="2"/>
            <a:r>
              <a:rPr lang="en-US" altLang="ko-KR" dirty="0" smtClean="0"/>
              <a:t>Additional </a:t>
            </a:r>
            <a:r>
              <a:rPr lang="en-US" altLang="ko-KR" dirty="0"/>
              <a:t>channel information is feedback to maximize the </a:t>
            </a:r>
            <a:r>
              <a:rPr lang="en-US" altLang="ko-KR" dirty="0" smtClean="0"/>
              <a:t>cross-correlation between adjacent </a:t>
            </a:r>
            <a:r>
              <a:rPr lang="en-US" altLang="ko-KR" dirty="0"/>
              <a:t>beamforming </a:t>
            </a:r>
            <a:r>
              <a:rPr lang="en-US" altLang="ko-KR" dirty="0" smtClean="0"/>
              <a:t>matrices.</a:t>
            </a:r>
          </a:p>
          <a:p>
            <a:pPr lvl="1"/>
            <a:r>
              <a:rPr lang="en-US" altLang="ko-KR" dirty="0"/>
              <a:t>Sub-optimal </a:t>
            </a:r>
            <a:r>
              <a:rPr lang="en-US" altLang="ko-KR" dirty="0" smtClean="0"/>
              <a:t>method</a:t>
            </a:r>
          </a:p>
          <a:p>
            <a:pPr lvl="2"/>
            <a:r>
              <a:rPr lang="en-US" altLang="ko-KR" dirty="0"/>
              <a:t>A</a:t>
            </a:r>
            <a:r>
              <a:rPr lang="en-US" altLang="ko-KR" dirty="0" smtClean="0"/>
              <a:t> </a:t>
            </a:r>
            <a:r>
              <a:rPr lang="en-US" altLang="ko-KR" dirty="0"/>
              <a:t>threshold-based adaptive angular </a:t>
            </a:r>
            <a:r>
              <a:rPr lang="en-US" altLang="ko-KR" dirty="0" smtClean="0"/>
              <a:t>interpolation is </a:t>
            </a:r>
            <a:r>
              <a:rPr lang="en-US" altLang="ko-KR" dirty="0"/>
              <a:t>used to improve </a:t>
            </a:r>
            <a:r>
              <a:rPr lang="en-US" altLang="ko-KR" dirty="0" smtClean="0"/>
              <a:t>smoothness without increasing the CSI feedback overhead.</a:t>
            </a:r>
            <a:endParaRPr lang="en-US" altLang="ko-KR" dirty="0"/>
          </a:p>
          <a:p>
            <a:r>
              <a:rPr lang="en-US" altLang="ko-KR" dirty="0" smtClean="0"/>
              <a:t>In order to reduce CSI feedback overhead</a:t>
            </a:r>
            <a:r>
              <a:rPr lang="en-US" altLang="ko-KR" dirty="0"/>
              <a:t>, the proposed </a:t>
            </a:r>
            <a:r>
              <a:rPr lang="en-US" altLang="ko-KR" dirty="0" smtClean="0"/>
              <a:t>two methods are integrated with the ML-aided CSI quantization.</a:t>
            </a:r>
          </a:p>
          <a:p>
            <a:pPr lvl="1"/>
            <a:r>
              <a:rPr lang="en-US" altLang="ko-KR" dirty="0" smtClean="0"/>
              <a:t>The CSI quantization level is dynamically determined by using the K-means based channel type classification results. </a:t>
            </a:r>
          </a:p>
          <a:p>
            <a:r>
              <a:rPr lang="en-US" altLang="ko-KR" dirty="0" smtClean="0"/>
              <a:t>The </a:t>
            </a:r>
            <a:r>
              <a:rPr lang="en-US" altLang="ko-KR" dirty="0"/>
              <a:t>simulation </a:t>
            </a:r>
            <a:r>
              <a:rPr lang="en-US" altLang="ko-KR" dirty="0" smtClean="0"/>
              <a:t>results showed </a:t>
            </a:r>
            <a:r>
              <a:rPr lang="en-US" altLang="ko-KR" dirty="0"/>
              <a:t>that the </a:t>
            </a:r>
            <a:r>
              <a:rPr lang="en-US" altLang="ko-KR" dirty="0" smtClean="0"/>
              <a:t>proposed optimal / sub-optimal CSI </a:t>
            </a:r>
            <a:r>
              <a:rPr lang="en-US" altLang="ko-KR" dirty="0"/>
              <a:t>feedback </a:t>
            </a:r>
            <a:r>
              <a:rPr lang="en-US" altLang="ko-KR" dirty="0" smtClean="0"/>
              <a:t>methods for smooth beamforming combined with ML-aided </a:t>
            </a:r>
            <a:r>
              <a:rPr lang="en-US" altLang="ko-KR" dirty="0"/>
              <a:t>CSI quantization </a:t>
            </a:r>
            <a:r>
              <a:rPr lang="en-US" altLang="ko-KR" dirty="0" smtClean="0"/>
              <a:t>can significantly improve throughput with reduced CSI feedback overhead.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2"/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895524" y="6475413"/>
            <a:ext cx="164840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Eunsung Jeon, 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34033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Reference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-457200">
              <a:buNone/>
            </a:pPr>
            <a:r>
              <a:rPr lang="en-US" altLang="ko-KR" sz="1800" b="0" dirty="0" smtClean="0"/>
              <a:t>[1] 802.11-23/1906r1, </a:t>
            </a:r>
            <a:r>
              <a:rPr lang="en-US" altLang="ko-KR" sz="1800" b="0" dirty="0"/>
              <a:t>Channel Information Feedback for Smooth </a:t>
            </a:r>
            <a:r>
              <a:rPr lang="en-US" altLang="ko-KR" sz="1800" b="0" dirty="0" smtClean="0"/>
              <a:t>Beamforming – Follow-up, </a:t>
            </a:r>
            <a:r>
              <a:rPr lang="en-US" altLang="ko-KR" sz="1800" b="0" dirty="0"/>
              <a:t>Samsung. </a:t>
            </a:r>
          </a:p>
          <a:p>
            <a:pPr marL="0" indent="-457200">
              <a:buNone/>
            </a:pPr>
            <a:r>
              <a:rPr lang="en-US" altLang="ko-KR" sz="1800" b="0" dirty="0" smtClean="0"/>
              <a:t>[2] </a:t>
            </a:r>
            <a:r>
              <a:rPr lang="en-US" altLang="ko-KR" sz="1800" b="0" dirty="0"/>
              <a:t>E. </a:t>
            </a:r>
            <a:r>
              <a:rPr lang="en-US" altLang="ko-KR" sz="1800" b="0" dirty="0" err="1"/>
              <a:t>Sengul</a:t>
            </a:r>
            <a:r>
              <a:rPr lang="en-US" altLang="ko-KR" sz="1800" b="0" dirty="0"/>
              <a:t>, H. J. Park and E. </a:t>
            </a:r>
            <a:r>
              <a:rPr lang="en-US" altLang="ko-KR" sz="1800" b="0" dirty="0" err="1"/>
              <a:t>Ayanoglu</a:t>
            </a:r>
            <a:r>
              <a:rPr lang="en-US" altLang="ko-KR" sz="1800" b="0" dirty="0"/>
              <a:t>, “Bit-Interleaved Coded Multiple Beamforming with Imperfect CSIT,” </a:t>
            </a:r>
            <a:r>
              <a:rPr lang="en-US" altLang="ko-KR" sz="1800" b="0" i="1" dirty="0"/>
              <a:t>IEEE Trans. </a:t>
            </a:r>
            <a:r>
              <a:rPr lang="en-US" altLang="ko-KR" sz="1800" b="0" i="1" dirty="0" err="1"/>
              <a:t>Commun</a:t>
            </a:r>
            <a:r>
              <a:rPr lang="en-US" altLang="ko-KR" sz="1800" b="0" dirty="0"/>
              <a:t>, vol. 57, no. 5, May 2009. </a:t>
            </a:r>
          </a:p>
          <a:p>
            <a:pPr marL="0" indent="-457200">
              <a:buNone/>
            </a:pPr>
            <a:r>
              <a:rPr lang="en-US" altLang="ko-KR" sz="1800" b="0" dirty="0" smtClean="0"/>
              <a:t>[</a:t>
            </a:r>
            <a:r>
              <a:rPr lang="en-US" altLang="ko-KR" sz="1800" b="0" dirty="0"/>
              <a:t>3</a:t>
            </a:r>
            <a:r>
              <a:rPr lang="en-US" altLang="ko-KR" sz="1800" b="0" dirty="0" smtClean="0"/>
              <a:t>] </a:t>
            </a:r>
            <a:r>
              <a:rPr lang="en-US" altLang="ko-KR" sz="1800" b="0" dirty="0"/>
              <a:t>E. Jeon, M. Ahn, S. Kim, W. B. Lee and J. Kim, "Joint Beamformer and Beamformee Design for Channel Smoothing in WLAN Systems," </a:t>
            </a:r>
            <a:r>
              <a:rPr lang="en-US" altLang="ko-KR" sz="1800" b="0" i="1" dirty="0" smtClean="0"/>
              <a:t>in Proc. IEEE </a:t>
            </a:r>
            <a:r>
              <a:rPr lang="en-US" altLang="ko-KR" sz="1800" b="0" i="1" dirty="0"/>
              <a:t>92nd </a:t>
            </a:r>
            <a:r>
              <a:rPr lang="en-US" altLang="ko-KR" sz="1800" b="0" i="1" dirty="0" err="1" smtClean="0"/>
              <a:t>Veh</a:t>
            </a:r>
            <a:r>
              <a:rPr lang="en-US" altLang="ko-KR" sz="1800" b="0" i="1" dirty="0" smtClean="0"/>
              <a:t>. Technol. Conf. </a:t>
            </a:r>
            <a:r>
              <a:rPr lang="en-US" altLang="ko-KR" sz="1800" b="0" i="1" dirty="0"/>
              <a:t>(VTC2020-Fall)</a:t>
            </a:r>
            <a:r>
              <a:rPr lang="en-US" altLang="ko-KR" sz="1800" b="0" dirty="0"/>
              <a:t>, </a:t>
            </a:r>
            <a:r>
              <a:rPr lang="en-US" altLang="ko-KR" sz="1800" b="0" dirty="0" smtClean="0"/>
              <a:t>Nov. 2020.</a:t>
            </a:r>
          </a:p>
          <a:p>
            <a:pPr marL="0" indent="-457200">
              <a:buNone/>
            </a:pPr>
            <a:r>
              <a:rPr lang="en-US" altLang="ko-KR" sz="1800" b="0" dirty="0" smtClean="0"/>
              <a:t>[4] Y. Qui, D. Qu, Da Chen and T. Jiang, “Smoothed SVD-based Beamforming for FBMC/OQAM Systems Based on Frequency Spreading,” </a:t>
            </a:r>
            <a:r>
              <a:rPr lang="en-US" altLang="ko-KR" sz="1800" b="0" i="1" dirty="0" smtClean="0"/>
              <a:t>in Proc. IEEE </a:t>
            </a:r>
            <a:r>
              <a:rPr lang="en-US" altLang="ko-KR" sz="1800" b="0" i="1" dirty="0"/>
              <a:t>Global Communications Conference (GLOBECOM</a:t>
            </a:r>
            <a:r>
              <a:rPr lang="en-US" altLang="ko-KR" sz="1800" b="0" i="1" dirty="0" smtClean="0"/>
              <a:t>)</a:t>
            </a:r>
            <a:r>
              <a:rPr lang="en-US" altLang="ko-KR" sz="1800" b="0" dirty="0" smtClean="0"/>
              <a:t>, Dec. 2016. </a:t>
            </a:r>
          </a:p>
          <a:p>
            <a:pPr marL="0" indent="-457200">
              <a:buNone/>
            </a:pPr>
            <a:r>
              <a:rPr lang="en-US" altLang="ko-KR" sz="1800" b="0" dirty="0" smtClean="0"/>
              <a:t>[5] E. Jeon, M. Kim, M. </a:t>
            </a:r>
            <a:r>
              <a:rPr lang="en-US" altLang="ko-KR" sz="1800" b="0" dirty="0" err="1" smtClean="0"/>
              <a:t>Ahn</a:t>
            </a:r>
            <a:r>
              <a:rPr lang="en-US" altLang="ko-KR" sz="1800" b="0" dirty="0" smtClean="0"/>
              <a:t>, J. Lee, S. Kim, I. Kim and J. Kim, “Machine Learning Aided CSI Feedback for Smooth Beamforming in Next Generation WLANs,” </a:t>
            </a:r>
            <a:r>
              <a:rPr lang="en-US" altLang="ko-KR" sz="1800" b="0" i="1" dirty="0"/>
              <a:t>submitted to IEEE Global Communications Conference (GLOBECOM)</a:t>
            </a:r>
            <a:r>
              <a:rPr lang="en-US" altLang="ko-KR" sz="1800" b="0" dirty="0"/>
              <a:t>, Dec. </a:t>
            </a:r>
            <a:r>
              <a:rPr lang="en-US" altLang="ko-KR" sz="1800" b="0" dirty="0" smtClean="0"/>
              <a:t>2024</a:t>
            </a:r>
            <a:r>
              <a:rPr lang="en-US" altLang="ko-KR" sz="1800" b="0" i="1" dirty="0" smtClean="0"/>
              <a:t>.</a:t>
            </a:r>
            <a:endParaRPr lang="en-US" altLang="ko-KR" sz="1800" b="0" i="1" dirty="0"/>
          </a:p>
          <a:p>
            <a:pPr marL="0" indent="-457200">
              <a:buNone/>
            </a:pPr>
            <a:r>
              <a:rPr lang="en-US" altLang="ko-KR" sz="1800" b="0" dirty="0" smtClean="0"/>
              <a:t>.</a:t>
            </a:r>
          </a:p>
          <a:p>
            <a:pPr marL="0" indent="-457200">
              <a:buNone/>
            </a:pPr>
            <a:endParaRPr lang="en-US" altLang="ko-KR" sz="1800" b="0" dirty="0" smtClean="0"/>
          </a:p>
          <a:p>
            <a:pPr marL="0" indent="-457200">
              <a:buNone/>
            </a:pPr>
            <a:endParaRPr lang="en-US" altLang="ko-KR" sz="1800" b="0" dirty="0"/>
          </a:p>
          <a:p>
            <a:pPr marL="0" indent="0">
              <a:buNone/>
            </a:pPr>
            <a:endParaRPr lang="en-US" altLang="ko-KR" b="0" dirty="0" smtClean="0"/>
          </a:p>
          <a:p>
            <a:pPr marL="0" indent="0">
              <a:buNone/>
            </a:pPr>
            <a:endParaRPr lang="en-US" altLang="ko-KR" b="0" dirty="0"/>
          </a:p>
          <a:p>
            <a:pPr marL="0" indent="0">
              <a:buNone/>
            </a:pPr>
            <a:endParaRPr lang="en-US" altLang="ko-KR" b="0" dirty="0" smtClean="0"/>
          </a:p>
          <a:p>
            <a:pPr marL="0" indent="0">
              <a:buNone/>
            </a:pPr>
            <a:endParaRPr lang="en-US" altLang="ko-KR" b="0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14033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6858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5800" y="1480799"/>
            <a:ext cx="7772400" cy="4994613"/>
          </a:xfrm>
        </p:spPr>
        <p:txBody>
          <a:bodyPr/>
          <a:lstStyle/>
          <a:p>
            <a:r>
              <a:rPr lang="en-US" altLang="ko-KR" dirty="0" smtClean="0"/>
              <a:t>During the </a:t>
            </a:r>
            <a:r>
              <a:rPr lang="en-US" altLang="ko-KR" dirty="0" err="1" smtClean="0"/>
              <a:t>TGbn</a:t>
            </a:r>
            <a:r>
              <a:rPr lang="en-US" altLang="ko-KR" dirty="0" smtClean="0"/>
              <a:t> session in last May meeting, a new channel state information (CSI) feedback scheme was presented </a:t>
            </a:r>
            <a:r>
              <a:rPr lang="en-US" altLang="ko-KR" dirty="0"/>
              <a:t>for smooth beamforming [</a:t>
            </a:r>
            <a:r>
              <a:rPr lang="en-US" altLang="ko-KR" dirty="0" smtClean="0"/>
              <a:t>1].</a:t>
            </a:r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A </a:t>
            </a:r>
            <a:r>
              <a:rPr lang="en-US" altLang="ko-KR" dirty="0"/>
              <a:t>slight increase in </a:t>
            </a:r>
            <a:r>
              <a:rPr lang="en-US" altLang="ko-KR" dirty="0" smtClean="0"/>
              <a:t>CSI feedback </a:t>
            </a:r>
            <a:r>
              <a:rPr lang="en-US" altLang="ko-KR" dirty="0"/>
              <a:t>overhead can solve the discontinuity </a:t>
            </a:r>
            <a:r>
              <a:rPr lang="en-US" altLang="ko-KR" dirty="0" smtClean="0"/>
              <a:t>issue in beamforming matrix, </a:t>
            </a:r>
            <a:r>
              <a:rPr lang="en-US" altLang="ko-KR" dirty="0"/>
              <a:t>leading to significant throughput </a:t>
            </a:r>
            <a:r>
              <a:rPr lang="en-US" altLang="ko-KR" dirty="0" smtClean="0"/>
              <a:t>gain.</a:t>
            </a:r>
            <a:endParaRPr lang="en-US" altLang="ko-KR" dirty="0"/>
          </a:p>
          <a:p>
            <a:pPr lvl="1"/>
            <a:r>
              <a:rPr lang="en-US" altLang="ko-KR" dirty="0" smtClean="0"/>
              <a:t>It is optimal maximizing smoothness </a:t>
            </a:r>
            <a:r>
              <a:rPr lang="en-US" altLang="ko-KR" dirty="0"/>
              <a:t>of </a:t>
            </a:r>
            <a:r>
              <a:rPr lang="en-US" altLang="ko-KR" dirty="0" smtClean="0"/>
              <a:t>beamforming </a:t>
            </a:r>
            <a:r>
              <a:rPr lang="en-US" altLang="ko-KR" dirty="0"/>
              <a:t>matrix.</a:t>
            </a:r>
          </a:p>
          <a:p>
            <a:pPr lvl="1"/>
            <a:r>
              <a:rPr lang="en-US" altLang="ko-KR" dirty="0" smtClean="0"/>
              <a:t>Receiver can enjoy more</a:t>
            </a:r>
            <a:r>
              <a:rPr lang="en-US" altLang="ko-KR" dirty="0"/>
              <a:t> channel </a:t>
            </a:r>
            <a:r>
              <a:rPr lang="en-US" altLang="ko-KR" dirty="0" smtClean="0"/>
              <a:t>smoothing (~2.5dB).</a:t>
            </a:r>
          </a:p>
          <a:p>
            <a:endParaRPr lang="en-US" altLang="ko-KR" dirty="0" smtClean="0"/>
          </a:p>
          <a:p>
            <a:r>
              <a:rPr lang="en-US" altLang="ko-KR" dirty="0" smtClean="0"/>
              <a:t>Following [1], we first present a sub-optimal method for smooth beamforming, which requires no additional CSI feedback.</a:t>
            </a:r>
          </a:p>
          <a:p>
            <a:pPr lvl="1"/>
            <a:r>
              <a:rPr lang="en-US" altLang="ko-KR" dirty="0" smtClean="0"/>
              <a:t>And then, we incorporate the machine learning (ML) technique to further reduce CSI feedback overhead. </a:t>
            </a:r>
            <a:endParaRPr lang="en-US" altLang="ko-KR" dirty="0"/>
          </a:p>
          <a:p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1045158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C1789BC7-C074-42CC-ADF8-5107DF6BD1C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7043514" y="6475413"/>
            <a:ext cx="1500411" cy="184666"/>
          </a:xfrm>
        </p:spPr>
        <p:txBody>
          <a:bodyPr/>
          <a:lstStyle/>
          <a:p>
            <a:pPr>
              <a:defRPr/>
            </a:pPr>
            <a:r>
              <a:rPr lang="en-US" altLang="ko-KR" dirty="0"/>
              <a:t>Eunsung Jeon, </a:t>
            </a:r>
            <a:r>
              <a:rPr lang="en-US" altLang="ko-KR" dirty="0" smtClean="0"/>
              <a:t>Samsung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58605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For transmit beamforming, BFer </a:t>
                </a:r>
                <a:r>
                  <a:rPr lang="en-US" altLang="ko-KR" dirty="0"/>
                  <a:t>requires the channel state </a:t>
                </a:r>
                <a:r>
                  <a:rPr lang="en-US" altLang="ko-KR" dirty="0" smtClean="0"/>
                  <a:t>information (CSI), </a:t>
                </a:r>
                <a:r>
                  <a:rPr lang="en-US" altLang="ko-KR" dirty="0"/>
                  <a:t>which </a:t>
                </a:r>
                <a:r>
                  <a:rPr lang="en-US" altLang="ko-KR" dirty="0" smtClean="0"/>
                  <a:t>is delivered </a:t>
                </a:r>
                <a:r>
                  <a:rPr lang="en-US" altLang="ko-KR" dirty="0"/>
                  <a:t>from the </a:t>
                </a:r>
                <a:r>
                  <a:rPr lang="en-US" altLang="ko-KR" dirty="0" smtClean="0"/>
                  <a:t>BFee.</a:t>
                </a:r>
              </a:p>
              <a:p>
                <a:pPr lvl="1"/>
                <a:r>
                  <a:rPr lang="en-US" altLang="ko-KR" dirty="0"/>
                  <a:t>BFer sends an </a:t>
                </a:r>
                <a:r>
                  <a:rPr lang="en-US" altLang="ko-KR" dirty="0" smtClean="0"/>
                  <a:t>NDP </a:t>
                </a:r>
                <a:r>
                  <a:rPr lang="en-US" altLang="ko-KR" dirty="0"/>
                  <a:t>for sounding purpose.</a:t>
                </a:r>
              </a:p>
              <a:p>
                <a:pPr lvl="1"/>
                <a:r>
                  <a:rPr lang="en-US" altLang="ko-KR" dirty="0" smtClean="0"/>
                  <a:t>BFee feeds </a:t>
                </a:r>
                <a:r>
                  <a:rPr lang="en-US" altLang="ko-KR" dirty="0"/>
                  <a:t>back </a:t>
                </a:r>
                <a:r>
                  <a:rPr lang="en-US" altLang="ko-KR" dirty="0" smtClean="0"/>
                  <a:t>CSI.</a:t>
                </a:r>
              </a:p>
              <a:p>
                <a:pPr lvl="2"/>
                <a:r>
                  <a:rPr lang="en-US" altLang="ko-KR" dirty="0"/>
                  <a:t>E</a:t>
                </a:r>
                <a:r>
                  <a:rPr lang="en-US" altLang="ko-KR" dirty="0" smtClean="0"/>
                  <a:t>stimated channel matrix </a:t>
                </a:r>
                <a:r>
                  <a:rPr lang="en-US" altLang="ko-KR" b="1" dirty="0" smtClean="0"/>
                  <a:t>H</a:t>
                </a:r>
                <a:r>
                  <a:rPr lang="en-US" altLang="ko-KR" dirty="0" smtClean="0"/>
                  <a:t> is decomposed to </a:t>
                </a:r>
                <a:r>
                  <a:rPr lang="en-US" altLang="ko-KR" b="1" dirty="0" smtClean="0"/>
                  <a:t>U</a:t>
                </a:r>
                <a14:m>
                  <m:oMath xmlns:m="http://schemas.openxmlformats.org/officeDocument/2006/math">
                    <m:r>
                      <a:rPr lang="el-GR" altLang="ko-KR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𝚺</m:t>
                    </m:r>
                  </m:oMath>
                </a14:m>
                <a:r>
                  <a:rPr lang="en-US" altLang="ko-KR" b="1" dirty="0" smtClean="0"/>
                  <a:t>V</a:t>
                </a:r>
                <a:r>
                  <a:rPr lang="en-US" altLang="ko-KR" i="1" baseline="30000" dirty="0" smtClean="0"/>
                  <a:t>h</a:t>
                </a:r>
                <a:r>
                  <a:rPr lang="en-US" altLang="ko-KR" dirty="0" smtClean="0"/>
                  <a:t> via SVD and </a:t>
                </a:r>
                <a:r>
                  <a:rPr lang="en-US" altLang="ko-KR" b="1" dirty="0" smtClean="0"/>
                  <a:t>V</a:t>
                </a:r>
                <a:r>
                  <a:rPr lang="en-US" altLang="ko-KR" dirty="0" smtClean="0"/>
                  <a:t> is chosen as a beamforming </a:t>
                </a:r>
                <a:r>
                  <a:rPr lang="en-US" altLang="ko-KR" dirty="0"/>
                  <a:t>feedback matrix (BFM). </a:t>
                </a:r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The BFM is compressed in form of angles (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ko-KR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 smtClean="0"/>
                  <a:t>) by using the Givens rotation.</a:t>
                </a:r>
              </a:p>
              <a:p>
                <a:pPr lvl="3"/>
                <a:r>
                  <a:rPr lang="en-US" altLang="ko-KR" dirty="0" smtClean="0"/>
                  <a:t>The codebook size (i.e., number of bits for quantization to the angles) and subcarrier grouping size are determined by BFee. </a:t>
                </a:r>
              </a:p>
              <a:p>
                <a:pPr lvl="1"/>
                <a:r>
                  <a:rPr lang="en-US" altLang="ko-KR" dirty="0" smtClean="0"/>
                  <a:t>BFer reconstructs </a:t>
                </a:r>
                <a:r>
                  <a:rPr lang="en-US" altLang="ko-KR" b="1" dirty="0" smtClean="0"/>
                  <a:t>V </a:t>
                </a:r>
                <a:r>
                  <a:rPr lang="en-US" altLang="ko-KR" dirty="0" smtClean="0"/>
                  <a:t>and applies it for </a:t>
                </a:r>
                <a:r>
                  <a:rPr lang="en-US" altLang="ko-KR" dirty="0"/>
                  <a:t>the beam-steering </a:t>
                </a:r>
                <a:r>
                  <a:rPr lang="en-US" altLang="ko-KR" dirty="0" smtClean="0"/>
                  <a:t>matrix. </a:t>
                </a:r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Recap: </a:t>
            </a:r>
            <a:r>
              <a:rPr lang="en-US" altLang="ko-KR" dirty="0" smtClean="0"/>
              <a:t>Beamforming Procedure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January 2023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9336" y="4509000"/>
            <a:ext cx="5521528" cy="170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6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내용 개체 틀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56780469"/>
                  </p:ext>
                </p:extLst>
              </p:nvPr>
            </p:nvGraphicFramePr>
            <p:xfrm>
              <a:off x="726744" y="1321373"/>
              <a:ext cx="7772400" cy="50354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3408196682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735573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Conventional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Proposed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8078478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(Step</a:t>
                          </a:r>
                          <a:r>
                            <a:rPr lang="en-US" altLang="ko-KR" baseline="0" dirty="0" smtClean="0"/>
                            <a:t> 1) </a:t>
                          </a:r>
                          <a:r>
                            <a:rPr lang="en-US" altLang="ko-KR" sz="1800" dirty="0" smtClean="0"/>
                            <a:t>SVD(</a:t>
                          </a:r>
                          <a:r>
                            <a:rPr lang="en-US" altLang="ko-KR" sz="1800" b="1" dirty="0" smtClean="0"/>
                            <a:t>H</a:t>
                          </a:r>
                          <a:r>
                            <a:rPr lang="en-US" altLang="ko-KR" sz="1800" dirty="0" smtClean="0"/>
                            <a:t>) = </a:t>
                          </a:r>
                          <a:r>
                            <a:rPr lang="en-US" altLang="ko-KR" sz="1800" b="1" dirty="0" smtClean="0"/>
                            <a:t>U</a:t>
                          </a:r>
                          <a14:m>
                            <m:oMath xmlns:m="http://schemas.openxmlformats.org/officeDocument/2006/math">
                              <m:r>
                                <a:rPr lang="el-GR" altLang="ko-KR" sz="1800" b="1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oMath>
                          </a14:m>
                          <a:r>
                            <a:rPr lang="en-US" altLang="ko-KR" sz="1800" b="1" dirty="0" smtClean="0"/>
                            <a:t>V</a:t>
                          </a:r>
                          <a:r>
                            <a:rPr lang="en-US" altLang="ko-KR" sz="1800" i="1" baseline="30000" dirty="0" smtClean="0"/>
                            <a:t>h</a:t>
                          </a:r>
                        </a:p>
                        <a:p>
                          <a:pPr lvl="2"/>
                          <a:r>
                            <a:rPr lang="en-US" altLang="ko-KR" sz="1300" b="1" dirty="0" smtClean="0"/>
                            <a:t>H: </a:t>
                          </a:r>
                          <a:r>
                            <a:rPr lang="en-US" altLang="ko-KR" sz="1300" b="0" dirty="0" smtClean="0"/>
                            <a:t>channel estimates</a:t>
                          </a:r>
                          <a:r>
                            <a:rPr lang="en-US" altLang="ko-KR" sz="1300" b="0" baseline="0" dirty="0" smtClean="0"/>
                            <a:t> </a:t>
                          </a:r>
                          <a:endParaRPr lang="en-US" altLang="ko-KR" sz="1300" b="0" dirty="0" smtClean="0"/>
                        </a:p>
                        <a:p>
                          <a:pPr lvl="2"/>
                          <a:r>
                            <a:rPr lang="en-US" altLang="ko-KR" sz="1300" b="1" dirty="0" smtClean="0"/>
                            <a:t>U, V</a:t>
                          </a:r>
                          <a:r>
                            <a:rPr lang="en-US" altLang="ko-KR" sz="1300" dirty="0" smtClean="0"/>
                            <a:t>: unitary matrix</a:t>
                          </a:r>
                          <a:r>
                            <a:rPr lang="en-US" altLang="ko-KR" sz="1300" b="1" dirty="0" smtClean="0"/>
                            <a:t>, </a:t>
                          </a:r>
                          <a:r>
                            <a:rPr lang="en-US" altLang="ko-KR" sz="1300" b="0" baseline="0" dirty="0" smtClean="0"/>
                            <a:t>E.g.</a:t>
                          </a:r>
                          <a:r>
                            <a:rPr lang="en-US" altLang="ko-KR" sz="1300" b="1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300" b="1" i="0" smtClean="0">
                                  <a:latin typeface="Cambria Math" panose="02040503050406030204" pitchFamily="18" charset="0"/>
                                </a:rPr>
                                <m:t>𝐕</m:t>
                              </m:r>
                              <m:r>
                                <a:rPr lang="en-US" altLang="ko-KR" sz="1300" b="1" i="0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r>
                            <a:rPr lang="en-US" altLang="ko-KR" sz="1300" baseline="0" dirty="0" smtClean="0"/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l-GR" altLang="ko-KR" sz="1300" b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𝚺</m:t>
                              </m:r>
                            </m:oMath>
                          </a14:m>
                          <a:r>
                            <a:rPr lang="en-US" altLang="ko-KR" sz="1300" dirty="0" smtClean="0"/>
                            <a:t>: diagonal matrix with singular value.</a:t>
                          </a:r>
                          <a:r>
                            <a:rPr lang="en-US" altLang="ko-KR" sz="1300" b="0" baseline="0" dirty="0" smtClean="0"/>
                            <a:t> </a:t>
                          </a:r>
                          <a:endParaRPr lang="en-US" altLang="ko-KR" sz="1300" baseline="0" dirty="0" smtClean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37458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(Step</a:t>
                          </a:r>
                          <a:r>
                            <a:rPr lang="en-US" altLang="ko-KR" baseline="0" dirty="0" smtClean="0"/>
                            <a:t> 2) </a:t>
                          </a:r>
                          <a:r>
                            <a:rPr lang="en-US" altLang="ko-KR" dirty="0" smtClean="0"/>
                            <a:t>Column-wise phase shift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92742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 - Multiply a diagonal matrix </a:t>
                          </a:r>
                          <a:r>
                            <a:rPr lang="ko-KR" altLang="en-US" sz="1700" dirty="0" smtClean="0">
                              <a:solidFill>
                                <a:schemeClr val="tx1"/>
                              </a:solidFill>
                            </a:rPr>
                            <a:t>𝐃</a:t>
                          </a:r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ko-KR" altLang="en-US" sz="17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ko-KR" sz="17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rgbClr val="FF0000"/>
                              </a:solidFill>
                            </a:rPr>
                            <a:t> - The elements in the last row become a real number. </a:t>
                          </a:r>
                        </a:p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 - Optimal in terms of minimizing</a:t>
                          </a:r>
                          <a:r>
                            <a:rPr lang="en-US" altLang="ko-KR" sz="1700" baseline="0" dirty="0" smtClean="0">
                              <a:solidFill>
                                <a:schemeClr val="tx1"/>
                              </a:solidFill>
                            </a:rPr>
                            <a:t> the CSI feedback overhead.</a:t>
                          </a:r>
                          <a:endParaRPr lang="ko-KR" alt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 - Multiply a diagonal matrix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7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700" b="1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lang="en-US" altLang="ko-KR" sz="1700" b="1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700" b="1" i="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</a:p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rgbClr val="FF0000"/>
                              </a:solidFill>
                            </a:rPr>
                            <a:t> - The elements in the last row become a complex</a:t>
                          </a:r>
                          <a:r>
                            <a:rPr lang="en-US" altLang="ko-KR" sz="1700" baseline="0" dirty="0" smtClean="0">
                              <a:solidFill>
                                <a:srgbClr val="FF0000"/>
                              </a:solidFill>
                            </a:rPr>
                            <a:t> </a:t>
                          </a:r>
                          <a:r>
                            <a:rPr lang="en-US" altLang="ko-KR" sz="1700" dirty="0" smtClean="0">
                              <a:solidFill>
                                <a:srgbClr val="FF0000"/>
                              </a:solidFill>
                            </a:rPr>
                            <a:t>number. </a:t>
                          </a:r>
                        </a:p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 - Optimal in terms of maximizing</a:t>
                          </a:r>
                          <a:r>
                            <a:rPr lang="en-US" altLang="ko-KR" sz="1700" baseline="0" dirty="0" smtClean="0">
                              <a:solidFill>
                                <a:schemeClr val="tx1"/>
                              </a:solidFill>
                            </a:rPr>
                            <a:t> the smoothness.</a:t>
                          </a:r>
                          <a:endParaRPr lang="en-US" altLang="ko-KR" sz="17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4699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1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  <m:r>
                                  <a:rPr lang="en-US" altLang="ko-KR" sz="13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1300" b="1" i="0" smtClean="0">
                                    <a:latin typeface="Cambria Math" panose="02040503050406030204" pitchFamily="18" charset="0"/>
                                  </a:rPr>
                                  <m:t>𝐕𝐃</m:t>
                                </m:r>
                              </m:oMath>
                            </m:oMathPara>
                          </a14:m>
                          <a:endParaRPr lang="en-US" altLang="ko-KR" sz="1300" dirty="0" smtClean="0"/>
                        </a:p>
                        <a:p>
                          <a:pPr latinLnBrk="1"/>
                          <a:endParaRPr lang="en-US" altLang="ko-KR" sz="1300" dirty="0" smtClean="0"/>
                        </a:p>
                        <a:p>
                          <a:pPr latinLnBrk="1"/>
                          <a:r>
                            <a:rPr lang="en-US" altLang="ko-KR" sz="1300" dirty="0" smtClean="0"/>
                            <a:t> </a:t>
                          </a:r>
                          <a:r>
                            <a:rPr lang="en-US" altLang="ko-KR" sz="1300" baseline="0" dirty="0" smtClean="0"/>
                            <a:t>    </a:t>
                          </a:r>
                          <a:r>
                            <a:rPr lang="en-US" altLang="ko-KR" sz="13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300" b="0" i="0" smtClean="0">
                                  <a:latin typeface="Cambria Math" panose="02040503050406030204" pitchFamily="18" charset="0"/>
                                </a:rPr>
                                <m:t>   </m:t>
                              </m:r>
                              <m:r>
                                <a:rPr lang="en-US" altLang="ko-KR" sz="13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22)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ko-KR" sz="1300" dirty="0" smtClean="0"/>
                        </a:p>
                        <a:p>
                          <a:pPr latinLnBrk="1"/>
                          <a:endParaRPr lang="en-US" altLang="ko-KR" sz="1300" dirty="0" smtClean="0"/>
                        </a:p>
                        <a:p>
                          <a:pPr latinLnBrk="1"/>
                          <a:r>
                            <a:rPr lang="en-US" altLang="ko-KR" sz="1300" b="0" dirty="0" smtClean="0"/>
                            <a:t>where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300" b="1" i="0" smtClean="0">
                                  <a:latin typeface="Cambria Math" panose="02040503050406030204" pitchFamily="18" charset="0"/>
                                </a:rPr>
                                <m:t>𝐃</m:t>
                              </m:r>
                            </m:oMath>
                          </a14:m>
                          <a:r>
                            <a:rPr lang="ko-KR" altLang="en-US" sz="1300" dirty="0" smtClean="0"/>
                            <a:t> </a:t>
                          </a:r>
                          <a:r>
                            <a:rPr lang="en-US" altLang="ko-KR" sz="1300" dirty="0" smtClean="0"/>
                            <a:t>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US" altLang="ko-KR" sz="13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ko-KR" sz="13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ko-KR" alt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300" b="1" smtClean="0">
                                    <a:latin typeface="Cambria Math" panose="02040503050406030204" pitchFamily="18" charset="0"/>
                                  </a:rPr>
                                  <m:t>𝐐</m:t>
                                </m:r>
                                <m:r>
                                  <a:rPr lang="en-US" altLang="ko-KR" sz="13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ko-KR" sz="1300" b="1" i="0" smtClean="0">
                                    <a:latin typeface="Cambria Math" panose="02040503050406030204" pitchFamily="18" charset="0"/>
                                  </a:rPr>
                                  <m:t>𝐕</m:t>
                                </m:r>
                                <m:sSup>
                                  <m:sSupPr>
                                    <m:ctrlPr>
                                      <a:rPr lang="en-US" altLang="ko-KR" sz="13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sz="1300" b="1" i="0" smtClean="0">
                                        <a:latin typeface="Cambria Math" panose="02040503050406030204" pitchFamily="18" charset="0"/>
                                      </a:rPr>
                                      <m:t>𝐃</m:t>
                                    </m:r>
                                  </m:e>
                                  <m:sup>
                                    <m:r>
                                      <a:rPr lang="en-US" altLang="ko-KR" sz="1300" b="1" i="1" smtClean="0"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altLang="ko-KR" sz="1300" dirty="0" smtClean="0"/>
                        </a:p>
                        <a:p>
                          <a:pPr latinLnBrk="1"/>
                          <a:endParaRPr lang="en-US" altLang="ko-KR" sz="1300" dirty="0" smtClean="0"/>
                        </a:p>
                        <a:p>
                          <a:pPr latinLnBrk="1"/>
                          <a:r>
                            <a:rPr lang="en-US" altLang="ko-KR" sz="1300" dirty="0" smtClean="0"/>
                            <a:t> </a:t>
                          </a:r>
                          <a:r>
                            <a:rPr lang="en-US" altLang="ko-KR" sz="1300" baseline="0" dirty="0" smtClean="0"/>
                            <a:t>    </a:t>
                          </a:r>
                          <a:r>
                            <a:rPr lang="en-US" altLang="ko-KR" sz="13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altLang="ko-KR" sz="1300" b="0" i="0" smtClean="0">
                                  <a:latin typeface="Cambria Math" panose="02040503050406030204" pitchFamily="18" charset="0"/>
                                </a:rPr>
                                <m:t>     </m:t>
                              </m:r>
                              <m:r>
                                <a:rPr lang="en-US" altLang="ko-KR" sz="130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3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ko-KR" altLang="en-US" sz="13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ko-KR" altLang="en-US" sz="13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  <m:m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21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ko-KR" altLang="en-US" sz="13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sSup>
                                          <m:sSupPr>
                                            <m:ctrlPr>
                                              <a:rPr lang="en-US" altLang="ko-KR" sz="13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(</m:t>
                                                </m:r>
                                                <m:r>
                                                  <a:rPr lang="ko-KR" altLang="en-US" sz="1300" i="1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  <m:r>
                                                  <a:rPr lang="en-US" altLang="ko-KR" sz="13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ko-KR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+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ko-KR" altLang="en-US" sz="13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altLang="ko-KR" sz="1300" b="0" i="1" smtClean="0">
                                                <a:latin typeface="Cambria Math" panose="02040503050406030204" pitchFamily="18" charset="0"/>
                                              </a:rPr>
                                              <m:t>)</m:t>
                                            </m:r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en-US" altLang="ko-KR" sz="1300" dirty="0" smtClean="0"/>
                        </a:p>
                        <a:p>
                          <a:pPr latinLnBrk="1"/>
                          <a:endParaRPr lang="en-US" altLang="ko-KR" sz="1300" b="0" dirty="0" smtClean="0"/>
                        </a:p>
                        <a:p>
                          <a:pPr latinLnBrk="1"/>
                          <a:r>
                            <a:rPr lang="en-US" altLang="ko-KR" sz="1300" b="0" dirty="0" smtClean="0"/>
                            <a:t>where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ko-KR" sz="13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ko-KR" sz="1300" b="1" i="0" smtClean="0">
                                      <a:latin typeface="Cambria Math" panose="02040503050406030204" pitchFamily="18" charset="0"/>
                                    </a:rPr>
                                    <m:t>𝐃</m:t>
                                  </m:r>
                                </m:e>
                                <m:sup>
                                  <m:r>
                                    <a:rPr lang="en-US" altLang="ko-KR" sz="1300" b="1" i="1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ko-KR" sz="1300" dirty="0" smtClean="0"/>
                            <a:t>=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ko-KR" sz="13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2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en-US" altLang="ko-KR" sz="13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ko-KR" altLang="en-US" sz="13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sup>
                                        </m:sSup>
                                      </m:e>
                                      <m:e>
                                        <m:r>
                                          <a:rPr lang="en-US" altLang="ko-KR" sz="13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</m:mr>
                                    <m:mr>
                                      <m:e>
                                        <m:r>
                                          <a:rPr lang="en-US" altLang="ko-KR" sz="1300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e>
                                      <m:e>
                                        <m:sSup>
                                          <m:sSupPr>
                                            <m:ctrl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altLang="ko-KR" sz="1300" i="1">
                                                <a:latin typeface="Cambria Math" panose="02040503050406030204" pitchFamily="18" charset="0"/>
                                              </a:rPr>
                                              <m:t>𝑒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ko-KR" sz="1300" i="1" smtClean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ko-KR" altLang="en-US" sz="130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𝜙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ko-KR" sz="13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∗</m:t>
                                                </m:r>
                                              </m:sup>
                                            </m:sSubSup>
                                          </m:sup>
                                        </m:sSup>
                                      </m:e>
                                    </m:mr>
                                  </m:m>
                                </m:e>
                              </m:d>
                            </m:oMath>
                          </a14:m>
                          <a:endParaRPr lang="ko-KR" altLang="en-US" sz="13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6099822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700" dirty="0" smtClean="0"/>
                            <a:t>(Step</a:t>
                          </a:r>
                          <a:r>
                            <a:rPr lang="en-US" altLang="ko-KR" sz="1700" baseline="0" dirty="0" smtClean="0"/>
                            <a:t> 3) Compression of </a:t>
                          </a:r>
                          <a:r>
                            <a:rPr lang="en-US" altLang="ko-KR" sz="1700" b="1" baseline="0" dirty="0" smtClean="0"/>
                            <a:t>Q</a:t>
                          </a:r>
                          <a:r>
                            <a:rPr lang="en-US" altLang="ko-KR" sz="1700" baseline="0" dirty="0" smtClean="0"/>
                            <a:t> using Givens rotation</a:t>
                          </a:r>
                          <a:endParaRPr lang="en-US" altLang="ko-KR" dirty="0" smtClean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92862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내용 개체 틀 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56780469"/>
                  </p:ext>
                </p:extLst>
              </p:nvPr>
            </p:nvGraphicFramePr>
            <p:xfrm>
              <a:off x="726744" y="1321373"/>
              <a:ext cx="7772400" cy="5035487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886200">
                      <a:extLst>
                        <a:ext uri="{9D8B030D-6E8A-4147-A177-3AD203B41FA5}">
                          <a16:colId xmlns:a16="http://schemas.microsoft.com/office/drawing/2014/main" val="3408196682"/>
                        </a:ext>
                      </a:extLst>
                    </a:gridCol>
                    <a:gridCol w="3886200">
                      <a:extLst>
                        <a:ext uri="{9D8B030D-6E8A-4147-A177-3AD203B41FA5}">
                          <a16:colId xmlns:a16="http://schemas.microsoft.com/office/drawing/2014/main" val="73557333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Conventional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 smtClean="0"/>
                            <a:t>Proposed</a:t>
                          </a:r>
                          <a:endParaRPr lang="ko-KR" altLang="en-US" dirty="0"/>
                        </a:p>
                      </a:txBody>
                      <a:tcPr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98078478"/>
                      </a:ext>
                    </a:extLst>
                  </a:tr>
                  <a:tr h="1004761">
                    <a:tc gridSpan="2"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78" t="-40000" r="-157" b="-37090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63374581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 smtClean="0"/>
                            <a:t>(Step</a:t>
                          </a:r>
                          <a:r>
                            <a:rPr lang="en-US" altLang="ko-KR" baseline="0" dirty="0" smtClean="0"/>
                            <a:t> 2) </a:t>
                          </a:r>
                          <a:r>
                            <a:rPr lang="en-US" altLang="ko-KR" dirty="0" smtClean="0"/>
                            <a:t>Column-wise phase shift</a:t>
                          </a:r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9274240"/>
                      </a:ext>
                    </a:extLst>
                  </a:tr>
                  <a:tr h="1386840">
                    <a:tc>
                      <a:txBody>
                        <a:bodyPr/>
                        <a:lstStyle/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 - Multiply a diagonal matrix </a:t>
                          </a:r>
                          <a:r>
                            <a:rPr lang="ko-KR" altLang="en-US" sz="1700" dirty="0" smtClean="0">
                              <a:solidFill>
                                <a:schemeClr val="tx1"/>
                              </a:solidFill>
                            </a:rPr>
                            <a:t>𝐃</a:t>
                          </a:r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.</a:t>
                          </a:r>
                          <a:r>
                            <a:rPr lang="ko-KR" altLang="en-US" sz="1700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US" altLang="ko-KR" sz="170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rgbClr val="FF0000"/>
                              </a:solidFill>
                            </a:rPr>
                            <a:t> - The elements in the last row become a real number. </a:t>
                          </a:r>
                        </a:p>
                        <a:p>
                          <a:pPr latinLnBrk="1"/>
                          <a:r>
                            <a:rPr lang="en-US" altLang="ko-KR" sz="1700" dirty="0" smtClean="0">
                              <a:solidFill>
                                <a:schemeClr val="tx1"/>
                              </a:solidFill>
                            </a:rPr>
                            <a:t> - Optimal in terms of minimizing</a:t>
                          </a:r>
                          <a:r>
                            <a:rPr lang="en-US" altLang="ko-KR" sz="1700" baseline="0" dirty="0" smtClean="0">
                              <a:solidFill>
                                <a:schemeClr val="tx1"/>
                              </a:solidFill>
                            </a:rPr>
                            <a:t> the </a:t>
                          </a:r>
                          <a:r>
                            <a:rPr lang="en-US" altLang="ko-KR" sz="1700" baseline="0" dirty="0" smtClean="0">
                              <a:solidFill>
                                <a:schemeClr val="tx1"/>
                              </a:solidFill>
                            </a:rPr>
                            <a:t>CSI feedback </a:t>
                          </a:r>
                          <a:r>
                            <a:rPr lang="en-US" altLang="ko-KR" sz="1700" baseline="0" dirty="0" smtClean="0">
                              <a:solidFill>
                                <a:schemeClr val="tx1"/>
                              </a:solidFill>
                            </a:rPr>
                            <a:t>overhead.</a:t>
                          </a:r>
                          <a:endParaRPr lang="ko-KR" altLang="en-US" sz="17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157" t="-128070" r="-313" b="-14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4699403"/>
                      </a:ext>
                    </a:extLst>
                  </a:tr>
                  <a:tr h="153136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57" t="-207171" r="-100313" b="-286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2"/>
                          <a:stretch>
                            <a:fillRect l="-100157" t="-207171" r="-313" b="-286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46099822"/>
                      </a:ext>
                    </a:extLst>
                  </a:tr>
                  <a:tr h="37084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700" dirty="0" smtClean="0"/>
                            <a:t>(Step</a:t>
                          </a:r>
                          <a:r>
                            <a:rPr lang="en-US" altLang="ko-KR" sz="1700" baseline="0" dirty="0" smtClean="0"/>
                            <a:t> 3) Compression of </a:t>
                          </a:r>
                          <a:r>
                            <a:rPr lang="en-US" altLang="ko-KR" sz="1700" b="1" baseline="0" dirty="0" smtClean="0"/>
                            <a:t>Q</a:t>
                          </a:r>
                          <a:r>
                            <a:rPr lang="en-US" altLang="ko-KR" sz="1700" baseline="0" dirty="0" smtClean="0"/>
                            <a:t> using Givens rotation</a:t>
                          </a:r>
                          <a:endParaRPr lang="en-US" altLang="ko-KR" dirty="0" smtClean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pPr latinLnBrk="1"/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9286224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Smooth Beamforming Feedback [1]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90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2870572" y="3789000"/>
            <a:ext cx="3501428" cy="523496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noFill/>
              <a:effectLst/>
              <a:latin typeface="Times New Roman" pitchFamily="18" charset="0"/>
            </a:endParaRPr>
          </a:p>
        </p:txBody>
      </p:sp>
      <p:sp>
        <p:nvSpPr>
          <p:cNvPr id="10" name="모서리가 둥근 직사각형 9"/>
          <p:cNvSpPr/>
          <p:nvPr/>
        </p:nvSpPr>
        <p:spPr bwMode="auto">
          <a:xfrm>
            <a:off x="1512000" y="2647488"/>
            <a:ext cx="6300000" cy="523496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noFill/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altLang="ko-KR" dirty="0" smtClean="0"/>
                  <a:t> can be obtained by solving the following </a:t>
                </a:r>
                <a:r>
                  <a:rPr lang="en-US" altLang="ko-KR" dirty="0"/>
                  <a:t>optimization </a:t>
                </a:r>
                <a:r>
                  <a:rPr lang="en-US" altLang="ko-KR" dirty="0" smtClean="0"/>
                  <a:t>problem. </a:t>
                </a:r>
              </a:p>
              <a:p>
                <a:pPr lvl="1"/>
                <a:r>
                  <a:rPr lang="en-US" altLang="ko-KR" dirty="0"/>
                  <a:t>This is optimal in terms of maximizing the cross-correlation of two adjacent </a:t>
                </a:r>
                <a:r>
                  <a:rPr lang="en-US" altLang="ko-KR" dirty="0" smtClean="0"/>
                  <a:t>beamforming matrices.</a:t>
                </a:r>
              </a:p>
              <a:p>
                <a:pPr lvl="2"/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ko-KR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altLang="ko-KR" b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arg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ko-KR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𝐃</m:t>
                            </m:r>
                          </m:lim>
                        </m:limLow>
                      </m:fName>
                      <m:e>
                        <m:r>
                          <m:rPr>
                            <m:sty m:val="p"/>
                          </m:rPr>
                          <a:rPr lang="en-US" altLang="ko-KR">
                            <a:latin typeface="Cambria Math" panose="02040503050406030204" pitchFamily="18" charset="0"/>
                          </a:rPr>
                          <m:t>Xcor</m:t>
                        </m:r>
                      </m:e>
                    </m:func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𝐐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1">
                                <a:latin typeface="Cambria Math" panose="02040503050406030204" pitchFamily="18" charset="0"/>
                              </a:rPr>
                              <m:t>𝐕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𝐃</m:t>
                        </m:r>
                      </m:e>
                    </m:d>
                  </m:oMath>
                </a14:m>
                <a:r>
                  <a:rPr lang="en-US" altLang="ko-KR" dirty="0"/>
                  <a:t>,   where Xcor(</a:t>
                </a:r>
                <a:r>
                  <a:rPr lang="en-US" altLang="ko-KR" b="1" dirty="0"/>
                  <a:t>A</a:t>
                </a:r>
                <a:r>
                  <a:rPr lang="en-US" altLang="ko-KR" dirty="0"/>
                  <a:t>, </a:t>
                </a:r>
                <a:r>
                  <a:rPr lang="en-US" altLang="ko-KR" b="1" dirty="0"/>
                  <a:t>B</a:t>
                </a:r>
                <a:r>
                  <a:rPr lang="en-US" altLang="ko-KR" dirty="0"/>
                  <a:t>)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≜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Re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altLang="ko-KR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altLang="ko-KR" b="1" dirty="0"/>
                          <m:t>A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sup>
                    </m:sSup>
                    <m:r>
                      <a:rPr lang="en-US" altLang="ko-KR" b="1" dirty="0">
                        <a:latin typeface="Cambria Math" panose="02040503050406030204" pitchFamily="18" charset="0"/>
                      </a:rPr>
                      <m:t>𝐁</m:t>
                    </m:r>
                    <m:r>
                      <a:rPr lang="en-US" altLang="ko-KR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altLang="ko-K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altLang="ko-KR" dirty="0"/>
              </a:p>
              <a:p>
                <a:pPr lvl="1"/>
                <a:endParaRPr lang="en-US" altLang="ko-KR" dirty="0" smtClean="0"/>
              </a:p>
              <a:p>
                <a:pPr lvl="1"/>
                <a:r>
                  <a:rPr lang="en-US" altLang="ko-KR" dirty="0" smtClean="0"/>
                  <a:t>The closed-form solution is given </a:t>
                </a:r>
                <a:r>
                  <a:rPr lang="en-US" altLang="ko-KR" dirty="0"/>
                  <a:t>as </a:t>
                </a:r>
                <a:r>
                  <a:rPr lang="en-US" altLang="ko-KR" dirty="0" smtClean="0"/>
                  <a:t>[2], [3], [4].</a:t>
                </a:r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lvl="2"/>
                <a:r>
                  <a:rPr lang="en-US" altLang="ko-KR" dirty="0" smtClean="0"/>
                  <a:t>where</a:t>
                </a:r>
              </a:p>
              <a:p>
                <a:pPr lvl="2"/>
                <a:r>
                  <a:rPr lang="en-US" altLang="ko-KR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ko-KR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𝑗</m:t>
                        </m:r>
                        <m:sSubSup>
                          <m:sSubSupPr>
                            <m:ctrlPr>
                              <a:rPr lang="ko-KR" altLang="ko-K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sup>
                    </m:sSup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box>
                      <m:boxPr>
                        <m:ctrlPr>
                          <a:rPr lang="en-US" altLang="ko-KR" i="1" dirty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altLang="ko-KR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ko-KR" altLang="ko-K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])</m:t>
                                </m:r>
                              </m:e>
                              <m:sup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b="1" i="1" smtClean="0">
                                    <a:latin typeface="Cambria Math" panose="02040503050406030204" pitchFamily="18" charset="0"/>
                                  </a:rPr>
                                  <m:t>𝒒</m:t>
                                </m:r>
                              </m:e>
                              <m:sub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ko-KR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ko-KR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ko-KR" i="1" dirty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sSub>
                                      <m:sSubPr>
                                        <m:ctrlP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b="1">
                                            <a:latin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])</m:t>
                                    </m:r>
                                  </m:e>
                                  <m:sup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sup>
                                </m:sSup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1" i="1" smtClean="0">
                                        <a:latin typeface="Cambria Math" panose="02040503050406030204" pitchFamily="18" charset="0"/>
                                      </a:rPr>
                                      <m:t>𝒒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e>
                            </m:d>
                          </m:den>
                        </m:f>
                      </m:e>
                    </m:box>
                    <m:r>
                      <a:rPr lang="en-US" altLang="ko-KR" i="1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=1,2,…,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dirty="0"/>
                  <a:t> </a:t>
                </a:r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>
                            <a:latin typeface="Cambria Math" panose="02040503050406030204" pitchFamily="18" charset="0"/>
                          </a:rPr>
                          <m:t>𝐯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 is the </a:t>
                </a:r>
                <a:r>
                  <a:rPr lang="en-US" altLang="ko-KR" i="1" dirty="0" err="1"/>
                  <a:t>i</a:t>
                </a:r>
                <a:r>
                  <a:rPr lang="en-US" altLang="ko-KR" dirty="0" err="1">
                    <a:latin typeface="Cambria Math" panose="02040503050406030204" pitchFamily="18" charset="0"/>
                  </a:rPr>
                  <a:t>-th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column of </a:t>
                </a:r>
                <a:r>
                  <a:rPr lang="en-US" altLang="ko-KR" b="1" dirty="0">
                    <a:latin typeface="Cambria Math" panose="02040503050406030204" pitchFamily="18" charset="0"/>
                  </a:rPr>
                  <a:t>V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for the </a:t>
                </a:r>
                <a:r>
                  <a:rPr lang="en-US" altLang="ko-KR" i="1" dirty="0"/>
                  <a:t>k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-</a:t>
                </a:r>
                <a:r>
                  <a:rPr lang="en-US" altLang="ko-KR" dirty="0" err="1">
                    <a:latin typeface="Cambria Math" panose="02040503050406030204" pitchFamily="18" charset="0"/>
                  </a:rPr>
                  <a:t>th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subcarrier. </a:t>
                </a:r>
                <a:endParaRPr lang="en-US" altLang="ko-KR" dirty="0" smtClean="0">
                  <a:latin typeface="Cambria Math" panose="02040503050406030204" pitchFamily="18" charset="0"/>
                </a:endParaRP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b="1" i="1" smtClean="0">
                            <a:latin typeface="Cambria Math" panose="02040503050406030204" pitchFamily="18" charset="0"/>
                          </a:rPr>
                          <m:t>𝒒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ko-KR" dirty="0">
                    <a:latin typeface="Cambria Math" panose="02040503050406030204" pitchFamily="18" charset="0"/>
                  </a:rPr>
                  <a:t> is the </a:t>
                </a:r>
                <a:r>
                  <a:rPr lang="en-US" altLang="ko-KR" i="1" dirty="0" err="1"/>
                  <a:t>i</a:t>
                </a:r>
                <a:r>
                  <a:rPr lang="en-US" altLang="ko-KR" dirty="0" err="1">
                    <a:latin typeface="Cambria Math" panose="02040503050406030204" pitchFamily="18" charset="0"/>
                  </a:rPr>
                  <a:t>-th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 column of </a:t>
                </a:r>
                <a:r>
                  <a:rPr lang="en-US" altLang="ko-KR" b="1" dirty="0">
                    <a:latin typeface="Cambria Math" panose="02040503050406030204" pitchFamily="18" charset="0"/>
                  </a:rPr>
                  <a:t>Q</a:t>
                </a:r>
                <a:r>
                  <a:rPr lang="en-US" altLang="ko-KR" b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for the </a:t>
                </a:r>
                <a:r>
                  <a:rPr lang="en-US" altLang="ko-KR" dirty="0" smtClean="0">
                    <a:latin typeface="Cambria Math" panose="02040503050406030204" pitchFamily="18" charset="0"/>
                  </a:rPr>
                  <a:t>(</a:t>
                </a:r>
                <a:r>
                  <a:rPr lang="en-US" altLang="ko-KR" i="1" dirty="0" smtClean="0"/>
                  <a:t>k</a:t>
                </a:r>
                <a:r>
                  <a:rPr lang="en-US" altLang="ko-KR" dirty="0" smtClean="0"/>
                  <a:t>-1)</a:t>
                </a:r>
                <a:r>
                  <a:rPr lang="en-US" altLang="ko-KR" dirty="0" smtClean="0">
                    <a:latin typeface="Cambria Math" panose="02040503050406030204" pitchFamily="18" charset="0"/>
                  </a:rPr>
                  <a:t>-</a:t>
                </a:r>
                <a:r>
                  <a:rPr lang="en-US" altLang="ko-KR" dirty="0" err="1" smtClean="0">
                    <a:latin typeface="Cambria Math" panose="02040503050406030204" pitchFamily="18" charset="0"/>
                  </a:rPr>
                  <a:t>th</a:t>
                </a:r>
                <a:r>
                  <a:rPr lang="en-US" altLang="ko-KR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altLang="ko-KR" dirty="0">
                    <a:latin typeface="Cambria Math" panose="02040503050406030204" pitchFamily="18" charset="0"/>
                  </a:rPr>
                  <a:t>subcarrier.</a:t>
                </a:r>
              </a:p>
              <a:p>
                <a:pPr lvl="2"/>
                <a:endParaRPr lang="en-US" altLang="ko-KR" dirty="0" smtClean="0"/>
              </a:p>
              <a:p>
                <a:pPr lvl="1"/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marL="457200" lvl="1" indent="0">
                  <a:buNone/>
                </a:pPr>
                <a:endParaRPr lang="en-US" altLang="ko-KR" dirty="0" smtClean="0"/>
              </a:p>
              <a:p>
                <a:endParaRPr lang="en-US" altLang="ko-KR" i="1" dirty="0" smtClean="0">
                  <a:latin typeface="Cambria Math" panose="02040503050406030204" pitchFamily="18" charset="0"/>
                </a:endParaRPr>
              </a:p>
              <a:p>
                <a:endParaRPr lang="en-US" altLang="ko-KR" dirty="0"/>
              </a:p>
              <a:p>
                <a:pPr lvl="2"/>
                <a:endParaRPr lang="en-US" altLang="ko-KR" dirty="0" smtClean="0"/>
              </a:p>
              <a:p>
                <a:pPr lvl="2"/>
                <a:endParaRPr lang="en-US" altLang="ko-KR" b="1" dirty="0">
                  <a:latin typeface="Cambria Math" panose="02040503050406030204" pitchFamily="18" charset="0"/>
                </a:endParaRPr>
              </a:p>
              <a:p>
                <a:pPr lvl="2"/>
                <a:endParaRPr lang="en-US" altLang="ko-KR" dirty="0" smtClean="0"/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5800" y="1447799"/>
                <a:ext cx="7772400" cy="5027613"/>
              </a:xfrm>
              <a:blipFill>
                <a:blip r:embed="rId2"/>
                <a:stretch>
                  <a:fillRect l="-784" t="-606" r="-23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직사각형 6"/>
              <p:cNvSpPr/>
              <p:nvPr/>
            </p:nvSpPr>
            <p:spPr>
              <a:xfrm>
                <a:off x="2870572" y="3805626"/>
                <a:ext cx="3402855" cy="5068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1800">
                              <a:latin typeface="Cambria Math" panose="02040503050406030204" pitchFamily="18" charset="0"/>
                            </a:rPr>
                            <m:t>𝐃</m:t>
                          </m:r>
                        </m:e>
                        <m:sub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altLang="ko-KR" sz="1800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altLang="ko-KR" sz="18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ko-KR" sz="1800">
                          <a:latin typeface="Cambria Math" panose="02040503050406030204" pitchFamily="18" charset="0"/>
                        </a:rPr>
                        <m:t>diag</m:t>
                      </m:r>
                      <m:d>
                        <m:dPr>
                          <m:ctrlPr>
                            <a:rPr lang="en-US" altLang="ko-KR" sz="1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Sup>
                                <m:sSubSupPr>
                                  <m:ctrlPr>
                                    <a:rPr lang="ko-KR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ko-KR" sz="180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Sup>
                                <m:sSubSupPr>
                                  <m:ctrlPr>
                                    <a:rPr lang="ko-KR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p>
                          </m:sSup>
                          <m:r>
                            <a:rPr lang="en-US" altLang="ko-KR" sz="1800" b="0" i="0" smtClean="0">
                              <a:latin typeface="Cambria Math" panose="02040503050406030204" pitchFamily="18" charset="0"/>
                            </a:rPr>
                            <m:t>, …,</m:t>
                          </m:r>
                          <m:sSup>
                            <m:sSupPr>
                              <m:ctrlPr>
                                <a:rPr lang="en-US" altLang="ko-KR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ko-KR" sz="180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Sup>
                                <m:sSubSupPr>
                                  <m:ctrlPr>
                                    <a:rPr lang="ko-KR" altLang="ko-KR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altLang="ko-KR" sz="18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800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altLang="ko-KR" sz="18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sub>
                                <m:sup>
                                  <m:r>
                                    <a:rPr lang="en-US" altLang="ko-KR" sz="180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bSup>
                            </m:sup>
                          </m:sSup>
                        </m:e>
                      </m:d>
                    </m:oMath>
                  </m:oMathPara>
                </a14:m>
                <a:endParaRPr lang="ko-KR" altLang="en-US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직사각형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572" y="3805626"/>
                <a:ext cx="3402855" cy="5068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Optimal </a:t>
            </a:r>
            <a:r>
              <a:rPr lang="en-US" altLang="ko-KR" dirty="0" smtClean="0"/>
              <a:t>Method [1]</a:t>
            </a:r>
            <a:r>
              <a:rPr lang="ko-KR" altLang="en-US" dirty="0" smtClean="0"/>
              <a:t> </a:t>
            </a:r>
            <a:r>
              <a:rPr lang="en-US" altLang="ko-KR" dirty="0" smtClean="0"/>
              <a:t>(1/2)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73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Optimal </a:t>
            </a:r>
            <a:r>
              <a:rPr lang="en-US" altLang="ko-KR" dirty="0" smtClean="0"/>
              <a:t>Method </a:t>
            </a:r>
            <a:r>
              <a:rPr lang="en-US" altLang="ko-KR" dirty="0"/>
              <a:t>[1</a:t>
            </a:r>
            <a:r>
              <a:rPr lang="en-US" altLang="ko-KR" dirty="0" smtClean="0"/>
              <a:t>] (2/2)</a:t>
            </a:r>
            <a:endParaRPr lang="ko-KR" altLang="en-US" b="0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7" name="내용 개체 틀 1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altLang="ko-KR" dirty="0" smtClean="0"/>
              <a:t>Sequential processing</a:t>
            </a:r>
          </a:p>
          <a:p>
            <a:pPr lvl="1"/>
            <a:r>
              <a:rPr lang="en-US" altLang="ko-KR" dirty="0" smtClean="0"/>
              <a:t>The optimization is performed </a:t>
            </a:r>
            <a:r>
              <a:rPr lang="en-US" altLang="ko-KR" dirty="0"/>
              <a:t>sequentially from the beginning to the end of the </a:t>
            </a:r>
            <a:r>
              <a:rPr lang="en-US" altLang="ko-KR" dirty="0" smtClean="0"/>
              <a:t>subcarriers</a:t>
            </a:r>
            <a:r>
              <a:rPr lang="en-US" altLang="ko-KR" b="1" dirty="0" smtClean="0"/>
              <a:t>.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162" y="2620607"/>
            <a:ext cx="5447675" cy="361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number </a:t>
                </a:r>
                <a:r>
                  <a:rPr lang="en-US" altLang="ko-KR" dirty="0"/>
                  <a:t>of angles </a:t>
                </a:r>
                <a:r>
                  <a:rPr lang="en-US" altLang="ko-KR" dirty="0" smtClean="0"/>
                  <a:t>is increased by the number of columns in the beamforming matrix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dirty="0" smtClean="0"/>
                  <a:t>).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ko-KR" dirty="0" smtClean="0"/>
                  <a:t>numer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ko-KR" dirty="0" smtClean="0"/>
                  <a:t>, 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=1,2,…,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dirty="0" smtClean="0"/>
                  <a:t>)</a:t>
                </a:r>
                <a:r>
                  <a:rPr lang="ko-KR" altLang="en-US" dirty="0" smtClean="0"/>
                  <a:t> </a:t>
                </a:r>
                <a:r>
                  <a:rPr lang="en-US" altLang="ko-KR" dirty="0" smtClean="0"/>
                  <a:t>is newly added in the Compressed </a:t>
                </a:r>
                <a:r>
                  <a:rPr lang="en-US" altLang="ko-KR" dirty="0"/>
                  <a:t>Beamforming Feedback Matrix </a:t>
                </a:r>
                <a:r>
                  <a:rPr lang="en-US" altLang="ko-KR" dirty="0" smtClean="0"/>
                  <a:t>subfield. </a:t>
                </a:r>
              </a:p>
              <a:p>
                <a:pPr lvl="2"/>
                <a:r>
                  <a:rPr lang="en-US" altLang="ko-KR" dirty="0" smtClean="0"/>
                  <a:t>E.g., Red marked angles in the table below.</a:t>
                </a:r>
              </a:p>
              <a:p>
                <a:r>
                  <a:rPr lang="en-US" altLang="ko-KR" dirty="0"/>
                  <a:t>In the </a:t>
                </a:r>
                <a:r>
                  <a:rPr lang="en-US" altLang="ko-KR" dirty="0" smtClean="0"/>
                  <a:t>next slide, we </a:t>
                </a:r>
                <a:r>
                  <a:rPr lang="en-US" altLang="ko-KR" dirty="0"/>
                  <a:t>will show a sub-optimal method that does not </a:t>
                </a:r>
                <a:r>
                  <a:rPr lang="en-US" altLang="ko-KR" dirty="0" smtClean="0"/>
                  <a:t>require additional CSI feedback </a:t>
                </a:r>
                <a:r>
                  <a:rPr lang="en-US" altLang="ko-KR" dirty="0"/>
                  <a:t>overhead.</a:t>
                </a:r>
              </a:p>
              <a:p>
                <a:pPr marL="457200" lvl="1" indent="0">
                  <a:buNone/>
                </a:pPr>
                <a:endParaRPr lang="en-US" altLang="ko-KR" dirty="0" smtClean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CSI Feedback Overhead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147347"/>
                  </p:ext>
                </p:extLst>
              </p:nvPr>
            </p:nvGraphicFramePr>
            <p:xfrm>
              <a:off x="1794859" y="3838878"/>
              <a:ext cx="5550503" cy="2331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000">
                      <a:extLst>
                        <a:ext uri="{9D8B030D-6E8A-4147-A177-3AD203B41FA5}">
                          <a16:colId xmlns:a16="http://schemas.microsoft.com/office/drawing/2014/main" val="2486070636"/>
                        </a:ext>
                      </a:extLst>
                    </a:gridCol>
                    <a:gridCol w="1122503">
                      <a:extLst>
                        <a:ext uri="{9D8B030D-6E8A-4147-A177-3AD203B41FA5}">
                          <a16:colId xmlns:a16="http://schemas.microsoft.com/office/drawing/2014/main" val="1387939523"/>
                        </a:ext>
                      </a:extLst>
                    </a:gridCol>
                    <a:gridCol w="3492000">
                      <a:extLst>
                        <a:ext uri="{9D8B030D-6E8A-4147-A177-3AD203B41FA5}">
                          <a16:colId xmlns:a16="http://schemas.microsoft.com/office/drawing/2014/main" val="68147489"/>
                        </a:ext>
                      </a:extLst>
                    </a:gridCol>
                  </a:tblGrid>
                  <a:tr h="6068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Size</a:t>
                          </a:r>
                          <a:r>
                            <a:rPr lang="en-US" altLang="ko-KR" sz="1600" baseline="0" dirty="0" smtClean="0"/>
                            <a:t> of </a:t>
                          </a:r>
                          <a:r>
                            <a:rPr lang="en-US" altLang="ko-KR" sz="1600" b="1" baseline="0" dirty="0" smtClean="0"/>
                            <a:t>V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Number of angles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/>
                            <a:t>Angles in the Compressed Beamforming</a:t>
                          </a:r>
                          <a:r>
                            <a:rPr lang="en-US" altLang="ko-KR" sz="1600" baseline="0" dirty="0" smtClean="0"/>
                            <a:t> Feedback Matrix subfield</a:t>
                          </a:r>
                          <a:endParaRPr lang="en-US" altLang="ko-KR" sz="16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223746"/>
                      </a:ext>
                    </a:extLst>
                  </a:tr>
                  <a:tr h="60688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ko-KR" sz="1600" b="0" baseline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baseline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 smtClean="0"/>
                            <a:t>14 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 15</a:t>
                          </a:r>
                          <a:endParaRPr lang="ko-KR" altLang="en-US" sz="16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baseline="-25000" dirty="0" smtClean="0"/>
                            <a:t>11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 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rgbClr val="FF0000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, 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0783289"/>
                      </a:ext>
                    </a:extLst>
                  </a:tr>
                  <a:tr h="1117948"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z="1600" b="0" i="1" baseline="0" smtClean="0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US" altLang="ko-KR" sz="1600" b="0" baseline="0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altLang="ko-KR" sz="1600" b="0" i="1" baseline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ko-KR" altLang="en-US" sz="1600" b="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/>
                            <a:t>26 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 28</a:t>
                          </a:r>
                          <a:endParaRPr lang="ko-KR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>
                              <a:solidFill>
                                <a:srgbClr val="FF0000"/>
                              </a:solidFill>
                            </a:rPr>
                            <a:t> 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, 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 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rgbClr val="FF0000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,</a:t>
                          </a:r>
                          <a:endParaRPr lang="en-US" altLang="ko-KR" sz="16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 latinLnBrk="1"/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</a:p>
                        <a:p>
                          <a:pPr algn="ctr" latinLnBrk="1"/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62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</a:t>
                          </a:r>
                          <a:endParaRPr lang="ko-KR" altLang="en-US" sz="1600" b="0" kern="1200" baseline="-250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105975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57147347"/>
                  </p:ext>
                </p:extLst>
              </p:nvPr>
            </p:nvGraphicFramePr>
            <p:xfrm>
              <a:off x="1794859" y="3838878"/>
              <a:ext cx="5550503" cy="23317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936000">
                      <a:extLst>
                        <a:ext uri="{9D8B030D-6E8A-4147-A177-3AD203B41FA5}">
                          <a16:colId xmlns:a16="http://schemas.microsoft.com/office/drawing/2014/main" val="2486070636"/>
                        </a:ext>
                      </a:extLst>
                    </a:gridCol>
                    <a:gridCol w="1122503">
                      <a:extLst>
                        <a:ext uri="{9D8B030D-6E8A-4147-A177-3AD203B41FA5}">
                          <a16:colId xmlns:a16="http://schemas.microsoft.com/office/drawing/2014/main" val="1387939523"/>
                        </a:ext>
                      </a:extLst>
                    </a:gridCol>
                    <a:gridCol w="3492000">
                      <a:extLst>
                        <a:ext uri="{9D8B030D-6E8A-4147-A177-3AD203B41FA5}">
                          <a16:colId xmlns:a16="http://schemas.microsoft.com/office/drawing/2014/main" val="68147489"/>
                        </a:ext>
                      </a:extLst>
                    </a:gridCol>
                  </a:tblGrid>
                  <a:tr h="606886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Size</a:t>
                          </a:r>
                          <a:r>
                            <a:rPr lang="en-US" altLang="ko-KR" sz="1600" baseline="0" dirty="0" smtClean="0"/>
                            <a:t> of </a:t>
                          </a:r>
                          <a:r>
                            <a:rPr lang="en-US" altLang="ko-KR" sz="1600" b="1" baseline="0" dirty="0" smtClean="0"/>
                            <a:t>V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dirty="0" smtClean="0"/>
                            <a:t>Number of angles</a:t>
                          </a:r>
                          <a:endParaRPr lang="ko-KR" altLang="en-US" sz="16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dirty="0" smtClean="0"/>
                            <a:t>Angles in the Compressed Beamforming</a:t>
                          </a:r>
                          <a:r>
                            <a:rPr lang="en-US" altLang="ko-KR" sz="1600" baseline="0" dirty="0" smtClean="0"/>
                            <a:t> Feedback Matrix subfield</a:t>
                          </a:r>
                          <a:endParaRPr lang="en-US" altLang="ko-KR" sz="1600" dirty="0" smtClean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41223746"/>
                      </a:ext>
                    </a:extLst>
                  </a:tr>
                  <a:tr h="606886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9" t="-101000" r="-493506" b="-19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sz="1600" b="0" dirty="0" smtClean="0"/>
                            <a:t>14 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 15</a:t>
                          </a:r>
                          <a:endParaRPr lang="ko-KR" altLang="en-US" sz="1600" b="0" dirty="0" smtClean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baseline="-25000" dirty="0" smtClean="0"/>
                            <a:t>11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 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rgbClr val="FF0000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, 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970783289"/>
                      </a:ext>
                    </a:extLst>
                  </a:tr>
                  <a:tr h="1117948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649" t="-109239" r="-493506" b="-43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sz="1600" b="0" dirty="0" smtClean="0"/>
                            <a:t>26 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  <a:sym typeface="Wingdings" panose="05000000000000000000" pitchFamily="2" charset="2"/>
                            </a:rPr>
                            <a:t> 28</a:t>
                          </a:r>
                          <a:endParaRPr lang="ko-KR" altLang="en-US" sz="1600" b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11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>
                              <a:solidFill>
                                <a:srgbClr val="FF0000"/>
                              </a:solidFill>
                            </a:rPr>
                            <a:t> 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, </a:t>
                          </a:r>
                        </a:p>
                        <a:p>
                          <a:pPr marL="0" marR="0" lvl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 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chemeClr val="tx1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l-GR" altLang="ko-KR" sz="1600" b="0" dirty="0" smtClean="0">
                              <a:solidFill>
                                <a:srgbClr val="FF0000"/>
                              </a:solidFill>
                            </a:rPr>
                            <a:t>ϕ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rgbClr val="FF0000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,</a:t>
                          </a:r>
                          <a:endParaRPr lang="en-US" altLang="ko-KR" sz="1600" b="0" dirty="0" smtClean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algn="ctr" latinLnBrk="1"/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21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61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81</a:t>
                          </a:r>
                          <a:r>
                            <a:rPr lang="en-US" altLang="ko-KR" sz="1600" b="0" dirty="0" smtClean="0"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US" altLang="ko-KR" sz="1600" b="0" dirty="0" smtClean="0">
                              <a:solidFill>
                                <a:srgbClr val="FF0000"/>
                              </a:solidFill>
                            </a:rPr>
                            <a:t>  </a:t>
                          </a:r>
                        </a:p>
                        <a:p>
                          <a:pPr algn="ctr" latinLnBrk="1"/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32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42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52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62</a:t>
                          </a:r>
                          <a:r>
                            <a:rPr lang="en-US" altLang="ko-KR" sz="1600" b="0" dirty="0" smtClean="0"/>
                            <a:t>,</a:t>
                          </a:r>
                          <a:r>
                            <a:rPr lang="el-GR" altLang="ko-KR" sz="1600" b="0" dirty="0" smtClean="0"/>
                            <a:t> 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72</a:t>
                          </a:r>
                          <a:r>
                            <a:rPr lang="en-US" altLang="ko-KR" sz="1600" b="0" dirty="0" smtClean="0"/>
                            <a:t>, </a:t>
                          </a:r>
                          <a:r>
                            <a:rPr lang="el-GR" altLang="ko-KR" sz="1600" b="0" dirty="0" smtClean="0"/>
                            <a:t>ψ</a:t>
                          </a:r>
                          <a:r>
                            <a:rPr lang="en-US" altLang="ko-KR" sz="1600" b="0" kern="1200" baseline="-2500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82</a:t>
                          </a:r>
                          <a:endParaRPr lang="ko-KR" altLang="en-US" sz="1600" b="0" kern="1200" baseline="-25000" dirty="0" smtClean="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41105975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061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 bwMode="auto">
          <a:xfrm>
            <a:off x="972000" y="3969000"/>
            <a:ext cx="3960000" cy="2127000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sub-optimal method consists of two processes:</a:t>
                </a:r>
              </a:p>
              <a:p>
                <a:pPr lvl="1"/>
                <a:r>
                  <a:rPr lang="en-US" altLang="ko-KR" dirty="0" smtClean="0"/>
                  <a:t>(</a:t>
                </a:r>
                <a:r>
                  <a:rPr lang="en-US" altLang="ko-KR" dirty="0" err="1"/>
                  <a:t>i</a:t>
                </a:r>
                <a:r>
                  <a:rPr lang="en-US" altLang="ko-KR" dirty="0" smtClean="0"/>
                  <a:t>) Discontinuity detection</a:t>
                </a:r>
              </a:p>
              <a:p>
                <a:pPr lvl="1"/>
                <a:r>
                  <a:rPr lang="en-US" altLang="ko-KR" dirty="0" smtClean="0"/>
                  <a:t>(ii) {</a:t>
                </a:r>
                <a:r>
                  <a:rPr lang="el-GR" altLang="ko-KR" i="1" dirty="0"/>
                  <a:t>ϕ</a:t>
                </a:r>
                <a:r>
                  <a:rPr lang="en-US" altLang="ko-KR" dirty="0" smtClean="0">
                    <a:latin typeface="Cambria Math" panose="02040503050406030204" pitchFamily="18" charset="0"/>
                  </a:rPr>
                  <a:t>, </a:t>
                </a:r>
                <a:r>
                  <a:rPr lang="el-GR" altLang="ko-KR" i="1" dirty="0"/>
                  <a:t>ψ</a:t>
                </a:r>
                <a:r>
                  <a:rPr lang="en-US" altLang="ko-KR" dirty="0" smtClean="0"/>
                  <a:t>} </a:t>
                </a:r>
                <a:r>
                  <a:rPr lang="en-US" altLang="ko-KR" dirty="0"/>
                  <a:t>angular interpolation </a:t>
                </a:r>
                <a:r>
                  <a:rPr lang="en-US" altLang="ko-KR" dirty="0" smtClean="0"/>
                  <a:t>across </a:t>
                </a:r>
                <a:r>
                  <a:rPr lang="en-US" altLang="ko-KR" dirty="0"/>
                  <a:t>subcarriers to resolve the </a:t>
                </a:r>
                <a:r>
                  <a:rPr lang="en-US" altLang="ko-KR" dirty="0" smtClean="0"/>
                  <a:t>discontinuity</a:t>
                </a:r>
              </a:p>
              <a:p>
                <a:r>
                  <a:rPr lang="en-US" altLang="ko-KR" dirty="0"/>
                  <a:t>The </a:t>
                </a:r>
                <a:r>
                  <a:rPr lang="en-US" altLang="ko-KR" dirty="0" smtClean="0"/>
                  <a:t>discontinuity detection </a:t>
                </a:r>
                <a:r>
                  <a:rPr lang="en-US" altLang="ko-KR" dirty="0"/>
                  <a:t>finds subcarrier indices in which the cross </a:t>
                </a:r>
                <a:r>
                  <a:rPr lang="en-US" altLang="ko-KR" dirty="0" smtClean="0"/>
                  <a:t>correlation between </a:t>
                </a:r>
                <a:r>
                  <a:rPr lang="en-US" altLang="ko-KR" dirty="0"/>
                  <a:t>two adjacent beamforming matrices is less than </a:t>
                </a:r>
                <a:r>
                  <a:rPr lang="en-US" altLang="ko-KR" dirty="0" smtClean="0"/>
                  <a:t>a predefined threshold (</a:t>
                </a:r>
                <a:r>
                  <a:rPr lang="en-US" altLang="ko-KR" i="1" dirty="0" smtClean="0"/>
                  <a:t>T</a:t>
                </a:r>
                <a:r>
                  <a:rPr lang="en-US" altLang="ko-KR" dirty="0" smtClean="0"/>
                  <a:t>).</a:t>
                </a:r>
                <a:endParaRPr lang="ko-KR" altLang="en-US" dirty="0" smtClean="0"/>
              </a:p>
              <a:p>
                <a:pPr lvl="1"/>
                <a:endParaRPr lang="en-US" altLang="ko-KR" b="0" i="1" dirty="0" smtClean="0">
                  <a:latin typeface="Cambria Math" panose="02040503050406030204" pitchFamily="18" charset="0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 b="0" i="0" smtClean="0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ko-K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b="0" dirty="0" smtClean="0"/>
              </a:p>
              <a:p>
                <a:pPr lvl="1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altLang="ko-KR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arg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altLang="ko-KR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altLang="ko-KR" dirty="0" smtClean="0"/>
              </a:p>
              <a:p>
                <a:pPr lvl="2"/>
                <a:endParaRPr lang="en-US" altLang="ko-KR" dirty="0" smtClean="0"/>
              </a:p>
              <a:p>
                <a:pPr marL="457200" lvl="1" indent="0">
                  <a:buNone/>
                </a:pPr>
                <a:r>
                  <a:rPr lang="en-US" altLang="ko-KR" sz="1600" dirty="0" smtClean="0"/>
                  <a:t>where </a:t>
                </a:r>
                <a14:m>
                  <m:oMath xmlns:m="http://schemas.openxmlformats.org/officeDocument/2006/math">
                    <m:r>
                      <a:rPr lang="el-GR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ko-KR" sz="1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altLang="ko-KR" sz="1600" dirty="0">
                            <a:latin typeface="Cambria Math" panose="02040503050406030204" pitchFamily="18" charset="0"/>
                          </a:rPr>
                          <m:t>Re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ko-KR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])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ko-KR" sz="1600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ko-KR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ko-KR" sz="1600" i="1" dirty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z="1600" b="1">
                                        <a:latin typeface="Cambria Math" panose="02040503050406030204" pitchFamily="18" charset="0"/>
                                      </a:rPr>
                                      <m:t>𝐯</m:t>
                                    </m:r>
                                  </m:e>
                                  <m:sub>
                                    <m:r>
                                      <a:rPr lang="en-US" altLang="ko-KR" sz="16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])</m:t>
                                </m:r>
                              </m:e>
                              <m:sup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1600" b="1">
                                    <a:latin typeface="Cambria Math" panose="02040503050406030204" pitchFamily="18" charset="0"/>
                                  </a:rPr>
                                  <m:t>𝐯</m:t>
                                </m:r>
                              </m:e>
                              <m:sub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ko-KR" sz="1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</m:e>
                        </m:d>
                      </m:den>
                    </m:f>
                  </m:oMath>
                </a14:m>
                <a:endParaRPr lang="en-US" altLang="ko-KR" sz="1600" i="1" dirty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altLang="ko-K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d>
                      <m:d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altLang="ko-KR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ko-KR" sz="1600" i="1" dirty="0">
                            <a:latin typeface="Cambria Math" panose="02040503050406030204" pitchFamily="18" charset="0"/>
                          </a:rPr>
                          <m:t>min</m:t>
                        </m:r>
                      </m:e>
                      <m:sub>
                        <m:r>
                          <a:rPr lang="en-US" altLang="ko-KR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altLang="ko-KR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altLang="ko-K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altLang="ko-KR" sz="1600" dirty="0" smtClean="0"/>
                  <a:t> for </a:t>
                </a:r>
                <a14:m>
                  <m:oMath xmlns:m="http://schemas.openxmlformats.org/officeDocument/2006/math">
                    <m:r>
                      <a:rPr lang="en-US" altLang="ko-KR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ko-KR" sz="1600" i="1">
                        <a:latin typeface="Cambria Math" panose="02040503050406030204" pitchFamily="18" charset="0"/>
                      </a:rPr>
                      <m:t>=1,2,…, </m:t>
                    </m:r>
                    <m:sSub>
                      <m:sSubPr>
                        <m:ctrlPr>
                          <a:rPr lang="en-US" altLang="ko-K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ko-KR" sz="1600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ko-KR" sz="1600" dirty="0" smtClean="0"/>
                  <a:t> .</a:t>
                </a:r>
              </a:p>
              <a:p>
                <a:pPr lvl="2"/>
                <a:endParaRPr lang="en-US" altLang="ko-KR" dirty="0"/>
              </a:p>
              <a:p>
                <a:pPr lvl="1"/>
                <a:endParaRPr lang="en-US" altLang="ko-KR" dirty="0"/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Sub-optimal Method (1/2)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626" y="3609001"/>
            <a:ext cx="3801066" cy="278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모서리가 둥근 직사각형 7"/>
          <p:cNvSpPr/>
          <p:nvPr/>
        </p:nvSpPr>
        <p:spPr bwMode="auto">
          <a:xfrm>
            <a:off x="1332000" y="2085870"/>
            <a:ext cx="6480000" cy="1692172"/>
          </a:xfrm>
          <a:prstGeom prst="roundRect">
            <a:avLst/>
          </a:prstGeom>
          <a:solidFill>
            <a:srgbClr val="FFC000">
              <a:alpha val="30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내용 개체 틀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dirty="0" smtClean="0"/>
                  <a:t>The angular </a:t>
                </a:r>
                <a:r>
                  <a:rPr lang="en-US" altLang="ko-KR" dirty="0"/>
                  <a:t>interpolation is performed for consecutive </a:t>
                </a:r>
                <a:r>
                  <a:rPr lang="en-US" altLang="ko-KR" dirty="0" smtClean="0"/>
                  <a:t>subcarriers, </a:t>
                </a:r>
                <a:r>
                  <a:rPr lang="en-US" altLang="ko-KR" dirty="0"/>
                  <a:t>starting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b="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ko-KR" dirty="0"/>
                  <a:t> and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ko-KR" b="0" i="1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altLang="ko-KR" dirty="0" smtClean="0"/>
                  <a:t>.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en-US" altLang="ko-KR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ko-KR" sz="1600" b="0" i="0" smtClean="0">
                              <a:latin typeface="Cambria Math" panose="02040503050406030204" pitchFamily="18" charset="0"/>
                            </a:rPr>
                            <m:t>mod</m:t>
                          </m:r>
                          <m:d>
                            <m:dPr>
                              <m:ctrlP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ko-KR" altLang="en-US" sz="16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  <m:sup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US" altLang="ko-KR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ko-KR" altLang="en-US" sz="16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US" altLang="ko-KR" sz="1600" b="0" i="1" smtClean="0">
                                  <a:latin typeface="Cambria Math" panose="02040503050406030204" pitchFamily="18" charset="0"/>
                                </a:rPr>
                                <m:t>, 2</m:t>
                              </m:r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</m:d>
                          <m:r>
                            <a:rPr lang="en-US" altLang="ko-KR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𝜋</m:t>
                          </m:r>
                        </m:e>
                      </m:d>
                      <m:r>
                        <a:rPr lang="en-US" altLang="ko-K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ko-KR" sz="16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den>
                      </m:f>
                      <m:d>
                        <m:d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16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p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altLang="ko-KR" sz="16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  <m:r>
                        <a:rPr lang="en-US" altLang="ko-KR" sz="16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ko-KR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16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p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altLang="ko-KR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a:rPr lang="en-US" altLang="ko-KR" sz="1600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altLang="ko-KR" sz="1600" dirty="0" smtClean="0"/>
              </a:p>
              <a:p>
                <a:pPr lvl="2"/>
                <a:r>
                  <a:rPr lang="en-US" altLang="ko-KR" dirty="0"/>
                  <a:t>w</a:t>
                </a:r>
                <a:r>
                  <a:rPr lang="en-US" altLang="ko-KR" dirty="0" smtClean="0"/>
                  <a:t>here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ko-KR">
                        <a:latin typeface="Cambria Math" panose="02040503050406030204" pitchFamily="18" charset="0"/>
                      </a:rPr>
                      <m:t>mod</m:t>
                    </m:r>
                  </m:oMath>
                </a14:m>
                <a:r>
                  <a:rPr lang="en-US" altLang="ko-KR" dirty="0" smtClean="0"/>
                  <a:t>(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, 2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 smtClean="0"/>
                  <a:t>) is the modulo operation w.r.t. </a:t>
                </a:r>
                <a14:m>
                  <m:oMath xmlns:m="http://schemas.openxmlformats.org/officeDocument/2006/math">
                    <m:r>
                      <a:rPr lang="en-US" altLang="ko-K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ko-KR" alt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altLang="ko-KR" dirty="0" smtClean="0"/>
                  <a:t>.</a:t>
                </a:r>
              </a:p>
              <a:p>
                <a:pPr lvl="2"/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ko-KR" dirty="0" smtClean="0"/>
                  <a:t> is the </a:t>
                </a:r>
                <a:r>
                  <a:rPr lang="en-US" altLang="ko-KR" i="1" dirty="0" smtClean="0"/>
                  <a:t>k</a:t>
                </a:r>
                <a:r>
                  <a:rPr lang="en-US" altLang="ko-KR" dirty="0" smtClean="0"/>
                  <a:t>-</a:t>
                </a:r>
                <a:r>
                  <a:rPr lang="en-US" altLang="ko-KR" dirty="0" err="1" smtClean="0"/>
                  <a:t>th</a:t>
                </a:r>
                <a:r>
                  <a:rPr lang="en-US" altLang="ko-KR" dirty="0" smtClean="0"/>
                  <a:t> subcarrier for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altLang="ko-KR" dirty="0" smtClean="0"/>
                  <a:t> and </a:t>
                </a:r>
                <a14:m>
                  <m:oMath xmlns:m="http://schemas.openxmlformats.org/officeDocument/2006/math">
                    <m:r>
                      <a:rPr lang="ko-KR" altLang="en-US" i="1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ko-KR" dirty="0" smtClean="0"/>
                  <a:t> angles, respectively.</a:t>
                </a:r>
              </a:p>
            </p:txBody>
          </p:sp>
        </mc:Choice>
        <mc:Fallback xmlns="">
          <p:sp>
            <p:nvSpPr>
              <p:cNvPr id="2" name="내용 개체 틀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6" t="-78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Sub-optimal </a:t>
            </a:r>
            <a:r>
              <a:rPr lang="en-US" altLang="ko-KR" dirty="0" smtClean="0"/>
              <a:t>Method (2/2)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July 2024</a:t>
            </a:r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ko-KR" smtClean="0"/>
              <a:t>Eunsung Jeon, Samsung</a:t>
            </a:r>
            <a:endParaRPr lang="en-US" altLang="ko-KR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7614916F-BBEF-4684-B6F5-1E636F42BA0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000" y="3854242"/>
            <a:ext cx="6660000" cy="2555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6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34EBB84A606A438D799094ABA935C9" ma:contentTypeVersion="1" ma:contentTypeDescription="Create a new document." ma:contentTypeScope="" ma:versionID="956b3ee818370c0d3ab4558f540f675a">
  <xsd:schema xmlns:xsd="http://www.w3.org/2001/XMLSchema" xmlns:xs="http://www.w3.org/2001/XMLSchema" xmlns:p="http://schemas.microsoft.com/office/2006/metadata/properties" xmlns:ns2="cbe2d5d3-f949-4523-8a9d-a50a5af8ba9b" targetNamespace="http://schemas.microsoft.com/office/2006/metadata/properties" ma:root="true" ma:fieldsID="dbc8bf5b376e231b5ba67e5d165cfb7c" ns2:_="">
    <xsd:import namespace="cbe2d5d3-f949-4523-8a9d-a50a5af8ba9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e2d5d3-f949-4523-8a9d-a50a5af8ba9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be2d5d3-f949-4523-8a9d-a50a5af8ba9b">QMW3ZNR3YQPQ-15-13997</_dlc_DocId>
    <_dlc_DocIdUrl xmlns="cbe2d5d3-f949-4523-8a9d-a50a5af8ba9b">
      <Url>http://ds-sharepoint.sec.samsung.net:8080/Sites/A00010/_layouts/15/DocIdRedir.aspx?ID=QMW3ZNR3YQPQ-15-13997</Url>
      <Description>QMW3ZNR3YQPQ-15-13997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14F3E59-9672-450A-A4AF-1FB6F8A4E64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09E9A801-4F32-4DF0-808F-741E07F30B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e2d5d3-f949-4523-8a9d-a50a5af8ba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8A2EB23-16E4-49DF-A514-F0819685CC33}">
  <ds:schemaRefs>
    <ds:schemaRef ds:uri="http://www.w3.org/XML/1998/namespace"/>
    <ds:schemaRef ds:uri="http://schemas.microsoft.com/office/2006/metadata/properties"/>
    <ds:schemaRef ds:uri="cbe2d5d3-f949-4523-8a9d-a50a5af8ba9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65AAE5B9-0A4B-4F9D-B583-84B1D26645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263741</TotalTime>
  <Words>2958</Words>
  <Application>Microsoft Office PowerPoint</Application>
  <PresentationFormat>화면 슬라이드 쇼(4:3)</PresentationFormat>
  <Paragraphs>240</Paragraphs>
  <Slides>18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18</vt:i4>
      </vt:variant>
    </vt:vector>
  </HeadingPairs>
  <TitlesOfParts>
    <vt:vector size="27" baseType="lpstr">
      <vt:lpstr>맑은 고딕</vt:lpstr>
      <vt:lpstr>Arial</vt:lpstr>
      <vt:lpstr>Cambria Math</vt:lpstr>
      <vt:lpstr>Times New Roman</vt:lpstr>
      <vt:lpstr>Wingdings</vt:lpstr>
      <vt:lpstr>802-11-Submission</vt:lpstr>
      <vt:lpstr>1_디자인 사용자 지정</vt:lpstr>
      <vt:lpstr>디자인 사용자 지정</vt:lpstr>
      <vt:lpstr>Document</vt:lpstr>
      <vt:lpstr>ML-aided CSI Quantization and Its Application to Smooth Beamforming</vt:lpstr>
      <vt:lpstr>Introduction</vt:lpstr>
      <vt:lpstr>Recap: Beamforming Procedure</vt:lpstr>
      <vt:lpstr>Smooth Beamforming Feedback [1]</vt:lpstr>
      <vt:lpstr>Optimal Method [1] (1/2)</vt:lpstr>
      <vt:lpstr>Optimal Method [1] (2/2)</vt:lpstr>
      <vt:lpstr>CSI Feedback Overhead</vt:lpstr>
      <vt:lpstr>Sub-optimal Method (1/2)</vt:lpstr>
      <vt:lpstr>Sub-optimal Method (2/2)</vt:lpstr>
      <vt:lpstr>ML-aided CSI Quantization (1/2)</vt:lpstr>
      <vt:lpstr>ML-aided CSI Quantization (2/2)</vt:lpstr>
      <vt:lpstr>Simulation Parameters</vt:lpstr>
      <vt:lpstr>Cross-correlation Comparison</vt:lpstr>
      <vt:lpstr>Performance Evaluation (1/3)</vt:lpstr>
      <vt:lpstr>Performance Evaluation (2/3)</vt:lpstr>
      <vt:lpstr>Performance Evaluation (3/3)</vt:lpstr>
      <vt:lpstr>Summary</vt:lpstr>
      <vt:lpstr>Reference</vt:lpstr>
    </vt:vector>
  </TitlesOfParts>
  <Company>AT&amp;T Labs Research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Ron Porat</dc:creator>
  <cp:lastModifiedBy>전은성/JEON EUN SUNG</cp:lastModifiedBy>
  <cp:revision>5019</cp:revision>
  <cp:lastPrinted>2024-04-25T01:26:51Z</cp:lastPrinted>
  <dcterms:created xsi:type="dcterms:W3CDTF">2007-05-21T21:00:37Z</dcterms:created>
  <dcterms:modified xsi:type="dcterms:W3CDTF">2024-07-08T07:34:59Z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0x0101000434EBB84A606A438D799094ABA935C9</vt:lpwstr>
  </property>
  <property fmtid="{D5CDD505-2E9C-101B-9397-08002B2CF9AE}" pid="4" name="_dlc_DocIdItemGuid">
    <vt:lpwstr>2567c573-863d-43bd-9612-1e1db9c130f5</vt:lpwstr>
  </property>
</Properties>
</file>