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9" r:id="rId3"/>
    <p:sldId id="258" r:id="rId4"/>
    <p:sldId id="286" r:id="rId5"/>
    <p:sldId id="289" r:id="rId6"/>
    <p:sldId id="290" r:id="rId7"/>
    <p:sldId id="287" r:id="rId8"/>
    <p:sldId id="264" r:id="rId9"/>
    <p:sldId id="273"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8023" autoAdjust="0"/>
  </p:normalViewPr>
  <p:slideViewPr>
    <p:cSldViewPr>
      <p:cViewPr varScale="1">
        <p:scale>
          <a:sx n="70" d="100"/>
          <a:sy n="70" d="100"/>
        </p:scale>
        <p:origin x="500"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38176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58332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2697100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83252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310318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75154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dirty="0"/>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编辑母版文本样式</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802.11-24/1081r0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Considerations on </a:t>
            </a:r>
            <a:r>
              <a:rPr lang="en-US" dirty="0"/>
              <a:t>NPCA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2024-06-18</a:t>
            </a:r>
          </a:p>
        </p:txBody>
      </p:sp>
      <p:sp>
        <p:nvSpPr>
          <p:cNvPr id="6" name="Date Placeholder 3"/>
          <p:cNvSpPr>
            <a:spLocks noGrp="1"/>
          </p:cNvSpPr>
          <p:nvPr>
            <p:ph type="dt" idx="10"/>
          </p:nvPr>
        </p:nvSpPr>
        <p:spPr/>
        <p:txBody>
          <a:bodyPr/>
          <a:lstStyle/>
          <a:p>
            <a:r>
              <a:rPr lang="en-US" altLang="zh-CN" dirty="0"/>
              <a:t>Jun 2024</a:t>
            </a:r>
            <a:endParaRPr lang="en-GB" altLang="zh-CN" dirty="0"/>
          </a:p>
        </p:txBody>
      </p:sp>
      <p:sp>
        <p:nvSpPr>
          <p:cNvPr id="7" name="Footer Placeholder 4"/>
          <p:cNvSpPr>
            <a:spLocks noGrp="1"/>
          </p:cNvSpPr>
          <p:nvPr>
            <p:ph type="ftr" idx="11"/>
          </p:nvPr>
        </p:nvSpPr>
        <p:spPr/>
        <p:txBody>
          <a:bodyPr/>
          <a:lstStyle/>
          <a:p>
            <a:r>
              <a:rPr lang="en-GB" altLang="zh-CN" dirty="0"/>
              <a:t> </a:t>
            </a:r>
            <a:r>
              <a:rPr lang="en-GB" altLang="zh-CN" dirty="0" err="1"/>
              <a:t>Maolin</a:t>
            </a:r>
            <a:r>
              <a:rPr lang="en-GB" altLang="zh-CN" dirty="0"/>
              <a:t> Zhang, Huawei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035463375"/>
              </p:ext>
            </p:extLst>
          </p:nvPr>
        </p:nvGraphicFramePr>
        <p:xfrm>
          <a:off x="839788" y="2630488"/>
          <a:ext cx="10842625" cy="3219450"/>
        </p:xfrm>
        <a:graphic>
          <a:graphicData uri="http://schemas.openxmlformats.org/presentationml/2006/ole">
            <mc:AlternateContent xmlns:mc="http://schemas.openxmlformats.org/markup-compatibility/2006">
              <mc:Choice xmlns:v="urn:schemas-microsoft-com:vml" Requires="v">
                <p:oleObj spid="_x0000_s1366" name="Document" r:id="rId4" imgW="10440910" imgH="3105984" progId="Word.Document.8">
                  <p:embed/>
                </p:oleObj>
              </mc:Choice>
              <mc:Fallback>
                <p:oleObj name="Document" r:id="rId4" imgW="10440910" imgH="3105984" progId="Word.Document.8">
                  <p:embed/>
                  <p:pic>
                    <p:nvPicPr>
                      <p:cNvPr id="0" name="Picture 3"/>
                      <p:cNvPicPr>
                        <a:picLocks noChangeAspect="1" noChangeArrowheads="1"/>
                      </p:cNvPicPr>
                      <p:nvPr/>
                    </p:nvPicPr>
                    <p:blipFill>
                      <a:blip r:embed="rId5"/>
                      <a:srcRect/>
                      <a:stretch>
                        <a:fillRect/>
                      </a:stretch>
                    </p:blipFill>
                    <p:spPr bwMode="auto">
                      <a:xfrm>
                        <a:off x="839788" y="2630488"/>
                        <a:ext cx="10842625" cy="3219450"/>
                      </a:xfrm>
                      <a:prstGeom prst="rect">
                        <a:avLst/>
                      </a:prstGeom>
                      <a:noFill/>
                    </p:spPr>
                  </p:pic>
                </p:oleObj>
              </mc:Fallback>
            </mc:AlternateContent>
          </a:graphicData>
        </a:graphic>
      </p:graphicFrame>
      <p:sp>
        <p:nvSpPr>
          <p:cNvPr id="3076" name="Rectangle 4"/>
          <p:cNvSpPr>
            <a:spLocks noChangeArrowheads="1"/>
          </p:cNvSpPr>
          <p:nvPr/>
        </p:nvSpPr>
        <p:spPr bwMode="auto">
          <a:xfrm>
            <a:off x="841797" y="208699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5122" name="Rectangle 2"/>
          <p:cNvSpPr>
            <a:spLocks noGrp="1" noChangeArrowheads="1"/>
          </p:cNvSpPr>
          <p:nvPr>
            <p:ph idx="1"/>
          </p:nvPr>
        </p:nvSpPr>
        <p:spPr>
          <a:xfrm>
            <a:off x="839416" y="2132856"/>
            <a:ext cx="10361085" cy="3482007"/>
          </a:xfrm>
          <a:ln/>
        </p:spPr>
        <p:txBody>
          <a:bodyPr/>
          <a:lstStyle/>
          <a:p>
            <a:pPr>
              <a:buFont typeface="Arial" pitchFamily="34" charset="0"/>
              <a:buChar char="•"/>
            </a:pPr>
            <a:r>
              <a:rPr lang="en-US" altLang="zh-CN" sz="1800" dirty="0"/>
              <a:t>Non-Primary Channel Access (NPCA) has been widely discussed in </a:t>
            </a:r>
            <a:r>
              <a:rPr lang="en-US" altLang="zh-CN" sz="1800" dirty="0" err="1"/>
              <a:t>TGbn</a:t>
            </a:r>
            <a:r>
              <a:rPr lang="en-US" altLang="zh-CN" sz="1800" dirty="0"/>
              <a:t> group[1-9]. </a:t>
            </a:r>
          </a:p>
          <a:p>
            <a:pPr>
              <a:buFont typeface="Arial" pitchFamily="34" charset="0"/>
              <a:buChar char="•"/>
            </a:pPr>
            <a:r>
              <a:rPr lang="en-US" altLang="zh-CN" sz="1800" dirty="0"/>
              <a:t>The motion for NPCA passed at the May 2024 meeting.</a:t>
            </a:r>
          </a:p>
          <a:p>
            <a:pPr>
              <a:buFont typeface="Arial" pitchFamily="34" charset="0"/>
              <a:buChar char="•"/>
            </a:pPr>
            <a:endParaRPr lang="en-US" altLang="zh-CN" sz="1800" b="0" dirty="0"/>
          </a:p>
          <a:p>
            <a:pPr lvl="0">
              <a:buFont typeface="Arial" panose="020B0604020202020204" pitchFamily="34" charset="0"/>
              <a:buChar char="•"/>
            </a:pPr>
            <a:r>
              <a:rPr lang="en-US" altLang="zh-CN" sz="1600" dirty="0" err="1"/>
              <a:t>TGbn</a:t>
            </a:r>
            <a:r>
              <a:rPr lang="en-US" altLang="zh-CN" sz="1600" dirty="0"/>
              <a:t> defines a mode of operation that enables a STA to access the secondary channel while the primary channel is known to be busy due to OBSS traffic or other TBD conditions.</a:t>
            </a:r>
          </a:p>
          <a:p>
            <a:pPr marL="800100" lvl="1" indent="-342900">
              <a:buFont typeface="Arial" panose="020B0604020202020204" pitchFamily="34" charset="0"/>
              <a:buChar char="•"/>
            </a:pPr>
            <a:r>
              <a:rPr lang="en-US" altLang="zh-CN" sz="1400" dirty="0"/>
              <a:t>The mode of operation shall not assume that the STA is capable to detect or decode a frame and obtain NAV information of the secondary channel concurrently with the primary channel.</a:t>
            </a:r>
          </a:p>
          <a:p>
            <a:pPr marL="800100" lvl="1" indent="-342900">
              <a:buFont typeface="Arial" panose="020B0604020202020204" pitchFamily="34" charset="0"/>
              <a:buChar char="•"/>
            </a:pPr>
            <a:r>
              <a:rPr lang="en-US" altLang="zh-CN" sz="1400" b="1" dirty="0"/>
              <a:t>A BSS shall only have a single NPCA primary channel </a:t>
            </a:r>
            <a:r>
              <a:rPr lang="en-US" altLang="zh-CN" sz="1400" dirty="0"/>
              <a:t>(name TBD) on which the STA contends while the primary channel of the BSS is known to be busy due to OBSS traffic or other TBD conditions</a:t>
            </a:r>
            <a:endParaRPr lang="en-US" altLang="zh-CN" sz="2000" b="0" dirty="0"/>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2</a:t>
            </a:fld>
            <a:endParaRPr lang="en-GB" dirty="0"/>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Jun 2024</a:t>
            </a:r>
            <a:endParaRPr lang="en-GB" altLang="zh-CN" dirty="0"/>
          </a:p>
        </p:txBody>
      </p:sp>
    </p:spTree>
    <p:extLst>
      <p:ext uri="{BB962C8B-B14F-4D97-AF65-F5344CB8AC3E}">
        <p14:creationId xmlns:p14="http://schemas.microsoft.com/office/powerpoint/2010/main" val="26703371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Motivation</a:t>
            </a:r>
            <a:endParaRPr lang="en-GB" dirty="0"/>
          </a:p>
        </p:txBody>
      </p:sp>
      <p:sp>
        <p:nvSpPr>
          <p:cNvPr id="5122" name="Rectangle 2"/>
          <p:cNvSpPr>
            <a:spLocks noGrp="1" noChangeArrowheads="1"/>
          </p:cNvSpPr>
          <p:nvPr>
            <p:ph idx="1"/>
          </p:nvPr>
        </p:nvSpPr>
        <p:spPr>
          <a:xfrm>
            <a:off x="760594" y="1536944"/>
            <a:ext cx="10696500" cy="2016224"/>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t>If the only one NPCA primary channel is also known to be busy due to OBSS traffic or other TBD conditions?</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t>OBSS’s bandwidth or other ongoing/potential interferences (including various coexistence issues) may cover or interfere with the predefined NPCA primary channel.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00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00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4" name="Date Placeholder 3"/>
          <p:cNvSpPr>
            <a:spLocks noGrp="1"/>
          </p:cNvSpPr>
          <p:nvPr>
            <p:ph type="dt" idx="15"/>
          </p:nvPr>
        </p:nvSpPr>
        <p:spPr/>
        <p:txBody>
          <a:bodyPr/>
          <a:lstStyle/>
          <a:p>
            <a:r>
              <a:rPr lang="en-US" altLang="zh-CN" dirty="0"/>
              <a:t>Jun 2024</a:t>
            </a:r>
            <a:endParaRPr lang="en-GB" altLang="zh-CN" dirty="0"/>
          </a:p>
        </p:txBody>
      </p:sp>
      <p:sp>
        <p:nvSpPr>
          <p:cNvPr id="27" name="Slide Number Placeholder 5">
            <a:extLst>
              <a:ext uri="{FF2B5EF4-FFF2-40B4-BE49-F238E27FC236}">
                <a16:creationId xmlns:a16="http://schemas.microsoft.com/office/drawing/2014/main" id="{06C24151-D844-49B0-BDA2-2632EA6C2B7A}"/>
              </a:ext>
            </a:extLst>
          </p:cNvPr>
          <p:cNvSpPr txBox="1">
            <a:spLocks/>
          </p:cNvSpPr>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B3165115-9078-433B-A278-1F5ED971F63A}" type="slidenum">
              <a:rPr lang="en-GB" smtClean="0"/>
              <a:pPr/>
              <a:t>3</a:t>
            </a:fld>
            <a:endParaRPr lang="en-GB"/>
          </a:p>
        </p:txBody>
      </p:sp>
      <p:sp>
        <p:nvSpPr>
          <p:cNvPr id="28" name="Footer Placeholder 4">
            <a:extLst>
              <a:ext uri="{FF2B5EF4-FFF2-40B4-BE49-F238E27FC236}">
                <a16:creationId xmlns:a16="http://schemas.microsoft.com/office/drawing/2014/main" id="{B48102CB-3130-40D8-82E5-0BDDFE25FFCA}"/>
              </a:ext>
            </a:extLst>
          </p:cNvPr>
          <p:cNvSpPr>
            <a:spLocks noGrp="1"/>
          </p:cNvSpPr>
          <p:nvPr>
            <p:ph type="ftr" idx="14"/>
          </p:nvPr>
        </p:nvSpPr>
        <p:spPr>
          <a:xfrm>
            <a:off x="7143757" y="6475414"/>
            <a:ext cx="4246027" cy="180975"/>
          </a:xfrm>
        </p:spPr>
        <p:txBody>
          <a:bodyPr/>
          <a:lstStyle/>
          <a:p>
            <a:r>
              <a:rPr lang="en-GB" altLang="zh-CN" dirty="0" err="1"/>
              <a:t>Maolin</a:t>
            </a:r>
            <a:r>
              <a:rPr lang="en-GB" altLang="zh-CN" dirty="0"/>
              <a:t> Zhang, Huawei</a:t>
            </a:r>
          </a:p>
        </p:txBody>
      </p:sp>
      <p:sp>
        <p:nvSpPr>
          <p:cNvPr id="32" name="Google Shape;197;p35">
            <a:extLst>
              <a:ext uri="{FF2B5EF4-FFF2-40B4-BE49-F238E27FC236}">
                <a16:creationId xmlns:a16="http://schemas.microsoft.com/office/drawing/2014/main" id="{A0110D6C-4404-4A03-BC1B-2C80F38806B1}"/>
              </a:ext>
            </a:extLst>
          </p:cNvPr>
          <p:cNvSpPr txBox="1"/>
          <p:nvPr/>
        </p:nvSpPr>
        <p:spPr>
          <a:xfrm>
            <a:off x="1493629" y="4131845"/>
            <a:ext cx="1239993" cy="630932"/>
          </a:xfrm>
          <a:prstGeom prst="rect">
            <a:avLst/>
          </a:prstGeom>
          <a:noFill/>
          <a:ln>
            <a:noFill/>
          </a:ln>
        </p:spPr>
        <p:txBody>
          <a:bodyPr spcFirstLastPara="1" wrap="square" lIns="68575" tIns="68575" rIns="68575" bIns="68575" anchor="t" anchorCtr="0">
            <a:spAutoFit/>
          </a:bodyPr>
          <a:lstStyle/>
          <a:p>
            <a:pPr algn="ctr" defTabSz="914400" eaLnBrk="1" fontAlgn="auto" hangingPunct="1">
              <a:spcBef>
                <a:spcPts val="0"/>
              </a:spcBef>
              <a:spcAft>
                <a:spcPts val="0"/>
              </a:spcAft>
              <a:buSzTx/>
              <a:buFont typeface="Arial"/>
              <a:buNone/>
            </a:pPr>
            <a:r>
              <a:rPr lang="en" sz="1600" kern="0" dirty="0">
                <a:solidFill>
                  <a:srgbClr val="000000"/>
                </a:solidFill>
                <a:latin typeface="Arial"/>
                <a:ea typeface="宋体" panose="02010600030101010101" pitchFamily="2" charset="-122"/>
                <a:cs typeface="Arial"/>
                <a:sym typeface="Arial"/>
              </a:rPr>
              <a:t>AP </a:t>
            </a:r>
          </a:p>
          <a:p>
            <a:pPr algn="ctr" defTabSz="914400" eaLnBrk="1" fontAlgn="auto" hangingPunct="1">
              <a:spcBef>
                <a:spcPts val="0"/>
              </a:spcBef>
              <a:spcAft>
                <a:spcPts val="0"/>
              </a:spcAft>
              <a:buSzTx/>
              <a:buFont typeface="Arial"/>
              <a:buNone/>
            </a:pPr>
            <a:r>
              <a:rPr lang="en" sz="1600" kern="0" dirty="0">
                <a:solidFill>
                  <a:srgbClr val="000000"/>
                </a:solidFill>
                <a:latin typeface="Arial"/>
                <a:ea typeface="宋体" panose="02010600030101010101" pitchFamily="2" charset="-122"/>
                <a:cs typeface="Arial"/>
                <a:sym typeface="Arial"/>
              </a:rPr>
              <a:t>320</a:t>
            </a:r>
            <a:r>
              <a:rPr lang="en-US" sz="1600" kern="0" dirty="0">
                <a:solidFill>
                  <a:srgbClr val="000000"/>
                </a:solidFill>
                <a:latin typeface="Arial"/>
                <a:ea typeface="宋体" panose="02010600030101010101" pitchFamily="2" charset="-122"/>
                <a:cs typeface="Arial"/>
                <a:sym typeface="Arial"/>
              </a:rPr>
              <a:t>MHz</a:t>
            </a:r>
            <a:endParaRPr sz="1600" kern="0" dirty="0">
              <a:solidFill>
                <a:srgbClr val="000000"/>
              </a:solidFill>
              <a:latin typeface="Arial"/>
              <a:ea typeface="宋体" panose="02010600030101010101" pitchFamily="2" charset="-122"/>
              <a:cs typeface="Arial"/>
              <a:sym typeface="Arial"/>
            </a:endParaRPr>
          </a:p>
        </p:txBody>
      </p:sp>
      <p:sp>
        <p:nvSpPr>
          <p:cNvPr id="33" name="Google Shape;199;p35">
            <a:extLst>
              <a:ext uri="{FF2B5EF4-FFF2-40B4-BE49-F238E27FC236}">
                <a16:creationId xmlns:a16="http://schemas.microsoft.com/office/drawing/2014/main" id="{237A85E1-83F0-42C9-9674-2682254598A3}"/>
              </a:ext>
            </a:extLst>
          </p:cNvPr>
          <p:cNvSpPr txBox="1"/>
          <p:nvPr/>
        </p:nvSpPr>
        <p:spPr>
          <a:xfrm>
            <a:off x="2733622" y="3385217"/>
            <a:ext cx="662124" cy="384711"/>
          </a:xfrm>
          <a:prstGeom prst="rect">
            <a:avLst/>
          </a:prstGeom>
          <a:noFill/>
          <a:ln>
            <a:noFill/>
          </a:ln>
        </p:spPr>
        <p:txBody>
          <a:bodyPr spcFirstLastPara="1" wrap="square" lIns="68575" tIns="68575" rIns="68575" bIns="68575" anchor="t" anchorCtr="0">
            <a:spAutoFit/>
          </a:bodyPr>
          <a:lstStyle/>
          <a:p>
            <a:pPr defTabSz="914400" eaLnBrk="1" fontAlgn="auto" hangingPunct="1">
              <a:spcBef>
                <a:spcPts val="0"/>
              </a:spcBef>
              <a:spcAft>
                <a:spcPts val="0"/>
              </a:spcAft>
              <a:buSzTx/>
              <a:buFont typeface="Arial"/>
              <a:buNone/>
            </a:pPr>
            <a:r>
              <a:rPr lang="en" sz="1600" kern="0">
                <a:solidFill>
                  <a:srgbClr val="000000"/>
                </a:solidFill>
                <a:latin typeface="Arial"/>
                <a:ea typeface="宋体" panose="02010600030101010101" pitchFamily="2" charset="-122"/>
                <a:cs typeface="Arial"/>
                <a:sym typeface="Arial"/>
              </a:rPr>
              <a:t>160S</a:t>
            </a:r>
            <a:endParaRPr sz="1600" kern="0">
              <a:solidFill>
                <a:srgbClr val="000000"/>
              </a:solidFill>
              <a:latin typeface="Arial"/>
              <a:ea typeface="宋体" panose="02010600030101010101" pitchFamily="2" charset="-122"/>
              <a:cs typeface="Arial"/>
              <a:sym typeface="Arial"/>
            </a:endParaRPr>
          </a:p>
        </p:txBody>
      </p:sp>
      <p:sp>
        <p:nvSpPr>
          <p:cNvPr id="34" name="Google Shape;200;p35">
            <a:extLst>
              <a:ext uri="{FF2B5EF4-FFF2-40B4-BE49-F238E27FC236}">
                <a16:creationId xmlns:a16="http://schemas.microsoft.com/office/drawing/2014/main" id="{F41B185D-E8C4-4606-885A-7CEABB138F56}"/>
              </a:ext>
            </a:extLst>
          </p:cNvPr>
          <p:cNvSpPr txBox="1"/>
          <p:nvPr/>
        </p:nvSpPr>
        <p:spPr>
          <a:xfrm>
            <a:off x="2733622" y="5024037"/>
            <a:ext cx="662124" cy="384711"/>
          </a:xfrm>
          <a:prstGeom prst="rect">
            <a:avLst/>
          </a:prstGeom>
          <a:noFill/>
          <a:ln>
            <a:noFill/>
          </a:ln>
        </p:spPr>
        <p:txBody>
          <a:bodyPr spcFirstLastPara="1" wrap="square" lIns="68575" tIns="68575" rIns="68575" bIns="68575" anchor="t" anchorCtr="0">
            <a:spAutoFit/>
          </a:bodyPr>
          <a:lstStyle/>
          <a:p>
            <a:pPr defTabSz="914400" eaLnBrk="1" fontAlgn="auto" hangingPunct="1">
              <a:spcBef>
                <a:spcPts val="0"/>
              </a:spcBef>
              <a:spcAft>
                <a:spcPts val="0"/>
              </a:spcAft>
              <a:buSzTx/>
              <a:buFont typeface="Arial"/>
              <a:buNone/>
            </a:pPr>
            <a:r>
              <a:rPr lang="en" sz="1600" kern="0" dirty="0">
                <a:solidFill>
                  <a:srgbClr val="000000"/>
                </a:solidFill>
                <a:latin typeface="Arial"/>
                <a:ea typeface="宋体" panose="02010600030101010101" pitchFamily="2" charset="-122"/>
                <a:cs typeface="Arial"/>
                <a:sym typeface="Arial"/>
              </a:rPr>
              <a:t>160P</a:t>
            </a:r>
            <a:endParaRPr sz="1600" kern="0" dirty="0">
              <a:solidFill>
                <a:srgbClr val="000000"/>
              </a:solidFill>
              <a:latin typeface="Arial"/>
              <a:ea typeface="宋体" panose="02010600030101010101" pitchFamily="2" charset="-122"/>
              <a:cs typeface="Arial"/>
              <a:sym typeface="Arial"/>
            </a:endParaRPr>
          </a:p>
        </p:txBody>
      </p:sp>
      <p:cxnSp>
        <p:nvCxnSpPr>
          <p:cNvPr id="35" name="直接箭头连接符 34">
            <a:extLst>
              <a:ext uri="{FF2B5EF4-FFF2-40B4-BE49-F238E27FC236}">
                <a16:creationId xmlns:a16="http://schemas.microsoft.com/office/drawing/2014/main" id="{E5987A61-9041-4B10-A78D-1DBCE62F903B}"/>
              </a:ext>
            </a:extLst>
          </p:cNvPr>
          <p:cNvCxnSpPr>
            <a:cxnSpLocks/>
          </p:cNvCxnSpPr>
          <p:nvPr/>
        </p:nvCxnSpPr>
        <p:spPr>
          <a:xfrm>
            <a:off x="3597718" y="4457826"/>
            <a:ext cx="0" cy="1800200"/>
          </a:xfrm>
          <a:prstGeom prst="straightConnector1">
            <a:avLst/>
          </a:prstGeom>
          <a:noFill/>
          <a:ln w="38100" cap="flat" cmpd="sng" algn="ctr">
            <a:solidFill>
              <a:srgbClr val="1D1D1A"/>
            </a:solidFill>
            <a:prstDash val="solid"/>
            <a:miter lim="800000"/>
            <a:headEnd type="triangle"/>
            <a:tailEnd type="triangle"/>
          </a:ln>
          <a:effectLst/>
        </p:spPr>
      </p:cxnSp>
      <p:sp>
        <p:nvSpPr>
          <p:cNvPr id="36" name="Google Shape;197;p35">
            <a:extLst>
              <a:ext uri="{FF2B5EF4-FFF2-40B4-BE49-F238E27FC236}">
                <a16:creationId xmlns:a16="http://schemas.microsoft.com/office/drawing/2014/main" id="{E7FA8A76-7DAB-4E68-991D-E60943839BDC}"/>
              </a:ext>
            </a:extLst>
          </p:cNvPr>
          <p:cNvSpPr txBox="1"/>
          <p:nvPr/>
        </p:nvSpPr>
        <p:spPr>
          <a:xfrm>
            <a:off x="4934182" y="5024037"/>
            <a:ext cx="977494" cy="630932"/>
          </a:xfrm>
          <a:prstGeom prst="rect">
            <a:avLst/>
          </a:prstGeom>
          <a:noFill/>
          <a:ln>
            <a:noFill/>
          </a:ln>
        </p:spPr>
        <p:txBody>
          <a:bodyPr spcFirstLastPara="1" wrap="square" lIns="68575" tIns="68575" rIns="68575" bIns="68575" anchor="t" anchorCtr="0">
            <a:spAutoFit/>
          </a:bodyPr>
          <a:lstStyle/>
          <a:p>
            <a:pPr algn="ctr" defTabSz="914400" eaLnBrk="1" fontAlgn="auto" hangingPunct="1">
              <a:spcBef>
                <a:spcPts val="0"/>
              </a:spcBef>
              <a:spcAft>
                <a:spcPts val="0"/>
              </a:spcAft>
              <a:buSzTx/>
              <a:buFont typeface="Arial"/>
              <a:buNone/>
            </a:pPr>
            <a:r>
              <a:rPr lang="en-US" sz="1600" kern="0" dirty="0">
                <a:solidFill>
                  <a:srgbClr val="000000"/>
                </a:solidFill>
                <a:latin typeface="Arial"/>
                <a:ea typeface="宋体" panose="02010600030101010101" pitchFamily="2" charset="-122"/>
                <a:cs typeface="Arial"/>
                <a:sym typeface="Arial"/>
              </a:rPr>
              <a:t>STA </a:t>
            </a:r>
          </a:p>
          <a:p>
            <a:pPr algn="ctr" defTabSz="914400" eaLnBrk="1" fontAlgn="auto" hangingPunct="1">
              <a:spcBef>
                <a:spcPts val="0"/>
              </a:spcBef>
              <a:spcAft>
                <a:spcPts val="0"/>
              </a:spcAft>
              <a:buSzTx/>
              <a:buFont typeface="Arial"/>
              <a:buNone/>
            </a:pPr>
            <a:r>
              <a:rPr lang="en-US" sz="1600" kern="0" dirty="0">
                <a:solidFill>
                  <a:srgbClr val="000000"/>
                </a:solidFill>
                <a:latin typeface="Arial"/>
                <a:ea typeface="宋体" panose="02010600030101010101" pitchFamily="2" charset="-122"/>
                <a:cs typeface="Arial"/>
                <a:sym typeface="Arial"/>
              </a:rPr>
              <a:t>160 MHz</a:t>
            </a:r>
            <a:endParaRPr sz="1600" kern="0" dirty="0">
              <a:solidFill>
                <a:srgbClr val="000000"/>
              </a:solidFill>
              <a:latin typeface="Arial"/>
              <a:ea typeface="宋体" panose="02010600030101010101" pitchFamily="2" charset="-122"/>
              <a:cs typeface="Arial"/>
              <a:sym typeface="Arial"/>
            </a:endParaRPr>
          </a:p>
        </p:txBody>
      </p:sp>
      <p:cxnSp>
        <p:nvCxnSpPr>
          <p:cNvPr id="37" name="直接箭头连接符 36">
            <a:extLst>
              <a:ext uri="{FF2B5EF4-FFF2-40B4-BE49-F238E27FC236}">
                <a16:creationId xmlns:a16="http://schemas.microsoft.com/office/drawing/2014/main" id="{9A1E8BCC-B025-486A-A0A4-AEE3E111BED7}"/>
              </a:ext>
            </a:extLst>
          </p:cNvPr>
          <p:cNvCxnSpPr>
            <a:cxnSpLocks/>
          </p:cNvCxnSpPr>
          <p:nvPr/>
        </p:nvCxnSpPr>
        <p:spPr>
          <a:xfrm>
            <a:off x="3597718" y="2640640"/>
            <a:ext cx="0" cy="1800200"/>
          </a:xfrm>
          <a:prstGeom prst="straightConnector1">
            <a:avLst/>
          </a:prstGeom>
          <a:noFill/>
          <a:ln w="38100" cap="flat" cmpd="sng" algn="ctr">
            <a:solidFill>
              <a:srgbClr val="1D1D1A"/>
            </a:solidFill>
            <a:prstDash val="solid"/>
            <a:miter lim="800000"/>
            <a:headEnd type="triangle"/>
            <a:tailEnd type="triangle"/>
          </a:ln>
          <a:effectLst/>
        </p:spPr>
      </p:cxnSp>
      <p:cxnSp>
        <p:nvCxnSpPr>
          <p:cNvPr id="38" name="直接箭头连接符 37">
            <a:extLst>
              <a:ext uri="{FF2B5EF4-FFF2-40B4-BE49-F238E27FC236}">
                <a16:creationId xmlns:a16="http://schemas.microsoft.com/office/drawing/2014/main" id="{FDCC8808-7DB7-4F1D-8D4C-1FFAEEA6709B}"/>
              </a:ext>
            </a:extLst>
          </p:cNvPr>
          <p:cNvCxnSpPr>
            <a:cxnSpLocks/>
          </p:cNvCxnSpPr>
          <p:nvPr/>
        </p:nvCxnSpPr>
        <p:spPr>
          <a:xfrm>
            <a:off x="5879976" y="4500057"/>
            <a:ext cx="0" cy="1757969"/>
          </a:xfrm>
          <a:prstGeom prst="straightConnector1">
            <a:avLst/>
          </a:prstGeom>
          <a:noFill/>
          <a:ln w="38100" cap="flat" cmpd="sng" algn="ctr">
            <a:solidFill>
              <a:srgbClr val="1D1D1A"/>
            </a:solidFill>
            <a:prstDash val="solid"/>
            <a:miter lim="800000"/>
            <a:headEnd type="triangle"/>
            <a:tailEnd type="triangle"/>
          </a:ln>
          <a:effectLst/>
        </p:spPr>
      </p:cxnSp>
      <p:cxnSp>
        <p:nvCxnSpPr>
          <p:cNvPr id="39" name="直接箭头连接符 38">
            <a:extLst>
              <a:ext uri="{FF2B5EF4-FFF2-40B4-BE49-F238E27FC236}">
                <a16:creationId xmlns:a16="http://schemas.microsoft.com/office/drawing/2014/main" id="{1B69612D-0D64-47B0-B561-DC46DE5A05B4}"/>
              </a:ext>
            </a:extLst>
          </p:cNvPr>
          <p:cNvCxnSpPr>
            <a:cxnSpLocks/>
          </p:cNvCxnSpPr>
          <p:nvPr/>
        </p:nvCxnSpPr>
        <p:spPr>
          <a:xfrm>
            <a:off x="6122086" y="5996211"/>
            <a:ext cx="0" cy="266188"/>
          </a:xfrm>
          <a:prstGeom prst="straightConnector1">
            <a:avLst/>
          </a:prstGeom>
          <a:noFill/>
          <a:ln w="38100" cap="flat" cmpd="sng" algn="ctr">
            <a:solidFill>
              <a:srgbClr val="1D1D1A"/>
            </a:solidFill>
            <a:prstDash val="solid"/>
            <a:miter lim="800000"/>
            <a:headEnd type="triangle"/>
            <a:tailEnd type="triangle"/>
          </a:ln>
          <a:effectLst/>
        </p:spPr>
      </p:cxnSp>
      <p:sp>
        <p:nvSpPr>
          <p:cNvPr id="40" name="Google Shape;200;p35">
            <a:extLst>
              <a:ext uri="{FF2B5EF4-FFF2-40B4-BE49-F238E27FC236}">
                <a16:creationId xmlns:a16="http://schemas.microsoft.com/office/drawing/2014/main" id="{62838259-CB6F-429D-B933-B202023D156A}"/>
              </a:ext>
            </a:extLst>
          </p:cNvPr>
          <p:cNvSpPr txBox="1"/>
          <p:nvPr/>
        </p:nvSpPr>
        <p:spPr>
          <a:xfrm>
            <a:off x="6300850" y="5890922"/>
            <a:ext cx="662124" cy="384711"/>
          </a:xfrm>
          <a:prstGeom prst="rect">
            <a:avLst/>
          </a:prstGeom>
          <a:noFill/>
          <a:ln>
            <a:noFill/>
          </a:ln>
        </p:spPr>
        <p:txBody>
          <a:bodyPr spcFirstLastPara="1" wrap="square" lIns="68575" tIns="68575" rIns="68575" bIns="68575" anchor="t" anchorCtr="0">
            <a:spAutoFit/>
          </a:bodyPr>
          <a:lstStyle/>
          <a:p>
            <a:pPr defTabSz="914400" eaLnBrk="1" fontAlgn="auto" hangingPunct="1">
              <a:spcBef>
                <a:spcPts val="0"/>
              </a:spcBef>
              <a:spcAft>
                <a:spcPts val="0"/>
              </a:spcAft>
              <a:buSzTx/>
              <a:buFont typeface="Arial"/>
              <a:buNone/>
            </a:pPr>
            <a:r>
              <a:rPr lang="en" sz="1600" kern="0" dirty="0">
                <a:solidFill>
                  <a:srgbClr val="000000"/>
                </a:solidFill>
                <a:latin typeface="Arial"/>
                <a:ea typeface="宋体" panose="02010600030101010101" pitchFamily="2" charset="-122"/>
                <a:cs typeface="Arial"/>
                <a:sym typeface="Arial"/>
              </a:rPr>
              <a:t>20P</a:t>
            </a:r>
            <a:endParaRPr sz="1600" kern="0" dirty="0">
              <a:solidFill>
                <a:srgbClr val="000000"/>
              </a:solidFill>
              <a:latin typeface="Arial"/>
              <a:ea typeface="宋体" panose="02010600030101010101" pitchFamily="2" charset="-122"/>
              <a:cs typeface="Arial"/>
              <a:sym typeface="Arial"/>
            </a:endParaRPr>
          </a:p>
        </p:txBody>
      </p:sp>
      <p:cxnSp>
        <p:nvCxnSpPr>
          <p:cNvPr id="42" name="Google Shape;196;p35">
            <a:extLst>
              <a:ext uri="{FF2B5EF4-FFF2-40B4-BE49-F238E27FC236}">
                <a16:creationId xmlns:a16="http://schemas.microsoft.com/office/drawing/2014/main" id="{1148C2D7-535F-431D-AEBC-698BFF27D093}"/>
              </a:ext>
            </a:extLst>
          </p:cNvPr>
          <p:cNvCxnSpPr>
            <a:cxnSpLocks/>
          </p:cNvCxnSpPr>
          <p:nvPr/>
        </p:nvCxnSpPr>
        <p:spPr>
          <a:xfrm flipV="1">
            <a:off x="2452766" y="4446845"/>
            <a:ext cx="5903446" cy="35760"/>
          </a:xfrm>
          <a:prstGeom prst="straightConnector1">
            <a:avLst/>
          </a:prstGeom>
          <a:noFill/>
          <a:ln w="19050" cap="flat" cmpd="sng">
            <a:solidFill>
              <a:srgbClr val="000000"/>
            </a:solidFill>
            <a:prstDash val="dash"/>
            <a:round/>
            <a:headEnd type="none" w="med" len="med"/>
            <a:tailEnd type="none" w="med" len="med"/>
          </a:ln>
        </p:spPr>
      </p:cxnSp>
      <p:cxnSp>
        <p:nvCxnSpPr>
          <p:cNvPr id="43" name="Google Shape;196;p35">
            <a:extLst>
              <a:ext uri="{FF2B5EF4-FFF2-40B4-BE49-F238E27FC236}">
                <a16:creationId xmlns:a16="http://schemas.microsoft.com/office/drawing/2014/main" id="{4463F343-B0F5-4CB5-AB1B-31CBA00201A5}"/>
              </a:ext>
            </a:extLst>
          </p:cNvPr>
          <p:cNvCxnSpPr>
            <a:cxnSpLocks/>
          </p:cNvCxnSpPr>
          <p:nvPr/>
        </p:nvCxnSpPr>
        <p:spPr>
          <a:xfrm flipV="1">
            <a:off x="2567608" y="6277728"/>
            <a:ext cx="5903446" cy="7185"/>
          </a:xfrm>
          <a:prstGeom prst="straightConnector1">
            <a:avLst/>
          </a:prstGeom>
          <a:noFill/>
          <a:ln w="19050" cap="flat" cmpd="sng">
            <a:solidFill>
              <a:srgbClr val="000000"/>
            </a:solidFill>
            <a:prstDash val="dash"/>
            <a:round/>
            <a:headEnd type="none" w="med" len="med"/>
            <a:tailEnd type="none" w="med" len="med"/>
          </a:ln>
        </p:spPr>
      </p:cxnSp>
      <p:cxnSp>
        <p:nvCxnSpPr>
          <p:cNvPr id="44" name="Google Shape;196;p35">
            <a:extLst>
              <a:ext uri="{FF2B5EF4-FFF2-40B4-BE49-F238E27FC236}">
                <a16:creationId xmlns:a16="http://schemas.microsoft.com/office/drawing/2014/main" id="{F5481FBE-1331-4EB4-B7AD-B4758C5212D3}"/>
              </a:ext>
            </a:extLst>
          </p:cNvPr>
          <p:cNvCxnSpPr>
            <a:cxnSpLocks/>
          </p:cNvCxnSpPr>
          <p:nvPr/>
        </p:nvCxnSpPr>
        <p:spPr>
          <a:xfrm flipV="1">
            <a:off x="2567608" y="2636912"/>
            <a:ext cx="5903446" cy="2"/>
          </a:xfrm>
          <a:prstGeom prst="straightConnector1">
            <a:avLst/>
          </a:prstGeom>
          <a:noFill/>
          <a:ln w="19050" cap="flat" cmpd="sng">
            <a:solidFill>
              <a:srgbClr val="000000"/>
            </a:solidFill>
            <a:prstDash val="dash"/>
            <a:round/>
            <a:headEnd type="none" w="med" len="med"/>
            <a:tailEnd type="none" w="med" len="med"/>
          </a:ln>
        </p:spPr>
      </p:cxnSp>
      <p:cxnSp>
        <p:nvCxnSpPr>
          <p:cNvPr id="45" name="Google Shape;196;p35">
            <a:extLst>
              <a:ext uri="{FF2B5EF4-FFF2-40B4-BE49-F238E27FC236}">
                <a16:creationId xmlns:a16="http://schemas.microsoft.com/office/drawing/2014/main" id="{A12D068B-26F3-47B4-A794-26B5F6EB3B5F}"/>
              </a:ext>
            </a:extLst>
          </p:cNvPr>
          <p:cNvCxnSpPr>
            <a:cxnSpLocks/>
          </p:cNvCxnSpPr>
          <p:nvPr/>
        </p:nvCxnSpPr>
        <p:spPr>
          <a:xfrm flipV="1">
            <a:off x="2567608" y="5352809"/>
            <a:ext cx="5903446" cy="6142"/>
          </a:xfrm>
          <a:prstGeom prst="straightConnector1">
            <a:avLst/>
          </a:prstGeom>
          <a:noFill/>
          <a:ln w="19050" cap="flat" cmpd="sng">
            <a:solidFill>
              <a:srgbClr val="000000"/>
            </a:solidFill>
            <a:prstDash val="dash"/>
            <a:round/>
            <a:headEnd type="none" w="med" len="med"/>
            <a:tailEnd type="none" w="med" len="med"/>
          </a:ln>
        </p:spPr>
      </p:cxnSp>
      <p:cxnSp>
        <p:nvCxnSpPr>
          <p:cNvPr id="47" name="直接箭头连接符 46">
            <a:extLst>
              <a:ext uri="{FF2B5EF4-FFF2-40B4-BE49-F238E27FC236}">
                <a16:creationId xmlns:a16="http://schemas.microsoft.com/office/drawing/2014/main" id="{8C408D34-3BA6-47A5-A14D-30D487EC2693}"/>
              </a:ext>
            </a:extLst>
          </p:cNvPr>
          <p:cNvCxnSpPr>
            <a:cxnSpLocks/>
          </p:cNvCxnSpPr>
          <p:nvPr/>
        </p:nvCxnSpPr>
        <p:spPr>
          <a:xfrm>
            <a:off x="7064566" y="5336027"/>
            <a:ext cx="0" cy="946750"/>
          </a:xfrm>
          <a:prstGeom prst="straightConnector1">
            <a:avLst/>
          </a:prstGeom>
          <a:noFill/>
          <a:ln w="38100" cap="flat" cmpd="sng" algn="ctr">
            <a:solidFill>
              <a:srgbClr val="1D1D1A"/>
            </a:solidFill>
            <a:prstDash val="solid"/>
            <a:miter lim="800000"/>
            <a:headEnd type="triangle"/>
            <a:tailEnd type="triangle"/>
          </a:ln>
          <a:effectLst/>
        </p:spPr>
      </p:cxnSp>
      <p:sp>
        <p:nvSpPr>
          <p:cNvPr id="48" name="Google Shape;197;p35">
            <a:extLst>
              <a:ext uri="{FF2B5EF4-FFF2-40B4-BE49-F238E27FC236}">
                <a16:creationId xmlns:a16="http://schemas.microsoft.com/office/drawing/2014/main" id="{73C01CF6-7239-43D1-AF4B-C1B7C30E1683}"/>
              </a:ext>
            </a:extLst>
          </p:cNvPr>
          <p:cNvSpPr txBox="1"/>
          <p:nvPr/>
        </p:nvSpPr>
        <p:spPr>
          <a:xfrm>
            <a:off x="6935968" y="5437453"/>
            <a:ext cx="1056692" cy="630932"/>
          </a:xfrm>
          <a:prstGeom prst="rect">
            <a:avLst/>
          </a:prstGeom>
          <a:noFill/>
          <a:ln>
            <a:noFill/>
          </a:ln>
        </p:spPr>
        <p:txBody>
          <a:bodyPr spcFirstLastPara="1" wrap="square" lIns="68575" tIns="68575" rIns="68575" bIns="68575" anchor="t" anchorCtr="0">
            <a:spAutoFit/>
          </a:bodyPr>
          <a:lstStyle/>
          <a:p>
            <a:pPr algn="ctr" defTabSz="914400" eaLnBrk="1" fontAlgn="auto" hangingPunct="1">
              <a:spcBef>
                <a:spcPts val="0"/>
              </a:spcBef>
              <a:spcAft>
                <a:spcPts val="0"/>
              </a:spcAft>
              <a:buSzTx/>
              <a:buFont typeface="Arial"/>
              <a:buNone/>
            </a:pPr>
            <a:r>
              <a:rPr lang="en-US" sz="1600" kern="0" dirty="0">
                <a:solidFill>
                  <a:srgbClr val="000000"/>
                </a:solidFill>
                <a:latin typeface="Arial"/>
                <a:ea typeface="宋体" panose="02010600030101010101" pitchFamily="2" charset="-122"/>
                <a:cs typeface="Arial"/>
                <a:sym typeface="Arial"/>
              </a:rPr>
              <a:t>OBSS</a:t>
            </a:r>
          </a:p>
          <a:p>
            <a:pPr algn="ctr" defTabSz="914400" eaLnBrk="1" fontAlgn="auto" hangingPunct="1">
              <a:spcBef>
                <a:spcPts val="0"/>
              </a:spcBef>
              <a:spcAft>
                <a:spcPts val="0"/>
              </a:spcAft>
              <a:buSzTx/>
              <a:buFont typeface="Arial"/>
              <a:buNone/>
            </a:pPr>
            <a:r>
              <a:rPr lang="en-US" sz="1600" kern="0" dirty="0">
                <a:solidFill>
                  <a:srgbClr val="000000"/>
                </a:solidFill>
                <a:latin typeface="Arial"/>
                <a:ea typeface="宋体" panose="02010600030101010101" pitchFamily="2" charset="-122"/>
                <a:cs typeface="Arial"/>
                <a:sym typeface="Arial"/>
              </a:rPr>
              <a:t>80 MHz </a:t>
            </a:r>
            <a:endParaRPr sz="1600" kern="0" dirty="0">
              <a:solidFill>
                <a:srgbClr val="000000"/>
              </a:solidFill>
              <a:latin typeface="Arial"/>
              <a:ea typeface="宋体" panose="02010600030101010101" pitchFamily="2" charset="-122"/>
              <a:cs typeface="Arial"/>
              <a:sym typeface="Arial"/>
            </a:endParaRPr>
          </a:p>
        </p:txBody>
      </p:sp>
      <p:sp>
        <p:nvSpPr>
          <p:cNvPr id="49" name="矩形 48">
            <a:extLst>
              <a:ext uri="{FF2B5EF4-FFF2-40B4-BE49-F238E27FC236}">
                <a16:creationId xmlns:a16="http://schemas.microsoft.com/office/drawing/2014/main" id="{D0410765-B9A1-43EA-919A-0781B8F27D4C}"/>
              </a:ext>
            </a:extLst>
          </p:cNvPr>
          <p:cNvSpPr/>
          <p:nvPr/>
        </p:nvSpPr>
        <p:spPr>
          <a:xfrm>
            <a:off x="8135658" y="5044335"/>
            <a:ext cx="3340273" cy="646331"/>
          </a:xfrm>
          <a:prstGeom prst="rect">
            <a:avLst/>
          </a:prstGeom>
        </p:spPr>
        <p:txBody>
          <a:bodyPr wrap="none">
            <a:spAutoFit/>
          </a:bodyPr>
          <a:lstStyle/>
          <a:p>
            <a:pPr algn="ctr" defTabSz="914400">
              <a:buClrTx/>
              <a:buSzTx/>
              <a:buFontTx/>
              <a:buNone/>
            </a:pPr>
            <a:r>
              <a:rPr lang="en-US" altLang="zh-CN" sz="1800" dirty="0">
                <a:solidFill>
                  <a:srgbClr val="00B050"/>
                </a:solidFill>
                <a:latin typeface="+mn-lt"/>
                <a:ea typeface="宋体" panose="02010600030101010101" pitchFamily="2" charset="-122"/>
              </a:rPr>
              <a:t>NPCA primary channel </a:t>
            </a:r>
          </a:p>
          <a:p>
            <a:pPr algn="ctr" defTabSz="914400">
              <a:buClrTx/>
              <a:buSzTx/>
              <a:buFontTx/>
              <a:buNone/>
            </a:pPr>
            <a:r>
              <a:rPr lang="en-US" altLang="zh-CN" sz="1800" dirty="0">
                <a:solidFill>
                  <a:srgbClr val="00B050"/>
                </a:solidFill>
                <a:latin typeface="+mn-lt"/>
                <a:ea typeface="宋体" panose="02010600030101010101" pitchFamily="2" charset="-122"/>
              </a:rPr>
              <a:t>within STA’s operating bandwidth</a:t>
            </a:r>
          </a:p>
        </p:txBody>
      </p:sp>
      <p:cxnSp>
        <p:nvCxnSpPr>
          <p:cNvPr id="29" name="直接箭头连接符 28">
            <a:extLst>
              <a:ext uri="{FF2B5EF4-FFF2-40B4-BE49-F238E27FC236}">
                <a16:creationId xmlns:a16="http://schemas.microsoft.com/office/drawing/2014/main" id="{E0789EDD-1B95-4D85-9222-06D948AF7089}"/>
              </a:ext>
            </a:extLst>
          </p:cNvPr>
          <p:cNvCxnSpPr>
            <a:cxnSpLocks/>
          </p:cNvCxnSpPr>
          <p:nvPr/>
        </p:nvCxnSpPr>
        <p:spPr>
          <a:xfrm>
            <a:off x="6126762" y="5362299"/>
            <a:ext cx="0" cy="292670"/>
          </a:xfrm>
          <a:prstGeom prst="straightConnector1">
            <a:avLst/>
          </a:prstGeom>
          <a:noFill/>
          <a:ln w="38100" cap="flat" cmpd="sng" algn="ctr">
            <a:solidFill>
              <a:srgbClr val="00CC00"/>
            </a:solidFill>
            <a:prstDash val="solid"/>
            <a:miter lim="800000"/>
            <a:headEnd type="triangle"/>
            <a:tailEnd type="triangle"/>
          </a:ln>
          <a:effectLst/>
        </p:spPr>
      </p:cxn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500"/>
                                        <p:tgtEl>
                                          <p:spTgt spid="4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8"/>
                                        </p:tgtEl>
                                        <p:attrNameLst>
                                          <p:attrName>style.visibility</p:attrName>
                                        </p:attrNameLst>
                                      </p:cBhvr>
                                      <p:to>
                                        <p:strVal val="visible"/>
                                      </p:to>
                                    </p:set>
                                    <p:animEffect transition="in" filter="fade">
                                      <p:cBhvr>
                                        <p:cTn id="10" dur="500"/>
                                        <p:tgtEl>
                                          <p:spTgt spid="4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122">
                                            <p:txEl>
                                              <p:pRg st="1" end="1"/>
                                            </p:txEl>
                                          </p:spTgt>
                                        </p:tgtEl>
                                        <p:attrNameLst>
                                          <p:attrName>style.visibility</p:attrName>
                                        </p:attrNameLst>
                                      </p:cBhvr>
                                      <p:to>
                                        <p:strVal val="visible"/>
                                      </p:to>
                                    </p:set>
                                    <p:animEffect transition="in" filter="fade">
                                      <p:cBhvr>
                                        <p:cTn id="15" dur="500"/>
                                        <p:tgtEl>
                                          <p:spTgt spid="512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Motivation</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Jun 2024</a:t>
            </a:r>
            <a:endParaRPr lang="en-GB" altLang="zh-CN" dirty="0"/>
          </a:p>
        </p:txBody>
      </p:sp>
      <p:sp>
        <p:nvSpPr>
          <p:cNvPr id="27" name="Google Shape;197;p35">
            <a:extLst>
              <a:ext uri="{FF2B5EF4-FFF2-40B4-BE49-F238E27FC236}">
                <a16:creationId xmlns:a16="http://schemas.microsoft.com/office/drawing/2014/main" id="{A0527E83-ED3B-4474-B298-09AF1140EF00}"/>
              </a:ext>
            </a:extLst>
          </p:cNvPr>
          <p:cNvSpPr txBox="1"/>
          <p:nvPr/>
        </p:nvSpPr>
        <p:spPr>
          <a:xfrm>
            <a:off x="1493629" y="4131845"/>
            <a:ext cx="1239993" cy="630932"/>
          </a:xfrm>
          <a:prstGeom prst="rect">
            <a:avLst/>
          </a:prstGeom>
          <a:noFill/>
          <a:ln>
            <a:noFill/>
          </a:ln>
        </p:spPr>
        <p:txBody>
          <a:bodyPr spcFirstLastPara="1" wrap="square" lIns="68575" tIns="68575" rIns="68575" bIns="68575" anchor="t" anchorCtr="0">
            <a:spAutoFit/>
          </a:bodyPr>
          <a:lstStyle/>
          <a:p>
            <a:pPr algn="ctr" defTabSz="914400" eaLnBrk="1" fontAlgn="auto" hangingPunct="1">
              <a:spcBef>
                <a:spcPts val="0"/>
              </a:spcBef>
              <a:spcAft>
                <a:spcPts val="0"/>
              </a:spcAft>
              <a:buSzTx/>
              <a:buFont typeface="Arial"/>
              <a:buNone/>
            </a:pPr>
            <a:r>
              <a:rPr lang="en" sz="1600" kern="0" dirty="0">
                <a:solidFill>
                  <a:srgbClr val="000000"/>
                </a:solidFill>
                <a:latin typeface="Arial"/>
                <a:ea typeface="宋体" panose="02010600030101010101" pitchFamily="2" charset="-122"/>
                <a:cs typeface="Arial"/>
                <a:sym typeface="Arial"/>
              </a:rPr>
              <a:t>AP </a:t>
            </a:r>
          </a:p>
          <a:p>
            <a:pPr algn="ctr" defTabSz="914400" eaLnBrk="1" fontAlgn="auto" hangingPunct="1">
              <a:spcBef>
                <a:spcPts val="0"/>
              </a:spcBef>
              <a:spcAft>
                <a:spcPts val="0"/>
              </a:spcAft>
              <a:buSzTx/>
              <a:buFont typeface="Arial"/>
              <a:buNone/>
            </a:pPr>
            <a:r>
              <a:rPr lang="en" sz="1600" kern="0" dirty="0">
                <a:solidFill>
                  <a:srgbClr val="000000"/>
                </a:solidFill>
                <a:latin typeface="Arial"/>
                <a:ea typeface="宋体" panose="02010600030101010101" pitchFamily="2" charset="-122"/>
                <a:cs typeface="Arial"/>
                <a:sym typeface="Arial"/>
              </a:rPr>
              <a:t>320</a:t>
            </a:r>
            <a:r>
              <a:rPr lang="en-US" sz="1600" kern="0" dirty="0">
                <a:solidFill>
                  <a:srgbClr val="000000"/>
                </a:solidFill>
                <a:latin typeface="Arial"/>
                <a:ea typeface="宋体" panose="02010600030101010101" pitchFamily="2" charset="-122"/>
                <a:cs typeface="Arial"/>
                <a:sym typeface="Arial"/>
              </a:rPr>
              <a:t>MHz</a:t>
            </a:r>
            <a:endParaRPr sz="1600" kern="0" dirty="0">
              <a:solidFill>
                <a:srgbClr val="000000"/>
              </a:solidFill>
              <a:latin typeface="Arial"/>
              <a:ea typeface="宋体" panose="02010600030101010101" pitchFamily="2" charset="-122"/>
              <a:cs typeface="Arial"/>
              <a:sym typeface="Arial"/>
            </a:endParaRPr>
          </a:p>
        </p:txBody>
      </p:sp>
      <p:sp>
        <p:nvSpPr>
          <p:cNvPr id="29" name="Google Shape;200;p35">
            <a:extLst>
              <a:ext uri="{FF2B5EF4-FFF2-40B4-BE49-F238E27FC236}">
                <a16:creationId xmlns:a16="http://schemas.microsoft.com/office/drawing/2014/main" id="{26D4BA01-90A0-4895-A67B-99148FD0B639}"/>
              </a:ext>
            </a:extLst>
          </p:cNvPr>
          <p:cNvSpPr txBox="1"/>
          <p:nvPr/>
        </p:nvSpPr>
        <p:spPr>
          <a:xfrm>
            <a:off x="2733622" y="5024037"/>
            <a:ext cx="662124" cy="384711"/>
          </a:xfrm>
          <a:prstGeom prst="rect">
            <a:avLst/>
          </a:prstGeom>
          <a:noFill/>
          <a:ln>
            <a:noFill/>
          </a:ln>
        </p:spPr>
        <p:txBody>
          <a:bodyPr spcFirstLastPara="1" wrap="square" lIns="68575" tIns="68575" rIns="68575" bIns="68575" anchor="t" anchorCtr="0">
            <a:spAutoFit/>
          </a:bodyPr>
          <a:lstStyle/>
          <a:p>
            <a:pPr defTabSz="914400" eaLnBrk="1" fontAlgn="auto" hangingPunct="1">
              <a:spcBef>
                <a:spcPts val="0"/>
              </a:spcBef>
              <a:spcAft>
                <a:spcPts val="0"/>
              </a:spcAft>
              <a:buSzTx/>
              <a:buFont typeface="Arial"/>
              <a:buNone/>
            </a:pPr>
            <a:r>
              <a:rPr lang="en" sz="1600" kern="0" dirty="0">
                <a:solidFill>
                  <a:srgbClr val="000000"/>
                </a:solidFill>
                <a:latin typeface="Arial"/>
                <a:ea typeface="宋体" panose="02010600030101010101" pitchFamily="2" charset="-122"/>
                <a:cs typeface="Arial"/>
                <a:sym typeface="Arial"/>
              </a:rPr>
              <a:t>160P</a:t>
            </a:r>
            <a:endParaRPr sz="1600" kern="0" dirty="0">
              <a:solidFill>
                <a:srgbClr val="000000"/>
              </a:solidFill>
              <a:latin typeface="Arial"/>
              <a:ea typeface="宋体" panose="02010600030101010101" pitchFamily="2" charset="-122"/>
              <a:cs typeface="Arial"/>
              <a:sym typeface="Arial"/>
            </a:endParaRPr>
          </a:p>
        </p:txBody>
      </p:sp>
      <p:cxnSp>
        <p:nvCxnSpPr>
          <p:cNvPr id="30" name="直接箭头连接符 29">
            <a:extLst>
              <a:ext uri="{FF2B5EF4-FFF2-40B4-BE49-F238E27FC236}">
                <a16:creationId xmlns:a16="http://schemas.microsoft.com/office/drawing/2014/main" id="{973BC95A-8490-4349-8D7D-A9737088914C}"/>
              </a:ext>
            </a:extLst>
          </p:cNvPr>
          <p:cNvCxnSpPr>
            <a:cxnSpLocks/>
          </p:cNvCxnSpPr>
          <p:nvPr/>
        </p:nvCxnSpPr>
        <p:spPr>
          <a:xfrm>
            <a:off x="3597718" y="4457826"/>
            <a:ext cx="0" cy="1800200"/>
          </a:xfrm>
          <a:prstGeom prst="straightConnector1">
            <a:avLst/>
          </a:prstGeom>
          <a:noFill/>
          <a:ln w="38100" cap="flat" cmpd="sng" algn="ctr">
            <a:solidFill>
              <a:srgbClr val="1D1D1A"/>
            </a:solidFill>
            <a:prstDash val="solid"/>
            <a:miter lim="800000"/>
            <a:headEnd type="triangle"/>
            <a:tailEnd type="triangle"/>
          </a:ln>
          <a:effectLst/>
        </p:spPr>
      </p:cxnSp>
      <p:cxnSp>
        <p:nvCxnSpPr>
          <p:cNvPr id="45" name="直接箭头连接符 44">
            <a:extLst>
              <a:ext uri="{FF2B5EF4-FFF2-40B4-BE49-F238E27FC236}">
                <a16:creationId xmlns:a16="http://schemas.microsoft.com/office/drawing/2014/main" id="{17DA2679-BFF7-4DC0-8FD6-2D9A601471BE}"/>
              </a:ext>
            </a:extLst>
          </p:cNvPr>
          <p:cNvCxnSpPr>
            <a:cxnSpLocks/>
          </p:cNvCxnSpPr>
          <p:nvPr/>
        </p:nvCxnSpPr>
        <p:spPr>
          <a:xfrm>
            <a:off x="6122086" y="5996211"/>
            <a:ext cx="0" cy="266188"/>
          </a:xfrm>
          <a:prstGeom prst="straightConnector1">
            <a:avLst/>
          </a:prstGeom>
          <a:noFill/>
          <a:ln w="38100" cap="flat" cmpd="sng" algn="ctr">
            <a:solidFill>
              <a:srgbClr val="1D1D1A"/>
            </a:solidFill>
            <a:prstDash val="solid"/>
            <a:miter lim="800000"/>
            <a:headEnd type="triangle"/>
            <a:tailEnd type="triangle"/>
          </a:ln>
          <a:effectLst/>
        </p:spPr>
      </p:cxnSp>
      <p:sp>
        <p:nvSpPr>
          <p:cNvPr id="55" name="Google Shape;200;p35">
            <a:extLst>
              <a:ext uri="{FF2B5EF4-FFF2-40B4-BE49-F238E27FC236}">
                <a16:creationId xmlns:a16="http://schemas.microsoft.com/office/drawing/2014/main" id="{1A910E12-1483-449E-836A-9B53E914136D}"/>
              </a:ext>
            </a:extLst>
          </p:cNvPr>
          <p:cNvSpPr txBox="1"/>
          <p:nvPr/>
        </p:nvSpPr>
        <p:spPr>
          <a:xfrm>
            <a:off x="6300850" y="5890922"/>
            <a:ext cx="662124" cy="384711"/>
          </a:xfrm>
          <a:prstGeom prst="rect">
            <a:avLst/>
          </a:prstGeom>
          <a:noFill/>
          <a:ln>
            <a:noFill/>
          </a:ln>
        </p:spPr>
        <p:txBody>
          <a:bodyPr spcFirstLastPara="1" wrap="square" lIns="68575" tIns="68575" rIns="68575" bIns="68575" anchor="t" anchorCtr="0">
            <a:spAutoFit/>
          </a:bodyPr>
          <a:lstStyle/>
          <a:p>
            <a:pPr defTabSz="914400" eaLnBrk="1" fontAlgn="auto" hangingPunct="1">
              <a:spcBef>
                <a:spcPts val="0"/>
              </a:spcBef>
              <a:spcAft>
                <a:spcPts val="0"/>
              </a:spcAft>
              <a:buSzTx/>
              <a:buFont typeface="Arial"/>
              <a:buNone/>
            </a:pPr>
            <a:r>
              <a:rPr lang="en" sz="1600" kern="0" dirty="0">
                <a:solidFill>
                  <a:srgbClr val="000000"/>
                </a:solidFill>
                <a:latin typeface="Arial"/>
                <a:ea typeface="宋体" panose="02010600030101010101" pitchFamily="2" charset="-122"/>
                <a:cs typeface="Arial"/>
                <a:sym typeface="Arial"/>
              </a:rPr>
              <a:t>20P</a:t>
            </a:r>
            <a:endParaRPr sz="1600" kern="0" dirty="0">
              <a:solidFill>
                <a:srgbClr val="000000"/>
              </a:solidFill>
              <a:latin typeface="Arial"/>
              <a:ea typeface="宋体" panose="02010600030101010101" pitchFamily="2" charset="-122"/>
              <a:cs typeface="Arial"/>
              <a:sym typeface="Arial"/>
            </a:endParaRPr>
          </a:p>
        </p:txBody>
      </p:sp>
      <p:cxnSp>
        <p:nvCxnSpPr>
          <p:cNvPr id="58" name="Google Shape;196;p35">
            <a:extLst>
              <a:ext uri="{FF2B5EF4-FFF2-40B4-BE49-F238E27FC236}">
                <a16:creationId xmlns:a16="http://schemas.microsoft.com/office/drawing/2014/main" id="{16BD2557-C10E-4923-ABF5-11C301DE118D}"/>
              </a:ext>
            </a:extLst>
          </p:cNvPr>
          <p:cNvCxnSpPr>
            <a:cxnSpLocks/>
          </p:cNvCxnSpPr>
          <p:nvPr/>
        </p:nvCxnSpPr>
        <p:spPr>
          <a:xfrm flipV="1">
            <a:off x="2452766" y="4446845"/>
            <a:ext cx="5903446" cy="35760"/>
          </a:xfrm>
          <a:prstGeom prst="straightConnector1">
            <a:avLst/>
          </a:prstGeom>
          <a:noFill/>
          <a:ln w="19050" cap="flat" cmpd="sng">
            <a:solidFill>
              <a:srgbClr val="000000"/>
            </a:solidFill>
            <a:prstDash val="dash"/>
            <a:round/>
            <a:headEnd type="none" w="med" len="med"/>
            <a:tailEnd type="none" w="med" len="med"/>
          </a:ln>
        </p:spPr>
      </p:cxnSp>
      <p:cxnSp>
        <p:nvCxnSpPr>
          <p:cNvPr id="59" name="Google Shape;196;p35">
            <a:extLst>
              <a:ext uri="{FF2B5EF4-FFF2-40B4-BE49-F238E27FC236}">
                <a16:creationId xmlns:a16="http://schemas.microsoft.com/office/drawing/2014/main" id="{686BD965-E7FA-46EF-A330-2ED1284C058E}"/>
              </a:ext>
            </a:extLst>
          </p:cNvPr>
          <p:cNvCxnSpPr>
            <a:cxnSpLocks/>
          </p:cNvCxnSpPr>
          <p:nvPr/>
        </p:nvCxnSpPr>
        <p:spPr>
          <a:xfrm flipV="1">
            <a:off x="2567608" y="6277728"/>
            <a:ext cx="5903446" cy="7185"/>
          </a:xfrm>
          <a:prstGeom prst="straightConnector1">
            <a:avLst/>
          </a:prstGeom>
          <a:noFill/>
          <a:ln w="19050" cap="flat" cmpd="sng">
            <a:solidFill>
              <a:srgbClr val="000000"/>
            </a:solidFill>
            <a:prstDash val="dash"/>
            <a:round/>
            <a:headEnd type="none" w="med" len="med"/>
            <a:tailEnd type="none" w="med" len="med"/>
          </a:ln>
        </p:spPr>
      </p:cxnSp>
      <p:cxnSp>
        <p:nvCxnSpPr>
          <p:cNvPr id="61" name="Google Shape;196;p35">
            <a:extLst>
              <a:ext uri="{FF2B5EF4-FFF2-40B4-BE49-F238E27FC236}">
                <a16:creationId xmlns:a16="http://schemas.microsoft.com/office/drawing/2014/main" id="{2954800E-9932-455A-9ACF-E4471C7F920E}"/>
              </a:ext>
            </a:extLst>
          </p:cNvPr>
          <p:cNvCxnSpPr>
            <a:cxnSpLocks/>
          </p:cNvCxnSpPr>
          <p:nvPr/>
        </p:nvCxnSpPr>
        <p:spPr>
          <a:xfrm flipV="1">
            <a:off x="2567608" y="5352809"/>
            <a:ext cx="5903446" cy="6142"/>
          </a:xfrm>
          <a:prstGeom prst="straightConnector1">
            <a:avLst/>
          </a:prstGeom>
          <a:noFill/>
          <a:ln w="19050" cap="flat" cmpd="sng">
            <a:solidFill>
              <a:srgbClr val="000000"/>
            </a:solidFill>
            <a:prstDash val="dash"/>
            <a:round/>
            <a:headEnd type="none" w="med" len="med"/>
            <a:tailEnd type="none" w="med" len="med"/>
          </a:ln>
        </p:spPr>
      </p:cxnSp>
      <p:cxnSp>
        <p:nvCxnSpPr>
          <p:cNvPr id="64" name="直接箭头连接符 63">
            <a:extLst>
              <a:ext uri="{FF2B5EF4-FFF2-40B4-BE49-F238E27FC236}">
                <a16:creationId xmlns:a16="http://schemas.microsoft.com/office/drawing/2014/main" id="{84FA433E-4D2A-4B37-9C68-83FEACA27BB6}"/>
              </a:ext>
            </a:extLst>
          </p:cNvPr>
          <p:cNvCxnSpPr>
            <a:cxnSpLocks/>
          </p:cNvCxnSpPr>
          <p:nvPr/>
        </p:nvCxnSpPr>
        <p:spPr>
          <a:xfrm>
            <a:off x="7064566" y="5336027"/>
            <a:ext cx="0" cy="946750"/>
          </a:xfrm>
          <a:prstGeom prst="straightConnector1">
            <a:avLst/>
          </a:prstGeom>
          <a:noFill/>
          <a:ln w="38100" cap="flat" cmpd="sng" algn="ctr">
            <a:solidFill>
              <a:srgbClr val="1D1D1A"/>
            </a:solidFill>
            <a:prstDash val="solid"/>
            <a:miter lim="800000"/>
            <a:headEnd type="triangle"/>
            <a:tailEnd type="triangle"/>
          </a:ln>
          <a:effectLst/>
        </p:spPr>
      </p:cxnSp>
      <p:sp>
        <p:nvSpPr>
          <p:cNvPr id="65" name="Google Shape;197;p35">
            <a:extLst>
              <a:ext uri="{FF2B5EF4-FFF2-40B4-BE49-F238E27FC236}">
                <a16:creationId xmlns:a16="http://schemas.microsoft.com/office/drawing/2014/main" id="{A492CB91-7789-4F3B-9998-88428DE8A8CF}"/>
              </a:ext>
            </a:extLst>
          </p:cNvPr>
          <p:cNvSpPr txBox="1"/>
          <p:nvPr/>
        </p:nvSpPr>
        <p:spPr>
          <a:xfrm>
            <a:off x="6935968" y="5437453"/>
            <a:ext cx="1056692" cy="630932"/>
          </a:xfrm>
          <a:prstGeom prst="rect">
            <a:avLst/>
          </a:prstGeom>
          <a:noFill/>
          <a:ln>
            <a:noFill/>
          </a:ln>
        </p:spPr>
        <p:txBody>
          <a:bodyPr spcFirstLastPara="1" wrap="square" lIns="68575" tIns="68575" rIns="68575" bIns="68575" anchor="t" anchorCtr="0">
            <a:spAutoFit/>
          </a:bodyPr>
          <a:lstStyle/>
          <a:p>
            <a:pPr algn="ctr" defTabSz="914400" eaLnBrk="1" fontAlgn="auto" hangingPunct="1">
              <a:spcBef>
                <a:spcPts val="0"/>
              </a:spcBef>
              <a:spcAft>
                <a:spcPts val="0"/>
              </a:spcAft>
              <a:buSzTx/>
              <a:buFont typeface="Arial"/>
              <a:buNone/>
            </a:pPr>
            <a:r>
              <a:rPr lang="en-US" sz="1600" kern="0" dirty="0">
                <a:solidFill>
                  <a:srgbClr val="000000"/>
                </a:solidFill>
                <a:latin typeface="Arial"/>
                <a:ea typeface="宋体" panose="02010600030101010101" pitchFamily="2" charset="-122"/>
                <a:cs typeface="Arial"/>
                <a:sym typeface="Arial"/>
              </a:rPr>
              <a:t>OBSS</a:t>
            </a:r>
          </a:p>
          <a:p>
            <a:pPr algn="ctr" defTabSz="914400" eaLnBrk="1" fontAlgn="auto" hangingPunct="1">
              <a:spcBef>
                <a:spcPts val="0"/>
              </a:spcBef>
              <a:spcAft>
                <a:spcPts val="0"/>
              </a:spcAft>
              <a:buSzTx/>
              <a:buFont typeface="Arial"/>
              <a:buNone/>
            </a:pPr>
            <a:r>
              <a:rPr lang="en-US" sz="1600" kern="0" dirty="0">
                <a:solidFill>
                  <a:srgbClr val="000000"/>
                </a:solidFill>
                <a:latin typeface="Arial"/>
                <a:ea typeface="宋体" panose="02010600030101010101" pitchFamily="2" charset="-122"/>
                <a:cs typeface="Arial"/>
                <a:sym typeface="Arial"/>
              </a:rPr>
              <a:t>80 MHz </a:t>
            </a:r>
            <a:endParaRPr sz="1600" kern="0" dirty="0">
              <a:solidFill>
                <a:srgbClr val="000000"/>
              </a:solidFill>
              <a:latin typeface="Arial"/>
              <a:ea typeface="宋体" panose="02010600030101010101" pitchFamily="2" charset="-122"/>
              <a:cs typeface="Arial"/>
              <a:sym typeface="Arial"/>
            </a:endParaRPr>
          </a:p>
        </p:txBody>
      </p:sp>
      <p:sp>
        <p:nvSpPr>
          <p:cNvPr id="25" name="矩形 24">
            <a:extLst>
              <a:ext uri="{FF2B5EF4-FFF2-40B4-BE49-F238E27FC236}">
                <a16:creationId xmlns:a16="http://schemas.microsoft.com/office/drawing/2014/main" id="{1AB44AA8-2AB0-4915-9626-D03181545F28}"/>
              </a:ext>
            </a:extLst>
          </p:cNvPr>
          <p:cNvSpPr/>
          <p:nvPr/>
        </p:nvSpPr>
        <p:spPr>
          <a:xfrm>
            <a:off x="8135657" y="5044335"/>
            <a:ext cx="3340273" cy="646331"/>
          </a:xfrm>
          <a:prstGeom prst="rect">
            <a:avLst/>
          </a:prstGeom>
        </p:spPr>
        <p:txBody>
          <a:bodyPr wrap="none">
            <a:spAutoFit/>
          </a:bodyPr>
          <a:lstStyle/>
          <a:p>
            <a:pPr algn="ctr" defTabSz="914400">
              <a:buClrTx/>
              <a:buSzTx/>
              <a:buFontTx/>
              <a:buNone/>
            </a:pPr>
            <a:r>
              <a:rPr lang="en-US" altLang="zh-CN" sz="1800" dirty="0">
                <a:solidFill>
                  <a:srgbClr val="00B050"/>
                </a:solidFill>
                <a:latin typeface="+mn-lt"/>
                <a:ea typeface="宋体" panose="02010600030101010101" pitchFamily="2" charset="-122"/>
              </a:rPr>
              <a:t>NPCA primary channel </a:t>
            </a:r>
          </a:p>
          <a:p>
            <a:pPr algn="ctr" defTabSz="914400">
              <a:buClrTx/>
              <a:buSzTx/>
              <a:buFontTx/>
              <a:buNone/>
            </a:pPr>
            <a:r>
              <a:rPr lang="en-US" altLang="zh-CN" sz="1800" dirty="0">
                <a:solidFill>
                  <a:srgbClr val="00B050"/>
                </a:solidFill>
                <a:latin typeface="+mn-lt"/>
                <a:ea typeface="宋体" panose="02010600030101010101" pitchFamily="2" charset="-122"/>
              </a:rPr>
              <a:t>within STA’s operating bandwidth</a:t>
            </a:r>
          </a:p>
        </p:txBody>
      </p:sp>
      <p:cxnSp>
        <p:nvCxnSpPr>
          <p:cNvPr id="33" name="直接箭头连接符 32">
            <a:extLst>
              <a:ext uri="{FF2B5EF4-FFF2-40B4-BE49-F238E27FC236}">
                <a16:creationId xmlns:a16="http://schemas.microsoft.com/office/drawing/2014/main" id="{BB27E342-EB3E-4174-9B9B-29C88221EF86}"/>
              </a:ext>
            </a:extLst>
          </p:cNvPr>
          <p:cNvCxnSpPr>
            <a:cxnSpLocks/>
          </p:cNvCxnSpPr>
          <p:nvPr/>
        </p:nvCxnSpPr>
        <p:spPr>
          <a:xfrm>
            <a:off x="6112561" y="4457826"/>
            <a:ext cx="0" cy="292670"/>
          </a:xfrm>
          <a:prstGeom prst="straightConnector1">
            <a:avLst/>
          </a:prstGeom>
          <a:noFill/>
          <a:ln w="38100" cap="flat" cmpd="sng" algn="ctr">
            <a:solidFill>
              <a:srgbClr val="00CC00"/>
            </a:solidFill>
            <a:prstDash val="solid"/>
            <a:miter lim="800000"/>
            <a:headEnd type="triangle"/>
            <a:tailEnd type="triangle"/>
          </a:ln>
          <a:effectLst/>
        </p:spPr>
      </p:cxnSp>
      <p:sp>
        <p:nvSpPr>
          <p:cNvPr id="24" name="Rectangle 2">
            <a:extLst>
              <a:ext uri="{FF2B5EF4-FFF2-40B4-BE49-F238E27FC236}">
                <a16:creationId xmlns:a16="http://schemas.microsoft.com/office/drawing/2014/main" id="{E1A863F1-46D5-4B04-AAA7-834E3A41993B}"/>
              </a:ext>
            </a:extLst>
          </p:cNvPr>
          <p:cNvSpPr txBox="1">
            <a:spLocks noChangeArrowheads="1"/>
          </p:cNvSpPr>
          <p:nvPr/>
        </p:nvSpPr>
        <p:spPr bwMode="auto">
          <a:xfrm>
            <a:off x="760594" y="1874000"/>
            <a:ext cx="10629190" cy="201622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kern="0" dirty="0"/>
              <a:t>We could set it away from the primary channel to reduce the probability of being interfered with at the same time.</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kern="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000" kern="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000" kern="0" dirty="0"/>
          </a:p>
        </p:txBody>
      </p:sp>
      <p:sp>
        <p:nvSpPr>
          <p:cNvPr id="21" name="Google Shape;197;p35">
            <a:extLst>
              <a:ext uri="{FF2B5EF4-FFF2-40B4-BE49-F238E27FC236}">
                <a16:creationId xmlns:a16="http://schemas.microsoft.com/office/drawing/2014/main" id="{C639B85D-F554-4ED3-B99D-93C8D6F4BEBC}"/>
              </a:ext>
            </a:extLst>
          </p:cNvPr>
          <p:cNvSpPr txBox="1"/>
          <p:nvPr/>
        </p:nvSpPr>
        <p:spPr>
          <a:xfrm>
            <a:off x="4934182" y="5024037"/>
            <a:ext cx="977494" cy="630932"/>
          </a:xfrm>
          <a:prstGeom prst="rect">
            <a:avLst/>
          </a:prstGeom>
          <a:noFill/>
          <a:ln>
            <a:noFill/>
          </a:ln>
        </p:spPr>
        <p:txBody>
          <a:bodyPr spcFirstLastPara="1" wrap="square" lIns="68575" tIns="68575" rIns="68575" bIns="68575" anchor="t" anchorCtr="0">
            <a:spAutoFit/>
          </a:bodyPr>
          <a:lstStyle/>
          <a:p>
            <a:pPr algn="ctr" defTabSz="914400" eaLnBrk="1" fontAlgn="auto" hangingPunct="1">
              <a:spcBef>
                <a:spcPts val="0"/>
              </a:spcBef>
              <a:spcAft>
                <a:spcPts val="0"/>
              </a:spcAft>
              <a:buSzTx/>
              <a:buFont typeface="Arial"/>
              <a:buNone/>
            </a:pPr>
            <a:r>
              <a:rPr lang="en-US" sz="1600" kern="0" dirty="0">
                <a:solidFill>
                  <a:srgbClr val="000000"/>
                </a:solidFill>
                <a:latin typeface="Arial"/>
                <a:ea typeface="宋体" panose="02010600030101010101" pitchFamily="2" charset="-122"/>
                <a:cs typeface="Arial"/>
                <a:sym typeface="Arial"/>
              </a:rPr>
              <a:t>STA </a:t>
            </a:r>
          </a:p>
          <a:p>
            <a:pPr algn="ctr" defTabSz="914400" eaLnBrk="1" fontAlgn="auto" hangingPunct="1">
              <a:spcBef>
                <a:spcPts val="0"/>
              </a:spcBef>
              <a:spcAft>
                <a:spcPts val="0"/>
              </a:spcAft>
              <a:buSzTx/>
              <a:buFont typeface="Arial"/>
              <a:buNone/>
            </a:pPr>
            <a:r>
              <a:rPr lang="en-US" sz="1600" kern="0" dirty="0">
                <a:solidFill>
                  <a:srgbClr val="000000"/>
                </a:solidFill>
                <a:latin typeface="Arial"/>
                <a:ea typeface="宋体" panose="02010600030101010101" pitchFamily="2" charset="-122"/>
                <a:cs typeface="Arial"/>
                <a:sym typeface="Arial"/>
              </a:rPr>
              <a:t>160 MHz</a:t>
            </a:r>
            <a:endParaRPr sz="1600" kern="0" dirty="0">
              <a:solidFill>
                <a:srgbClr val="000000"/>
              </a:solidFill>
              <a:latin typeface="Arial"/>
              <a:ea typeface="宋体" panose="02010600030101010101" pitchFamily="2" charset="-122"/>
              <a:cs typeface="Arial"/>
              <a:sym typeface="Arial"/>
            </a:endParaRPr>
          </a:p>
        </p:txBody>
      </p:sp>
      <p:cxnSp>
        <p:nvCxnSpPr>
          <p:cNvPr id="22" name="直接箭头连接符 21">
            <a:extLst>
              <a:ext uri="{FF2B5EF4-FFF2-40B4-BE49-F238E27FC236}">
                <a16:creationId xmlns:a16="http://schemas.microsoft.com/office/drawing/2014/main" id="{BFC6FDBA-1330-4B25-A35F-D91A62454CB8}"/>
              </a:ext>
            </a:extLst>
          </p:cNvPr>
          <p:cNvCxnSpPr>
            <a:cxnSpLocks/>
          </p:cNvCxnSpPr>
          <p:nvPr/>
        </p:nvCxnSpPr>
        <p:spPr>
          <a:xfrm>
            <a:off x="5879976" y="4500057"/>
            <a:ext cx="0" cy="1757969"/>
          </a:xfrm>
          <a:prstGeom prst="straightConnector1">
            <a:avLst/>
          </a:prstGeom>
          <a:noFill/>
          <a:ln w="38100" cap="flat" cmpd="sng" algn="ctr">
            <a:solidFill>
              <a:srgbClr val="1D1D1A"/>
            </a:solidFill>
            <a:prstDash val="solid"/>
            <a:miter lim="800000"/>
            <a:headEnd type="triangle"/>
            <a:tailEnd type="triangle"/>
          </a:ln>
          <a:effectLst/>
        </p:spPr>
      </p:cxnSp>
    </p:spTree>
    <p:extLst>
      <p:ext uri="{BB962C8B-B14F-4D97-AF65-F5344CB8AC3E}">
        <p14:creationId xmlns:p14="http://schemas.microsoft.com/office/powerpoint/2010/main" val="4281771824"/>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Motivation</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Jun 2024</a:t>
            </a:r>
            <a:endParaRPr lang="en-GB" altLang="zh-CN" dirty="0"/>
          </a:p>
        </p:txBody>
      </p:sp>
      <p:sp>
        <p:nvSpPr>
          <p:cNvPr id="27" name="Google Shape;197;p35">
            <a:extLst>
              <a:ext uri="{FF2B5EF4-FFF2-40B4-BE49-F238E27FC236}">
                <a16:creationId xmlns:a16="http://schemas.microsoft.com/office/drawing/2014/main" id="{A0527E83-ED3B-4474-B298-09AF1140EF00}"/>
              </a:ext>
            </a:extLst>
          </p:cNvPr>
          <p:cNvSpPr txBox="1"/>
          <p:nvPr/>
        </p:nvSpPr>
        <p:spPr>
          <a:xfrm>
            <a:off x="1493629" y="4131845"/>
            <a:ext cx="1239993" cy="630932"/>
          </a:xfrm>
          <a:prstGeom prst="rect">
            <a:avLst/>
          </a:prstGeom>
          <a:noFill/>
          <a:ln>
            <a:noFill/>
          </a:ln>
        </p:spPr>
        <p:txBody>
          <a:bodyPr spcFirstLastPara="1" wrap="square" lIns="68575" tIns="68575" rIns="68575" bIns="68575" anchor="t" anchorCtr="0">
            <a:spAutoFit/>
          </a:bodyPr>
          <a:lstStyle/>
          <a:p>
            <a:pPr algn="ctr" defTabSz="914400" eaLnBrk="1" fontAlgn="auto" hangingPunct="1">
              <a:spcBef>
                <a:spcPts val="0"/>
              </a:spcBef>
              <a:spcAft>
                <a:spcPts val="0"/>
              </a:spcAft>
              <a:buSzTx/>
              <a:buFont typeface="Arial"/>
              <a:buNone/>
            </a:pPr>
            <a:r>
              <a:rPr lang="en" sz="1600" kern="0" dirty="0">
                <a:solidFill>
                  <a:srgbClr val="000000"/>
                </a:solidFill>
                <a:latin typeface="Arial"/>
                <a:ea typeface="宋体" panose="02010600030101010101" pitchFamily="2" charset="-122"/>
                <a:cs typeface="Arial"/>
                <a:sym typeface="Arial"/>
              </a:rPr>
              <a:t>AP </a:t>
            </a:r>
          </a:p>
          <a:p>
            <a:pPr algn="ctr" defTabSz="914400" eaLnBrk="1" fontAlgn="auto" hangingPunct="1">
              <a:spcBef>
                <a:spcPts val="0"/>
              </a:spcBef>
              <a:spcAft>
                <a:spcPts val="0"/>
              </a:spcAft>
              <a:buSzTx/>
              <a:buFont typeface="Arial"/>
              <a:buNone/>
            </a:pPr>
            <a:r>
              <a:rPr lang="en" sz="1600" kern="0" dirty="0">
                <a:solidFill>
                  <a:srgbClr val="000000"/>
                </a:solidFill>
                <a:latin typeface="Arial"/>
                <a:ea typeface="宋体" panose="02010600030101010101" pitchFamily="2" charset="-122"/>
                <a:cs typeface="Arial"/>
                <a:sym typeface="Arial"/>
              </a:rPr>
              <a:t>320</a:t>
            </a:r>
            <a:r>
              <a:rPr lang="en-US" sz="1600" kern="0" dirty="0">
                <a:solidFill>
                  <a:srgbClr val="000000"/>
                </a:solidFill>
                <a:latin typeface="Arial"/>
                <a:ea typeface="宋体" panose="02010600030101010101" pitchFamily="2" charset="-122"/>
                <a:cs typeface="Arial"/>
                <a:sym typeface="Arial"/>
              </a:rPr>
              <a:t>MHz</a:t>
            </a:r>
            <a:endParaRPr sz="1600" kern="0" dirty="0">
              <a:solidFill>
                <a:srgbClr val="000000"/>
              </a:solidFill>
              <a:latin typeface="Arial"/>
              <a:ea typeface="宋体" panose="02010600030101010101" pitchFamily="2" charset="-122"/>
              <a:cs typeface="Arial"/>
              <a:sym typeface="Arial"/>
            </a:endParaRPr>
          </a:p>
        </p:txBody>
      </p:sp>
      <p:sp>
        <p:nvSpPr>
          <p:cNvPr id="29" name="Google Shape;200;p35">
            <a:extLst>
              <a:ext uri="{FF2B5EF4-FFF2-40B4-BE49-F238E27FC236}">
                <a16:creationId xmlns:a16="http://schemas.microsoft.com/office/drawing/2014/main" id="{26D4BA01-90A0-4895-A67B-99148FD0B639}"/>
              </a:ext>
            </a:extLst>
          </p:cNvPr>
          <p:cNvSpPr txBox="1"/>
          <p:nvPr/>
        </p:nvSpPr>
        <p:spPr>
          <a:xfrm>
            <a:off x="2733622" y="5024037"/>
            <a:ext cx="662124" cy="384711"/>
          </a:xfrm>
          <a:prstGeom prst="rect">
            <a:avLst/>
          </a:prstGeom>
          <a:noFill/>
          <a:ln>
            <a:noFill/>
          </a:ln>
        </p:spPr>
        <p:txBody>
          <a:bodyPr spcFirstLastPara="1" wrap="square" lIns="68575" tIns="68575" rIns="68575" bIns="68575" anchor="t" anchorCtr="0">
            <a:spAutoFit/>
          </a:bodyPr>
          <a:lstStyle/>
          <a:p>
            <a:pPr defTabSz="914400" eaLnBrk="1" fontAlgn="auto" hangingPunct="1">
              <a:spcBef>
                <a:spcPts val="0"/>
              </a:spcBef>
              <a:spcAft>
                <a:spcPts val="0"/>
              </a:spcAft>
              <a:buSzTx/>
              <a:buFont typeface="Arial"/>
              <a:buNone/>
            </a:pPr>
            <a:r>
              <a:rPr lang="en" sz="1600" kern="0" dirty="0">
                <a:solidFill>
                  <a:srgbClr val="000000"/>
                </a:solidFill>
                <a:latin typeface="Arial"/>
                <a:ea typeface="宋体" panose="02010600030101010101" pitchFamily="2" charset="-122"/>
                <a:cs typeface="Arial"/>
                <a:sym typeface="Arial"/>
              </a:rPr>
              <a:t>160P</a:t>
            </a:r>
            <a:endParaRPr sz="1600" kern="0" dirty="0">
              <a:solidFill>
                <a:srgbClr val="000000"/>
              </a:solidFill>
              <a:latin typeface="Arial"/>
              <a:ea typeface="宋体" panose="02010600030101010101" pitchFamily="2" charset="-122"/>
              <a:cs typeface="Arial"/>
              <a:sym typeface="Arial"/>
            </a:endParaRPr>
          </a:p>
        </p:txBody>
      </p:sp>
      <p:cxnSp>
        <p:nvCxnSpPr>
          <p:cNvPr id="30" name="直接箭头连接符 29">
            <a:extLst>
              <a:ext uri="{FF2B5EF4-FFF2-40B4-BE49-F238E27FC236}">
                <a16:creationId xmlns:a16="http://schemas.microsoft.com/office/drawing/2014/main" id="{973BC95A-8490-4349-8D7D-A9737088914C}"/>
              </a:ext>
            </a:extLst>
          </p:cNvPr>
          <p:cNvCxnSpPr>
            <a:cxnSpLocks/>
          </p:cNvCxnSpPr>
          <p:nvPr/>
        </p:nvCxnSpPr>
        <p:spPr>
          <a:xfrm>
            <a:off x="3597718" y="4457826"/>
            <a:ext cx="0" cy="1800200"/>
          </a:xfrm>
          <a:prstGeom prst="straightConnector1">
            <a:avLst/>
          </a:prstGeom>
          <a:noFill/>
          <a:ln w="38100" cap="flat" cmpd="sng" algn="ctr">
            <a:solidFill>
              <a:srgbClr val="1D1D1A"/>
            </a:solidFill>
            <a:prstDash val="solid"/>
            <a:miter lim="800000"/>
            <a:headEnd type="triangle"/>
            <a:tailEnd type="triangle"/>
          </a:ln>
          <a:effectLst/>
        </p:spPr>
      </p:cxnSp>
      <p:cxnSp>
        <p:nvCxnSpPr>
          <p:cNvPr id="45" name="直接箭头连接符 44">
            <a:extLst>
              <a:ext uri="{FF2B5EF4-FFF2-40B4-BE49-F238E27FC236}">
                <a16:creationId xmlns:a16="http://schemas.microsoft.com/office/drawing/2014/main" id="{17DA2679-BFF7-4DC0-8FD6-2D9A601471BE}"/>
              </a:ext>
            </a:extLst>
          </p:cNvPr>
          <p:cNvCxnSpPr>
            <a:cxnSpLocks/>
          </p:cNvCxnSpPr>
          <p:nvPr/>
        </p:nvCxnSpPr>
        <p:spPr>
          <a:xfrm>
            <a:off x="6122086" y="5996211"/>
            <a:ext cx="0" cy="266188"/>
          </a:xfrm>
          <a:prstGeom prst="straightConnector1">
            <a:avLst/>
          </a:prstGeom>
          <a:noFill/>
          <a:ln w="38100" cap="flat" cmpd="sng" algn="ctr">
            <a:solidFill>
              <a:srgbClr val="1D1D1A"/>
            </a:solidFill>
            <a:prstDash val="solid"/>
            <a:miter lim="800000"/>
            <a:headEnd type="triangle"/>
            <a:tailEnd type="triangle"/>
          </a:ln>
          <a:effectLst/>
        </p:spPr>
      </p:cxnSp>
      <p:sp>
        <p:nvSpPr>
          <p:cNvPr id="55" name="Google Shape;200;p35">
            <a:extLst>
              <a:ext uri="{FF2B5EF4-FFF2-40B4-BE49-F238E27FC236}">
                <a16:creationId xmlns:a16="http://schemas.microsoft.com/office/drawing/2014/main" id="{1A910E12-1483-449E-836A-9B53E914136D}"/>
              </a:ext>
            </a:extLst>
          </p:cNvPr>
          <p:cNvSpPr txBox="1"/>
          <p:nvPr/>
        </p:nvSpPr>
        <p:spPr>
          <a:xfrm>
            <a:off x="6300850" y="5890922"/>
            <a:ext cx="662124" cy="384711"/>
          </a:xfrm>
          <a:prstGeom prst="rect">
            <a:avLst/>
          </a:prstGeom>
          <a:noFill/>
          <a:ln>
            <a:noFill/>
          </a:ln>
        </p:spPr>
        <p:txBody>
          <a:bodyPr spcFirstLastPara="1" wrap="square" lIns="68575" tIns="68575" rIns="68575" bIns="68575" anchor="t" anchorCtr="0">
            <a:spAutoFit/>
          </a:bodyPr>
          <a:lstStyle/>
          <a:p>
            <a:pPr defTabSz="914400" eaLnBrk="1" fontAlgn="auto" hangingPunct="1">
              <a:spcBef>
                <a:spcPts val="0"/>
              </a:spcBef>
              <a:spcAft>
                <a:spcPts val="0"/>
              </a:spcAft>
              <a:buSzTx/>
              <a:buFont typeface="Arial"/>
              <a:buNone/>
            </a:pPr>
            <a:r>
              <a:rPr lang="en" sz="1600" kern="0" dirty="0">
                <a:solidFill>
                  <a:srgbClr val="000000"/>
                </a:solidFill>
                <a:latin typeface="Arial"/>
                <a:ea typeface="宋体" panose="02010600030101010101" pitchFamily="2" charset="-122"/>
                <a:cs typeface="Arial"/>
                <a:sym typeface="Arial"/>
              </a:rPr>
              <a:t>20P</a:t>
            </a:r>
            <a:endParaRPr sz="1600" kern="0" dirty="0">
              <a:solidFill>
                <a:srgbClr val="000000"/>
              </a:solidFill>
              <a:latin typeface="Arial"/>
              <a:ea typeface="宋体" panose="02010600030101010101" pitchFamily="2" charset="-122"/>
              <a:cs typeface="Arial"/>
              <a:sym typeface="Arial"/>
            </a:endParaRPr>
          </a:p>
        </p:txBody>
      </p:sp>
      <p:cxnSp>
        <p:nvCxnSpPr>
          <p:cNvPr id="58" name="Google Shape;196;p35">
            <a:extLst>
              <a:ext uri="{FF2B5EF4-FFF2-40B4-BE49-F238E27FC236}">
                <a16:creationId xmlns:a16="http://schemas.microsoft.com/office/drawing/2014/main" id="{16BD2557-C10E-4923-ABF5-11C301DE118D}"/>
              </a:ext>
            </a:extLst>
          </p:cNvPr>
          <p:cNvCxnSpPr>
            <a:cxnSpLocks/>
          </p:cNvCxnSpPr>
          <p:nvPr/>
        </p:nvCxnSpPr>
        <p:spPr>
          <a:xfrm flipV="1">
            <a:off x="2452766" y="4446845"/>
            <a:ext cx="5903446" cy="35760"/>
          </a:xfrm>
          <a:prstGeom prst="straightConnector1">
            <a:avLst/>
          </a:prstGeom>
          <a:noFill/>
          <a:ln w="19050" cap="flat" cmpd="sng">
            <a:solidFill>
              <a:srgbClr val="000000"/>
            </a:solidFill>
            <a:prstDash val="dash"/>
            <a:round/>
            <a:headEnd type="none" w="med" len="med"/>
            <a:tailEnd type="none" w="med" len="med"/>
          </a:ln>
        </p:spPr>
      </p:cxnSp>
      <p:cxnSp>
        <p:nvCxnSpPr>
          <p:cNvPr id="59" name="Google Shape;196;p35">
            <a:extLst>
              <a:ext uri="{FF2B5EF4-FFF2-40B4-BE49-F238E27FC236}">
                <a16:creationId xmlns:a16="http://schemas.microsoft.com/office/drawing/2014/main" id="{686BD965-E7FA-46EF-A330-2ED1284C058E}"/>
              </a:ext>
            </a:extLst>
          </p:cNvPr>
          <p:cNvCxnSpPr>
            <a:cxnSpLocks/>
          </p:cNvCxnSpPr>
          <p:nvPr/>
        </p:nvCxnSpPr>
        <p:spPr>
          <a:xfrm flipV="1">
            <a:off x="2567608" y="6277728"/>
            <a:ext cx="5903446" cy="7185"/>
          </a:xfrm>
          <a:prstGeom prst="straightConnector1">
            <a:avLst/>
          </a:prstGeom>
          <a:noFill/>
          <a:ln w="19050" cap="flat" cmpd="sng">
            <a:solidFill>
              <a:srgbClr val="000000"/>
            </a:solidFill>
            <a:prstDash val="dash"/>
            <a:round/>
            <a:headEnd type="none" w="med" len="med"/>
            <a:tailEnd type="none" w="med" len="med"/>
          </a:ln>
        </p:spPr>
      </p:cxnSp>
      <p:cxnSp>
        <p:nvCxnSpPr>
          <p:cNvPr id="61" name="Google Shape;196;p35">
            <a:extLst>
              <a:ext uri="{FF2B5EF4-FFF2-40B4-BE49-F238E27FC236}">
                <a16:creationId xmlns:a16="http://schemas.microsoft.com/office/drawing/2014/main" id="{2954800E-9932-455A-9ACF-E4471C7F920E}"/>
              </a:ext>
            </a:extLst>
          </p:cNvPr>
          <p:cNvCxnSpPr>
            <a:cxnSpLocks/>
          </p:cNvCxnSpPr>
          <p:nvPr/>
        </p:nvCxnSpPr>
        <p:spPr>
          <a:xfrm flipV="1">
            <a:off x="2567608" y="5352809"/>
            <a:ext cx="5903446" cy="6142"/>
          </a:xfrm>
          <a:prstGeom prst="straightConnector1">
            <a:avLst/>
          </a:prstGeom>
          <a:noFill/>
          <a:ln w="19050" cap="flat" cmpd="sng">
            <a:solidFill>
              <a:srgbClr val="000000"/>
            </a:solidFill>
            <a:prstDash val="dash"/>
            <a:round/>
            <a:headEnd type="none" w="med" len="med"/>
            <a:tailEnd type="none" w="med" len="med"/>
          </a:ln>
        </p:spPr>
      </p:cxnSp>
      <p:cxnSp>
        <p:nvCxnSpPr>
          <p:cNvPr id="64" name="直接箭头连接符 63">
            <a:extLst>
              <a:ext uri="{FF2B5EF4-FFF2-40B4-BE49-F238E27FC236}">
                <a16:creationId xmlns:a16="http://schemas.microsoft.com/office/drawing/2014/main" id="{84FA433E-4D2A-4B37-9C68-83FEACA27BB6}"/>
              </a:ext>
            </a:extLst>
          </p:cNvPr>
          <p:cNvCxnSpPr>
            <a:cxnSpLocks/>
          </p:cNvCxnSpPr>
          <p:nvPr/>
        </p:nvCxnSpPr>
        <p:spPr>
          <a:xfrm>
            <a:off x="7064566" y="5336027"/>
            <a:ext cx="0" cy="946750"/>
          </a:xfrm>
          <a:prstGeom prst="straightConnector1">
            <a:avLst/>
          </a:prstGeom>
          <a:noFill/>
          <a:ln w="38100" cap="flat" cmpd="sng" algn="ctr">
            <a:solidFill>
              <a:srgbClr val="1D1D1A"/>
            </a:solidFill>
            <a:prstDash val="solid"/>
            <a:miter lim="800000"/>
            <a:headEnd type="triangle"/>
            <a:tailEnd type="triangle"/>
          </a:ln>
          <a:effectLst/>
        </p:spPr>
      </p:cxnSp>
      <p:sp>
        <p:nvSpPr>
          <p:cNvPr id="65" name="Google Shape;197;p35">
            <a:extLst>
              <a:ext uri="{FF2B5EF4-FFF2-40B4-BE49-F238E27FC236}">
                <a16:creationId xmlns:a16="http://schemas.microsoft.com/office/drawing/2014/main" id="{A492CB91-7789-4F3B-9998-88428DE8A8CF}"/>
              </a:ext>
            </a:extLst>
          </p:cNvPr>
          <p:cNvSpPr txBox="1"/>
          <p:nvPr/>
        </p:nvSpPr>
        <p:spPr>
          <a:xfrm>
            <a:off x="6935968" y="5437453"/>
            <a:ext cx="1056692" cy="630932"/>
          </a:xfrm>
          <a:prstGeom prst="rect">
            <a:avLst/>
          </a:prstGeom>
          <a:noFill/>
          <a:ln>
            <a:noFill/>
          </a:ln>
        </p:spPr>
        <p:txBody>
          <a:bodyPr spcFirstLastPara="1" wrap="square" lIns="68575" tIns="68575" rIns="68575" bIns="68575" anchor="t" anchorCtr="0">
            <a:spAutoFit/>
          </a:bodyPr>
          <a:lstStyle/>
          <a:p>
            <a:pPr algn="ctr" defTabSz="914400" eaLnBrk="1" fontAlgn="auto" hangingPunct="1">
              <a:spcBef>
                <a:spcPts val="0"/>
              </a:spcBef>
              <a:spcAft>
                <a:spcPts val="0"/>
              </a:spcAft>
              <a:buSzTx/>
              <a:buFont typeface="Arial"/>
              <a:buNone/>
            </a:pPr>
            <a:r>
              <a:rPr lang="en-US" sz="1600" kern="0" dirty="0">
                <a:solidFill>
                  <a:srgbClr val="000000"/>
                </a:solidFill>
                <a:latin typeface="Arial"/>
                <a:ea typeface="宋体" panose="02010600030101010101" pitchFamily="2" charset="-122"/>
                <a:cs typeface="Arial"/>
                <a:sym typeface="Arial"/>
              </a:rPr>
              <a:t>OBSS</a:t>
            </a:r>
          </a:p>
          <a:p>
            <a:pPr algn="ctr" defTabSz="914400" eaLnBrk="1" fontAlgn="auto" hangingPunct="1">
              <a:spcBef>
                <a:spcPts val="0"/>
              </a:spcBef>
              <a:spcAft>
                <a:spcPts val="0"/>
              </a:spcAft>
              <a:buSzTx/>
              <a:buFont typeface="Arial"/>
              <a:buNone/>
            </a:pPr>
            <a:r>
              <a:rPr lang="en-US" sz="1600" kern="0" dirty="0">
                <a:solidFill>
                  <a:srgbClr val="000000"/>
                </a:solidFill>
                <a:latin typeface="Arial"/>
                <a:ea typeface="宋体" panose="02010600030101010101" pitchFamily="2" charset="-122"/>
                <a:cs typeface="Arial"/>
                <a:sym typeface="Arial"/>
              </a:rPr>
              <a:t>80 MHz </a:t>
            </a:r>
            <a:endParaRPr sz="1600" kern="0" dirty="0">
              <a:solidFill>
                <a:srgbClr val="000000"/>
              </a:solidFill>
              <a:latin typeface="Arial"/>
              <a:ea typeface="宋体" panose="02010600030101010101" pitchFamily="2" charset="-122"/>
              <a:cs typeface="Arial"/>
              <a:sym typeface="Arial"/>
            </a:endParaRPr>
          </a:p>
        </p:txBody>
      </p:sp>
      <p:sp>
        <p:nvSpPr>
          <p:cNvPr id="25" name="矩形 24">
            <a:extLst>
              <a:ext uri="{FF2B5EF4-FFF2-40B4-BE49-F238E27FC236}">
                <a16:creationId xmlns:a16="http://schemas.microsoft.com/office/drawing/2014/main" id="{1AB44AA8-2AB0-4915-9626-D03181545F28}"/>
              </a:ext>
            </a:extLst>
          </p:cNvPr>
          <p:cNvSpPr/>
          <p:nvPr/>
        </p:nvSpPr>
        <p:spPr>
          <a:xfrm>
            <a:off x="8135657" y="5044335"/>
            <a:ext cx="3340273" cy="646331"/>
          </a:xfrm>
          <a:prstGeom prst="rect">
            <a:avLst/>
          </a:prstGeom>
        </p:spPr>
        <p:txBody>
          <a:bodyPr wrap="none">
            <a:spAutoFit/>
          </a:bodyPr>
          <a:lstStyle/>
          <a:p>
            <a:pPr lvl="0" algn="ctr" defTabSz="914400">
              <a:buClrTx/>
              <a:buSzTx/>
            </a:pPr>
            <a:r>
              <a:rPr lang="en-US" altLang="zh-CN" sz="1800" dirty="0">
                <a:solidFill>
                  <a:srgbClr val="00B050"/>
                </a:solidFill>
                <a:latin typeface="Times New Roman"/>
                <a:ea typeface="宋体" panose="02010600030101010101" pitchFamily="2" charset="-122"/>
              </a:rPr>
              <a:t>NPCA primary channel </a:t>
            </a:r>
          </a:p>
          <a:p>
            <a:pPr lvl="0" algn="ctr" defTabSz="914400">
              <a:buClrTx/>
              <a:buSzTx/>
            </a:pPr>
            <a:r>
              <a:rPr lang="en-US" altLang="zh-CN" sz="1800" dirty="0">
                <a:solidFill>
                  <a:srgbClr val="00B050"/>
                </a:solidFill>
                <a:latin typeface="Times New Roman"/>
                <a:ea typeface="宋体" panose="02010600030101010101" pitchFamily="2" charset="-122"/>
              </a:rPr>
              <a:t>within </a:t>
            </a:r>
            <a:r>
              <a:rPr lang="en-US" altLang="zh-CN" sz="1800" dirty="0" err="1">
                <a:solidFill>
                  <a:srgbClr val="00B050"/>
                </a:solidFill>
                <a:latin typeface="Times New Roman"/>
                <a:ea typeface="宋体" panose="02010600030101010101" pitchFamily="2" charset="-122"/>
              </a:rPr>
              <a:t>STAs’</a:t>
            </a:r>
            <a:r>
              <a:rPr lang="en-US" altLang="zh-CN" sz="1800" dirty="0">
                <a:solidFill>
                  <a:srgbClr val="00B050"/>
                </a:solidFill>
                <a:latin typeface="Times New Roman"/>
                <a:ea typeface="宋体" panose="02010600030101010101" pitchFamily="2" charset="-122"/>
              </a:rPr>
              <a:t> operating bandwidth</a:t>
            </a:r>
            <a:endParaRPr lang="en-US" altLang="zh-CN" sz="1800" dirty="0">
              <a:solidFill>
                <a:srgbClr val="00B050"/>
              </a:solidFill>
              <a:latin typeface="Arial" panose="020B0604020202020204" pitchFamily="34" charset="0"/>
              <a:ea typeface="宋体" panose="02010600030101010101" pitchFamily="2" charset="-122"/>
            </a:endParaRPr>
          </a:p>
        </p:txBody>
      </p:sp>
      <p:cxnSp>
        <p:nvCxnSpPr>
          <p:cNvPr id="24" name="直接箭头连接符 23">
            <a:extLst>
              <a:ext uri="{FF2B5EF4-FFF2-40B4-BE49-F238E27FC236}">
                <a16:creationId xmlns:a16="http://schemas.microsoft.com/office/drawing/2014/main" id="{9473E176-9960-455F-B80A-23FD3652FEA4}"/>
              </a:ext>
            </a:extLst>
          </p:cNvPr>
          <p:cNvCxnSpPr>
            <a:cxnSpLocks/>
          </p:cNvCxnSpPr>
          <p:nvPr/>
        </p:nvCxnSpPr>
        <p:spPr>
          <a:xfrm>
            <a:off x="4780464" y="5339503"/>
            <a:ext cx="0" cy="943274"/>
          </a:xfrm>
          <a:prstGeom prst="straightConnector1">
            <a:avLst/>
          </a:prstGeom>
          <a:noFill/>
          <a:ln w="38100" cap="flat" cmpd="sng" algn="ctr">
            <a:solidFill>
              <a:srgbClr val="1D1D1A"/>
            </a:solidFill>
            <a:prstDash val="solid"/>
            <a:miter lim="800000"/>
            <a:headEnd type="triangle"/>
            <a:tailEnd type="triangle"/>
          </a:ln>
          <a:effectLst/>
        </p:spPr>
      </p:cxnSp>
      <p:sp>
        <p:nvSpPr>
          <p:cNvPr id="26" name="Google Shape;197;p35">
            <a:extLst>
              <a:ext uri="{FF2B5EF4-FFF2-40B4-BE49-F238E27FC236}">
                <a16:creationId xmlns:a16="http://schemas.microsoft.com/office/drawing/2014/main" id="{60E8100B-4C4F-4DD7-ABF1-92F7EB947950}"/>
              </a:ext>
            </a:extLst>
          </p:cNvPr>
          <p:cNvSpPr txBox="1"/>
          <p:nvPr/>
        </p:nvSpPr>
        <p:spPr>
          <a:xfrm>
            <a:off x="3831168" y="5484529"/>
            <a:ext cx="977494" cy="630932"/>
          </a:xfrm>
          <a:prstGeom prst="rect">
            <a:avLst/>
          </a:prstGeom>
          <a:noFill/>
          <a:ln>
            <a:noFill/>
          </a:ln>
        </p:spPr>
        <p:txBody>
          <a:bodyPr spcFirstLastPara="1" wrap="square" lIns="68575" tIns="68575" rIns="68575" bIns="68575" anchor="t" anchorCtr="0">
            <a:spAutoFit/>
          </a:bodyPr>
          <a:lstStyle/>
          <a:p>
            <a:pPr algn="ctr" defTabSz="914400" eaLnBrk="1" fontAlgn="auto" hangingPunct="1">
              <a:spcBef>
                <a:spcPts val="0"/>
              </a:spcBef>
              <a:spcAft>
                <a:spcPts val="0"/>
              </a:spcAft>
              <a:buSzTx/>
              <a:buFont typeface="Arial"/>
              <a:buNone/>
            </a:pPr>
            <a:r>
              <a:rPr lang="en-US" sz="1600" kern="0" dirty="0">
                <a:solidFill>
                  <a:srgbClr val="000000"/>
                </a:solidFill>
                <a:latin typeface="Arial"/>
                <a:ea typeface="宋体" panose="02010600030101010101" pitchFamily="2" charset="-122"/>
                <a:cs typeface="Arial"/>
                <a:sym typeface="Arial"/>
              </a:rPr>
              <a:t>STA 2 </a:t>
            </a:r>
          </a:p>
          <a:p>
            <a:pPr algn="ctr" defTabSz="914400" eaLnBrk="1" fontAlgn="auto" hangingPunct="1">
              <a:spcBef>
                <a:spcPts val="0"/>
              </a:spcBef>
              <a:spcAft>
                <a:spcPts val="0"/>
              </a:spcAft>
              <a:buSzTx/>
              <a:buFont typeface="Arial"/>
              <a:buNone/>
            </a:pPr>
            <a:r>
              <a:rPr lang="en-US" sz="1600" kern="0" dirty="0">
                <a:solidFill>
                  <a:srgbClr val="000000"/>
                </a:solidFill>
                <a:latin typeface="Arial"/>
                <a:ea typeface="宋体" panose="02010600030101010101" pitchFamily="2" charset="-122"/>
                <a:cs typeface="Arial"/>
                <a:sym typeface="Arial"/>
              </a:rPr>
              <a:t>80 MHz</a:t>
            </a:r>
            <a:endParaRPr sz="1600" kern="0" dirty="0">
              <a:solidFill>
                <a:srgbClr val="000000"/>
              </a:solidFill>
              <a:latin typeface="Arial"/>
              <a:ea typeface="宋体" panose="02010600030101010101" pitchFamily="2" charset="-122"/>
              <a:cs typeface="Arial"/>
              <a:sym typeface="Arial"/>
            </a:endParaRPr>
          </a:p>
        </p:txBody>
      </p:sp>
      <p:sp>
        <p:nvSpPr>
          <p:cNvPr id="33" name="Rectangle 2">
            <a:extLst>
              <a:ext uri="{FF2B5EF4-FFF2-40B4-BE49-F238E27FC236}">
                <a16:creationId xmlns:a16="http://schemas.microsoft.com/office/drawing/2014/main" id="{ED19B118-813C-401E-ACFD-5170348285D1}"/>
              </a:ext>
            </a:extLst>
          </p:cNvPr>
          <p:cNvSpPr txBox="1">
            <a:spLocks noChangeArrowheads="1"/>
          </p:cNvSpPr>
          <p:nvPr/>
        </p:nvSpPr>
        <p:spPr bwMode="auto">
          <a:xfrm>
            <a:off x="760594" y="1874000"/>
            <a:ext cx="10629190" cy="201622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kern="0" dirty="0"/>
              <a:t>We could set it away from the primary channel to reduce the probability of being interfered with at the same time.</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kern="0" dirty="0"/>
              <a:t>The position may still need to be adjusted under certain conditions. For example, assuming that the NPCA primary channel is set within the </a:t>
            </a:r>
            <a:r>
              <a:rPr lang="en-US" altLang="zh-CN" sz="1800" b="0" kern="0" dirty="0" err="1"/>
              <a:t>STAs'</a:t>
            </a:r>
            <a:r>
              <a:rPr lang="en-US" altLang="zh-CN" sz="1800" b="0" kern="0" dirty="0"/>
              <a:t> operating bandwidth, then the position may be different when there are 80MHz STAs join in NPCA or only 160MHz STAs participating in NPCA.</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kern="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000" kern="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000" kern="0" dirty="0"/>
          </a:p>
        </p:txBody>
      </p:sp>
      <p:cxnSp>
        <p:nvCxnSpPr>
          <p:cNvPr id="35" name="直接箭头连接符 34">
            <a:extLst>
              <a:ext uri="{FF2B5EF4-FFF2-40B4-BE49-F238E27FC236}">
                <a16:creationId xmlns:a16="http://schemas.microsoft.com/office/drawing/2014/main" id="{DE7B56B2-5D13-4E76-827E-FE9A93ED4D9B}"/>
              </a:ext>
            </a:extLst>
          </p:cNvPr>
          <p:cNvCxnSpPr>
            <a:cxnSpLocks/>
          </p:cNvCxnSpPr>
          <p:nvPr/>
        </p:nvCxnSpPr>
        <p:spPr>
          <a:xfrm>
            <a:off x="6126762" y="5362299"/>
            <a:ext cx="0" cy="292670"/>
          </a:xfrm>
          <a:prstGeom prst="straightConnector1">
            <a:avLst/>
          </a:prstGeom>
          <a:noFill/>
          <a:ln w="38100" cap="flat" cmpd="sng" algn="ctr">
            <a:solidFill>
              <a:srgbClr val="00CC00"/>
            </a:solidFill>
            <a:prstDash val="solid"/>
            <a:miter lim="800000"/>
            <a:headEnd type="triangle"/>
            <a:tailEnd type="triangle"/>
          </a:ln>
          <a:effectLst/>
        </p:spPr>
      </p:cxnSp>
      <p:sp>
        <p:nvSpPr>
          <p:cNvPr id="23" name="Google Shape;197;p35">
            <a:extLst>
              <a:ext uri="{FF2B5EF4-FFF2-40B4-BE49-F238E27FC236}">
                <a16:creationId xmlns:a16="http://schemas.microsoft.com/office/drawing/2014/main" id="{ABF7AAAB-4D60-49E5-93D3-E4ABB4F139F7}"/>
              </a:ext>
            </a:extLst>
          </p:cNvPr>
          <p:cNvSpPr txBox="1"/>
          <p:nvPr/>
        </p:nvSpPr>
        <p:spPr>
          <a:xfrm>
            <a:off x="4934182" y="5024037"/>
            <a:ext cx="977494" cy="630932"/>
          </a:xfrm>
          <a:prstGeom prst="rect">
            <a:avLst/>
          </a:prstGeom>
          <a:noFill/>
          <a:ln>
            <a:noFill/>
          </a:ln>
        </p:spPr>
        <p:txBody>
          <a:bodyPr spcFirstLastPara="1" wrap="square" lIns="68575" tIns="68575" rIns="68575" bIns="68575" anchor="t" anchorCtr="0">
            <a:spAutoFit/>
          </a:bodyPr>
          <a:lstStyle/>
          <a:p>
            <a:pPr algn="ctr" defTabSz="914400" eaLnBrk="1" fontAlgn="auto" hangingPunct="1">
              <a:spcBef>
                <a:spcPts val="0"/>
              </a:spcBef>
              <a:spcAft>
                <a:spcPts val="0"/>
              </a:spcAft>
              <a:buSzTx/>
              <a:buFont typeface="Arial"/>
              <a:buNone/>
            </a:pPr>
            <a:r>
              <a:rPr lang="en-US" sz="1600" kern="0" dirty="0">
                <a:solidFill>
                  <a:srgbClr val="000000"/>
                </a:solidFill>
                <a:latin typeface="Arial"/>
                <a:ea typeface="宋体" panose="02010600030101010101" pitchFamily="2" charset="-122"/>
                <a:cs typeface="Arial"/>
                <a:sym typeface="Arial"/>
              </a:rPr>
              <a:t>STA </a:t>
            </a:r>
          </a:p>
          <a:p>
            <a:pPr algn="ctr" defTabSz="914400" eaLnBrk="1" fontAlgn="auto" hangingPunct="1">
              <a:spcBef>
                <a:spcPts val="0"/>
              </a:spcBef>
              <a:spcAft>
                <a:spcPts val="0"/>
              </a:spcAft>
              <a:buSzTx/>
              <a:buFont typeface="Arial"/>
              <a:buNone/>
            </a:pPr>
            <a:r>
              <a:rPr lang="en-US" sz="1600" kern="0" dirty="0">
                <a:solidFill>
                  <a:srgbClr val="000000"/>
                </a:solidFill>
                <a:latin typeface="Arial"/>
                <a:ea typeface="宋体" panose="02010600030101010101" pitchFamily="2" charset="-122"/>
                <a:cs typeface="Arial"/>
                <a:sym typeface="Arial"/>
              </a:rPr>
              <a:t>160 MHz</a:t>
            </a:r>
            <a:endParaRPr sz="1600" kern="0" dirty="0">
              <a:solidFill>
                <a:srgbClr val="000000"/>
              </a:solidFill>
              <a:latin typeface="Arial"/>
              <a:ea typeface="宋体" panose="02010600030101010101" pitchFamily="2" charset="-122"/>
              <a:cs typeface="Arial"/>
              <a:sym typeface="Arial"/>
            </a:endParaRPr>
          </a:p>
        </p:txBody>
      </p:sp>
      <p:cxnSp>
        <p:nvCxnSpPr>
          <p:cNvPr id="28" name="直接箭头连接符 27">
            <a:extLst>
              <a:ext uri="{FF2B5EF4-FFF2-40B4-BE49-F238E27FC236}">
                <a16:creationId xmlns:a16="http://schemas.microsoft.com/office/drawing/2014/main" id="{3A8532D6-7CE9-47D1-94FF-7375F8910D4F}"/>
              </a:ext>
            </a:extLst>
          </p:cNvPr>
          <p:cNvCxnSpPr>
            <a:cxnSpLocks/>
          </p:cNvCxnSpPr>
          <p:nvPr/>
        </p:nvCxnSpPr>
        <p:spPr>
          <a:xfrm>
            <a:off x="5879976" y="4500057"/>
            <a:ext cx="0" cy="1757969"/>
          </a:xfrm>
          <a:prstGeom prst="straightConnector1">
            <a:avLst/>
          </a:prstGeom>
          <a:noFill/>
          <a:ln w="38100" cap="flat" cmpd="sng" algn="ctr">
            <a:solidFill>
              <a:srgbClr val="1D1D1A"/>
            </a:solidFill>
            <a:prstDash val="solid"/>
            <a:miter lim="800000"/>
            <a:headEnd type="triangle"/>
            <a:tailEnd type="triangle"/>
          </a:ln>
          <a:effectLst/>
        </p:spPr>
      </p:cxnSp>
    </p:spTree>
    <p:extLst>
      <p:ext uri="{BB962C8B-B14F-4D97-AF65-F5344CB8AC3E}">
        <p14:creationId xmlns:p14="http://schemas.microsoft.com/office/powerpoint/2010/main" val="139866872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Motivation</a:t>
            </a:r>
            <a:endParaRPr lang="en-GB" dirty="0"/>
          </a:p>
        </p:txBody>
      </p:sp>
      <p:sp>
        <p:nvSpPr>
          <p:cNvPr id="5122" name="Rectangle 2"/>
          <p:cNvSpPr>
            <a:spLocks noGrp="1" noChangeArrowheads="1"/>
          </p:cNvSpPr>
          <p:nvPr>
            <p:ph idx="1"/>
          </p:nvPr>
        </p:nvSpPr>
        <p:spPr>
          <a:xfrm>
            <a:off x="767408" y="1868891"/>
            <a:ext cx="10361085" cy="2016224"/>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t>The position of the NPCA primary channel is critical.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t>Setting only one NPCA primary channel has low implementation complexity. However, the minimum operating bandwidth of all STAs participating in NPCA may change and the channel conditions change dynamically, a fixed position is not always the best choice.</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Jun 2024</a:t>
            </a:r>
            <a:endParaRPr lang="en-GB" altLang="zh-CN" dirty="0"/>
          </a:p>
        </p:txBody>
      </p:sp>
      <p:sp>
        <p:nvSpPr>
          <p:cNvPr id="27" name="Google Shape;197;p35">
            <a:extLst>
              <a:ext uri="{FF2B5EF4-FFF2-40B4-BE49-F238E27FC236}">
                <a16:creationId xmlns:a16="http://schemas.microsoft.com/office/drawing/2014/main" id="{A0527E83-ED3B-4474-B298-09AF1140EF00}"/>
              </a:ext>
            </a:extLst>
          </p:cNvPr>
          <p:cNvSpPr txBox="1"/>
          <p:nvPr/>
        </p:nvSpPr>
        <p:spPr>
          <a:xfrm>
            <a:off x="1493629" y="4131845"/>
            <a:ext cx="1239993" cy="630932"/>
          </a:xfrm>
          <a:prstGeom prst="rect">
            <a:avLst/>
          </a:prstGeom>
          <a:noFill/>
          <a:ln>
            <a:noFill/>
          </a:ln>
        </p:spPr>
        <p:txBody>
          <a:bodyPr spcFirstLastPara="1" wrap="square" lIns="68575" tIns="68575" rIns="68575" bIns="68575" anchor="t" anchorCtr="0">
            <a:spAutoFit/>
          </a:bodyPr>
          <a:lstStyle/>
          <a:p>
            <a:pPr algn="ctr" defTabSz="914400" eaLnBrk="1" fontAlgn="auto" hangingPunct="1">
              <a:spcBef>
                <a:spcPts val="0"/>
              </a:spcBef>
              <a:spcAft>
                <a:spcPts val="0"/>
              </a:spcAft>
              <a:buSzTx/>
              <a:buFont typeface="Arial"/>
              <a:buNone/>
            </a:pPr>
            <a:r>
              <a:rPr lang="en" sz="1600" kern="0" dirty="0">
                <a:solidFill>
                  <a:srgbClr val="000000"/>
                </a:solidFill>
                <a:latin typeface="Arial"/>
                <a:ea typeface="宋体" panose="02010600030101010101" pitchFamily="2" charset="-122"/>
                <a:cs typeface="Arial"/>
                <a:sym typeface="Arial"/>
              </a:rPr>
              <a:t>AP </a:t>
            </a:r>
          </a:p>
          <a:p>
            <a:pPr algn="ctr" defTabSz="914400" eaLnBrk="1" fontAlgn="auto" hangingPunct="1">
              <a:spcBef>
                <a:spcPts val="0"/>
              </a:spcBef>
              <a:spcAft>
                <a:spcPts val="0"/>
              </a:spcAft>
              <a:buSzTx/>
              <a:buFont typeface="Arial"/>
              <a:buNone/>
            </a:pPr>
            <a:r>
              <a:rPr lang="en" sz="1600" kern="0" dirty="0">
                <a:solidFill>
                  <a:srgbClr val="000000"/>
                </a:solidFill>
                <a:latin typeface="Arial"/>
                <a:ea typeface="宋体" panose="02010600030101010101" pitchFamily="2" charset="-122"/>
                <a:cs typeface="Arial"/>
                <a:sym typeface="Arial"/>
              </a:rPr>
              <a:t>320</a:t>
            </a:r>
            <a:r>
              <a:rPr lang="en-US" sz="1600" kern="0" dirty="0">
                <a:solidFill>
                  <a:srgbClr val="000000"/>
                </a:solidFill>
                <a:latin typeface="Arial"/>
                <a:ea typeface="宋体" panose="02010600030101010101" pitchFamily="2" charset="-122"/>
                <a:cs typeface="Arial"/>
                <a:sym typeface="Arial"/>
              </a:rPr>
              <a:t>MHz</a:t>
            </a:r>
            <a:endParaRPr sz="1600" kern="0" dirty="0">
              <a:solidFill>
                <a:srgbClr val="000000"/>
              </a:solidFill>
              <a:latin typeface="Arial"/>
              <a:ea typeface="宋体" panose="02010600030101010101" pitchFamily="2" charset="-122"/>
              <a:cs typeface="Arial"/>
              <a:sym typeface="Arial"/>
            </a:endParaRPr>
          </a:p>
        </p:txBody>
      </p:sp>
      <p:sp>
        <p:nvSpPr>
          <p:cNvPr id="29" name="Google Shape;200;p35">
            <a:extLst>
              <a:ext uri="{FF2B5EF4-FFF2-40B4-BE49-F238E27FC236}">
                <a16:creationId xmlns:a16="http://schemas.microsoft.com/office/drawing/2014/main" id="{26D4BA01-90A0-4895-A67B-99148FD0B639}"/>
              </a:ext>
            </a:extLst>
          </p:cNvPr>
          <p:cNvSpPr txBox="1"/>
          <p:nvPr/>
        </p:nvSpPr>
        <p:spPr>
          <a:xfrm>
            <a:off x="2733622" y="5024037"/>
            <a:ext cx="662124" cy="384711"/>
          </a:xfrm>
          <a:prstGeom prst="rect">
            <a:avLst/>
          </a:prstGeom>
          <a:noFill/>
          <a:ln>
            <a:noFill/>
          </a:ln>
        </p:spPr>
        <p:txBody>
          <a:bodyPr spcFirstLastPara="1" wrap="square" lIns="68575" tIns="68575" rIns="68575" bIns="68575" anchor="t" anchorCtr="0">
            <a:spAutoFit/>
          </a:bodyPr>
          <a:lstStyle/>
          <a:p>
            <a:pPr defTabSz="914400" eaLnBrk="1" fontAlgn="auto" hangingPunct="1">
              <a:spcBef>
                <a:spcPts val="0"/>
              </a:spcBef>
              <a:spcAft>
                <a:spcPts val="0"/>
              </a:spcAft>
              <a:buSzTx/>
              <a:buFont typeface="Arial"/>
              <a:buNone/>
            </a:pPr>
            <a:r>
              <a:rPr lang="en" sz="1600" kern="0" dirty="0">
                <a:solidFill>
                  <a:srgbClr val="000000"/>
                </a:solidFill>
                <a:latin typeface="Arial"/>
                <a:ea typeface="宋体" panose="02010600030101010101" pitchFamily="2" charset="-122"/>
                <a:cs typeface="Arial"/>
                <a:sym typeface="Arial"/>
              </a:rPr>
              <a:t>160P</a:t>
            </a:r>
            <a:endParaRPr sz="1600" kern="0" dirty="0">
              <a:solidFill>
                <a:srgbClr val="000000"/>
              </a:solidFill>
              <a:latin typeface="Arial"/>
              <a:ea typeface="宋体" panose="02010600030101010101" pitchFamily="2" charset="-122"/>
              <a:cs typeface="Arial"/>
              <a:sym typeface="Arial"/>
            </a:endParaRPr>
          </a:p>
        </p:txBody>
      </p:sp>
      <p:cxnSp>
        <p:nvCxnSpPr>
          <p:cNvPr id="30" name="直接箭头连接符 29">
            <a:extLst>
              <a:ext uri="{FF2B5EF4-FFF2-40B4-BE49-F238E27FC236}">
                <a16:creationId xmlns:a16="http://schemas.microsoft.com/office/drawing/2014/main" id="{973BC95A-8490-4349-8D7D-A9737088914C}"/>
              </a:ext>
            </a:extLst>
          </p:cNvPr>
          <p:cNvCxnSpPr>
            <a:cxnSpLocks/>
          </p:cNvCxnSpPr>
          <p:nvPr/>
        </p:nvCxnSpPr>
        <p:spPr>
          <a:xfrm>
            <a:off x="3597718" y="4457826"/>
            <a:ext cx="0" cy="1800200"/>
          </a:xfrm>
          <a:prstGeom prst="straightConnector1">
            <a:avLst/>
          </a:prstGeom>
          <a:noFill/>
          <a:ln w="38100" cap="flat" cmpd="sng" algn="ctr">
            <a:solidFill>
              <a:srgbClr val="1D1D1A"/>
            </a:solidFill>
            <a:prstDash val="solid"/>
            <a:miter lim="800000"/>
            <a:headEnd type="triangle"/>
            <a:tailEnd type="triangle"/>
          </a:ln>
          <a:effectLst/>
        </p:spPr>
      </p:cxnSp>
      <p:cxnSp>
        <p:nvCxnSpPr>
          <p:cNvPr id="45" name="直接箭头连接符 44">
            <a:extLst>
              <a:ext uri="{FF2B5EF4-FFF2-40B4-BE49-F238E27FC236}">
                <a16:creationId xmlns:a16="http://schemas.microsoft.com/office/drawing/2014/main" id="{17DA2679-BFF7-4DC0-8FD6-2D9A601471BE}"/>
              </a:ext>
            </a:extLst>
          </p:cNvPr>
          <p:cNvCxnSpPr>
            <a:cxnSpLocks/>
          </p:cNvCxnSpPr>
          <p:nvPr/>
        </p:nvCxnSpPr>
        <p:spPr>
          <a:xfrm>
            <a:off x="6122086" y="5996211"/>
            <a:ext cx="0" cy="266188"/>
          </a:xfrm>
          <a:prstGeom prst="straightConnector1">
            <a:avLst/>
          </a:prstGeom>
          <a:noFill/>
          <a:ln w="38100" cap="flat" cmpd="sng" algn="ctr">
            <a:solidFill>
              <a:srgbClr val="1D1D1A"/>
            </a:solidFill>
            <a:prstDash val="solid"/>
            <a:miter lim="800000"/>
            <a:headEnd type="triangle"/>
            <a:tailEnd type="triangle"/>
          </a:ln>
          <a:effectLst/>
        </p:spPr>
      </p:cxnSp>
      <p:sp>
        <p:nvSpPr>
          <p:cNvPr id="55" name="Google Shape;200;p35">
            <a:extLst>
              <a:ext uri="{FF2B5EF4-FFF2-40B4-BE49-F238E27FC236}">
                <a16:creationId xmlns:a16="http://schemas.microsoft.com/office/drawing/2014/main" id="{1A910E12-1483-449E-836A-9B53E914136D}"/>
              </a:ext>
            </a:extLst>
          </p:cNvPr>
          <p:cNvSpPr txBox="1"/>
          <p:nvPr/>
        </p:nvSpPr>
        <p:spPr>
          <a:xfrm>
            <a:off x="6300850" y="5890922"/>
            <a:ext cx="662124" cy="384711"/>
          </a:xfrm>
          <a:prstGeom prst="rect">
            <a:avLst/>
          </a:prstGeom>
          <a:noFill/>
          <a:ln>
            <a:noFill/>
          </a:ln>
        </p:spPr>
        <p:txBody>
          <a:bodyPr spcFirstLastPara="1" wrap="square" lIns="68575" tIns="68575" rIns="68575" bIns="68575" anchor="t" anchorCtr="0">
            <a:spAutoFit/>
          </a:bodyPr>
          <a:lstStyle/>
          <a:p>
            <a:pPr defTabSz="914400" eaLnBrk="1" fontAlgn="auto" hangingPunct="1">
              <a:spcBef>
                <a:spcPts val="0"/>
              </a:spcBef>
              <a:spcAft>
                <a:spcPts val="0"/>
              </a:spcAft>
              <a:buSzTx/>
              <a:buFont typeface="Arial"/>
              <a:buNone/>
            </a:pPr>
            <a:r>
              <a:rPr lang="en" sz="1600" kern="0" dirty="0">
                <a:solidFill>
                  <a:srgbClr val="000000"/>
                </a:solidFill>
                <a:latin typeface="Arial"/>
                <a:ea typeface="宋体" panose="02010600030101010101" pitchFamily="2" charset="-122"/>
                <a:cs typeface="Arial"/>
                <a:sym typeface="Arial"/>
              </a:rPr>
              <a:t>20P</a:t>
            </a:r>
            <a:endParaRPr sz="1600" kern="0" dirty="0">
              <a:solidFill>
                <a:srgbClr val="000000"/>
              </a:solidFill>
              <a:latin typeface="Arial"/>
              <a:ea typeface="宋体" panose="02010600030101010101" pitchFamily="2" charset="-122"/>
              <a:cs typeface="Arial"/>
              <a:sym typeface="Arial"/>
            </a:endParaRPr>
          </a:p>
        </p:txBody>
      </p:sp>
      <p:cxnSp>
        <p:nvCxnSpPr>
          <p:cNvPr id="58" name="Google Shape;196;p35">
            <a:extLst>
              <a:ext uri="{FF2B5EF4-FFF2-40B4-BE49-F238E27FC236}">
                <a16:creationId xmlns:a16="http://schemas.microsoft.com/office/drawing/2014/main" id="{16BD2557-C10E-4923-ABF5-11C301DE118D}"/>
              </a:ext>
            </a:extLst>
          </p:cNvPr>
          <p:cNvCxnSpPr>
            <a:cxnSpLocks/>
          </p:cNvCxnSpPr>
          <p:nvPr/>
        </p:nvCxnSpPr>
        <p:spPr>
          <a:xfrm flipV="1">
            <a:off x="2452766" y="4446845"/>
            <a:ext cx="5903446" cy="35760"/>
          </a:xfrm>
          <a:prstGeom prst="straightConnector1">
            <a:avLst/>
          </a:prstGeom>
          <a:noFill/>
          <a:ln w="19050" cap="flat" cmpd="sng">
            <a:solidFill>
              <a:srgbClr val="000000"/>
            </a:solidFill>
            <a:prstDash val="dash"/>
            <a:round/>
            <a:headEnd type="none" w="med" len="med"/>
            <a:tailEnd type="none" w="med" len="med"/>
          </a:ln>
        </p:spPr>
      </p:cxnSp>
      <p:cxnSp>
        <p:nvCxnSpPr>
          <p:cNvPr id="59" name="Google Shape;196;p35">
            <a:extLst>
              <a:ext uri="{FF2B5EF4-FFF2-40B4-BE49-F238E27FC236}">
                <a16:creationId xmlns:a16="http://schemas.microsoft.com/office/drawing/2014/main" id="{686BD965-E7FA-46EF-A330-2ED1284C058E}"/>
              </a:ext>
            </a:extLst>
          </p:cNvPr>
          <p:cNvCxnSpPr>
            <a:cxnSpLocks/>
          </p:cNvCxnSpPr>
          <p:nvPr/>
        </p:nvCxnSpPr>
        <p:spPr>
          <a:xfrm flipV="1">
            <a:off x="2567608" y="6277728"/>
            <a:ext cx="5903446" cy="7185"/>
          </a:xfrm>
          <a:prstGeom prst="straightConnector1">
            <a:avLst/>
          </a:prstGeom>
          <a:noFill/>
          <a:ln w="19050" cap="flat" cmpd="sng">
            <a:solidFill>
              <a:srgbClr val="000000"/>
            </a:solidFill>
            <a:prstDash val="dash"/>
            <a:round/>
            <a:headEnd type="none" w="med" len="med"/>
            <a:tailEnd type="none" w="med" len="med"/>
          </a:ln>
        </p:spPr>
      </p:cxnSp>
      <p:cxnSp>
        <p:nvCxnSpPr>
          <p:cNvPr id="61" name="Google Shape;196;p35">
            <a:extLst>
              <a:ext uri="{FF2B5EF4-FFF2-40B4-BE49-F238E27FC236}">
                <a16:creationId xmlns:a16="http://schemas.microsoft.com/office/drawing/2014/main" id="{2954800E-9932-455A-9ACF-E4471C7F920E}"/>
              </a:ext>
            </a:extLst>
          </p:cNvPr>
          <p:cNvCxnSpPr>
            <a:cxnSpLocks/>
          </p:cNvCxnSpPr>
          <p:nvPr/>
        </p:nvCxnSpPr>
        <p:spPr>
          <a:xfrm flipV="1">
            <a:off x="2567608" y="5352809"/>
            <a:ext cx="5903446" cy="6142"/>
          </a:xfrm>
          <a:prstGeom prst="straightConnector1">
            <a:avLst/>
          </a:prstGeom>
          <a:noFill/>
          <a:ln w="19050" cap="flat" cmpd="sng">
            <a:solidFill>
              <a:srgbClr val="000000"/>
            </a:solidFill>
            <a:prstDash val="dash"/>
            <a:round/>
            <a:headEnd type="none" w="med" len="med"/>
            <a:tailEnd type="none" w="med" len="med"/>
          </a:ln>
        </p:spPr>
      </p:cxnSp>
      <p:cxnSp>
        <p:nvCxnSpPr>
          <p:cNvPr id="64" name="直接箭头连接符 63">
            <a:extLst>
              <a:ext uri="{FF2B5EF4-FFF2-40B4-BE49-F238E27FC236}">
                <a16:creationId xmlns:a16="http://schemas.microsoft.com/office/drawing/2014/main" id="{84FA433E-4D2A-4B37-9C68-83FEACA27BB6}"/>
              </a:ext>
            </a:extLst>
          </p:cNvPr>
          <p:cNvCxnSpPr>
            <a:cxnSpLocks/>
          </p:cNvCxnSpPr>
          <p:nvPr/>
        </p:nvCxnSpPr>
        <p:spPr>
          <a:xfrm>
            <a:off x="7064566" y="5336027"/>
            <a:ext cx="0" cy="946750"/>
          </a:xfrm>
          <a:prstGeom prst="straightConnector1">
            <a:avLst/>
          </a:prstGeom>
          <a:noFill/>
          <a:ln w="38100" cap="flat" cmpd="sng" algn="ctr">
            <a:solidFill>
              <a:srgbClr val="1D1D1A"/>
            </a:solidFill>
            <a:prstDash val="solid"/>
            <a:miter lim="800000"/>
            <a:headEnd type="triangle"/>
            <a:tailEnd type="triangle"/>
          </a:ln>
          <a:effectLst/>
        </p:spPr>
      </p:cxnSp>
      <p:sp>
        <p:nvSpPr>
          <p:cNvPr id="65" name="Google Shape;197;p35">
            <a:extLst>
              <a:ext uri="{FF2B5EF4-FFF2-40B4-BE49-F238E27FC236}">
                <a16:creationId xmlns:a16="http://schemas.microsoft.com/office/drawing/2014/main" id="{A492CB91-7789-4F3B-9998-88428DE8A8CF}"/>
              </a:ext>
            </a:extLst>
          </p:cNvPr>
          <p:cNvSpPr txBox="1"/>
          <p:nvPr/>
        </p:nvSpPr>
        <p:spPr>
          <a:xfrm>
            <a:off x="6935968" y="5437453"/>
            <a:ext cx="1056692" cy="630932"/>
          </a:xfrm>
          <a:prstGeom prst="rect">
            <a:avLst/>
          </a:prstGeom>
          <a:noFill/>
          <a:ln>
            <a:noFill/>
          </a:ln>
        </p:spPr>
        <p:txBody>
          <a:bodyPr spcFirstLastPara="1" wrap="square" lIns="68575" tIns="68575" rIns="68575" bIns="68575" anchor="t" anchorCtr="0">
            <a:spAutoFit/>
          </a:bodyPr>
          <a:lstStyle/>
          <a:p>
            <a:pPr algn="ctr" defTabSz="914400" eaLnBrk="1" fontAlgn="auto" hangingPunct="1">
              <a:spcBef>
                <a:spcPts val="0"/>
              </a:spcBef>
              <a:spcAft>
                <a:spcPts val="0"/>
              </a:spcAft>
              <a:buSzTx/>
              <a:buFont typeface="Arial"/>
              <a:buNone/>
            </a:pPr>
            <a:r>
              <a:rPr lang="en-US" sz="1600" kern="0" dirty="0">
                <a:solidFill>
                  <a:srgbClr val="000000"/>
                </a:solidFill>
                <a:latin typeface="Arial"/>
                <a:ea typeface="宋体" panose="02010600030101010101" pitchFamily="2" charset="-122"/>
                <a:cs typeface="Arial"/>
                <a:sym typeface="Arial"/>
              </a:rPr>
              <a:t>OBSS</a:t>
            </a:r>
          </a:p>
          <a:p>
            <a:pPr algn="ctr" defTabSz="914400" eaLnBrk="1" fontAlgn="auto" hangingPunct="1">
              <a:spcBef>
                <a:spcPts val="0"/>
              </a:spcBef>
              <a:spcAft>
                <a:spcPts val="0"/>
              </a:spcAft>
              <a:buSzTx/>
              <a:buFont typeface="Arial"/>
              <a:buNone/>
            </a:pPr>
            <a:r>
              <a:rPr lang="en-US" sz="1600" kern="0" dirty="0">
                <a:solidFill>
                  <a:srgbClr val="000000"/>
                </a:solidFill>
                <a:latin typeface="Arial"/>
                <a:ea typeface="宋体" panose="02010600030101010101" pitchFamily="2" charset="-122"/>
                <a:cs typeface="Arial"/>
                <a:sym typeface="Arial"/>
              </a:rPr>
              <a:t>80 MHz </a:t>
            </a:r>
            <a:endParaRPr sz="1600" kern="0" dirty="0">
              <a:solidFill>
                <a:srgbClr val="000000"/>
              </a:solidFill>
              <a:latin typeface="Arial"/>
              <a:ea typeface="宋体" panose="02010600030101010101" pitchFamily="2" charset="-122"/>
              <a:cs typeface="Arial"/>
              <a:sym typeface="Arial"/>
            </a:endParaRPr>
          </a:p>
        </p:txBody>
      </p:sp>
      <p:sp>
        <p:nvSpPr>
          <p:cNvPr id="26" name="Google Shape;197;p35">
            <a:extLst>
              <a:ext uri="{FF2B5EF4-FFF2-40B4-BE49-F238E27FC236}">
                <a16:creationId xmlns:a16="http://schemas.microsoft.com/office/drawing/2014/main" id="{60E8100B-4C4F-4DD7-ABF1-92F7EB947950}"/>
              </a:ext>
            </a:extLst>
          </p:cNvPr>
          <p:cNvSpPr txBox="1"/>
          <p:nvPr/>
        </p:nvSpPr>
        <p:spPr>
          <a:xfrm>
            <a:off x="3831168" y="5484529"/>
            <a:ext cx="977494" cy="630932"/>
          </a:xfrm>
          <a:prstGeom prst="rect">
            <a:avLst/>
          </a:prstGeom>
          <a:noFill/>
          <a:ln>
            <a:noFill/>
          </a:ln>
        </p:spPr>
        <p:txBody>
          <a:bodyPr spcFirstLastPara="1" wrap="square" lIns="68575" tIns="68575" rIns="68575" bIns="68575" anchor="t" anchorCtr="0">
            <a:spAutoFit/>
          </a:bodyPr>
          <a:lstStyle/>
          <a:p>
            <a:pPr algn="ctr" defTabSz="914400" eaLnBrk="1" fontAlgn="auto" hangingPunct="1">
              <a:spcBef>
                <a:spcPts val="0"/>
              </a:spcBef>
              <a:spcAft>
                <a:spcPts val="0"/>
              </a:spcAft>
              <a:buSzTx/>
              <a:buFont typeface="Arial"/>
              <a:buNone/>
            </a:pPr>
            <a:r>
              <a:rPr lang="en-US" sz="1600" kern="0" dirty="0">
                <a:solidFill>
                  <a:srgbClr val="000000"/>
                </a:solidFill>
                <a:latin typeface="Arial"/>
                <a:ea typeface="宋体" panose="02010600030101010101" pitchFamily="2" charset="-122"/>
                <a:cs typeface="Arial"/>
                <a:sym typeface="Arial"/>
              </a:rPr>
              <a:t>STA 2 </a:t>
            </a:r>
          </a:p>
          <a:p>
            <a:pPr algn="ctr" defTabSz="914400" eaLnBrk="1" fontAlgn="auto" hangingPunct="1">
              <a:spcBef>
                <a:spcPts val="0"/>
              </a:spcBef>
              <a:spcAft>
                <a:spcPts val="0"/>
              </a:spcAft>
              <a:buSzTx/>
              <a:buFont typeface="Arial"/>
              <a:buNone/>
            </a:pPr>
            <a:r>
              <a:rPr lang="en-US" sz="1600" kern="0" dirty="0">
                <a:solidFill>
                  <a:srgbClr val="000000"/>
                </a:solidFill>
                <a:latin typeface="Arial"/>
                <a:ea typeface="宋体" panose="02010600030101010101" pitchFamily="2" charset="-122"/>
                <a:cs typeface="Arial"/>
                <a:sym typeface="Arial"/>
              </a:rPr>
              <a:t>80 MHz</a:t>
            </a:r>
            <a:endParaRPr sz="1600" kern="0" dirty="0">
              <a:solidFill>
                <a:srgbClr val="000000"/>
              </a:solidFill>
              <a:latin typeface="Arial"/>
              <a:ea typeface="宋体" panose="02010600030101010101" pitchFamily="2" charset="-122"/>
              <a:cs typeface="Arial"/>
              <a:sym typeface="Arial"/>
            </a:endParaRPr>
          </a:p>
        </p:txBody>
      </p:sp>
      <p:cxnSp>
        <p:nvCxnSpPr>
          <p:cNvPr id="31" name="直接箭头连接符 30">
            <a:extLst>
              <a:ext uri="{FF2B5EF4-FFF2-40B4-BE49-F238E27FC236}">
                <a16:creationId xmlns:a16="http://schemas.microsoft.com/office/drawing/2014/main" id="{B6584CAE-682C-4666-B652-84FA357CFA6B}"/>
              </a:ext>
            </a:extLst>
          </p:cNvPr>
          <p:cNvCxnSpPr>
            <a:cxnSpLocks/>
          </p:cNvCxnSpPr>
          <p:nvPr/>
        </p:nvCxnSpPr>
        <p:spPr>
          <a:xfrm>
            <a:off x="6126762" y="5362299"/>
            <a:ext cx="0" cy="292670"/>
          </a:xfrm>
          <a:prstGeom prst="straightConnector1">
            <a:avLst/>
          </a:prstGeom>
          <a:noFill/>
          <a:ln w="38100" cap="flat" cmpd="sng" algn="ctr">
            <a:solidFill>
              <a:srgbClr val="00CC00"/>
            </a:solidFill>
            <a:prstDash val="solid"/>
            <a:miter lim="800000"/>
            <a:headEnd type="triangle"/>
            <a:tailEnd type="triangle"/>
          </a:ln>
          <a:effectLst/>
        </p:spPr>
      </p:cxnSp>
      <p:sp>
        <p:nvSpPr>
          <p:cNvPr id="23" name="Google Shape;197;p35">
            <a:extLst>
              <a:ext uri="{FF2B5EF4-FFF2-40B4-BE49-F238E27FC236}">
                <a16:creationId xmlns:a16="http://schemas.microsoft.com/office/drawing/2014/main" id="{C7E1DE1C-0B45-4F9B-87EC-87A31443767B}"/>
              </a:ext>
            </a:extLst>
          </p:cNvPr>
          <p:cNvSpPr txBox="1"/>
          <p:nvPr/>
        </p:nvSpPr>
        <p:spPr>
          <a:xfrm>
            <a:off x="4934182" y="5024037"/>
            <a:ext cx="977494" cy="630932"/>
          </a:xfrm>
          <a:prstGeom prst="rect">
            <a:avLst/>
          </a:prstGeom>
          <a:noFill/>
          <a:ln>
            <a:noFill/>
          </a:ln>
        </p:spPr>
        <p:txBody>
          <a:bodyPr spcFirstLastPara="1" wrap="square" lIns="68575" tIns="68575" rIns="68575" bIns="68575" anchor="t" anchorCtr="0">
            <a:spAutoFit/>
          </a:bodyPr>
          <a:lstStyle/>
          <a:p>
            <a:pPr algn="ctr" defTabSz="914400" eaLnBrk="1" fontAlgn="auto" hangingPunct="1">
              <a:spcBef>
                <a:spcPts val="0"/>
              </a:spcBef>
              <a:spcAft>
                <a:spcPts val="0"/>
              </a:spcAft>
              <a:buSzTx/>
              <a:buFont typeface="Arial"/>
              <a:buNone/>
            </a:pPr>
            <a:r>
              <a:rPr lang="en-US" sz="1600" kern="0" dirty="0">
                <a:solidFill>
                  <a:srgbClr val="000000"/>
                </a:solidFill>
                <a:latin typeface="Arial"/>
                <a:ea typeface="宋体" panose="02010600030101010101" pitchFamily="2" charset="-122"/>
                <a:cs typeface="Arial"/>
                <a:sym typeface="Arial"/>
              </a:rPr>
              <a:t>STA </a:t>
            </a:r>
          </a:p>
          <a:p>
            <a:pPr algn="ctr" defTabSz="914400" eaLnBrk="1" fontAlgn="auto" hangingPunct="1">
              <a:spcBef>
                <a:spcPts val="0"/>
              </a:spcBef>
              <a:spcAft>
                <a:spcPts val="0"/>
              </a:spcAft>
              <a:buSzTx/>
              <a:buFont typeface="Arial"/>
              <a:buNone/>
            </a:pPr>
            <a:r>
              <a:rPr lang="en-US" sz="1600" kern="0" dirty="0">
                <a:solidFill>
                  <a:srgbClr val="000000"/>
                </a:solidFill>
                <a:latin typeface="Arial"/>
                <a:ea typeface="宋体" panose="02010600030101010101" pitchFamily="2" charset="-122"/>
                <a:cs typeface="Arial"/>
                <a:sym typeface="Arial"/>
              </a:rPr>
              <a:t>160 MHz</a:t>
            </a:r>
            <a:endParaRPr sz="1600" kern="0" dirty="0">
              <a:solidFill>
                <a:srgbClr val="000000"/>
              </a:solidFill>
              <a:latin typeface="Arial"/>
              <a:ea typeface="宋体" panose="02010600030101010101" pitchFamily="2" charset="-122"/>
              <a:cs typeface="Arial"/>
              <a:sym typeface="Arial"/>
            </a:endParaRPr>
          </a:p>
        </p:txBody>
      </p:sp>
      <p:cxnSp>
        <p:nvCxnSpPr>
          <p:cNvPr id="28" name="直接箭头连接符 27">
            <a:extLst>
              <a:ext uri="{FF2B5EF4-FFF2-40B4-BE49-F238E27FC236}">
                <a16:creationId xmlns:a16="http://schemas.microsoft.com/office/drawing/2014/main" id="{5223F44A-0C98-413B-A62C-5829E7F33D6D}"/>
              </a:ext>
            </a:extLst>
          </p:cNvPr>
          <p:cNvCxnSpPr>
            <a:cxnSpLocks/>
          </p:cNvCxnSpPr>
          <p:nvPr/>
        </p:nvCxnSpPr>
        <p:spPr>
          <a:xfrm>
            <a:off x="5879976" y="4500057"/>
            <a:ext cx="0" cy="1757969"/>
          </a:xfrm>
          <a:prstGeom prst="straightConnector1">
            <a:avLst/>
          </a:prstGeom>
          <a:noFill/>
          <a:ln w="38100" cap="flat" cmpd="sng" algn="ctr">
            <a:solidFill>
              <a:srgbClr val="1D1D1A"/>
            </a:solidFill>
            <a:prstDash val="solid"/>
            <a:miter lim="800000"/>
            <a:headEnd type="triangle"/>
            <a:tailEnd type="triangle"/>
          </a:ln>
          <a:effectLst/>
        </p:spPr>
      </p:cxnSp>
      <p:sp>
        <p:nvSpPr>
          <p:cNvPr id="32" name="矩形 31">
            <a:extLst>
              <a:ext uri="{FF2B5EF4-FFF2-40B4-BE49-F238E27FC236}">
                <a16:creationId xmlns:a16="http://schemas.microsoft.com/office/drawing/2014/main" id="{AF866BD5-6771-4920-BBDF-00961419D2F1}"/>
              </a:ext>
            </a:extLst>
          </p:cNvPr>
          <p:cNvSpPr/>
          <p:nvPr/>
        </p:nvSpPr>
        <p:spPr>
          <a:xfrm>
            <a:off x="8135657" y="5044335"/>
            <a:ext cx="3340273" cy="646331"/>
          </a:xfrm>
          <a:prstGeom prst="rect">
            <a:avLst/>
          </a:prstGeom>
        </p:spPr>
        <p:txBody>
          <a:bodyPr wrap="none">
            <a:spAutoFit/>
          </a:bodyPr>
          <a:lstStyle/>
          <a:p>
            <a:pPr lvl="0" algn="ctr" defTabSz="914400">
              <a:buClrTx/>
              <a:buSzTx/>
            </a:pPr>
            <a:r>
              <a:rPr lang="en-US" altLang="zh-CN" sz="1800" dirty="0">
                <a:solidFill>
                  <a:srgbClr val="00B050"/>
                </a:solidFill>
                <a:latin typeface="Times New Roman"/>
                <a:ea typeface="宋体" panose="02010600030101010101" pitchFamily="2" charset="-122"/>
              </a:rPr>
              <a:t>NPCA primary channel </a:t>
            </a:r>
          </a:p>
          <a:p>
            <a:pPr lvl="0" algn="ctr" defTabSz="914400">
              <a:buClrTx/>
              <a:buSzTx/>
            </a:pPr>
            <a:r>
              <a:rPr lang="en-US" altLang="zh-CN" sz="1800" dirty="0">
                <a:solidFill>
                  <a:srgbClr val="00B050"/>
                </a:solidFill>
                <a:latin typeface="Times New Roman"/>
                <a:ea typeface="宋体" panose="02010600030101010101" pitchFamily="2" charset="-122"/>
              </a:rPr>
              <a:t>within </a:t>
            </a:r>
            <a:r>
              <a:rPr lang="en-US" altLang="zh-CN" sz="1800" dirty="0" err="1">
                <a:solidFill>
                  <a:srgbClr val="00B050"/>
                </a:solidFill>
                <a:latin typeface="Times New Roman"/>
                <a:ea typeface="宋体" panose="02010600030101010101" pitchFamily="2" charset="-122"/>
              </a:rPr>
              <a:t>STAs’</a:t>
            </a:r>
            <a:r>
              <a:rPr lang="en-US" altLang="zh-CN" sz="1800" dirty="0">
                <a:solidFill>
                  <a:srgbClr val="00B050"/>
                </a:solidFill>
                <a:latin typeface="Times New Roman"/>
                <a:ea typeface="宋体" panose="02010600030101010101" pitchFamily="2" charset="-122"/>
              </a:rPr>
              <a:t> operating bandwidth</a:t>
            </a:r>
            <a:endParaRPr lang="en-US" altLang="zh-CN" sz="1800" dirty="0">
              <a:solidFill>
                <a:srgbClr val="00B050"/>
              </a:solidFill>
              <a:latin typeface="Arial" panose="020B0604020202020204" pitchFamily="34" charset="0"/>
              <a:ea typeface="宋体" panose="02010600030101010101" pitchFamily="2" charset="-122"/>
            </a:endParaRPr>
          </a:p>
        </p:txBody>
      </p:sp>
      <p:cxnSp>
        <p:nvCxnSpPr>
          <p:cNvPr id="33" name="直接箭头连接符 32">
            <a:extLst>
              <a:ext uri="{FF2B5EF4-FFF2-40B4-BE49-F238E27FC236}">
                <a16:creationId xmlns:a16="http://schemas.microsoft.com/office/drawing/2014/main" id="{0B18772D-8C73-4EA9-A052-33A3EEC508A9}"/>
              </a:ext>
            </a:extLst>
          </p:cNvPr>
          <p:cNvCxnSpPr>
            <a:cxnSpLocks/>
          </p:cNvCxnSpPr>
          <p:nvPr/>
        </p:nvCxnSpPr>
        <p:spPr>
          <a:xfrm>
            <a:off x="4780464" y="5339503"/>
            <a:ext cx="0" cy="943274"/>
          </a:xfrm>
          <a:prstGeom prst="straightConnector1">
            <a:avLst/>
          </a:prstGeom>
          <a:noFill/>
          <a:ln w="38100" cap="flat" cmpd="sng" algn="ctr">
            <a:solidFill>
              <a:srgbClr val="1D1D1A"/>
            </a:solidFill>
            <a:prstDash val="solid"/>
            <a:miter lim="800000"/>
            <a:headEnd type="triangle"/>
            <a:tailEnd type="triangle"/>
          </a:ln>
          <a:effectLst/>
        </p:spPr>
      </p:cxnSp>
    </p:spTree>
    <p:extLst>
      <p:ext uri="{BB962C8B-B14F-4D97-AF65-F5344CB8AC3E}">
        <p14:creationId xmlns:p14="http://schemas.microsoft.com/office/powerpoint/2010/main" val="14177114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22">
                                            <p:txEl>
                                              <p:pRg st="1" end="1"/>
                                            </p:txEl>
                                          </p:spTgt>
                                        </p:tgtEl>
                                        <p:attrNameLst>
                                          <p:attrName>style.visibility</p:attrName>
                                        </p:attrNameLst>
                                      </p:cBhvr>
                                      <p:to>
                                        <p:strVal val="visible"/>
                                      </p:to>
                                    </p:set>
                                    <p:animEffect transition="in" filter="fade">
                                      <p:cBhvr>
                                        <p:cTn id="7" dur="500"/>
                                        <p:tgtEl>
                                          <p:spTgt spid="512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Proposal:</a:t>
            </a:r>
            <a:r>
              <a:rPr lang="zh-CN" altLang="en-US" dirty="0"/>
              <a:t> </a:t>
            </a:r>
            <a:r>
              <a:rPr lang="en-US" altLang="zh-CN" dirty="0"/>
              <a:t>NPCA primary channel update</a:t>
            </a:r>
            <a:endParaRPr lang="en-GB" dirty="0"/>
          </a:p>
        </p:txBody>
      </p:sp>
      <p:sp>
        <p:nvSpPr>
          <p:cNvPr id="5122" name="Rectangle 2"/>
          <p:cNvSpPr>
            <a:spLocks noGrp="1" noChangeArrowheads="1"/>
          </p:cNvSpPr>
          <p:nvPr>
            <p:ph idx="1"/>
          </p:nvPr>
        </p:nvSpPr>
        <p:spPr>
          <a:xfrm>
            <a:off x="686888" y="1767348"/>
            <a:ext cx="10731877" cy="2232248"/>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t>During the NPCA capability negotiation or update phase, AP determines the NPCA primary channel to set or update based on OBSS bandwidth and other ongoing or potential interferences (including various coexistence issues). AP got related indications during or before NPCA capability negotiation or update phase. NPCA primary channel updates occur when necessary, the specific conditions for triggering updates are not limited.</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t>AP announces the NPCA primary channel and the time it becomes effective to STAs. After it takes effect, the STA can switch to it when NPCA conditions are met.</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t>STA reports switch delay information if necessary.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t>STA and AP use the switch delay information to perform subsequent operations, such as determining whether to participate in NPCA and whether to switch (e.g., the switch delay is less than a time threshold </a:t>
            </a:r>
            <a:r>
              <a:rPr lang="zh-CN" altLang="en-US" sz="1800" b="0" dirty="0"/>
              <a:t>𝑻</a:t>
            </a:r>
            <a:r>
              <a:rPr lang="en-US" altLang="zh-CN" sz="1800" b="0" dirty="0"/>
              <a:t>_1;</a:t>
            </a:r>
            <a:r>
              <a:rPr lang="zh-CN" altLang="en-US" sz="1800" b="0" dirty="0"/>
              <a:t> </a:t>
            </a:r>
            <a:r>
              <a:rPr lang="en-US" altLang="zh-CN" sz="1800" b="0" dirty="0"/>
              <a:t>the NAVs minus switch delays required for round trip is greater than </a:t>
            </a:r>
            <a:r>
              <a:rPr lang="zh-CN" altLang="en-US" sz="1800" b="0" dirty="0"/>
              <a:t>𝑻</a:t>
            </a:r>
            <a:r>
              <a:rPr lang="en-US" altLang="zh-CN" sz="1800" b="0" dirty="0"/>
              <a:t>_2). </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Jun 2024</a:t>
            </a:r>
            <a:endParaRPr lang="en-GB" altLang="zh-CN" dirty="0"/>
          </a:p>
        </p:txBody>
      </p:sp>
      <p:sp>
        <p:nvSpPr>
          <p:cNvPr id="14" name="矩形: 圆角 13">
            <a:extLst>
              <a:ext uri="{FF2B5EF4-FFF2-40B4-BE49-F238E27FC236}">
                <a16:creationId xmlns:a16="http://schemas.microsoft.com/office/drawing/2014/main" id="{4901E64B-5738-4608-A896-614051851F95}"/>
              </a:ext>
            </a:extLst>
          </p:cNvPr>
          <p:cNvSpPr/>
          <p:nvPr/>
        </p:nvSpPr>
        <p:spPr>
          <a:xfrm>
            <a:off x="3290370" y="5148167"/>
            <a:ext cx="2747826" cy="569692"/>
          </a:xfrm>
          <a:prstGeom prst="roundRect">
            <a:avLst>
              <a:gd name="adj" fmla="val 22327"/>
            </a:avLst>
          </a:prstGeom>
          <a:noFill/>
          <a:ln w="19050" cap="flat" cmpd="sng" algn="ctr">
            <a:solidFill>
              <a:srgbClr val="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478" eaLnBrk="1" fontAlgn="auto" hangingPunct="1">
              <a:spcBef>
                <a:spcPts val="0"/>
              </a:spcBef>
              <a:spcAft>
                <a:spcPts val="0"/>
              </a:spcAft>
              <a:defRPr/>
            </a:pPr>
            <a:endParaRPr lang="en-US" altLang="zh-CN" sz="1800" kern="0" dirty="0">
              <a:solidFill>
                <a:srgbClr val="1D1D1A"/>
              </a:solidFill>
              <a:latin typeface="Times New Roman"/>
              <a:ea typeface="微软雅黑" panose="020B0503020204020204" pitchFamily="34" charset="-122"/>
            </a:endParaRPr>
          </a:p>
          <a:p>
            <a:pPr algn="ctr" defTabSz="914478" eaLnBrk="1" fontAlgn="auto" hangingPunct="1">
              <a:spcBef>
                <a:spcPts val="0"/>
              </a:spcBef>
              <a:spcAft>
                <a:spcPts val="0"/>
              </a:spcAft>
              <a:defRPr/>
            </a:pPr>
            <a:r>
              <a:rPr lang="en-US" altLang="zh-CN" sz="1800" kern="0" dirty="0">
                <a:solidFill>
                  <a:srgbClr val="1D1D1A"/>
                </a:solidFill>
                <a:latin typeface="Times New Roman"/>
                <a:ea typeface="微软雅黑" panose="020B0503020204020204" pitchFamily="34" charset="-122"/>
              </a:rPr>
              <a:t>AP announces the channel and the effective time</a:t>
            </a:r>
            <a:endParaRPr lang="zh-CN" altLang="en-US" sz="1800" kern="0" dirty="0">
              <a:solidFill>
                <a:srgbClr val="1D1D1A"/>
              </a:solidFill>
              <a:latin typeface="Times New Roman"/>
              <a:ea typeface="微软雅黑" panose="020B0503020204020204" pitchFamily="34" charset="-122"/>
            </a:endParaRPr>
          </a:p>
          <a:p>
            <a:pPr marL="0" marR="0" lvl="0" indent="0" algn="ctr" defTabSz="914478" eaLnBrk="1" fontAlgn="auto" latinLnBrk="0" hangingPunct="1">
              <a:lnSpc>
                <a:spcPct val="100000"/>
              </a:lnSpc>
              <a:spcBef>
                <a:spcPts val="0"/>
              </a:spcBef>
              <a:spcAft>
                <a:spcPts val="0"/>
              </a:spcAft>
              <a:buClrTx/>
              <a:buSzTx/>
              <a:buFont typeface="Times New Roman" pitchFamily="16" charset="0"/>
              <a:buNone/>
              <a:tabLst/>
              <a:defRPr/>
            </a:pPr>
            <a:endParaRPr kumimoji="0" lang="zh-CN" altLang="en-US" sz="1800" b="0" i="0" u="none" strike="noStrike" kern="0" cap="none" spc="0" normalizeH="0" baseline="0" noProof="0" dirty="0">
              <a:ln>
                <a:noFill/>
              </a:ln>
              <a:solidFill>
                <a:srgbClr val="1D1D1A"/>
              </a:solidFill>
              <a:effectLst/>
              <a:uLnTx/>
              <a:uFillTx/>
              <a:latin typeface="Times New Roman"/>
              <a:ea typeface="微软雅黑" panose="020B0503020204020204" pitchFamily="34" charset="-122"/>
              <a:cs typeface="+mn-cs"/>
            </a:endParaRPr>
          </a:p>
        </p:txBody>
      </p:sp>
      <p:sp>
        <p:nvSpPr>
          <p:cNvPr id="15" name="矩形: 圆角 14">
            <a:extLst>
              <a:ext uri="{FF2B5EF4-FFF2-40B4-BE49-F238E27FC236}">
                <a16:creationId xmlns:a16="http://schemas.microsoft.com/office/drawing/2014/main" id="{7181F23B-3A17-44E0-AEF1-4670874A8DE0}"/>
              </a:ext>
            </a:extLst>
          </p:cNvPr>
          <p:cNvSpPr/>
          <p:nvPr/>
        </p:nvSpPr>
        <p:spPr>
          <a:xfrm>
            <a:off x="935313" y="5148167"/>
            <a:ext cx="1862524" cy="569692"/>
          </a:xfrm>
          <a:prstGeom prst="roundRect">
            <a:avLst>
              <a:gd name="adj" fmla="val 22327"/>
            </a:avLst>
          </a:prstGeom>
          <a:noFill/>
          <a:ln w="19050" cap="flat" cmpd="sng" algn="ctr">
            <a:solidFill>
              <a:srgbClr val="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eaLnBrk="1" fontAlgn="auto" hangingPunct="1">
              <a:spcBef>
                <a:spcPts val="0"/>
              </a:spcBef>
              <a:spcAft>
                <a:spcPts val="0"/>
              </a:spcAft>
              <a:defRPr/>
            </a:pPr>
            <a:r>
              <a:rPr lang="en-US" altLang="zh-CN" sz="1800" kern="0" dirty="0">
                <a:solidFill>
                  <a:srgbClr val="1D1D1A"/>
                </a:solidFill>
                <a:latin typeface="Times New Roman"/>
                <a:ea typeface="微软雅黑" panose="020B0503020204020204" pitchFamily="34" charset="-122"/>
              </a:rPr>
              <a:t>NPCA primary channel update </a:t>
            </a:r>
            <a:endParaRPr kumimoji="0" lang="zh-CN" altLang="en-US" sz="1800" b="0" i="0" u="none" strike="noStrike" kern="0" cap="none" spc="0" normalizeH="0" baseline="0" noProof="0" dirty="0">
              <a:ln>
                <a:noFill/>
              </a:ln>
              <a:solidFill>
                <a:srgbClr val="1D1D1A"/>
              </a:solidFill>
              <a:effectLst/>
              <a:uLnTx/>
              <a:uFillTx/>
              <a:latin typeface="Times New Roman"/>
              <a:ea typeface="微软雅黑" panose="020B0503020204020204" pitchFamily="34" charset="-122"/>
              <a:cs typeface="+mn-cs"/>
            </a:endParaRPr>
          </a:p>
        </p:txBody>
      </p:sp>
      <p:sp>
        <p:nvSpPr>
          <p:cNvPr id="16" name="箭头: 右 15">
            <a:extLst>
              <a:ext uri="{FF2B5EF4-FFF2-40B4-BE49-F238E27FC236}">
                <a16:creationId xmlns:a16="http://schemas.microsoft.com/office/drawing/2014/main" id="{24519D79-DF1B-41C3-B67F-03BD6A8181B2}"/>
              </a:ext>
            </a:extLst>
          </p:cNvPr>
          <p:cNvSpPr/>
          <p:nvPr/>
        </p:nvSpPr>
        <p:spPr>
          <a:xfrm>
            <a:off x="2810005" y="5337653"/>
            <a:ext cx="474641" cy="190720"/>
          </a:xfrm>
          <a:prstGeom prst="rightArrow">
            <a:avLst/>
          </a:prstGeom>
          <a:noFill/>
          <a:ln w="19050"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78" eaLnBrk="1" fontAlgn="auto" latinLnBrk="0" hangingPunct="1">
              <a:lnSpc>
                <a:spcPct val="100000"/>
              </a:lnSpc>
              <a:spcBef>
                <a:spcPts val="0"/>
              </a:spcBef>
              <a:spcAft>
                <a:spcPts val="0"/>
              </a:spcAft>
              <a:buClrTx/>
              <a:buSzTx/>
              <a:buFontTx/>
              <a:buNone/>
              <a:tabLst/>
              <a:defRPr/>
            </a:pPr>
            <a:endParaRPr kumimoji="0" lang="zh-CN" altLang="en-US" sz="1100" b="0" i="0" u="none" strike="noStrike" kern="0" cap="none" spc="0" normalizeH="0" baseline="0" noProof="0">
              <a:ln>
                <a:noFill/>
              </a:ln>
              <a:solidFill>
                <a:srgbClr val="1D1D1A"/>
              </a:solidFill>
              <a:effectLst/>
              <a:uLnTx/>
              <a:uFillTx/>
              <a:latin typeface="Times New Roman"/>
              <a:ea typeface="MS Gothic"/>
              <a:cs typeface="+mn-cs"/>
            </a:endParaRPr>
          </a:p>
        </p:txBody>
      </p:sp>
      <p:sp>
        <p:nvSpPr>
          <p:cNvPr id="17" name="矩形: 圆角 16">
            <a:extLst>
              <a:ext uri="{FF2B5EF4-FFF2-40B4-BE49-F238E27FC236}">
                <a16:creationId xmlns:a16="http://schemas.microsoft.com/office/drawing/2014/main" id="{00EDB0B9-31FE-4CC5-A057-863497E77D7E}"/>
              </a:ext>
            </a:extLst>
          </p:cNvPr>
          <p:cNvSpPr/>
          <p:nvPr/>
        </p:nvSpPr>
        <p:spPr>
          <a:xfrm>
            <a:off x="8683596" y="5157192"/>
            <a:ext cx="2482805" cy="569692"/>
          </a:xfrm>
          <a:prstGeom prst="roundRect">
            <a:avLst>
              <a:gd name="adj" fmla="val 22327"/>
            </a:avLst>
          </a:prstGeom>
          <a:noFill/>
          <a:ln w="1905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78" eaLnBrk="1" fontAlgn="auto" latinLnBrk="0" hangingPunct="1">
              <a:lnSpc>
                <a:spcPct val="100000"/>
              </a:lnSpc>
              <a:spcBef>
                <a:spcPts val="0"/>
              </a:spcBef>
              <a:spcAft>
                <a:spcPts val="0"/>
              </a:spcAft>
              <a:buClrTx/>
              <a:buSzTx/>
              <a:buFont typeface="Times New Roman" pitchFamily="16" charset="0"/>
              <a:buNone/>
              <a:tabLst/>
              <a:defRPr/>
            </a:pPr>
            <a:r>
              <a:rPr lang="en-US" altLang="zh-CN" sz="1800" kern="0" dirty="0">
                <a:solidFill>
                  <a:schemeClr val="bg1">
                    <a:lumMod val="50000"/>
                  </a:schemeClr>
                </a:solidFill>
                <a:latin typeface="Times New Roman"/>
                <a:ea typeface="微软雅黑" panose="020B0503020204020204" pitchFamily="34" charset="-122"/>
              </a:rPr>
              <a:t>Subsequent operations</a:t>
            </a:r>
            <a:endParaRPr kumimoji="0" lang="zh-CN" altLang="en-US" sz="1800" b="0" i="0" u="none" strike="noStrike" kern="0" cap="none" spc="0" normalizeH="0" baseline="0" noProof="0" dirty="0">
              <a:ln>
                <a:noFill/>
              </a:ln>
              <a:solidFill>
                <a:schemeClr val="bg1">
                  <a:lumMod val="50000"/>
                </a:schemeClr>
              </a:solidFill>
              <a:effectLst/>
              <a:uLnTx/>
              <a:uFillTx/>
              <a:latin typeface="Times New Roman"/>
              <a:ea typeface="微软雅黑" panose="020B0503020204020204" pitchFamily="34" charset="-122"/>
            </a:endParaRPr>
          </a:p>
        </p:txBody>
      </p:sp>
      <p:sp>
        <p:nvSpPr>
          <p:cNvPr id="18" name="箭头: 右 17">
            <a:extLst>
              <a:ext uri="{FF2B5EF4-FFF2-40B4-BE49-F238E27FC236}">
                <a16:creationId xmlns:a16="http://schemas.microsoft.com/office/drawing/2014/main" id="{3A229297-CB56-4C40-9F3F-85DA0D186856}"/>
              </a:ext>
            </a:extLst>
          </p:cNvPr>
          <p:cNvSpPr/>
          <p:nvPr/>
        </p:nvSpPr>
        <p:spPr>
          <a:xfrm>
            <a:off x="8201760" y="5337653"/>
            <a:ext cx="474641" cy="208770"/>
          </a:xfrm>
          <a:prstGeom prst="rightArrow">
            <a:avLst/>
          </a:prstGeom>
          <a:noFill/>
          <a:ln w="19050" cap="flat" cmpd="sng" algn="ctr">
            <a:solidFill>
              <a:schemeClr val="bg1">
                <a:lumMod val="50000"/>
              </a:schemeClr>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78" eaLnBrk="1" fontAlgn="auto" latinLnBrk="0" hangingPunct="1">
              <a:lnSpc>
                <a:spcPct val="100000"/>
              </a:lnSpc>
              <a:spcBef>
                <a:spcPts val="0"/>
              </a:spcBef>
              <a:spcAft>
                <a:spcPts val="0"/>
              </a:spcAft>
              <a:buClrTx/>
              <a:buSzTx/>
              <a:buFontTx/>
              <a:buNone/>
              <a:tabLst/>
              <a:defRPr/>
            </a:pPr>
            <a:endParaRPr kumimoji="0" lang="zh-CN" altLang="en-US" sz="1100" b="0" i="0" u="none" strike="noStrike" kern="0" cap="none" spc="0" normalizeH="0" baseline="0" noProof="0">
              <a:ln>
                <a:noFill/>
              </a:ln>
              <a:solidFill>
                <a:schemeClr val="bg1">
                  <a:lumMod val="50000"/>
                </a:schemeClr>
              </a:solidFill>
              <a:effectLst/>
              <a:uLnTx/>
              <a:uFillTx/>
              <a:latin typeface="Times New Roman"/>
              <a:ea typeface="MS Gothic"/>
              <a:cs typeface="+mn-cs"/>
            </a:endParaRPr>
          </a:p>
        </p:txBody>
      </p:sp>
      <p:sp>
        <p:nvSpPr>
          <p:cNvPr id="12" name="矩形: 圆角 11">
            <a:extLst>
              <a:ext uri="{FF2B5EF4-FFF2-40B4-BE49-F238E27FC236}">
                <a16:creationId xmlns:a16="http://schemas.microsoft.com/office/drawing/2014/main" id="{582B906E-9EB8-4533-A2E7-499A690C93BD}"/>
              </a:ext>
            </a:extLst>
          </p:cNvPr>
          <p:cNvSpPr/>
          <p:nvPr/>
        </p:nvSpPr>
        <p:spPr>
          <a:xfrm>
            <a:off x="6539023" y="5148167"/>
            <a:ext cx="1655542" cy="569692"/>
          </a:xfrm>
          <a:prstGeom prst="roundRect">
            <a:avLst>
              <a:gd name="adj" fmla="val 22327"/>
            </a:avLst>
          </a:prstGeom>
          <a:noFill/>
          <a:ln w="1905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eaLnBrk="1" fontAlgn="auto" hangingPunct="1">
              <a:spcBef>
                <a:spcPts val="0"/>
              </a:spcBef>
              <a:spcAft>
                <a:spcPts val="0"/>
              </a:spcAft>
              <a:defRPr/>
            </a:pPr>
            <a:r>
              <a:rPr lang="en-US" altLang="zh-CN" sz="1800" kern="0" dirty="0">
                <a:solidFill>
                  <a:schemeClr val="bg1">
                    <a:lumMod val="50000"/>
                  </a:schemeClr>
                </a:solidFill>
                <a:latin typeface="Times New Roman"/>
                <a:ea typeface="微软雅黑" panose="020B0503020204020204" pitchFamily="34" charset="-122"/>
              </a:rPr>
              <a:t>STA reports switch delay </a:t>
            </a:r>
            <a:endParaRPr kumimoji="0" lang="zh-CN" altLang="en-US" sz="1800" b="0" i="0" u="none" strike="noStrike" kern="0" cap="none" spc="0" normalizeH="0" baseline="0" noProof="0" dirty="0">
              <a:ln>
                <a:noFill/>
              </a:ln>
              <a:solidFill>
                <a:schemeClr val="bg1">
                  <a:lumMod val="50000"/>
                </a:schemeClr>
              </a:solidFill>
              <a:effectLst/>
              <a:uLnTx/>
              <a:uFillTx/>
              <a:latin typeface="Times New Roman"/>
              <a:ea typeface="微软雅黑" panose="020B0503020204020204" pitchFamily="34" charset="-122"/>
            </a:endParaRPr>
          </a:p>
        </p:txBody>
      </p:sp>
      <p:sp>
        <p:nvSpPr>
          <p:cNvPr id="13" name="箭头: 右 12">
            <a:extLst>
              <a:ext uri="{FF2B5EF4-FFF2-40B4-BE49-F238E27FC236}">
                <a16:creationId xmlns:a16="http://schemas.microsoft.com/office/drawing/2014/main" id="{2156FCF2-53ED-4EA0-937C-7274211852E0}"/>
              </a:ext>
            </a:extLst>
          </p:cNvPr>
          <p:cNvSpPr/>
          <p:nvPr/>
        </p:nvSpPr>
        <p:spPr>
          <a:xfrm>
            <a:off x="6051289" y="5346678"/>
            <a:ext cx="474641" cy="190720"/>
          </a:xfrm>
          <a:prstGeom prst="rightArrow">
            <a:avLst/>
          </a:prstGeom>
          <a:noFill/>
          <a:ln w="19050" cap="flat" cmpd="sng" algn="ctr">
            <a:solidFill>
              <a:schemeClr val="bg1">
                <a:lumMod val="50000"/>
              </a:schemeClr>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78" eaLnBrk="1" fontAlgn="auto" latinLnBrk="0" hangingPunct="1">
              <a:lnSpc>
                <a:spcPct val="100000"/>
              </a:lnSpc>
              <a:spcBef>
                <a:spcPts val="0"/>
              </a:spcBef>
              <a:spcAft>
                <a:spcPts val="0"/>
              </a:spcAft>
              <a:buClrTx/>
              <a:buSzTx/>
              <a:buFontTx/>
              <a:buNone/>
              <a:tabLst/>
              <a:defRPr/>
            </a:pPr>
            <a:endParaRPr kumimoji="0" lang="zh-CN" altLang="en-US" sz="1100" b="0" i="0" u="none" strike="noStrike" kern="0" cap="none" spc="0" normalizeH="0" baseline="0" noProof="0">
              <a:ln>
                <a:noFill/>
              </a:ln>
              <a:solidFill>
                <a:schemeClr val="bg1">
                  <a:lumMod val="50000"/>
                </a:schemeClr>
              </a:solidFill>
              <a:effectLst/>
              <a:uLnTx/>
              <a:uFillTx/>
              <a:latin typeface="Times New Roman"/>
              <a:ea typeface="MS Gothic"/>
              <a:cs typeface="+mn-cs"/>
            </a:endParaRPr>
          </a:p>
        </p:txBody>
      </p:sp>
    </p:spTree>
    <p:extLst>
      <p:ext uri="{BB962C8B-B14F-4D97-AF65-F5344CB8AC3E}">
        <p14:creationId xmlns:p14="http://schemas.microsoft.com/office/powerpoint/2010/main" val="364361978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22">
                                            <p:txEl>
                                              <p:pRg st="1" end="1"/>
                                            </p:txEl>
                                          </p:spTgt>
                                        </p:tgtEl>
                                        <p:attrNameLst>
                                          <p:attrName>style.visibility</p:attrName>
                                        </p:attrNameLst>
                                      </p:cBhvr>
                                      <p:to>
                                        <p:strVal val="visible"/>
                                      </p:to>
                                    </p:set>
                                    <p:animEffect transition="in" filter="fade">
                                      <p:cBhvr>
                                        <p:cTn id="7" dur="500"/>
                                        <p:tgtEl>
                                          <p:spTgt spid="512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122">
                                            <p:txEl>
                                              <p:pRg st="2" end="2"/>
                                            </p:txEl>
                                          </p:spTgt>
                                        </p:tgtEl>
                                        <p:attrNameLst>
                                          <p:attrName>style.visibility</p:attrName>
                                        </p:attrNameLst>
                                      </p:cBhvr>
                                      <p:to>
                                        <p:strVal val="visible"/>
                                      </p:to>
                                    </p:set>
                                    <p:animEffect transition="in" filter="fade">
                                      <p:cBhvr>
                                        <p:cTn id="12" dur="500"/>
                                        <p:tgtEl>
                                          <p:spTgt spid="512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122">
                                            <p:txEl>
                                              <p:pRg st="3" end="3"/>
                                            </p:txEl>
                                          </p:spTgt>
                                        </p:tgtEl>
                                        <p:attrNameLst>
                                          <p:attrName>style.visibility</p:attrName>
                                        </p:attrNameLst>
                                      </p:cBhvr>
                                      <p:to>
                                        <p:strVal val="visible"/>
                                      </p:to>
                                    </p:set>
                                    <p:animEffect transition="in" filter="fade">
                                      <p:cBhvr>
                                        <p:cTn id="17" dur="500"/>
                                        <p:tgtEl>
                                          <p:spTgt spid="512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Summary</a:t>
            </a:r>
          </a:p>
        </p:txBody>
      </p:sp>
      <p:sp>
        <p:nvSpPr>
          <p:cNvPr id="2" name="Content Placeholder 1"/>
          <p:cNvSpPr>
            <a:spLocks noGrp="1"/>
          </p:cNvSpPr>
          <p:nvPr>
            <p:ph idx="1"/>
          </p:nvPr>
        </p:nvSpPr>
        <p:spPr>
          <a:xfrm>
            <a:off x="818896" y="2019461"/>
            <a:ext cx="10552094" cy="4113213"/>
          </a:xfrm>
        </p:spPr>
        <p:txBody>
          <a:bodyPr/>
          <a:lstStyle/>
          <a:p>
            <a:pPr marL="0" algn="just">
              <a:spcBef>
                <a:spcPts val="0"/>
              </a:spcBef>
              <a:buFont typeface="Arial" panose="020B0604020202020204" pitchFamily="34" charset="0"/>
              <a:buChar char="•"/>
            </a:pPr>
            <a:r>
              <a:rPr lang="en-US" altLang="zh-CN" sz="1800" dirty="0"/>
              <a:t>In this contribution, we propose to update NPCA primary channel. OBSS’s bandwidth or other ongoing/potential interferences (including various coexistence issues) may cover or interfere with the predefined NPCA primary channel. </a:t>
            </a:r>
          </a:p>
          <a:p>
            <a:pPr marL="0" algn="just">
              <a:spcBef>
                <a:spcPts val="0"/>
              </a:spcBef>
              <a:buFont typeface="Arial" panose="020B0604020202020204" pitchFamily="34" charset="0"/>
              <a:buChar char="•"/>
            </a:pPr>
            <a:endParaRPr lang="en-US" altLang="zh-CN" sz="1800" dirty="0"/>
          </a:p>
          <a:p>
            <a:pPr marL="0" algn="just">
              <a:spcBef>
                <a:spcPts val="0"/>
              </a:spcBef>
              <a:buFont typeface="Arial" panose="020B0604020202020204" pitchFamily="34" charset="0"/>
              <a:buChar char="•"/>
            </a:pPr>
            <a:r>
              <a:rPr lang="en-US" altLang="zh-CN" sz="1800" dirty="0"/>
              <a:t>AP announces the NPCA primary channel and the time it becomes effective. After it takes effect, the STA can switch to it when NPCA conditions are met. </a:t>
            </a:r>
          </a:p>
          <a:p>
            <a:pPr marL="0" algn="just">
              <a:spcBef>
                <a:spcPts val="0"/>
              </a:spcBef>
              <a:buFont typeface="Arial" panose="020B0604020202020204" pitchFamily="34" charset="0"/>
              <a:buChar char="•"/>
            </a:pPr>
            <a:endParaRPr lang="en-US" altLang="zh-CN" sz="1800" dirty="0"/>
          </a:p>
          <a:p>
            <a:pPr marL="377100" indent="0" algn="just">
              <a:spcBef>
                <a:spcPts val="0"/>
              </a:spcBef>
            </a:pPr>
            <a:endParaRPr lang="en-US" altLang="zh-CN" sz="1800" b="0" dirty="0"/>
          </a:p>
          <a:p>
            <a:pPr marL="0" lvl="0" algn="just">
              <a:spcBef>
                <a:spcPts val="0"/>
              </a:spcBef>
              <a:buFont typeface="Arial" panose="020B0604020202020204" pitchFamily="34" charset="0"/>
              <a:buChar char="•"/>
            </a:pPr>
            <a:r>
              <a:rPr lang="en-US" altLang="zh-CN" sz="1800" dirty="0"/>
              <a:t>The mechanism to update the NPCA primary channel to adapt to the channel conditions and NPCA </a:t>
            </a:r>
            <a:r>
              <a:rPr lang="en-US" altLang="zh-CN" sz="1800" dirty="0" err="1"/>
              <a:t>STAs’</a:t>
            </a:r>
            <a:r>
              <a:rPr lang="zh-CN" altLang="en-US" sz="1800" dirty="0"/>
              <a:t> </a:t>
            </a:r>
            <a:r>
              <a:rPr lang="en-US" altLang="zh-CN" sz="1800" dirty="0"/>
              <a:t>capability</a:t>
            </a:r>
            <a:r>
              <a:rPr lang="en-US" altLang="zh-CN" sz="1800" b="0" dirty="0"/>
              <a:t> </a:t>
            </a:r>
            <a:r>
              <a:rPr lang="en-US" altLang="zh-CN" sz="1800" dirty="0"/>
              <a:t>is conducive to realizing the original intention of non-primary channel access.  </a:t>
            </a:r>
            <a:endParaRPr lang="en-US" altLang="zh-CN" sz="2000" dirty="0"/>
          </a:p>
          <a:p>
            <a:pPr marL="0" indent="0" algn="just">
              <a:spcBef>
                <a:spcPts val="0"/>
              </a:spcBef>
            </a:pPr>
            <a:endParaRPr lang="en-US" altLang="zh-CN"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Jun 2024</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2725362" y="2132856"/>
            <a:ext cx="6840759" cy="3384376"/>
          </a:xfrm>
        </p:spPr>
        <p:txBody>
          <a:bodyPr/>
          <a:lstStyle/>
          <a:p>
            <a:r>
              <a:rPr lang="en-US" altLang="zh-CN" sz="1800" dirty="0"/>
              <a:t>[1] 11-23/34, Non-primary channel utilization</a:t>
            </a:r>
          </a:p>
          <a:p>
            <a:r>
              <a:rPr lang="en-US" altLang="zh-CN" sz="1800" dirty="0"/>
              <a:t>[2] 11-23/1414, Secondary channel usage follow up</a:t>
            </a:r>
          </a:p>
          <a:p>
            <a:r>
              <a:rPr lang="en-US" altLang="zh-CN" sz="1800" dirty="0"/>
              <a:t>[3] 11-23/961, UHR secondary channel access</a:t>
            </a:r>
          </a:p>
          <a:p>
            <a:r>
              <a:rPr lang="en-US" altLang="zh-CN" sz="1800" dirty="0"/>
              <a:t>[4] 11-23/797, Non-primary channel access</a:t>
            </a:r>
          </a:p>
          <a:p>
            <a:r>
              <a:rPr lang="en-US" altLang="zh-CN" sz="1800" dirty="0"/>
              <a:t>[5] 11-23/1891, Nonprimary channel access - follow up</a:t>
            </a:r>
          </a:p>
          <a:p>
            <a:r>
              <a:rPr lang="en-US" altLang="zh-CN" sz="1800" dirty="0"/>
              <a:t>[6] 11-23/2005, Non-primary channel access (NPCA)</a:t>
            </a:r>
          </a:p>
          <a:p>
            <a:r>
              <a:rPr lang="en-US" altLang="zh-CN" sz="1800" dirty="0"/>
              <a:t>[7] 11-24/427, Enabling Non-Primary Channel Access</a:t>
            </a:r>
          </a:p>
          <a:p>
            <a:r>
              <a:rPr lang="en-US" altLang="zh-CN" sz="1800" dirty="0"/>
              <a:t>[8] 11-24/486, Some considerations on non-primary channel access</a:t>
            </a:r>
          </a:p>
          <a:p>
            <a:r>
              <a:rPr lang="en-US" altLang="zh-CN" sz="1800" dirty="0"/>
              <a:t>[9] 11-24/70, Some details about non-primary channel access</a:t>
            </a:r>
          </a:p>
          <a:p>
            <a:endParaRPr lang="en-US" altLang="zh-CN" dirty="0"/>
          </a:p>
          <a:p>
            <a:endParaRPr lang="en-US" altLang="zh-CN" dirty="0"/>
          </a:p>
          <a:p>
            <a:endParaRPr lang="en-US" altLang="zh-CN" dirty="0"/>
          </a:p>
          <a:p>
            <a:endParaRPr lang="en-US" altLang="zh-CN" dirty="0"/>
          </a:p>
          <a:p>
            <a:endParaRPr lang="en-US" altLang="zh-CN"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Jun 2024</a:t>
            </a:r>
            <a:endParaRPr lang="en-GB" altLang="zh-CN" dirty="0"/>
          </a:p>
        </p:txBody>
      </p:sp>
    </p:spTree>
    <p:extLst>
      <p:ext uri="{BB962C8B-B14F-4D97-AF65-F5344CB8AC3E}">
        <p14:creationId xmlns:p14="http://schemas.microsoft.com/office/powerpoint/2010/main" val="34451920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7656</TotalTime>
  <Words>1015</Words>
  <Application>Microsoft Office PowerPoint</Application>
  <PresentationFormat>宽屏</PresentationFormat>
  <Paragraphs>162</Paragraphs>
  <Slides>9</Slides>
  <Notes>9</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9</vt:i4>
      </vt:variant>
    </vt:vector>
  </HeadingPairs>
  <TitlesOfParts>
    <vt:vector size="17" baseType="lpstr">
      <vt:lpstr>Arial Unicode MS</vt:lpstr>
      <vt:lpstr>MS Gothic</vt:lpstr>
      <vt:lpstr>宋体</vt:lpstr>
      <vt:lpstr>微软雅黑</vt:lpstr>
      <vt:lpstr>Arial</vt:lpstr>
      <vt:lpstr>Times New Roman</vt:lpstr>
      <vt:lpstr>Office 主题​​</vt:lpstr>
      <vt:lpstr>Document</vt:lpstr>
      <vt:lpstr>Considerations on NPCA</vt:lpstr>
      <vt:lpstr>Introduction</vt:lpstr>
      <vt:lpstr>Motivation</vt:lpstr>
      <vt:lpstr>Motivation</vt:lpstr>
      <vt:lpstr>Motivation</vt:lpstr>
      <vt:lpstr>Motivation</vt:lpstr>
      <vt:lpstr>Proposal: NPCA primary channel update</vt:lpstr>
      <vt:lpstr>Summary</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maozhi (C)</dc:creator>
  <cp:keywords/>
  <cp:lastModifiedBy>zhangmaolin</cp:lastModifiedBy>
  <cp:revision>285</cp:revision>
  <cp:lastPrinted>1601-01-01T00:00:00Z</cp:lastPrinted>
  <dcterms:created xsi:type="dcterms:W3CDTF">2024-02-17T02:53:22Z</dcterms:created>
  <dcterms:modified xsi:type="dcterms:W3CDTF">2024-07-10T06:43:22Z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(3)EGeokZfURD5/5ld4MQkxXyNiuse3YgAl9EJJHRad9qaXTT+Z07wNsN5t8E8obElnQ1hu9DO5
eYxmh0Gx+IKn1JSH8zb467j4ub/BI/vOr0EvSq1A1SGHzDC5tDsl1dHBe/muDtgWJbfvDTAE
yfQuW0FsJok9RSrhJa8Mx6AWJLxlYlc+Ni6yHdZpvZWf7VhoX5oepNU3j+K70qGr4AVLvMD0
ylPNOMnxuVoDcwn2aw</vt:lpwstr>
  </property>
  <property fmtid="{D5CDD505-2E9C-101B-9397-08002B2CF9AE}" pid="3" name="_2015_ms_pID_7253431">
    <vt:lpwstr>DlvAqAvIklhi/p+DeHzf8/Z5A2s2NhtR4rDdH0Gh4osty7U5cnf27W
Xa3JrSnxCTI90HTMdZGxY/zptOsYbXjhgFmswGBWZ5DsiM3y+zD4ST0K39uUoPPpkW2SJPHn
7ulorM4La+Iu6mxd0NMtfmkDrmMmnla41NVk8LjR3qoNM7d7JOGw6Bztu9Evvx18aebLNt6d
1ekZgSqyyRDIOLyHU0TVFhG5fsTzX3nPgPAC</vt:lpwstr>
  </property>
  <property fmtid="{D5CDD505-2E9C-101B-9397-08002B2CF9AE}" pid="4" name="_2015_ms_pID_7253432">
    <vt:lpwstr>1Ebmd5OqfI2SXGu5GYmMuKg=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1719477044</vt:lpwstr>
  </property>
</Properties>
</file>