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69" r:id="rId3"/>
    <p:sldId id="299" r:id="rId4"/>
    <p:sldId id="305" r:id="rId5"/>
    <p:sldId id="304" r:id="rId6"/>
    <p:sldId id="307" r:id="rId7"/>
    <p:sldId id="303" r:id="rId8"/>
    <p:sldId id="291" r:id="rId9"/>
    <p:sldId id="292"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oyuchen (Jason Yuchen Guo)" initials="G(YG" lastIdx="1" clrIdx="0">
    <p:extLst>
      <p:ext uri="{19B8F6BF-5375-455C-9EA6-DF929625EA0E}">
        <p15:presenceInfo xmlns:p15="http://schemas.microsoft.com/office/powerpoint/2012/main" userId="S-1-5-21-147214757-305610072-1517763936-25942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71" autoAdjust="0"/>
    <p:restoredTop sz="96349" autoAdjust="0"/>
  </p:normalViewPr>
  <p:slideViewPr>
    <p:cSldViewPr>
      <p:cViewPr varScale="1">
        <p:scale>
          <a:sx n="164" d="100"/>
          <a:sy n="164" d="100"/>
        </p:scale>
        <p:origin x="1824" y="10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a:t>
            </a:r>
            <a:r>
              <a:rPr lang="en-GB" dirty="0" err="1"/>
              <a:t>etc</a:t>
            </a:r>
            <a:r>
              <a:rPr lang="en-GB" dirty="0"/>
              <a:t>,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2023</a:t>
            </a:r>
            <a:endParaRPr lang="en-GB" altLang="zh-CN"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Jason </a:t>
            </a:r>
            <a:r>
              <a:rPr lang="en-GB" dirty="0" err="1"/>
              <a:t>Yuchen</a:t>
            </a:r>
            <a:r>
              <a:rPr lang="en-GB" dirty="0"/>
              <a:t> Guo, et al., Huawei Technologies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a:t>2023</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2024</a:t>
            </a:r>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1077</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altLang="zh-CN" dirty="0"/>
              <a:t>Discussions on Non-Primary Channel Access</a:t>
            </a:r>
            <a:endParaRPr lang="en-GB" dirty="0"/>
          </a:p>
        </p:txBody>
      </p:sp>
      <p:sp>
        <p:nvSpPr>
          <p:cNvPr id="3074" name="Rectangle 2"/>
          <p:cNvSpPr>
            <a:spLocks noGrp="1" noChangeArrowheads="1"/>
          </p:cNvSpPr>
          <p:nvPr>
            <p:ph idx="1"/>
          </p:nvPr>
        </p:nvSpPr>
        <p:spPr/>
        <p:txBody>
          <a:bodyPr/>
          <a:lstStyle/>
          <a:p>
            <a:pPr algn="ctr"/>
            <a:r>
              <a:rPr lang="en-GB" dirty="0"/>
              <a:t>Date: 2024-06-18</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格 1"/>
          <p:cNvGraphicFramePr>
            <a:graphicFrameLocks noGrp="1"/>
          </p:cNvGraphicFramePr>
          <p:nvPr>
            <p:extLst>
              <p:ext uri="{D42A27DB-BD31-4B8C-83A1-F6EECF244321}">
                <p14:modId xmlns:p14="http://schemas.microsoft.com/office/powerpoint/2010/main" val="3095574964"/>
              </p:ext>
            </p:extLst>
          </p:nvPr>
        </p:nvGraphicFramePr>
        <p:xfrm>
          <a:off x="1219198" y="2821146"/>
          <a:ext cx="6629400" cy="2682240"/>
        </p:xfrm>
        <a:graphic>
          <a:graphicData uri="http://schemas.openxmlformats.org/drawingml/2006/table">
            <a:tbl>
              <a:tblPr firstRow="1" bandRow="1">
                <a:tableStyleId>{C4B1156A-380E-4F78-BDF5-A606A8083BF9}</a:tableStyleId>
              </a:tblPr>
              <a:tblGrid>
                <a:gridCol w="1325880">
                  <a:extLst>
                    <a:ext uri="{9D8B030D-6E8A-4147-A177-3AD203B41FA5}">
                      <a16:colId xmlns:a16="http://schemas.microsoft.com/office/drawing/2014/main" val="20000"/>
                    </a:ext>
                  </a:extLst>
                </a:gridCol>
                <a:gridCol w="1325880">
                  <a:extLst>
                    <a:ext uri="{9D8B030D-6E8A-4147-A177-3AD203B41FA5}">
                      <a16:colId xmlns:a16="http://schemas.microsoft.com/office/drawing/2014/main" val="20001"/>
                    </a:ext>
                  </a:extLst>
                </a:gridCol>
                <a:gridCol w="1325880">
                  <a:extLst>
                    <a:ext uri="{9D8B030D-6E8A-4147-A177-3AD203B41FA5}">
                      <a16:colId xmlns:a16="http://schemas.microsoft.com/office/drawing/2014/main" val="20002"/>
                    </a:ext>
                  </a:extLst>
                </a:gridCol>
                <a:gridCol w="1325880">
                  <a:extLst>
                    <a:ext uri="{9D8B030D-6E8A-4147-A177-3AD203B41FA5}">
                      <a16:colId xmlns:a16="http://schemas.microsoft.com/office/drawing/2014/main" val="20003"/>
                    </a:ext>
                  </a:extLst>
                </a:gridCol>
                <a:gridCol w="1325880">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Affiliations</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r>
                        <a:rPr lang="en-US" sz="1200" dirty="0"/>
                        <a:t>Jason Yuchen Guo</a:t>
                      </a:r>
                    </a:p>
                  </a:txBody>
                  <a:tcPr/>
                </a:tc>
                <a:tc rowSpan="6">
                  <a:txBody>
                    <a:bodyPr/>
                    <a:lstStyle/>
                    <a:p>
                      <a:r>
                        <a:rPr lang="en-US" sz="1200" dirty="0"/>
                        <a:t>Huawei Technologies</a:t>
                      </a:r>
                    </a:p>
                  </a:txBody>
                  <a:tcPr/>
                </a:tc>
                <a:tc>
                  <a:txBody>
                    <a:bodyPr/>
                    <a:lstStyle/>
                    <a:p>
                      <a:endParaRPr lang="en-US" sz="1200"/>
                    </a:p>
                  </a:txBody>
                  <a:tcPr/>
                </a:tc>
                <a:tc>
                  <a:txBody>
                    <a:bodyPr/>
                    <a:lstStyle/>
                    <a:p>
                      <a:endParaRPr lang="en-US" sz="1200"/>
                    </a:p>
                  </a:txBody>
                  <a:tcPr/>
                </a:tc>
                <a:tc>
                  <a:txBody>
                    <a:bodyPr/>
                    <a:lstStyle/>
                    <a:p>
                      <a:r>
                        <a:rPr lang="en-US" sz="1200" dirty="0"/>
                        <a:t>guoyuchen@huawei.com</a:t>
                      </a:r>
                    </a:p>
                  </a:txBody>
                  <a:tcPr/>
                </a:tc>
                <a:extLst>
                  <a:ext uri="{0D108BD9-81ED-4DB2-BD59-A6C34878D82A}">
                    <a16:rowId xmlns:a16="http://schemas.microsoft.com/office/drawing/2014/main" val="10001"/>
                  </a:ext>
                </a:extLst>
              </a:tr>
              <a:tr h="370840">
                <a:tc>
                  <a:txBody>
                    <a:bodyPr/>
                    <a:lstStyle/>
                    <a:p>
                      <a:r>
                        <a:rPr lang="en-US" sz="1200" dirty="0" err="1"/>
                        <a:t>Yunbo</a:t>
                      </a:r>
                      <a:r>
                        <a:rPr lang="en-US" sz="1200" dirty="0"/>
                        <a:t> Li</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a:p>
                  </a:txBody>
                  <a:tcPr/>
                </a:tc>
                <a:extLst>
                  <a:ext uri="{0D108BD9-81ED-4DB2-BD59-A6C34878D82A}">
                    <a16:rowId xmlns:a16="http://schemas.microsoft.com/office/drawing/2014/main" val="10002"/>
                  </a:ext>
                </a:extLst>
              </a:tr>
              <a:tr h="370840">
                <a:tc>
                  <a:txBody>
                    <a:bodyPr/>
                    <a:lstStyle/>
                    <a:p>
                      <a:r>
                        <a:rPr lang="en-US" sz="1200" dirty="0" err="1"/>
                        <a:t>Guogang</a:t>
                      </a:r>
                      <a:r>
                        <a:rPr lang="en-US" sz="1200" dirty="0"/>
                        <a:t> Huang</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3"/>
                  </a:ext>
                </a:extLst>
              </a:tr>
              <a:tr h="370840">
                <a:tc>
                  <a:txBody>
                    <a:bodyPr/>
                    <a:lstStyle/>
                    <a:p>
                      <a:r>
                        <a:rPr lang="en-US" sz="1200" dirty="0"/>
                        <a:t>Ming </a:t>
                      </a:r>
                      <a:r>
                        <a:rPr lang="en-US" sz="1200" dirty="0" err="1"/>
                        <a:t>Gan</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4"/>
                  </a:ext>
                </a:extLst>
              </a:tr>
              <a:tr h="370840">
                <a:tc>
                  <a:txBody>
                    <a:bodyPr/>
                    <a:lstStyle/>
                    <a:p>
                      <a:r>
                        <a:rPr lang="en-US" sz="1200" dirty="0"/>
                        <a:t>Yue Zhao</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5"/>
                  </a:ext>
                </a:extLst>
              </a:tr>
              <a:tr h="370840">
                <a:tc>
                  <a:txBody>
                    <a:bodyPr/>
                    <a:lstStyle/>
                    <a:p>
                      <a:r>
                        <a:rPr lang="en-US" sz="1200" dirty="0" err="1"/>
                        <a:t>Maolin</a:t>
                      </a:r>
                      <a:r>
                        <a:rPr lang="en-US" sz="1200" dirty="0"/>
                        <a:t> Zhang</a:t>
                      </a:r>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6"/>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a:t>The motion for Non-Primary Channel Access (NPCA) has passed during the May 2024 meeting as follows.</a:t>
            </a:r>
          </a:p>
          <a:p>
            <a:pPr>
              <a:buFont typeface="Arial" pitchFamily="34" charset="0"/>
              <a:buChar char="•"/>
            </a:pPr>
            <a:endParaRPr lang="en-US" altLang="zh-CN" sz="1800" b="0" dirty="0"/>
          </a:p>
          <a:p>
            <a:pPr>
              <a:buFont typeface="Arial" pitchFamily="34" charset="0"/>
              <a:buChar char="•"/>
            </a:pPr>
            <a:r>
              <a:rPr lang="en-US" altLang="zh-CN" sz="1800" b="0" dirty="0"/>
              <a:t>Move to add the following text to the </a:t>
            </a:r>
            <a:r>
              <a:rPr lang="en-US" altLang="zh-CN" sz="1800" b="0" dirty="0" err="1"/>
              <a:t>TGbn</a:t>
            </a:r>
            <a:r>
              <a:rPr lang="en-US" altLang="zh-CN" sz="1800" b="0" dirty="0"/>
              <a:t> SFD:</a:t>
            </a:r>
          </a:p>
          <a:p>
            <a:r>
              <a:rPr lang="en-US" altLang="zh-CN" sz="1600" dirty="0"/>
              <a:t>	</a:t>
            </a:r>
            <a:r>
              <a:rPr lang="en-US" altLang="zh-CN" sz="1600" dirty="0" err="1"/>
              <a:t>TGbn</a:t>
            </a:r>
            <a:r>
              <a:rPr lang="en-US" altLang="zh-CN" sz="1600" dirty="0"/>
              <a:t> defines a mode of operation that enables a STA to access the secondary channel while the primary channel is known to be busy due to OBSS traffic or other TBD conditions.</a:t>
            </a:r>
          </a:p>
          <a:p>
            <a:pPr marL="800100" lvl="1" indent="-342900">
              <a:buFont typeface="Arial" panose="020B0604020202020204" pitchFamily="34" charset="0"/>
              <a:buChar char="•"/>
            </a:pPr>
            <a:r>
              <a:rPr lang="en-US" altLang="zh-CN" sz="1400" dirty="0"/>
              <a:t>The mode of operation shall not assume that the STA is capable to detect or decode a frame and obtain NAV information of the secondary channel concurrently with the primary channel.</a:t>
            </a:r>
          </a:p>
          <a:p>
            <a:pPr marL="800100" lvl="1" indent="-342900">
              <a:buFont typeface="Arial" panose="020B0604020202020204" pitchFamily="34" charset="0"/>
              <a:buChar char="•"/>
            </a:pPr>
            <a:r>
              <a:rPr lang="en-US" altLang="zh-CN" sz="1400" dirty="0"/>
              <a:t>A BSS shall only have a single NPCA primary channel (name TBD) on which the STA contends while the primary channel of the BSS is known to be busy due to OBSS traffic or other TBD conditions.</a:t>
            </a:r>
          </a:p>
          <a:p>
            <a:pPr>
              <a:buFont typeface="Arial" pitchFamily="34" charset="0"/>
              <a:buChar char="•"/>
            </a:pPr>
            <a:endParaRPr lang="en-US" altLang="zh-CN" sz="1800" b="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a:t>The gain of NPCA comes from the following fact:</a:t>
            </a:r>
          </a:p>
          <a:p>
            <a:pPr lvl="1">
              <a:buFont typeface="Arial" pitchFamily="34" charset="0"/>
              <a:buChar char="•"/>
            </a:pPr>
            <a:r>
              <a:rPr lang="en-US" altLang="zh-CN" sz="1400" b="0" dirty="0"/>
              <a:t>When the occupied bandwidth of the OBSS transmission is smaller than the BSS operating bandwidth, the STAs in the BSS can utilize the idle channels within the BSS BW by performing NPCA</a:t>
            </a:r>
          </a:p>
          <a:p>
            <a:pPr>
              <a:buFont typeface="Arial" pitchFamily="34" charset="0"/>
              <a:buChar char="•"/>
            </a:pPr>
            <a:r>
              <a:rPr lang="en-US" altLang="zh-CN" sz="1800" b="0" dirty="0"/>
              <a:t>The basic operations of the AP and the non-AP STAs include:</a:t>
            </a:r>
          </a:p>
          <a:p>
            <a:pPr lvl="1">
              <a:buFont typeface="Arial" pitchFamily="34" charset="0"/>
              <a:buChar char="•"/>
            </a:pPr>
            <a:r>
              <a:rPr lang="en-US" altLang="zh-CN" sz="1400" b="0" dirty="0"/>
              <a:t>The AP and the non-AP STAs will switch to the</a:t>
            </a:r>
            <a:r>
              <a:rPr lang="zh-CN" altLang="en-US" sz="1400" b="0" dirty="0"/>
              <a:t> </a:t>
            </a:r>
            <a:r>
              <a:rPr lang="en-US" altLang="zh-CN" sz="1400" b="0" dirty="0"/>
              <a:t>NPCA primary channel (configured by the AP, e.g., in the Beacon frame) when detecting an OBSS packet on the primary channel, and switch back to the primary channel when the TXOP (obtained by the OBSS STA on the primary channel) ends</a:t>
            </a:r>
          </a:p>
          <a:p>
            <a:pPr lvl="1">
              <a:buFont typeface="Arial" pitchFamily="34" charset="0"/>
              <a:buChar char="•"/>
            </a:pPr>
            <a:r>
              <a:rPr lang="en-US" altLang="zh-CN" sz="1400" b="0" dirty="0"/>
              <a:t>Some conditions need to be met:</a:t>
            </a:r>
          </a:p>
          <a:p>
            <a:pPr lvl="2">
              <a:buFont typeface="Arial" pitchFamily="34" charset="0"/>
              <a:buChar char="•"/>
            </a:pPr>
            <a:r>
              <a:rPr lang="en-US" altLang="zh-CN" sz="1200" dirty="0"/>
              <a:t>The NPCA primary channel shall not be occupied by the OBSS transmission</a:t>
            </a:r>
          </a:p>
          <a:p>
            <a:pPr lvl="2">
              <a:buFont typeface="Arial" pitchFamily="34" charset="0"/>
              <a:buChar char="•"/>
            </a:pPr>
            <a:r>
              <a:rPr lang="en-US" altLang="zh-CN" sz="1200" b="0" dirty="0"/>
              <a:t>The </a:t>
            </a:r>
            <a:r>
              <a:rPr lang="en-US" altLang="zh-CN" sz="1200" dirty="0"/>
              <a:t>occupied </a:t>
            </a:r>
            <a:r>
              <a:rPr lang="en-US" altLang="zh-CN" sz="1200" b="0" dirty="0"/>
              <a:t>duration on the primary channel shall be long enough</a:t>
            </a:r>
          </a:p>
          <a:p>
            <a:pPr>
              <a:buFont typeface="Arial" pitchFamily="34" charset="0"/>
              <a:buChar char="•"/>
            </a:pPr>
            <a:r>
              <a:rPr lang="en-US" altLang="zh-CN" sz="1800" b="0" dirty="0"/>
              <a:t>In this contribution, we discuss several aspects of the NPCA operation, including:</a:t>
            </a:r>
          </a:p>
          <a:p>
            <a:pPr lvl="1">
              <a:buFont typeface="Arial" pitchFamily="34" charset="0"/>
              <a:buChar char="•"/>
            </a:pPr>
            <a:r>
              <a:rPr lang="en-US" altLang="zh-CN" sz="1400" dirty="0"/>
              <a:t>NPCA primary channel update</a:t>
            </a:r>
          </a:p>
          <a:p>
            <a:pPr lvl="1">
              <a:buFont typeface="Arial" pitchFamily="34" charset="0"/>
              <a:buChar char="•"/>
            </a:pPr>
            <a:r>
              <a:rPr lang="en-US" altLang="zh-CN" sz="1400" dirty="0"/>
              <a:t>Opportunistic power save for NPCA</a:t>
            </a:r>
          </a:p>
          <a:p>
            <a:pPr lvl="1">
              <a:buFont typeface="Arial" pitchFamily="34" charset="0"/>
              <a:buChar char="•"/>
            </a:pPr>
            <a:r>
              <a:rPr lang="en-US" altLang="zh-CN" sz="1400" dirty="0"/>
              <a:t>EDCA/MU EDCA for NPCA</a:t>
            </a:r>
          </a:p>
        </p:txBody>
      </p:sp>
    </p:spTree>
    <p:extLst>
      <p:ext uri="{BB962C8B-B14F-4D97-AF65-F5344CB8AC3E}">
        <p14:creationId xmlns:p14="http://schemas.microsoft.com/office/powerpoint/2010/main" val="2953479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NPCA primary channel update</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a:t>AP will announce NPCA related parameters in the Beacons and Probe response frames that it transmits, including the location of the NPCA primary channel</a:t>
            </a:r>
          </a:p>
          <a:p>
            <a:pPr>
              <a:buFont typeface="Arial" pitchFamily="34" charset="0"/>
              <a:buChar char="•"/>
            </a:pPr>
            <a:r>
              <a:rPr lang="en-US" altLang="zh-CN" sz="1800" b="0" dirty="0"/>
              <a:t>The AP may want to change the NPCA primary channel because of many reasons</a:t>
            </a:r>
          </a:p>
          <a:p>
            <a:pPr lvl="1">
              <a:buFont typeface="Arial" pitchFamily="34" charset="0"/>
              <a:buChar char="•"/>
            </a:pPr>
            <a:r>
              <a:rPr lang="en-US" altLang="zh-CN" sz="1400" dirty="0"/>
              <a:t>When the NPCA primary channel is near to the primary channel, it’s easily to be occupied by OBSS packet</a:t>
            </a:r>
          </a:p>
          <a:p>
            <a:pPr lvl="1">
              <a:buFont typeface="Arial" pitchFamily="34" charset="0"/>
              <a:buChar char="•"/>
            </a:pPr>
            <a:r>
              <a:rPr lang="en-US" altLang="zh-CN" sz="1400" dirty="0"/>
              <a:t>When the NPCA primary channel is far from the primary channel, narrow band STAs may not be served during NPCA operation</a:t>
            </a:r>
          </a:p>
          <a:p>
            <a:pPr lvl="1">
              <a:buFont typeface="Arial" pitchFamily="34" charset="0"/>
              <a:buChar char="•"/>
            </a:pPr>
            <a:r>
              <a:rPr lang="en-US" altLang="zh-CN" sz="1400" dirty="0"/>
              <a:t>AP may need to change the NPCA primary channel according to the current situation, OBSS traffic, </a:t>
            </a:r>
            <a:r>
              <a:rPr lang="en-US" altLang="zh-CN" sz="1400" dirty="0" err="1"/>
              <a:t>STAs’</a:t>
            </a:r>
            <a:r>
              <a:rPr lang="en-US" altLang="zh-CN" sz="1400" dirty="0"/>
              <a:t> BW, etc.</a:t>
            </a:r>
          </a:p>
          <a:p>
            <a:pPr>
              <a:buFont typeface="Arial" pitchFamily="34" charset="0"/>
              <a:buChar char="•"/>
            </a:pPr>
            <a:r>
              <a:rPr lang="en-US" altLang="zh-CN" sz="1800" b="0" dirty="0"/>
              <a:t>Hence, we propose that the AP should be able to change the NPCA primary channel</a:t>
            </a:r>
          </a:p>
          <a:p>
            <a:pPr lvl="1">
              <a:buFont typeface="Arial" pitchFamily="34" charset="0"/>
              <a:buChar char="•"/>
            </a:pPr>
            <a:r>
              <a:rPr lang="en-US" altLang="zh-CN" sz="1400" b="0" dirty="0"/>
              <a:t>The change of the NPCA primary channel should be regarded as critical update of the BSS</a:t>
            </a:r>
          </a:p>
          <a:p>
            <a:pPr lvl="1">
              <a:buFont typeface="Arial" pitchFamily="34" charset="0"/>
              <a:buChar char="•"/>
            </a:pPr>
            <a:r>
              <a:rPr lang="en-US" altLang="zh-CN" sz="1400" b="0" dirty="0"/>
              <a:t>The AP needs to set the critical update related flags when it decides to change the NPCA primary channel</a:t>
            </a:r>
          </a:p>
        </p:txBody>
      </p:sp>
    </p:spTree>
    <p:extLst>
      <p:ext uri="{BB962C8B-B14F-4D97-AF65-F5344CB8AC3E}">
        <p14:creationId xmlns:p14="http://schemas.microsoft.com/office/powerpoint/2010/main" val="2331744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Opportunistic power save for NPCA</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a:t>NPCA provides more transmission opportunities, meanwhile, it also requires the STAs to detect the events that will trigger NPCA operation, and to perform the channel switching after detecting the NPCA events.</a:t>
            </a:r>
          </a:p>
          <a:p>
            <a:pPr>
              <a:buFont typeface="Arial" pitchFamily="34" charset="0"/>
              <a:buChar char="•"/>
            </a:pPr>
            <a:r>
              <a:rPr lang="en-US" altLang="zh-CN" sz="1800" b="0" dirty="0"/>
              <a:t>All of the above consumes power. Such power consumption may not be a problem when the STA has Low Latency or High Throughput traffic requirement, but can be a burden when the STA does not have such traffic requirement.</a:t>
            </a:r>
          </a:p>
          <a:p>
            <a:pPr>
              <a:buFont typeface="Arial" pitchFamily="34" charset="0"/>
              <a:buChar char="•"/>
            </a:pPr>
            <a:r>
              <a:rPr lang="en-US" altLang="zh-CN" sz="1800" b="0" dirty="0"/>
              <a:t>It is preferred that the STA can disable/enable the NPCA mode flexibly</a:t>
            </a:r>
          </a:p>
          <a:p>
            <a:pPr>
              <a:buFont typeface="Arial" pitchFamily="34" charset="0"/>
              <a:buChar char="•"/>
            </a:pPr>
            <a:r>
              <a:rPr lang="en-US" altLang="zh-CN" sz="1800" b="0" dirty="0"/>
              <a:t>Moreover, when a STA disables NPCA, it can perform opportunistic power save after detecting the NPCA events</a:t>
            </a:r>
          </a:p>
          <a:p>
            <a:pPr lvl="1">
              <a:buFont typeface="Arial" pitchFamily="34" charset="0"/>
              <a:buChar char="•"/>
            </a:pPr>
            <a:r>
              <a:rPr lang="en-US" altLang="zh-CN" sz="1400" dirty="0"/>
              <a:t>Since AP has switched to the NPCA primary channel, no data transmission is possible between the AP and the STA</a:t>
            </a:r>
          </a:p>
          <a:p>
            <a:pPr lvl="1">
              <a:buFont typeface="Arial" pitchFamily="34" charset="0"/>
              <a:buChar char="•"/>
            </a:pPr>
            <a:r>
              <a:rPr lang="en-US" altLang="zh-CN" sz="1400" dirty="0"/>
              <a:t>The power save duration is the length of the basic NAV that triggers the NPCA operation</a:t>
            </a:r>
          </a:p>
          <a:p>
            <a:pPr lvl="1">
              <a:buFont typeface="Arial" pitchFamily="34" charset="0"/>
              <a:buChar char="•"/>
            </a:pPr>
            <a:r>
              <a:rPr lang="en-US" altLang="zh-CN" sz="1400" dirty="0"/>
              <a:t>Note-the NPCA non-supportive STAs may also do so, but it requires such STAs to be able to detect the NPCA events</a:t>
            </a:r>
          </a:p>
        </p:txBody>
      </p:sp>
    </p:spTree>
    <p:extLst>
      <p:ext uri="{BB962C8B-B14F-4D97-AF65-F5344CB8AC3E}">
        <p14:creationId xmlns:p14="http://schemas.microsoft.com/office/powerpoint/2010/main" val="3069078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Opportunistic power save for NPCA</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a:t>If the AP already has a list of STAs that it intends to serve during NPCA, it can announce the list before hand, STAs that are not in the list can perform power save when detecting an NPCA event</a:t>
            </a:r>
          </a:p>
          <a:p>
            <a:pPr>
              <a:buFont typeface="Arial" pitchFamily="34" charset="0"/>
              <a:buChar char="•"/>
            </a:pPr>
            <a:r>
              <a:rPr lang="en-US" altLang="zh-CN" sz="1800" b="0" dirty="0"/>
              <a:t>The generation of the list depends on AP’s scheduling, based on non-AP STA’s traffic stream information</a:t>
            </a:r>
          </a:p>
          <a:p>
            <a:pPr lvl="1">
              <a:buFont typeface="Arial" pitchFamily="34" charset="0"/>
              <a:buChar char="•"/>
            </a:pPr>
            <a:r>
              <a:rPr lang="en-US" altLang="zh-CN" sz="1400" dirty="0"/>
              <a:t>Note-STAs not in the list can still do NPCA if it has urgent UL data to transmit.</a:t>
            </a:r>
            <a:endParaRPr lang="en-US" altLang="zh-CN" sz="1400" b="0" dirty="0"/>
          </a:p>
          <a:p>
            <a:pPr>
              <a:buFont typeface="Arial" pitchFamily="34" charset="0"/>
              <a:buChar char="•"/>
            </a:pPr>
            <a:endParaRPr lang="en-US" altLang="zh-CN" sz="1800" b="0" dirty="0"/>
          </a:p>
          <a:p>
            <a:pPr>
              <a:buFont typeface="Arial" pitchFamily="34" charset="0"/>
              <a:buChar char="•"/>
            </a:pPr>
            <a:r>
              <a:rPr lang="en-US" altLang="zh-CN" sz="1800" b="0" dirty="0"/>
              <a:t>Another option is, when AP switches to the NPCA primary channel after detecting an NPCA event, it can send an initial control frame (e.g., MU-RTS frame) to the STAs that it intends to serve on the NPCA primary channel, STAs that are not identified by the ICF can switch back to the primary channel, and do power save</a:t>
            </a:r>
          </a:p>
        </p:txBody>
      </p:sp>
    </p:spTree>
    <p:extLst>
      <p:ext uri="{BB962C8B-B14F-4D97-AF65-F5344CB8AC3E}">
        <p14:creationId xmlns:p14="http://schemas.microsoft.com/office/powerpoint/2010/main" val="1197582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pl-PL" altLang="zh-CN" dirty="0"/>
              <a:t>EDCA/MU EDCA for NPCA</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25" name="内容占位符 2"/>
          <p:cNvSpPr>
            <a:spLocks noGrp="1"/>
          </p:cNvSpPr>
          <p:nvPr>
            <p:ph idx="1"/>
          </p:nvPr>
        </p:nvSpPr>
        <p:spPr>
          <a:xfrm>
            <a:off x="685800" y="1751012"/>
            <a:ext cx="7772400" cy="4649788"/>
          </a:xfrm>
        </p:spPr>
        <p:txBody>
          <a:bodyPr/>
          <a:lstStyle/>
          <a:p>
            <a:pPr>
              <a:buFont typeface="Arial" pitchFamily="34" charset="0"/>
              <a:buChar char="•"/>
            </a:pPr>
            <a:r>
              <a:rPr lang="en-US" altLang="zh-CN" sz="1800" b="0" dirty="0"/>
              <a:t>In order to do data transmission, STAs need to perform EDCA after switching to the NPCA primary channel</a:t>
            </a:r>
          </a:p>
          <a:p>
            <a:pPr>
              <a:buFont typeface="Arial" pitchFamily="34" charset="0"/>
              <a:buChar char="•"/>
            </a:pPr>
            <a:r>
              <a:rPr lang="en-US" altLang="zh-CN" sz="1800" b="0" dirty="0"/>
              <a:t>Considering less STAs will contend under NPCA, smaller EDCA parameter values should be used</a:t>
            </a:r>
          </a:p>
          <a:p>
            <a:pPr>
              <a:buFont typeface="Arial" pitchFamily="34" charset="0"/>
              <a:buChar char="•"/>
            </a:pPr>
            <a:r>
              <a:rPr lang="en-US" altLang="zh-CN" sz="1800" b="0" dirty="0"/>
              <a:t>Considering the STAs are blind on the NPCA primary channel after switching, larger EDCA parameter values should be used</a:t>
            </a:r>
          </a:p>
          <a:p>
            <a:pPr>
              <a:buFont typeface="Arial" pitchFamily="34" charset="0"/>
              <a:buChar char="•"/>
            </a:pPr>
            <a:r>
              <a:rPr lang="en-US" altLang="zh-CN" sz="1800" b="0" dirty="0"/>
              <a:t>Hence, same or different EDCA parameter set can be used. If the AP wants to have different EDCA parameter set for the NPCA primary channel, it needs to announce it in the Beacon. Otherwise, it doesn’t include it in the Beacon.</a:t>
            </a:r>
          </a:p>
          <a:p>
            <a:pPr lvl="1">
              <a:buFont typeface="Arial" pitchFamily="34" charset="0"/>
              <a:buChar char="•"/>
            </a:pPr>
            <a:r>
              <a:rPr lang="en-US" altLang="zh-CN" sz="1400" dirty="0"/>
              <a:t>If the EDCA parameter set for the NPCA primary channel is not included, then the STAs will use the EDCA parameter set for the primary channel after switching to the NPCA primary channel</a:t>
            </a:r>
          </a:p>
          <a:p>
            <a:pPr>
              <a:buFont typeface="Arial" pitchFamily="34" charset="0"/>
              <a:buChar char="•"/>
            </a:pPr>
            <a:r>
              <a:rPr lang="en-US" altLang="zh-CN" sz="1800" b="0" dirty="0"/>
              <a:t>For MU EDCA, considering STAs may be triggered on the NPCA primary channel, will the STAs use MU EDCA parameter set after the successful UL data transmission?</a:t>
            </a:r>
          </a:p>
          <a:p>
            <a:pPr lvl="1">
              <a:buFont typeface="Arial" pitchFamily="34" charset="0"/>
              <a:buChar char="•"/>
            </a:pPr>
            <a:r>
              <a:rPr lang="en-US" altLang="zh-CN" sz="1400" dirty="0"/>
              <a:t>Disabling the MU EDCA operation on the NPCA primary channel is simpler</a:t>
            </a:r>
            <a:endParaRPr lang="en-US" altLang="zh-CN" sz="1400" b="0" dirty="0"/>
          </a:p>
        </p:txBody>
      </p:sp>
    </p:spTree>
    <p:extLst>
      <p:ext uri="{BB962C8B-B14F-4D97-AF65-F5344CB8AC3E}">
        <p14:creationId xmlns:p14="http://schemas.microsoft.com/office/powerpoint/2010/main" val="2735100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Conclusion</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sz="1800" b="0" dirty="0"/>
              <a:t>We consider several aspects of NPCA in this contribution.</a:t>
            </a:r>
          </a:p>
          <a:p>
            <a:pPr>
              <a:buFont typeface="Arial" pitchFamily="34" charset="0"/>
              <a:buChar char="•"/>
            </a:pPr>
            <a:r>
              <a:rPr lang="en-US" altLang="zh-CN" sz="1800" b="0" dirty="0"/>
              <a:t>AP may change the NPCA primary channel, which is regarded as critical update event</a:t>
            </a:r>
          </a:p>
          <a:p>
            <a:pPr>
              <a:buFont typeface="Arial" pitchFamily="34" charset="0"/>
              <a:buChar char="•"/>
            </a:pPr>
            <a:r>
              <a:rPr lang="en-US" altLang="zh-CN" sz="1800" b="0" dirty="0"/>
              <a:t>STA can disable/enable the NPCA mode dynamically</a:t>
            </a:r>
          </a:p>
          <a:p>
            <a:pPr>
              <a:buFont typeface="Arial" pitchFamily="34" charset="0"/>
              <a:buChar char="•"/>
            </a:pPr>
            <a:r>
              <a:rPr lang="en-US" altLang="zh-CN" sz="1800" b="0" dirty="0"/>
              <a:t>When a STA disabled NPCA, it can do power save when detecting NPCA events</a:t>
            </a:r>
          </a:p>
          <a:p>
            <a:pPr>
              <a:buFont typeface="Arial" pitchFamily="34" charset="0"/>
              <a:buChar char="•"/>
            </a:pPr>
            <a:r>
              <a:rPr lang="en-US" altLang="zh-CN" sz="1800" b="0" dirty="0"/>
              <a:t>AP can proactively send a STA list for NPCA transmission to help STAs to save power</a:t>
            </a:r>
          </a:p>
          <a:p>
            <a:pPr>
              <a:buFont typeface="Arial" pitchFamily="34" charset="0"/>
              <a:buChar char="•"/>
            </a:pPr>
            <a:r>
              <a:rPr lang="en-US" altLang="zh-CN" sz="1800" b="0" dirty="0"/>
              <a:t>AP may or may not include the EDCA parameter set for the NPCA primary channel, if not included, the EDCA parameter set for the primary channel is used</a:t>
            </a:r>
          </a:p>
          <a:p>
            <a:pPr>
              <a:buFont typeface="Arial" pitchFamily="34" charset="0"/>
              <a:buChar char="•"/>
            </a:pPr>
            <a:r>
              <a:rPr lang="en-US" altLang="zh-CN" sz="1800" b="0" dirty="0"/>
              <a:t>MU EDCA can be disallowed on the NPCA primary channel</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20752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a:xfrm>
            <a:off x="685800" y="1600200"/>
            <a:ext cx="8305800" cy="4875213"/>
          </a:xfrm>
        </p:spPr>
        <p:txBody>
          <a:bodyPr/>
          <a:lstStyle/>
          <a:p>
            <a:r>
              <a:rPr lang="en-US" altLang="zh-CN" sz="1200" dirty="0"/>
              <a:t>[1] </a:t>
            </a:r>
            <a:r>
              <a:rPr lang="it-IT" altLang="zh-CN" sz="1200" dirty="0"/>
              <a:t>11-23/34, “Non-primary channel utilization,” Sindhu Verma</a:t>
            </a:r>
          </a:p>
          <a:p>
            <a:r>
              <a:rPr lang="en-US" altLang="zh-CN" sz="1200" dirty="0"/>
              <a:t>[2] </a:t>
            </a:r>
            <a:r>
              <a:rPr lang="en-US" altLang="zh-CN" sz="1200" dirty="0">
                <a:solidFill>
                  <a:schemeClr val="tx1"/>
                </a:solidFill>
              </a:rPr>
              <a:t>11-23/1414, “Secondary channel usage follow up,” </a:t>
            </a:r>
            <a:r>
              <a:rPr lang="en-US" altLang="zh-CN" sz="1200" dirty="0" err="1">
                <a:solidFill>
                  <a:schemeClr val="tx1"/>
                </a:solidFill>
              </a:rPr>
              <a:t>Liwen</a:t>
            </a:r>
            <a:r>
              <a:rPr lang="en-US" altLang="zh-CN" sz="1200" dirty="0">
                <a:solidFill>
                  <a:schemeClr val="tx1"/>
                </a:solidFill>
              </a:rPr>
              <a:t> Chu</a:t>
            </a:r>
            <a:endParaRPr lang="en-US" altLang="zh-CN" sz="1200" dirty="0"/>
          </a:p>
          <a:p>
            <a:r>
              <a:rPr lang="en-US" altLang="zh-CN" sz="1200" dirty="0"/>
              <a:t>[3] </a:t>
            </a:r>
            <a:r>
              <a:rPr lang="en-US" altLang="zh-CN" sz="1200" dirty="0">
                <a:solidFill>
                  <a:schemeClr val="tx1"/>
                </a:solidFill>
              </a:rPr>
              <a:t>11-23/961, “UHR secondary channel access,” </a:t>
            </a:r>
            <a:r>
              <a:rPr lang="en-US" altLang="zh-CN" sz="1200" dirty="0" err="1">
                <a:solidFill>
                  <a:schemeClr val="tx1"/>
                </a:solidFill>
              </a:rPr>
              <a:t>Minyoung</a:t>
            </a:r>
            <a:r>
              <a:rPr lang="en-US" altLang="zh-CN" sz="1200" dirty="0">
                <a:solidFill>
                  <a:schemeClr val="tx1"/>
                </a:solidFill>
              </a:rPr>
              <a:t> Park</a:t>
            </a:r>
            <a:endParaRPr lang="en-US" altLang="zh-CN" sz="1200" dirty="0"/>
          </a:p>
          <a:p>
            <a:r>
              <a:rPr lang="en-US" altLang="zh-CN" sz="1200" dirty="0"/>
              <a:t>[4] </a:t>
            </a:r>
            <a:r>
              <a:rPr lang="en-US" altLang="zh-CN" sz="1200" dirty="0">
                <a:solidFill>
                  <a:schemeClr val="tx1"/>
                </a:solidFill>
              </a:rPr>
              <a:t>11-23/797, “Non-primary channel access,” Yongho Seok</a:t>
            </a:r>
            <a:endParaRPr lang="en-US" altLang="zh-CN" sz="1200" dirty="0"/>
          </a:p>
          <a:p>
            <a:r>
              <a:rPr lang="en-US" altLang="zh-CN" sz="1200" dirty="0"/>
              <a:t>[5] 11-23/1891, “Nonprimary channel access - follow up,” </a:t>
            </a:r>
            <a:r>
              <a:rPr lang="en-US" altLang="zh-CN" sz="1200" dirty="0" err="1"/>
              <a:t>Gaurang</a:t>
            </a:r>
            <a:r>
              <a:rPr lang="en-US" altLang="zh-CN" sz="1200" dirty="0"/>
              <a:t> Naik</a:t>
            </a:r>
          </a:p>
          <a:p>
            <a:r>
              <a:rPr lang="en-US" altLang="zh-CN" sz="1200" dirty="0"/>
              <a:t>[6] 11-23/2005, “Non-primary channel access (NPCA),” </a:t>
            </a:r>
            <a:r>
              <a:rPr lang="en-US" altLang="zh-CN" sz="1200" dirty="0">
                <a:solidFill>
                  <a:schemeClr val="tx1"/>
                </a:solidFill>
              </a:rPr>
              <a:t>Minyoung Park</a:t>
            </a:r>
            <a:endParaRPr lang="en-US" altLang="zh-CN" sz="1200" dirty="0"/>
          </a:p>
          <a:p>
            <a:r>
              <a:rPr lang="en-US" altLang="zh-CN" sz="1200" dirty="0"/>
              <a:t>[7] 11-24/426, “EDCA for Non-Primary Channel Access,” </a:t>
            </a:r>
            <a:r>
              <a:rPr lang="en-US" altLang="zh-CN" sz="1200" dirty="0" err="1"/>
              <a:t>Dongju</a:t>
            </a:r>
            <a:r>
              <a:rPr lang="en-US" altLang="zh-CN" sz="1200" dirty="0"/>
              <a:t> Cha</a:t>
            </a:r>
          </a:p>
          <a:p>
            <a:r>
              <a:rPr lang="en-US" altLang="zh-CN" sz="1200" dirty="0"/>
              <a:t>[8] 11-24/427, “Enabling Non-Primary Channel Access,” </a:t>
            </a:r>
            <a:r>
              <a:rPr lang="en-US" altLang="zh-CN" sz="1200" dirty="0" err="1"/>
              <a:t>Dongju</a:t>
            </a:r>
            <a:r>
              <a:rPr lang="en-US" altLang="zh-CN" sz="1200" dirty="0"/>
              <a:t> Cha</a:t>
            </a:r>
          </a:p>
          <a:p>
            <a:r>
              <a:rPr lang="en-US" altLang="zh-CN" sz="1200" dirty="0"/>
              <a:t>[9] 11-24/486, “Some considerations on non-primary channel access,” Ming Gan</a:t>
            </a:r>
          </a:p>
          <a:p>
            <a:r>
              <a:rPr lang="en-US" altLang="zh-CN" sz="1200" dirty="0"/>
              <a:t>[10] 11-24/70, “Some details about non-primary channel access,” </a:t>
            </a:r>
            <a:r>
              <a:rPr lang="en-US" altLang="zh-CN" sz="1200" dirty="0" err="1"/>
              <a:t>Yunbo</a:t>
            </a:r>
            <a:r>
              <a:rPr lang="en-US" altLang="zh-CN" sz="1200" dirty="0"/>
              <a:t> Li</a:t>
            </a:r>
          </a:p>
          <a:p>
            <a:endParaRPr lang="en-US" altLang="zh-CN" sz="1200" dirty="0"/>
          </a:p>
          <a:p>
            <a:endParaRPr lang="en-US" altLang="zh-CN" sz="1200" dirty="0"/>
          </a:p>
          <a:p>
            <a:endParaRPr lang="zh-CN" altLang="en-US" sz="120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03122782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46281</TotalTime>
  <Words>1290</Words>
  <Application>Microsoft Office PowerPoint</Application>
  <PresentationFormat>全屏显示(4:3)</PresentationFormat>
  <Paragraphs>99</Paragraphs>
  <Slides>9</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9</vt:i4>
      </vt:variant>
    </vt:vector>
  </HeadingPairs>
  <TitlesOfParts>
    <vt:vector size="14" baseType="lpstr">
      <vt:lpstr>Arial Unicode MS</vt:lpstr>
      <vt:lpstr>MS Gothic</vt:lpstr>
      <vt:lpstr>Arial</vt:lpstr>
      <vt:lpstr>Times New Roman</vt:lpstr>
      <vt:lpstr>Office Theme</vt:lpstr>
      <vt:lpstr>Discussions on Non-Primary Channel Access</vt:lpstr>
      <vt:lpstr>Introduction</vt:lpstr>
      <vt:lpstr>Introduction</vt:lpstr>
      <vt:lpstr>NPCA primary channel update</vt:lpstr>
      <vt:lpstr>Opportunistic power save for NPCA</vt:lpstr>
      <vt:lpstr>Opportunistic power save for NPCA</vt:lpstr>
      <vt:lpstr>EDCA/MU EDCA for NPCA</vt:lpstr>
      <vt:lpstr>Conclusion</vt:lpstr>
      <vt:lpstr>References</vt:lpstr>
    </vt:vector>
  </TitlesOfParts>
  <Company>Huawei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Coordinated Spatial Reuse for UHR</dc:title>
  <dc:creator>Jason Yuchen Guo</dc:creator>
  <cp:lastModifiedBy>Guoyuchen (Jason Yuchen Guo)</cp:lastModifiedBy>
  <cp:revision>1278</cp:revision>
  <cp:lastPrinted>1601-01-01T00:00:00Z</cp:lastPrinted>
  <dcterms:created xsi:type="dcterms:W3CDTF">2015-10-31T00:33:08Z</dcterms:created>
  <dcterms:modified xsi:type="dcterms:W3CDTF">2024-06-25T13:06:47Z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(3)y3b09AS8C0NLQ+VFodFHbK2H7IWaac7THWqmbmDgCe1aYrAMkYus2zfcmrQlheJ087jI6ulS
0COUDCKOkUz/BC9s9wx7mEoW0BfiZAJEsyRWqYMFQA7NT9GLZ+c0pW97XHyHAJyfxoLitgXa
GTWsQRWgdgODlsBizCeE0iwWz4404+vuSHILxmC0vTx9zmPeXQQCHkTU8+0wzZ0j3/UrkWxF
aGw82TYlaqPCVApXMJ</vt:lpwstr>
  </property>
  <property fmtid="{D5CDD505-2E9C-101B-9397-08002B2CF9AE}" pid="3" name="_2015_ms_pID_7253431">
    <vt:lpwstr>m45dyqprVE6Ev0tDhylOgYT695nn2EIcMq3I6aAKV1Q63Z+QglHGXM
ZW2WhFZNcXQw0VGIMfV7a9xTbs9AB50s/vQMt/Cf8hpfhdrDFBWKHTKLS9U7WQKV0qLu6vfy
Q0ru7CZHuCd8m+EBbv1VBLI98i7a5qFslTyEI4ipHDfmhi9mnV9RIe5FAi3pKCouMliJ52We
FpmGp4n05YktTy9ujl5cY6+UjNJSw2hkopqj</vt:lpwstr>
  </property>
  <property fmtid="{D5CDD505-2E9C-101B-9397-08002B2CF9AE}" pid="4" name="_2015_ms_pID_7253432">
    <vt:lpwstr>sw==</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1677468755</vt:lpwstr>
  </property>
</Properties>
</file>