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6" r:id="rId3"/>
    <p:sldId id="270" r:id="rId4"/>
    <p:sldId id="274" r:id="rId5"/>
    <p:sldId id="277" r:id="rId6"/>
    <p:sldId id="278" r:id="rId7"/>
    <p:sldId id="262" r:id="rId8"/>
    <p:sldId id="272" r:id="rId9"/>
    <p:sldId id="285" r:id="rId10"/>
    <p:sldId id="273" r:id="rId11"/>
    <p:sldId id="269" r:id="rId12"/>
    <p:sldId id="279" r:id="rId13"/>
    <p:sldId id="281" r:id="rId14"/>
    <p:sldId id="282" r:id="rId15"/>
    <p:sldId id="283" r:id="rId16"/>
    <p:sldId id="284" r:id="rId17"/>
    <p:sldId id="26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i Zhou" initials="Pei" lastIdx="8" clrIdx="0">
    <p:extLst>
      <p:ext uri="{19B8F6BF-5375-455C-9EA6-DF929625EA0E}">
        <p15:presenceInfo xmlns:p15="http://schemas.microsoft.com/office/powerpoint/2012/main" userId="Pei Zhou" providerId="None"/>
      </p:ext>
    </p:extLst>
  </p:cmAuthor>
  <p:cmAuthor id="2" name="yuxin lu" initials="lyx" lastIdx="5" clrIdx="1">
    <p:extLst>
      <p:ext uri="{19B8F6BF-5375-455C-9EA6-DF929625EA0E}">
        <p15:presenceInfo xmlns:p15="http://schemas.microsoft.com/office/powerpoint/2012/main" userId="yuxin l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0A8"/>
    <a:srgbClr val="92C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2164" autoAdjust="0"/>
  </p:normalViewPr>
  <p:slideViewPr>
    <p:cSldViewPr>
      <p:cViewPr varScale="1">
        <p:scale>
          <a:sx n="93" d="100"/>
          <a:sy n="93" d="100"/>
        </p:scale>
        <p:origin x="739" y="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75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37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88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16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2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03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In this contribution, we focus on TXOP level preemption mechanism, present concepts and essential actions covering preemption transmission window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3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802.11-24/1074r0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Preemption TXOP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2024-07-0</a:t>
            </a:r>
            <a:r>
              <a:rPr lang="en-US" altLang="zh-CN" sz="2000" b="0" dirty="0"/>
              <a:t>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580040"/>
              </p:ext>
            </p:extLst>
          </p:nvPr>
        </p:nvGraphicFramePr>
        <p:xfrm>
          <a:off x="990600" y="2419350"/>
          <a:ext cx="10153650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79820" imgH="2581656" progId="Word.Document.8">
                  <p:embed/>
                </p:oleObj>
              </mc:Choice>
              <mc:Fallback>
                <p:oleObj name="Document" r:id="rId3" imgW="10579820" imgH="258165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153650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68CF8C-5EE8-15B7-50B9-D82E9875B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913" y="1404683"/>
            <a:ext cx="9584575" cy="33924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To ensure fairness for preemptee/TXOP holder after preemption ends, at the best effort, preemptor or AP shall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Transmit at least one frame to indicate </a:t>
            </a:r>
            <a:r>
              <a:rPr lang="en-GB" altLang="zh-CN" sz="1800" dirty="0"/>
              <a:t>duration protection till time T1, or longer than T1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800" dirty="0"/>
              <a:t>Preferably till time T1+t2’, such that total transmission duration for </a:t>
            </a:r>
            <a:r>
              <a:rPr lang="en-US" altLang="zh-CN" sz="1800" dirty="0"/>
              <a:t>AC1 remains T1, not shorted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After preemption ends (indication is TBD), preemptee/TXOP holder can continue </a:t>
            </a:r>
            <a:r>
              <a:rPr lang="en-GB" altLang="zh-CN" sz="2000" dirty="0"/>
              <a:t>transmission w/o contention/backoff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2000" dirty="0"/>
              <a:t>Related STAs may use a new timer to record the </a:t>
            </a:r>
            <a:r>
              <a:rPr lang="en-US" altLang="zh-CN" sz="2000" dirty="0"/>
              <a:t>preemption duration causing medium busy, or re-use the existing NAV timer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To be discussed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1284568-ACE1-C3CF-B558-DB888E54C1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7E227F-C8AE-AEB0-3039-764A12ADD2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343E685A-B2F0-85DD-E92B-9A6A4DC20B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04BC25B8-11F7-65F9-5FE6-3BCBEF38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1613" cy="718883"/>
          </a:xfrm>
        </p:spPr>
        <p:txBody>
          <a:bodyPr/>
          <a:lstStyle/>
          <a:p>
            <a:r>
              <a:rPr lang="en-GB" altLang="zh-CN" sz="3200" dirty="0"/>
              <a:t>Preemption Duration Protection: Solution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2E4FDEB-D64C-8E57-82FE-1509B7E3D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771" y="4797152"/>
            <a:ext cx="10008870" cy="198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900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zh-CN" dirty="0"/>
              <a:t>C</a:t>
            </a:r>
            <a:r>
              <a:rPr lang="en-US" altLang="zh-CN" dirty="0"/>
              <a:t>oncept and identity of preemptor and preemptee in several cases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2000" dirty="0"/>
              <a:t>Non-AP STA is always the preemptee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How to initiate preemption successfully</a:t>
            </a:r>
            <a:endParaRPr lang="zh-CN" altLang="en-US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/>
              <a:t>Hidden node preemption issue and solution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/>
              <a:t>Tx/Rx mismatch issue and solution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zh-CN" dirty="0"/>
              <a:t>How long may </a:t>
            </a:r>
            <a:r>
              <a:rPr lang="en-US" altLang="zh-CN" dirty="0"/>
              <a:t>preemptor preempt</a:t>
            </a:r>
            <a:r>
              <a:rPr lang="en-GB" altLang="zh-CN" dirty="0"/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zh-CN" sz="2000" dirty="0"/>
              <a:t>Preemption duration limit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zh-CN" sz="2400" dirty="0"/>
              <a:t>Preemption duration protection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2000" dirty="0"/>
              <a:t>To ensure fairness for preemptee/TXOP holder after preemption ends</a:t>
            </a:r>
            <a:endParaRPr lang="en-GB" altLang="zh-CN" dirty="0"/>
          </a:p>
          <a:p>
            <a:pPr lvl="1">
              <a:buFont typeface="Times New Roman" pitchFamily="16" charset="0"/>
              <a:buChar char="•"/>
            </a:pPr>
            <a:endParaRPr lang="en-GB" altLang="zh-CN" dirty="0"/>
          </a:p>
          <a:p>
            <a:pPr marL="457200" lvl="1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757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in 11bn the concept of preemptor and preemptee should be defined to facilitate the preemption mechanism?</a:t>
            </a:r>
          </a:p>
          <a:p>
            <a:r>
              <a:rPr lang="en-US" altLang="zh-CN" dirty="0"/>
              <a:t>	</a:t>
            </a:r>
            <a:r>
              <a:rPr lang="en-US" altLang="zh-CN" sz="2000" b="0" dirty="0"/>
              <a:t>NOTE – This can be defined along with the concept of preemption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713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in 11bn the </a:t>
            </a:r>
            <a:r>
              <a:rPr lang="en-GB" altLang="zh-CN" sz="2400" dirty="0"/>
              <a:t>preemption duration limit/parameter should be defined</a:t>
            </a:r>
            <a:r>
              <a:rPr lang="en-US" altLang="zh-CN" dirty="0"/>
              <a:t> to facilitate the preemption mechanism?</a:t>
            </a:r>
          </a:p>
          <a:p>
            <a:r>
              <a:rPr lang="en-US" altLang="zh-CN" dirty="0"/>
              <a:t>	</a:t>
            </a:r>
            <a:r>
              <a:rPr lang="en-US" altLang="zh-CN" sz="2000" b="0" dirty="0"/>
              <a:t>NOTE – Preemptor or third STA shall ensure preemption duration does not exceed such limit </a:t>
            </a:r>
          </a:p>
          <a:p>
            <a:r>
              <a:rPr lang="en-US" altLang="zh-CN" sz="2000" b="0" dirty="0">
                <a:latin typeface="Times New Roman"/>
                <a:ea typeface="MS Gothic"/>
              </a:rPr>
              <a:t>	</a:t>
            </a:r>
            <a:r>
              <a:rPr lang="en-US" altLang="zh-CN" sz="2000" b="0" dirty="0"/>
              <a:t>NOTE – </a:t>
            </a:r>
            <a:r>
              <a:rPr lang="en-US" altLang="zh-CN" sz="2000" b="0" dirty="0">
                <a:latin typeface="Times New Roman"/>
                <a:ea typeface="MS Gothic"/>
              </a:rPr>
              <a:t>How to defined it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is TBD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587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in 11bn </a:t>
            </a:r>
            <a:r>
              <a:rPr lang="en-US" altLang="zh-CN" sz="2400" b="1" kern="100" dirty="0">
                <a:solidFill>
                  <a:schemeClr val="tx1"/>
                </a:solidFill>
                <a:effectLst/>
                <a:latin typeface="+mn-lt"/>
                <a:ea typeface="宋体" panose="02010600030101010101" pitchFamily="2" charset="-122"/>
              </a:rPr>
              <a:t>the non-AP preemption initiator (</a:t>
            </a:r>
            <a:r>
              <a:rPr lang="en-US" altLang="zh-CN" dirty="0"/>
              <a:t>preemptor</a:t>
            </a:r>
            <a:r>
              <a:rPr lang="en-US" altLang="zh-CN" sz="2400" b="1" kern="100" dirty="0">
                <a:solidFill>
                  <a:schemeClr val="tx1"/>
                </a:solidFill>
                <a:effectLst/>
                <a:latin typeface="+mn-lt"/>
                <a:ea typeface="宋体" panose="02010600030101010101" pitchFamily="2" charset="-122"/>
              </a:rPr>
              <a:t>)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Shall transmit the first preemption frame to AP at least a </a:t>
            </a:r>
            <a:r>
              <a:rPr lang="en-US" altLang="zh-CN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some time </a:t>
            </a:r>
            <a:r>
              <a:rPr lang="en-US" altLang="zh-CN" sz="20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after the last PPDU that AP transmits, no sooner than that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Shall transmit the first preemption frame to AP at most a </a:t>
            </a:r>
            <a:r>
              <a:rPr lang="en-US" altLang="zh-CN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some time </a:t>
            </a:r>
            <a:r>
              <a:rPr lang="en-US" altLang="zh-CN" sz="20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after the last PPDU that AP receives, no later than that</a:t>
            </a:r>
          </a:p>
          <a:p>
            <a:pPr marL="0" indent="0"/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NOTE – The “</a:t>
            </a:r>
            <a:r>
              <a:rPr lang="en-US" altLang="zh-CN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some time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” is TBD</a:t>
            </a:r>
            <a:endParaRPr lang="en-US" altLang="zh-CN" sz="2000" b="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969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4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in 11bn the </a:t>
            </a:r>
            <a:r>
              <a:rPr lang="en-GB" altLang="zh-CN" sz="2400" dirty="0"/>
              <a:t>preemption duration protection should </a:t>
            </a:r>
            <a:r>
              <a:rPr lang="en-US" altLang="zh-CN" sz="2400" dirty="0"/>
              <a:t>at least cover the initial ending time that the TXOP holder protected</a:t>
            </a:r>
            <a:r>
              <a:rPr lang="en-US" altLang="zh-CN" dirty="0"/>
              <a:t>?</a:t>
            </a:r>
          </a:p>
          <a:p>
            <a:r>
              <a:rPr lang="en-US" altLang="zh-CN" dirty="0"/>
              <a:t>	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NOTE – Whether the preemption duration protection can extend the initial TXOP ending time is TBD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448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5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in 11bn the </a:t>
            </a:r>
            <a:r>
              <a:rPr lang="en-GB" altLang="zh-CN" sz="2400" dirty="0"/>
              <a:t>preemption duration protection </a:t>
            </a:r>
            <a:r>
              <a:rPr lang="en-US" altLang="zh-CN" sz="2400" dirty="0"/>
              <a:t>can extend the initial ending time that the TXOP holder protected</a:t>
            </a:r>
            <a:r>
              <a:rPr lang="en-US" altLang="zh-CN" dirty="0"/>
              <a:t>?</a:t>
            </a:r>
          </a:p>
          <a:p>
            <a:r>
              <a:rPr lang="en-US" altLang="zh-CN" dirty="0"/>
              <a:t>	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NOTE – For how longer it can extend is TBD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815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61800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200" y="1268760"/>
            <a:ext cx="10361084" cy="499063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1400" dirty="0"/>
              <a:t>11-23/480r3, UHR Proposed PAR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400" dirty="0"/>
              <a:t>11-23-0018-01-0uhr-low-latency-support-in-uhr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11-23-0092-00-0uhr-preemption</a:t>
            </a:r>
            <a:endParaRPr lang="en-US" sz="1400" dirty="0"/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11-23-1886-03-00bn-preemption-techniques-to-meet-low-latency-ll-targets</a:t>
            </a:r>
            <a:endParaRPr lang="en-US" sz="1400" dirty="0"/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11-23-2076-03-00bn-multiple-channel-access-in-preemption-sequence</a:t>
            </a:r>
            <a:endParaRPr lang="en-US" sz="1400" dirty="0"/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11-24-0091-01-00bn-enhanced-scheduling-method-for-low-latency-traffic-follow-up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11-24-0103-01-00bn-txop-level-preemption-for-low-latency-application-in-802-11bn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11-24-0131-00-00bn-signaling-of-preemption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11-24-0168-00-00bn-txop-preemption-in-11bn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11-24-0247-00-00bn-considerations-on-ll-preemption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11-24-0390-00-00bn-a-uniform-procedure-for-preemption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11-24-0391-00-00bn-legacy-sta-and-obss-issues-for-preemption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11-24-0416-00-00bn-target-sta-prioritization-in-edca-based-preemption-mechanisms-during-a-dl-txop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11-24-0431-01-00bn-signal-for-preemption-request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11-24-0442-03-00bn-latency-reduction-for-immediate-real-time-application-traffic-transmission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11-24-0470-00-00bn-rethinking-preemption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400" dirty="0"/>
              <a:t>11-24-0804-00-00bn-the-transmission-of-preemption-request-frame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Latency reduction is one key objective as stated in UHR proposed PAR </a:t>
            </a:r>
            <a:r>
              <a:rPr lang="en-US" altLang="zh-CN" dirty="0"/>
              <a:t>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Several contributions [2]-[17] have made progress to support low latency medium access by constructing and furnishing the preemption mechanism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this proposal, we focus on the TXOP level preemption branch, present concepts and essential actions covering the preemption transmission window for the in BSS preemption scenario </a:t>
            </a:r>
          </a:p>
          <a:p>
            <a:pPr marL="0" indent="0"/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26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57C03F-F9AB-C54A-BBF5-3F4C10C33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altLang="zh-CN" dirty="0"/>
              <a:t>Concept: Preemptor VS Preemptee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BE1F44-F493-C4A1-6582-387FDFC56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957" y="1356796"/>
            <a:ext cx="10361084" cy="5024532"/>
          </a:xfrm>
        </p:spPr>
        <p:txBody>
          <a:bodyPr/>
          <a:lstStyle/>
          <a:p>
            <a:pPr marL="0" indent="0"/>
            <a:r>
              <a:rPr lang="en-US" altLang="zh-CN" dirty="0">
                <a:solidFill>
                  <a:schemeClr val="tx1"/>
                </a:solidFill>
              </a:rPr>
              <a:t>In BSS preemption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Preemptor: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endParaRPr lang="en-US" altLang="zh-CN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 STA who acquires the preempted transmission duration by initiating preemption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STA can be either AP or non-AP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For traffic of AC2 that takes precedence over the current traffic of AC1, such as higher-priority traffic over lower-priority traffic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Preemptee: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endParaRPr lang="en-US" altLang="zh-CN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 non-AP STA who grants or accepts preemption by suspending the current traffic transmission or reception of AC1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In the top view of traffic delivery, AP helps STAs forward traffic (either DL or UL), but does not generate traffic, only traffic intended for non-AP STA can be preempted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non-AP STA is either TXOP holder or TXOP responder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Exceptional scenario: Preempt DL/UL TXOP to transmit UL/DL higher-priority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Preemptor:</a:t>
            </a:r>
            <a:r>
              <a:rPr lang="zh-CN" altLang="en-US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EDCAF(AC2)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Preemptee: EDCAF(AC1)</a:t>
            </a:r>
          </a:p>
          <a:p>
            <a:pPr marL="457200" lvl="1" indent="0"/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CB88FC-B8A0-2BF2-7DF8-375884872A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32EA43A-699A-4F80-DBED-9F17B39A52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6FC4AF4-9B8E-1E3B-7F71-8236C405D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05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3FCC08-3E38-2C73-E56C-AA743505F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55221"/>
          </a:xfrm>
        </p:spPr>
        <p:txBody>
          <a:bodyPr/>
          <a:lstStyle/>
          <a:p>
            <a:r>
              <a:rPr lang="en-US" altLang="zh-CN" dirty="0"/>
              <a:t>Preemptee and Preemptor Identity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DF0CA1D-280C-6C36-6E2D-C13B26010A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AC65DE-A673-D891-7B08-87955EF186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52C300B-8F47-C5E0-2A50-F3445C4859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19" name="内容占位符 2">
            <a:extLst>
              <a:ext uri="{FF2B5EF4-FFF2-40B4-BE49-F238E27FC236}">
                <a16:creationId xmlns:a16="http://schemas.microsoft.com/office/drawing/2014/main" id="{5480DF12-C6E9-BF79-4F1B-34E8C3914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12635"/>
            <a:ext cx="10361084" cy="4506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Non-AP STA1 is always the preemptee</a:t>
            </a:r>
            <a:endParaRPr lang="zh-CN" altLang="en-US" sz="1800" dirty="0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743F458A-F14D-7BD7-0509-99A7DA57D23C}"/>
              </a:ext>
            </a:extLst>
          </p:cNvPr>
          <p:cNvGrpSpPr/>
          <p:nvPr/>
        </p:nvGrpSpPr>
        <p:grpSpPr>
          <a:xfrm>
            <a:off x="983432" y="1628800"/>
            <a:ext cx="9239138" cy="4824536"/>
            <a:chOff x="1402549" y="1628800"/>
            <a:chExt cx="9239138" cy="4824536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CBAEABB6-B9AD-1CCF-5BA7-1F23B4507B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02549" y="1628800"/>
              <a:ext cx="4405419" cy="2278380"/>
            </a:xfrm>
            <a:prstGeom prst="rect">
              <a:avLst/>
            </a:prstGeom>
          </p:spPr>
        </p:pic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9A5E7941-3DB1-C63C-186D-C7008C5796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30766" y="1628800"/>
              <a:ext cx="4410921" cy="2264621"/>
            </a:xfrm>
            <a:prstGeom prst="rect">
              <a:avLst/>
            </a:prstGeom>
          </p:spPr>
        </p:pic>
        <p:pic>
          <p:nvPicPr>
            <p:cNvPr id="16" name="图片 15">
              <a:extLst>
                <a:ext uri="{FF2B5EF4-FFF2-40B4-BE49-F238E27FC236}">
                  <a16:creationId xmlns:a16="http://schemas.microsoft.com/office/drawing/2014/main" id="{5D1F2ACC-0111-A7B2-70B1-B6E1CA988B9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08053" y="4049847"/>
              <a:ext cx="4399915" cy="2264621"/>
            </a:xfrm>
            <a:prstGeom prst="rect">
              <a:avLst/>
            </a:prstGeom>
          </p:spPr>
        </p:pic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2830EE00-969D-57DB-99AC-1375367B39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241772" y="4049847"/>
              <a:ext cx="4399915" cy="2264621"/>
            </a:xfrm>
            <a:prstGeom prst="rect">
              <a:avLst/>
            </a:prstGeom>
          </p:spPr>
        </p:pic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DE2CAD16-1D04-BF17-5348-9AC11D7EA2D6}"/>
                </a:ext>
              </a:extLst>
            </p:cNvPr>
            <p:cNvSpPr txBox="1"/>
            <p:nvPr/>
          </p:nvSpPr>
          <p:spPr>
            <a:xfrm>
              <a:off x="2207568" y="3717032"/>
              <a:ext cx="3456384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</a:rPr>
                <a:t>Case Aa: AP’s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</a:rPr>
                <a:t>DL LL preempts STA1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rPr>
                <a:t>’s 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</a:rPr>
                <a:t>UL TXOP</a:t>
              </a:r>
              <a:endParaRPr lang="zh-CN" altLang="en-US" sz="9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DDF042A2-071B-A020-A4B7-E05A7E17614E}"/>
                </a:ext>
              </a:extLst>
            </p:cNvPr>
            <p:cNvSpPr txBox="1"/>
            <p:nvPr/>
          </p:nvSpPr>
          <p:spPr>
            <a:xfrm>
              <a:off x="7032104" y="3717032"/>
              <a:ext cx="3456384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</a:rPr>
                <a:t>Case Ab: STA2’s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900" b="1" kern="100" dirty="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rPr>
                <a:t>U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</a:rPr>
                <a:t>L LL preempts STA1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rPr>
                <a:t>’s 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</a:rPr>
                <a:t>UL TXOP</a:t>
              </a:r>
              <a:endParaRPr lang="zh-CN" altLang="en-US" sz="9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1B9C8E9C-E66E-DED2-1207-FD820F0659D8}"/>
                </a:ext>
              </a:extLst>
            </p:cNvPr>
            <p:cNvSpPr txBox="1"/>
            <p:nvPr/>
          </p:nvSpPr>
          <p:spPr>
            <a:xfrm>
              <a:off x="2135560" y="6222504"/>
              <a:ext cx="3456384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</a:rPr>
                <a:t>Case Ba: AP’s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</a:rPr>
                <a:t>DL LL preempts STA1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rPr>
                <a:t>’s </a:t>
              </a:r>
              <a:r>
                <a:rPr lang="en-US" altLang="zh-CN" sz="900" b="1" kern="100" dirty="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rPr>
                <a:t>transmission</a:t>
              </a:r>
              <a:endParaRPr lang="zh-CN" altLang="en-US" sz="9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F1A40F03-8FFE-E365-27F4-1FEF73BA7718}"/>
                </a:ext>
              </a:extLst>
            </p:cNvPr>
            <p:cNvSpPr txBox="1"/>
            <p:nvPr/>
          </p:nvSpPr>
          <p:spPr>
            <a:xfrm>
              <a:off x="7032104" y="6222504"/>
              <a:ext cx="3456384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</a:rPr>
                <a:t>Case Bb: </a:t>
              </a:r>
              <a:r>
                <a:rPr lang="en-US" altLang="zh-CN" sz="900" b="1" kern="100" dirty="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</a:rPr>
                <a:t>STA2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</a:rPr>
                <a:t>’s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900" b="1" kern="100" dirty="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rPr>
                <a:t>U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</a:rPr>
                <a:t>L LL preempts STA1</a:t>
              </a:r>
              <a:r>
                <a:rPr lang="en-US" altLang="zh-CN" sz="900" b="1" kern="100" dirty="0">
                  <a:solidFill>
                    <a:schemeClr val="tx1"/>
                  </a:solidFill>
                  <a:effectLst/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rPr>
                <a:t>’s </a:t>
              </a:r>
              <a:r>
                <a:rPr lang="en-US" altLang="zh-CN" sz="900" b="1" kern="100" dirty="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rPr>
                <a:t>transmission</a:t>
              </a:r>
              <a:endParaRPr lang="zh-CN" altLang="en-US" sz="900" b="1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id="{268ACE21-0662-E353-D839-3FA4541E65DB}"/>
              </a:ext>
            </a:extLst>
          </p:cNvPr>
          <p:cNvSpPr txBox="1"/>
          <p:nvPr/>
        </p:nvSpPr>
        <p:spPr>
          <a:xfrm>
            <a:off x="10272464" y="1890491"/>
            <a:ext cx="1656184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chemeClr val="tx1"/>
                </a:solidFill>
              </a:rPr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Definition/description of “LL data” is under discussion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Whether to support all cases is TBD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For example, in case Ba, if AP would schedule LL data to STA2 together with data to STA1, we may or may not call this scenario “preemption”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51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536222-2BC8-D44B-96EB-529F81106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kern="100" dirty="0">
                <a:solidFill>
                  <a:schemeClr val="tx1"/>
                </a:solidFill>
                <a:effectLst/>
                <a:latin typeface="+mn-lt"/>
                <a:ea typeface="宋体" panose="02010600030101010101" pitchFamily="2" charset="-122"/>
              </a:rPr>
              <a:t>Hidden Node </a:t>
            </a:r>
            <a:r>
              <a:rPr lang="en-US" altLang="zh-CN" dirty="0"/>
              <a:t>Preemption Issue and 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B6045E-59A2-713E-0784-7062F8F1B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350" y="1835342"/>
            <a:ext cx="5037583" cy="38259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1" kern="100" dirty="0">
                <a:solidFill>
                  <a:schemeClr val="tx1"/>
                </a:solidFill>
                <a:effectLst/>
                <a:latin typeface="+mn-lt"/>
                <a:ea typeface="宋体" panose="02010600030101010101" pitchFamily="2" charset="-122"/>
              </a:rPr>
              <a:t>Hidden node issue</a:t>
            </a:r>
            <a:r>
              <a:rPr lang="en-US" altLang="zh-CN" sz="2000" dirty="0"/>
              <a:t>: </a:t>
            </a:r>
            <a:r>
              <a:rPr lang="en-US" altLang="zh-CN" sz="2000" b="0" dirty="0"/>
              <a:t>STA1 and STA2 are hidden from each other, collision happens while STA2 initiates preemption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Solution candidates: </a:t>
            </a:r>
          </a:p>
          <a:p>
            <a:pPr marL="0" indent="0"/>
            <a:r>
              <a:rPr lang="en-US" altLang="zh-CN" sz="2000" dirty="0"/>
              <a:t>	</a:t>
            </a:r>
            <a:r>
              <a:rPr lang="en-US" altLang="zh-CN" sz="1800" b="0" dirty="0">
                <a:solidFill>
                  <a:schemeClr val="tx1"/>
                </a:solidFill>
              </a:rPr>
              <a:t>either of the following two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</a:t>
            </a:r>
            <a:r>
              <a:rPr lang="en-US" altLang="zh-CN" sz="1600" b="0" dirty="0">
                <a:solidFill>
                  <a:schemeClr val="tx1"/>
                </a:solidFill>
              </a:rPr>
              <a:t>f </a:t>
            </a:r>
            <a:r>
              <a:rPr lang="en-US" altLang="zh-CN" sz="1600" b="0" dirty="0"/>
              <a:t>non-AP </a:t>
            </a:r>
            <a:r>
              <a:rPr lang="en-US" altLang="zh-CN" sz="1600" b="0" dirty="0">
                <a:solidFill>
                  <a:schemeClr val="tx1"/>
                </a:solidFill>
              </a:rPr>
              <a:t>STA1 is hidden from STA2, then </a:t>
            </a:r>
            <a:r>
              <a:rPr lang="en-US" altLang="zh-CN" sz="1600" b="0" dirty="0"/>
              <a:t>STA2 shall not initiate preemption during the transmission between STA1 and AP</a:t>
            </a:r>
            <a:endParaRPr lang="en-US" altLang="zh-CN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</a:t>
            </a:r>
            <a:r>
              <a:rPr lang="en-US" altLang="zh-CN" sz="1600" b="0" dirty="0">
                <a:solidFill>
                  <a:schemeClr val="tx1"/>
                </a:solidFill>
              </a:rPr>
              <a:t>f </a:t>
            </a:r>
            <a:r>
              <a:rPr lang="en-US" altLang="zh-CN" sz="1600" b="0" dirty="0"/>
              <a:t>non-AP </a:t>
            </a:r>
            <a:r>
              <a:rPr lang="en-US" altLang="zh-CN" sz="1600" b="0" dirty="0">
                <a:solidFill>
                  <a:schemeClr val="tx1"/>
                </a:solidFill>
              </a:rPr>
              <a:t>STA1 is hidden from STA2, then </a:t>
            </a:r>
            <a:r>
              <a:rPr lang="en-US" altLang="zh-CN" sz="1600" dirty="0">
                <a:solidFill>
                  <a:schemeClr val="tx1"/>
                </a:solidFill>
              </a:rPr>
              <a:t>w</a:t>
            </a:r>
            <a:r>
              <a:rPr lang="en-US" altLang="zh-CN" sz="1600" b="0" dirty="0"/>
              <a:t>hen STA2 initiates preemption and error occurs, STA2 shall not perform error recovery and shall stop initiating preemption</a:t>
            </a:r>
            <a:endParaRPr lang="en-US" altLang="zh-CN" sz="1600" b="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253780C-EF8E-C1B1-BAB1-3BA029980B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5A256C-4A33-CA88-A115-293B34B3F3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F7B1BAB-2A03-07D7-8541-50386FE51B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6E3E324-9566-791B-5A5E-6AC8EFD3B9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859" y="2636912"/>
            <a:ext cx="5225626" cy="274320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EA906BE0-212D-E21F-9F7D-91C4EBA0D084}"/>
              </a:ext>
            </a:extLst>
          </p:cNvPr>
          <p:cNvSpPr txBox="1"/>
          <p:nvPr/>
        </p:nvSpPr>
        <p:spPr>
          <a:xfrm>
            <a:off x="7176120" y="5600273"/>
            <a:ext cx="34563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b="1" kern="100" dirty="0">
                <a:solidFill>
                  <a:schemeClr val="tx1"/>
                </a:solidFill>
                <a:effectLst/>
                <a:latin typeface="+mn-lt"/>
                <a:ea typeface="宋体" panose="02010600030101010101" pitchFamily="2" charset="-122"/>
              </a:rPr>
              <a:t>Hidden node issue example </a:t>
            </a:r>
            <a:endParaRPr lang="zh-CN" altLang="en-US" sz="1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03B1EF1-5AC4-2013-3146-106EC7E13C69}"/>
              </a:ext>
            </a:extLst>
          </p:cNvPr>
          <p:cNvSpPr txBox="1"/>
          <p:nvPr/>
        </p:nvSpPr>
        <p:spPr>
          <a:xfrm>
            <a:off x="5951984" y="1971175"/>
            <a:ext cx="53235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b="1" kern="100" dirty="0">
                <a:solidFill>
                  <a:schemeClr val="tx1"/>
                </a:solidFill>
                <a:effectLst/>
                <a:latin typeface="+mn-lt"/>
                <a:ea typeface="宋体" panose="02010600030101010101" pitchFamily="2" charset="-122"/>
              </a:rPr>
              <a:t>Assumption: </a:t>
            </a:r>
          </a:p>
          <a:p>
            <a:r>
              <a:rPr lang="en-US" altLang="zh-CN" sz="1200" kern="100" dirty="0">
                <a:solidFill>
                  <a:schemeClr val="tx1"/>
                </a:solidFill>
                <a:effectLst/>
                <a:latin typeface="+mn-lt"/>
                <a:ea typeface="宋体" panose="02010600030101010101" pitchFamily="2" charset="-122"/>
              </a:rPr>
              <a:t>STA1 or AP indicated preemption support in a signal that can be received by STA2</a:t>
            </a:r>
          </a:p>
        </p:txBody>
      </p:sp>
    </p:spTree>
    <p:extLst>
      <p:ext uri="{BB962C8B-B14F-4D97-AF65-F5344CB8AC3E}">
        <p14:creationId xmlns:p14="http://schemas.microsoft.com/office/powerpoint/2010/main" val="2609304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4EF3C9-D46C-1B87-1DBF-8C4059784E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38BB78-6AEB-4630-2CD5-5072B9149B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0E020E1-1E12-4D09-090D-3A0655F07C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207FAF72-37C4-EC58-8115-AF84A3B48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814918"/>
          </a:xfrm>
        </p:spPr>
        <p:txBody>
          <a:bodyPr/>
          <a:lstStyle/>
          <a:p>
            <a:r>
              <a:rPr lang="en-US" altLang="zh-CN" sz="3200" b="1" kern="100" dirty="0">
                <a:solidFill>
                  <a:schemeClr val="tx1"/>
                </a:solidFill>
                <a:effectLst/>
                <a:latin typeface="+mn-lt"/>
                <a:ea typeface="宋体" panose="02010600030101010101" pitchFamily="2" charset="-122"/>
              </a:rPr>
              <a:t>Tx/Rx Mismatch Due to Tx/Rx Switch </a:t>
            </a:r>
            <a:r>
              <a:rPr lang="en-US" altLang="zh-CN" dirty="0"/>
              <a:t>and Solution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69025F15-BE00-FC18-C055-9FD7017D6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93681"/>
            <a:ext cx="10361084" cy="27439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1" kern="100" dirty="0">
                <a:solidFill>
                  <a:schemeClr val="tx1"/>
                </a:solidFill>
                <a:effectLst/>
                <a:latin typeface="+mn-lt"/>
                <a:ea typeface="宋体" panose="02010600030101010101" pitchFamily="2" charset="-122"/>
              </a:rPr>
              <a:t>Tx/Rx mismatch issue1</a:t>
            </a:r>
            <a:r>
              <a:rPr lang="en-US" altLang="zh-CN" sz="2000" dirty="0"/>
              <a:t>: </a:t>
            </a:r>
            <a:r>
              <a:rPr lang="en-US" altLang="zh-CN" sz="2000" b="0" dirty="0"/>
              <a:t>After Tx to STA1, AP needs to switch from Tx to Rx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Solution: </a:t>
            </a:r>
            <a:r>
              <a:rPr lang="en-US" altLang="zh-CN" sz="20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STA2 shall transmit the first preemption frame to AP </a:t>
            </a:r>
            <a:r>
              <a:rPr lang="en-US" altLang="zh-CN" sz="2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at least a 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t0 time </a:t>
            </a:r>
            <a:r>
              <a:rPr lang="en-US" altLang="zh-CN" sz="20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after the last PPDU that AP transmits to STA1, no sooner than that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1" kern="100" dirty="0">
                <a:solidFill>
                  <a:schemeClr val="tx1"/>
                </a:solidFill>
                <a:effectLst/>
                <a:latin typeface="+mn-lt"/>
                <a:ea typeface="宋体" panose="02010600030101010101" pitchFamily="2" charset="-122"/>
              </a:rPr>
              <a:t>Tx/Rx mismatch issue2</a:t>
            </a:r>
            <a:r>
              <a:rPr lang="en-US" altLang="zh-CN" sz="2000" dirty="0"/>
              <a:t>: </a:t>
            </a:r>
            <a:r>
              <a:rPr lang="en-US" altLang="zh-CN" sz="2000" b="0" dirty="0"/>
              <a:t>After Rx from STA1, AP needs to switch from Rx to Tx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Solution: </a:t>
            </a:r>
            <a:r>
              <a:rPr lang="en-US" altLang="zh-CN" sz="20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STA2 shall transmit the first preemption frame to AP </a:t>
            </a:r>
            <a:r>
              <a:rPr lang="en-US" altLang="zh-CN" sz="2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at most a 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t0 time </a:t>
            </a:r>
            <a:r>
              <a:rPr lang="en-US" altLang="zh-CN" sz="20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after the last PPDU that AP receives from STA1, no later than that</a:t>
            </a:r>
            <a:endParaRPr lang="zh-CN" altLang="en-US" sz="2000" b="0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9C279E42-F45B-37CB-4B20-1E14557BF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4" y="3826211"/>
            <a:ext cx="6877050" cy="2590800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1EE40430-C8C2-2D44-BD53-8FE22F0215DE}"/>
              </a:ext>
            </a:extLst>
          </p:cNvPr>
          <p:cNvSpPr txBox="1"/>
          <p:nvPr/>
        </p:nvSpPr>
        <p:spPr>
          <a:xfrm>
            <a:off x="7392144" y="4057182"/>
            <a:ext cx="4176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/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t0: </a:t>
            </a:r>
            <a:r>
              <a:rPr lang="en-US" altLang="zh-CN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Tx/Rx switch duration </a:t>
            </a:r>
          </a:p>
        </p:txBody>
      </p:sp>
    </p:spTree>
    <p:extLst>
      <p:ext uri="{BB962C8B-B14F-4D97-AF65-F5344CB8AC3E}">
        <p14:creationId xmlns:p14="http://schemas.microsoft.com/office/powerpoint/2010/main" val="3586188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56397"/>
          </a:xfrm>
        </p:spPr>
        <p:txBody>
          <a:bodyPr/>
          <a:lstStyle/>
          <a:p>
            <a:r>
              <a:rPr lang="en-GB" dirty="0"/>
              <a:t>How Long May </a:t>
            </a:r>
            <a:r>
              <a:rPr lang="en-US" altLang="zh-CN" dirty="0"/>
              <a:t>Preemptor Preempt</a:t>
            </a:r>
            <a:r>
              <a:rPr lang="en-GB" dirty="0"/>
              <a:t>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41872" y="1484784"/>
            <a:ext cx="4953902" cy="489654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zh-CN" sz="2000" dirty="0"/>
              <a:t>TXOP limit (AC1)</a:t>
            </a:r>
            <a:r>
              <a:rPr lang="en-GB" sz="2000" dirty="0"/>
              <a:t>: EDCA parameters to protect fairness within a BSS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The longest duration in which a </a:t>
            </a:r>
            <a:r>
              <a:rPr lang="en-US" altLang="zh-CN" sz="1800" dirty="0"/>
              <a:t>TXOP holder</a:t>
            </a:r>
            <a:r>
              <a:rPr lang="en-US" sz="1800" dirty="0"/>
              <a:t> can </a:t>
            </a:r>
            <a:r>
              <a:rPr lang="en-US" altLang="zh-CN" sz="1800" dirty="0"/>
              <a:t>maintain uninterrupted control of the medium and </a:t>
            </a:r>
            <a:r>
              <a:rPr lang="en-US" sz="1800" dirty="0"/>
              <a:t>transmit its data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The TXOP holder shall, subject to several exceptions, ensure that the duration of a TXOP does not exceed the TXOP limit, when nonzero</a:t>
            </a:r>
            <a:endParaRPr lang="en-GB" sz="1800" dirty="0"/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Preemption duration limit </a:t>
            </a:r>
            <a:r>
              <a:rPr lang="en-GB" altLang="zh-CN" sz="2000" dirty="0"/>
              <a:t>(AC2)</a:t>
            </a:r>
            <a:endParaRPr lang="en-GB" sz="2000" dirty="0"/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For such longest duration, </a:t>
            </a:r>
            <a:r>
              <a:rPr lang="en-US" altLang="zh-CN" sz="1800" dirty="0"/>
              <a:t>preemptor may preempt</a:t>
            </a:r>
            <a:r>
              <a:rPr lang="en-GB" altLang="zh-CN" sz="1800" dirty="0"/>
              <a:t> the </a:t>
            </a:r>
            <a:r>
              <a:rPr lang="en-US" altLang="zh-CN" sz="1800" dirty="0"/>
              <a:t>current transmission</a:t>
            </a:r>
            <a:endParaRPr lang="en-GB" altLang="zh-CN" sz="1800" dirty="0"/>
          </a:p>
          <a:p>
            <a:pPr lvl="1">
              <a:buFont typeface="Times New Roman" pitchFamily="16" charset="0"/>
              <a:buChar char="•"/>
            </a:pPr>
            <a:r>
              <a:rPr lang="en-GB" altLang="zh-CN" sz="1800" dirty="0"/>
              <a:t>For such longest duration, </a:t>
            </a:r>
            <a:r>
              <a:rPr lang="en-US" altLang="zh-CN" sz="1800" dirty="0"/>
              <a:t>preemptee would suspend</a:t>
            </a:r>
            <a:r>
              <a:rPr lang="en-GB" altLang="zh-CN" sz="1800" dirty="0"/>
              <a:t> the </a:t>
            </a:r>
            <a:r>
              <a:rPr lang="en-US" altLang="zh-CN" sz="1800" dirty="0"/>
              <a:t>current transmission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dirty="0"/>
              <a:t>Preemptor shall ensure preemption duration does not exceed such </a:t>
            </a:r>
            <a:r>
              <a:rPr lang="en-GB" altLang="zh-CN" sz="1800" dirty="0"/>
              <a:t>longest duration/limit</a:t>
            </a:r>
            <a:r>
              <a:rPr lang="en-US" altLang="zh-CN" sz="1800" dirty="0"/>
              <a:t> </a:t>
            </a:r>
            <a:endParaRPr lang="en-GB" altLang="zh-CN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/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D52CC028-3B65-F65F-E6CA-1786DACAA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6385" y="4276162"/>
            <a:ext cx="5030046" cy="1860126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:a16="http://schemas.microsoft.com/office/drawing/2014/main" id="{D6491B62-0F2E-07BC-EE1E-60E768D6DF76}"/>
              </a:ext>
            </a:extLst>
          </p:cNvPr>
          <p:cNvSpPr txBox="1"/>
          <p:nvPr/>
        </p:nvSpPr>
        <p:spPr>
          <a:xfrm>
            <a:off x="7232636" y="4031592"/>
            <a:ext cx="24801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>
                <a:solidFill>
                  <a:schemeClr val="tx1"/>
                </a:solidFill>
              </a:rPr>
              <a:t>Preempt for transmission with third STA 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EBF19804-0035-294A-19E4-69C88DB35A34}"/>
              </a:ext>
            </a:extLst>
          </p:cNvPr>
          <p:cNvSpPr txBox="1"/>
          <p:nvPr/>
        </p:nvSpPr>
        <p:spPr>
          <a:xfrm>
            <a:off x="7296209" y="6094432"/>
            <a:ext cx="21467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>
                <a:solidFill>
                  <a:schemeClr val="tx1"/>
                </a:solidFill>
              </a:rPr>
              <a:t>Preempt DL/UL to transmit UL/DL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C9A31E48-878D-6F8E-08C0-BE28E87482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6385" y="1499769"/>
            <a:ext cx="5376756" cy="25590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833D18-4101-1F1F-DBEE-FBD59D667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altLang="zh-CN" sz="3200" dirty="0"/>
              <a:t>Preemption Duration Limit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1C1B28-92D4-5E80-7E98-271354DC0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823327-E228-9C7F-B11A-F9B453E107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3C47B90-7D4E-B434-AC3B-51074CA870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C07F141-4744-C045-BC8D-514D3C1EF6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9416" y="1309856"/>
            <a:ext cx="10361613" cy="376343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zh-CN" sz="2000" dirty="0"/>
              <a:t>Option 1: Preemption duration is counted into the current TXOP </a:t>
            </a:r>
            <a:endParaRPr lang="en-GB" sz="2000" dirty="0"/>
          </a:p>
          <a:p>
            <a:pPr lvl="1">
              <a:buFont typeface="Times New Roman" pitchFamily="16" charset="0"/>
              <a:buChar char="•"/>
            </a:pPr>
            <a:r>
              <a:rPr lang="en-GB" altLang="zh-CN" sz="1800" dirty="0"/>
              <a:t>Preemption </a:t>
            </a:r>
            <a:r>
              <a:rPr lang="en-US" altLang="zh-CN" sz="1800" dirty="0"/>
              <a:t>duration longest: t</a:t>
            </a:r>
            <a:r>
              <a:rPr lang="fr-FR" sz="1800" dirty="0"/>
              <a:t>2 = TXOP limit(AC1) - t1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zh-CN" sz="1800" dirty="0"/>
              <a:t>Continuing </a:t>
            </a:r>
            <a:r>
              <a:rPr lang="en-US" altLang="zh-CN" sz="1800" dirty="0"/>
              <a:t>duration longest: </a:t>
            </a:r>
            <a:r>
              <a:rPr lang="fr-FR" sz="1800" dirty="0"/>
              <a:t>t3 = TXOP limit(AC1) - t1 - t2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zh-CN" sz="2000" dirty="0"/>
              <a:t>Option 2: Preemption duration is counted independently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dirty="0"/>
              <a:t>t</a:t>
            </a:r>
            <a:r>
              <a:rPr lang="fr-FR" altLang="zh-CN" sz="1800" dirty="0"/>
              <a:t>2 = </a:t>
            </a:r>
            <a:r>
              <a:rPr lang="en-GB" altLang="zh-CN" sz="1800" dirty="0"/>
              <a:t>TXOP limit(AC2)</a:t>
            </a:r>
          </a:p>
          <a:p>
            <a:pPr lvl="1">
              <a:buFont typeface="Times New Roman" pitchFamily="16" charset="0"/>
              <a:buChar char="•"/>
            </a:pPr>
            <a:r>
              <a:rPr lang="fr-FR" altLang="zh-CN" sz="1800" dirty="0"/>
              <a:t>t3 = TXOP limit(AC1) - t1</a:t>
            </a:r>
            <a:endParaRPr lang="en-US" altLang="zh-CN" sz="1800" dirty="0"/>
          </a:p>
          <a:p>
            <a:pPr>
              <a:buFont typeface="Times New Roman" pitchFamily="16" charset="0"/>
              <a:buChar char="•"/>
            </a:pPr>
            <a:r>
              <a:rPr lang="en-GB" altLang="zh-CN" sz="2000" dirty="0"/>
              <a:t>Option 3: Indicate new parameters termed such as “Preemption TXOP limits”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dirty="0"/>
              <a:t>t</a:t>
            </a:r>
            <a:r>
              <a:rPr lang="fr-FR" altLang="zh-CN" sz="1800" dirty="0"/>
              <a:t>2 = </a:t>
            </a:r>
            <a:r>
              <a:rPr lang="en-GB" altLang="zh-CN" sz="1800" dirty="0"/>
              <a:t>Preemption TXOP limit(AC2)</a:t>
            </a:r>
          </a:p>
          <a:p>
            <a:pPr lvl="1">
              <a:buFont typeface="Times New Roman" pitchFamily="16" charset="0"/>
              <a:buChar char="•"/>
            </a:pPr>
            <a:r>
              <a:rPr lang="fr-FR" altLang="zh-CN" sz="1800" dirty="0"/>
              <a:t>t3 = TXOP limit(AC1) - t1</a:t>
            </a:r>
          </a:p>
          <a:p>
            <a:pPr lvl="1">
              <a:buFont typeface="Times New Roman" pitchFamily="16" charset="0"/>
              <a:buChar char="•"/>
            </a:pPr>
            <a:r>
              <a:rPr lang="fr-FR" altLang="zh-CN" sz="1800" dirty="0"/>
              <a:t>TXOP holder indicates </a:t>
            </a:r>
            <a:r>
              <a:rPr lang="en-GB" altLang="zh-CN" sz="1800" dirty="0"/>
              <a:t>Preemption TXOP Limit for the current TXOP, or </a:t>
            </a:r>
            <a:r>
              <a:rPr lang="en-US" altLang="zh-CN" sz="1800" dirty="0"/>
              <a:t>advertised in the EDCA Parameter Set element in Beacon and Probe Response frames transmitted by the AP</a:t>
            </a:r>
            <a:endParaRPr lang="en-GB" altLang="zh-CN" sz="18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34B2122-5380-90EC-3454-F9625A337928}"/>
              </a:ext>
            </a:extLst>
          </p:cNvPr>
          <p:cNvSpPr txBox="1"/>
          <p:nvPr/>
        </p:nvSpPr>
        <p:spPr>
          <a:xfrm>
            <a:off x="8976320" y="242088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zh-CN" sz="1400" dirty="0">
                <a:solidFill>
                  <a:schemeClr val="tx1"/>
                </a:solidFill>
              </a:rPr>
              <a:t>(AC_VI) TXOP limit 3ms</a:t>
            </a:r>
          </a:p>
          <a:p>
            <a:r>
              <a:rPr lang="fr-FR" altLang="zh-CN" sz="1400" dirty="0">
                <a:solidFill>
                  <a:schemeClr val="tx1"/>
                </a:solidFill>
              </a:rPr>
              <a:t>(AC_VO) TXOP limit 1.5ms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0CD5FFFC-12C4-B7FC-4C04-55093238C9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60" y="5170468"/>
            <a:ext cx="11209020" cy="120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18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49F7BB-6170-31EF-47D1-D49B48139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87259"/>
          </a:xfrm>
        </p:spPr>
        <p:txBody>
          <a:bodyPr/>
          <a:lstStyle/>
          <a:p>
            <a:r>
              <a:rPr lang="en-GB" altLang="zh-CN" sz="3200" dirty="0"/>
              <a:t>Preemption Duration Protection: Issue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AEAF504-13B4-2ECB-B929-D4EA4FAFE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DBAFED1-1AE1-67E5-E7A0-5D36CE752A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F54BFA6-B009-7581-15B2-EA59F753A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F83D0AA-240B-65FF-CF04-62B39B9D6B95}"/>
              </a:ext>
            </a:extLst>
          </p:cNvPr>
          <p:cNvSpPr txBox="1"/>
          <p:nvPr/>
        </p:nvSpPr>
        <p:spPr>
          <a:xfrm>
            <a:off x="695400" y="1988840"/>
            <a:ext cx="3600400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Assumption:</a:t>
            </a: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TXOP holder protected initial TXOP till time T1 via multiple protection</a:t>
            </a:r>
          </a:p>
          <a:p>
            <a:pPr marL="10858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>
                <a:solidFill>
                  <a:schemeClr val="tx1"/>
                </a:solidFill>
                <a:latin typeface="Times New Roman"/>
                <a:ea typeface="MS Gothic"/>
              </a:rPr>
              <a:t>Non-AP STA1 is </a:t>
            </a:r>
            <a:r>
              <a:rPr kumimoji="0" lang="en-US" altLang="zh-CN" sz="18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TXOP holder </a:t>
            </a:r>
            <a:r>
              <a:rPr lang="en-US" altLang="zh-CN" sz="1800" kern="0" dirty="0">
                <a:solidFill>
                  <a:schemeClr val="tx1"/>
                </a:solidFill>
                <a:latin typeface="Times New Roman"/>
                <a:ea typeface="MS Gothic"/>
              </a:rPr>
              <a:t>in the figure</a:t>
            </a:r>
            <a:endParaRPr kumimoji="0" lang="en-US" altLang="zh-CN" sz="18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2000" b="1" kern="0" dirty="0">
                <a:solidFill>
                  <a:srgbClr val="000000"/>
                </a:solidFill>
                <a:latin typeface="Times New Roman"/>
                <a:ea typeface="MS Gothic"/>
              </a:rPr>
              <a:t>Issue: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If preemption protected medium till a time &lt; T1, the non-AP </a:t>
            </a: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TXOP holder may fail to get remaining duration back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CE10B06E-4F86-D695-3B82-13FAAC6E7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3792" y="1552436"/>
            <a:ext cx="7668048" cy="4566285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BA4D4DA3-349E-CF79-5424-B64FC7BE1DC7}"/>
              </a:ext>
            </a:extLst>
          </p:cNvPr>
          <p:cNvSpPr txBox="1"/>
          <p:nvPr/>
        </p:nvSpPr>
        <p:spPr>
          <a:xfrm>
            <a:off x="5519936" y="5877272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AP has no knowledge of how long STA1’s next frame would be, </a:t>
            </a:r>
            <a:r>
              <a:rPr lang="en-US" altLang="zh-CN" sz="1400" b="1" dirty="0">
                <a:solidFill>
                  <a:schemeClr val="tx1"/>
                </a:solidFill>
              </a:rPr>
              <a:t>but AP knows T1 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162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4-xxxx-00-00bn-cross-link-transmission-in-MLO.pptx" id="{8FF4CD9B-E030-4AF1-B4E1-71BAED612B13}" vid="{68720158-918F-4E4D-83E5-03229F242E0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3631</TotalTime>
  <Words>1623</Words>
  <Application>Microsoft Office PowerPoint</Application>
  <PresentationFormat>宽屏</PresentationFormat>
  <Paragraphs>219</Paragraphs>
  <Slides>17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Arial Unicode MS</vt:lpstr>
      <vt:lpstr>Arial</vt:lpstr>
      <vt:lpstr>Times New Roman</vt:lpstr>
      <vt:lpstr>Office 主题​​</vt:lpstr>
      <vt:lpstr>Document</vt:lpstr>
      <vt:lpstr>Preemption TXOP</vt:lpstr>
      <vt:lpstr>Introduction</vt:lpstr>
      <vt:lpstr>Concept: Preemptor VS Preemptee </vt:lpstr>
      <vt:lpstr>Preemptee and Preemptor Identity</vt:lpstr>
      <vt:lpstr>Hidden Node Preemption Issue and Solution</vt:lpstr>
      <vt:lpstr>Tx/Rx Mismatch Due to Tx/Rx Switch and Solution</vt:lpstr>
      <vt:lpstr>How Long May Preemptor Preempt </vt:lpstr>
      <vt:lpstr>Preemption Duration Limit</vt:lpstr>
      <vt:lpstr>Preemption Duration Protection: Issue</vt:lpstr>
      <vt:lpstr>Preemption Duration Protection: Solution</vt:lpstr>
      <vt:lpstr>Summary</vt:lpstr>
      <vt:lpstr>Straw Poll 1</vt:lpstr>
      <vt:lpstr>Straw Poll 2</vt:lpstr>
      <vt:lpstr>Straw Poll 3</vt:lpstr>
      <vt:lpstr>Straw Poll 4</vt:lpstr>
      <vt:lpstr>Straw Poll 5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yuxin lu</dc:creator>
  <cp:keywords/>
  <cp:lastModifiedBy>yuxin lu</cp:lastModifiedBy>
  <cp:revision>572</cp:revision>
  <cp:lastPrinted>1601-01-01T00:00:00Z</cp:lastPrinted>
  <dcterms:created xsi:type="dcterms:W3CDTF">2024-03-21T07:30:31Z</dcterms:created>
  <dcterms:modified xsi:type="dcterms:W3CDTF">2024-07-03T08:10:41Z</dcterms:modified>
  <cp:category>Name, Affiliation</cp:category>
</cp:coreProperties>
</file>