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4"/>
  </p:notesMasterIdLst>
  <p:handoutMasterIdLst>
    <p:handoutMasterId r:id="rId25"/>
  </p:handoutMasterIdLst>
  <p:sldIdLst>
    <p:sldId id="269" r:id="rId2"/>
    <p:sldId id="2147470796" r:id="rId3"/>
    <p:sldId id="3040" r:id="rId4"/>
    <p:sldId id="2147470793" r:id="rId5"/>
    <p:sldId id="2147470797" r:id="rId6"/>
    <p:sldId id="2147470799" r:id="rId7"/>
    <p:sldId id="2147470781" r:id="rId8"/>
    <p:sldId id="2147470798" r:id="rId9"/>
    <p:sldId id="2147470777" r:id="rId10"/>
    <p:sldId id="395" r:id="rId11"/>
    <p:sldId id="2147470791" r:id="rId12"/>
    <p:sldId id="2147470771" r:id="rId13"/>
    <p:sldId id="2147470800" r:id="rId14"/>
    <p:sldId id="2147470772" r:id="rId15"/>
    <p:sldId id="2147470767" r:id="rId16"/>
    <p:sldId id="2147470773" r:id="rId17"/>
    <p:sldId id="2147470768" r:id="rId18"/>
    <p:sldId id="396" r:id="rId19"/>
    <p:sldId id="2147470769" r:id="rId20"/>
    <p:sldId id="2147470775" r:id="rId21"/>
    <p:sldId id="2147470779" r:id="rId22"/>
    <p:sldId id="2147470790" r:id="rId23"/>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521415D9-36F7-43E2-AB2F-B90AF26B5E84}">
      <p14:sectionLst xmlns:p14="http://schemas.microsoft.com/office/powerpoint/2010/main">
        <p14:section name="Main" id="{3489D3CE-4235-1147-A45F-3B7329AB2B5D}">
          <p14:sldIdLst>
            <p14:sldId id="269"/>
            <p14:sldId id="2147470796"/>
            <p14:sldId id="3040"/>
            <p14:sldId id="2147470793"/>
            <p14:sldId id="2147470797"/>
            <p14:sldId id="2147470799"/>
            <p14:sldId id="2147470781"/>
            <p14:sldId id="2147470798"/>
            <p14:sldId id="2147470777"/>
            <p14:sldId id="395"/>
            <p14:sldId id="2147470791"/>
          </p14:sldIdLst>
        </p14:section>
        <p14:section name="Back-up" id="{94DCDABF-C419-0945-BC91-2EE39345D455}">
          <p14:sldIdLst>
            <p14:sldId id="2147470771"/>
            <p14:sldId id="2147470800"/>
            <p14:sldId id="2147470772"/>
            <p14:sldId id="2147470767"/>
            <p14:sldId id="2147470773"/>
            <p14:sldId id="2147470768"/>
            <p14:sldId id="396"/>
            <p14:sldId id="2147470769"/>
            <p14:sldId id="2147470775"/>
            <p14:sldId id="2147470779"/>
            <p14:sldId id="214747079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FFFF"/>
    <a:srgbClr val="FF0000"/>
    <a:srgbClr val="90D6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p:restoredTop sz="94672"/>
  </p:normalViewPr>
  <p:slideViewPr>
    <p:cSldViewPr snapToGrid="0">
      <p:cViewPr varScale="1">
        <p:scale>
          <a:sx n="129" d="100"/>
          <a:sy n="129" d="100"/>
        </p:scale>
        <p:origin x="376" y="20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6080" y="22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753DC19-8812-4792-945A-0146567480E7}" type="slidenum">
              <a:rPr lang="en-US"/>
              <a:pPr>
                <a:defRPr/>
              </a:pPr>
              <a:t>‹#›</a:t>
            </a:fld>
            <a:endParaRPr lang="en-US"/>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E0F2C28F-FB9A-4C03-A25C-86CE5AB16B4B}" type="slidenum">
              <a:rPr lang="en-US"/>
              <a:pPr>
                <a:defRPr/>
              </a:pPr>
              <a:t>‹#›</a:t>
            </a:fld>
            <a:endParaRPr lang="en-US"/>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68BAF402-F008-4966-9D92-CECD4570A3EA}" type="slidenum">
              <a:rPr lang="en-US" smtClean="0"/>
              <a:pPr>
                <a:defRPr/>
              </a:pPr>
              <a:t>1</a:t>
            </a:fld>
            <a:endParaRPr lang="en-US"/>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7B3F1-6858-3A3E-1403-19CE55ECE2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649E7C1-039C-3D20-A746-B5C2724B6A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95A06C-C9C8-22B8-A64F-1A8076FA56EE}"/>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D84237F3-0410-8512-CE92-C1ED0245E7C9}"/>
              </a:ext>
            </a:extLst>
          </p:cNvPr>
          <p:cNvSpPr>
            <a:spLocks noGrp="1"/>
          </p:cNvSpPr>
          <p:nvPr>
            <p:ph type="hdr" sz="quarter"/>
          </p:nvPr>
        </p:nvSpPr>
        <p:spPr/>
        <p:txBody>
          <a:bodyPr/>
          <a:lstStyle/>
          <a:p>
            <a:pPr>
              <a:defRPr/>
            </a:pPr>
            <a:r>
              <a:rPr lang="en-US"/>
              <a:t>doc.: IEEE 802.11-13/0099r0</a:t>
            </a:r>
          </a:p>
        </p:txBody>
      </p:sp>
      <p:sp>
        <p:nvSpPr>
          <p:cNvPr id="5" name="Date Placeholder 4">
            <a:extLst>
              <a:ext uri="{FF2B5EF4-FFF2-40B4-BE49-F238E27FC236}">
                <a16:creationId xmlns:a16="http://schemas.microsoft.com/office/drawing/2014/main" id="{66D76C6F-F33C-8378-A56C-2928D9B3F1BF}"/>
              </a:ext>
            </a:extLst>
          </p:cNvPr>
          <p:cNvSpPr>
            <a:spLocks noGrp="1"/>
          </p:cNvSpPr>
          <p:nvPr>
            <p:ph type="dt" idx="1"/>
          </p:nvPr>
        </p:nvSpPr>
        <p:spPr/>
        <p:txBody>
          <a:bodyPr/>
          <a:lstStyle/>
          <a:p>
            <a:pPr>
              <a:defRPr/>
            </a:pPr>
            <a:r>
              <a:rPr lang="en-US"/>
              <a:t>Jan 2013</a:t>
            </a:r>
          </a:p>
        </p:txBody>
      </p:sp>
      <p:sp>
        <p:nvSpPr>
          <p:cNvPr id="6" name="Footer Placeholder 5">
            <a:extLst>
              <a:ext uri="{FF2B5EF4-FFF2-40B4-BE49-F238E27FC236}">
                <a16:creationId xmlns:a16="http://schemas.microsoft.com/office/drawing/2014/main" id="{07C529C7-A9EF-0A1C-0F2C-8F3BC9052CE0}"/>
              </a:ext>
            </a:extLst>
          </p:cNvPr>
          <p:cNvSpPr>
            <a:spLocks noGrp="1"/>
          </p:cNvSpPr>
          <p:nvPr>
            <p:ph type="ftr" sz="quarter" idx="4"/>
          </p:nvPr>
        </p:nvSpPr>
        <p:spPr/>
        <p:txBody>
          <a:bodyPr/>
          <a:lstStyle/>
          <a:p>
            <a:pPr lvl="4">
              <a:defRPr/>
            </a:pPr>
            <a:r>
              <a:rPr lang="en-US"/>
              <a:t>Andrew Myles, Cisco</a:t>
            </a:r>
          </a:p>
        </p:txBody>
      </p:sp>
      <p:sp>
        <p:nvSpPr>
          <p:cNvPr id="7" name="Slide Number Placeholder 6">
            <a:extLst>
              <a:ext uri="{FF2B5EF4-FFF2-40B4-BE49-F238E27FC236}">
                <a16:creationId xmlns:a16="http://schemas.microsoft.com/office/drawing/2014/main" id="{3BFCA7DF-BEDC-3F5C-FE0D-EC29451C4167}"/>
              </a:ext>
            </a:extLst>
          </p:cNvPr>
          <p:cNvSpPr>
            <a:spLocks noGrp="1"/>
          </p:cNvSpPr>
          <p:nvPr>
            <p:ph type="sldNum" sz="quarter" idx="5"/>
          </p:nvPr>
        </p:nvSpPr>
        <p:spPr/>
        <p:txBody>
          <a:bodyPr/>
          <a:lstStyle/>
          <a:p>
            <a:pPr>
              <a:defRPr/>
            </a:pPr>
            <a:r>
              <a:rPr lang="en-US"/>
              <a:t>Page </a:t>
            </a:r>
            <a:fld id="{E0F2C28F-FB9A-4C03-A25C-86CE5AB16B4B}" type="slidenum">
              <a:rPr lang="en-US" smtClean="0"/>
              <a:pPr>
                <a:defRPr/>
              </a:pPr>
              <a:t>4</a:t>
            </a:fld>
            <a:endParaRPr lang="en-US"/>
          </a:p>
        </p:txBody>
      </p:sp>
    </p:spTree>
    <p:extLst>
      <p:ext uri="{BB962C8B-B14F-4D97-AF65-F5344CB8AC3E}">
        <p14:creationId xmlns:p14="http://schemas.microsoft.com/office/powerpoint/2010/main" val="1135268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802.11-13/0099r0</a:t>
            </a:r>
          </a:p>
        </p:txBody>
      </p:sp>
      <p:sp>
        <p:nvSpPr>
          <p:cNvPr id="5" name="Date Placeholder 4"/>
          <p:cNvSpPr>
            <a:spLocks noGrp="1"/>
          </p:cNvSpPr>
          <p:nvPr>
            <p:ph type="dt" idx="1"/>
          </p:nvPr>
        </p:nvSpPr>
        <p:spPr/>
        <p:txBody>
          <a:bodyPr/>
          <a:lstStyle/>
          <a:p>
            <a:pPr>
              <a:defRPr/>
            </a:pPr>
            <a:r>
              <a:rPr lang="en-US"/>
              <a:t>Jan 2013</a:t>
            </a:r>
          </a:p>
        </p:txBody>
      </p:sp>
      <p:sp>
        <p:nvSpPr>
          <p:cNvPr id="6" name="Footer Placeholder 5"/>
          <p:cNvSpPr>
            <a:spLocks noGrp="1"/>
          </p:cNvSpPr>
          <p:nvPr>
            <p:ph type="ftr" sz="quarter" idx="4"/>
          </p:nvPr>
        </p:nvSpPr>
        <p:spPr/>
        <p:txBody>
          <a:bodyPr/>
          <a:lstStyle/>
          <a:p>
            <a:pPr lvl="4">
              <a:defRPr/>
            </a:pPr>
            <a:r>
              <a:rPr lang="en-US"/>
              <a:t>Andrew Myles, Cisco</a:t>
            </a:r>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14</a:t>
            </a:fld>
            <a:endParaRPr lang="en-US"/>
          </a:p>
        </p:txBody>
      </p:sp>
    </p:spTree>
    <p:extLst>
      <p:ext uri="{BB962C8B-B14F-4D97-AF65-F5344CB8AC3E}">
        <p14:creationId xmlns:p14="http://schemas.microsoft.com/office/powerpoint/2010/main" val="1865379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6767D18-6D98-4A5E-947F-970B8694D7C8}" type="slidenum">
              <a:rPr lang="en-US"/>
              <a:pPr>
                <a:defRPr/>
              </a:pPr>
              <a:t>‹#›</a:t>
            </a:fld>
            <a:endParaRPr lang="en-US"/>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6767D18-6D98-4A5E-947F-970B8694D7C8}" type="slidenum">
              <a:rPr lang="en-US"/>
              <a:pPr>
                <a:defRPr/>
              </a:pPr>
              <a:t>‹#›</a:t>
            </a:fld>
            <a:endParaRPr lang="en-US"/>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a:t>Salem</a:t>
            </a:r>
            <a:r>
              <a:rPr lang="da-DK" i="1"/>
              <a:t> et al</a:t>
            </a:r>
            <a:r>
              <a:rPr lang="da-DK"/>
              <a:t> (Cisco Systems)</a:t>
            </a:r>
            <a:endParaRPr lang="en-AU"/>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a:t>Salem </a:t>
            </a:r>
            <a:r>
              <a:rPr lang="da-DK" i="1"/>
              <a:t>et al</a:t>
            </a:r>
            <a:r>
              <a:rPr lang="da-DK"/>
              <a:t> (Cisco Systems)</a:t>
            </a:r>
            <a:endParaRPr lang="en-AU"/>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a:p>
            <a:pPr lvl="1"/>
            <a:endParaRPr lang="en-US" noProof="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27A80772-3626-4457-B273-75FCAA2B6C48}" type="slidenum">
              <a:rPr lang="en-US"/>
              <a:pPr>
                <a:defRPr/>
              </a:pPr>
              <a:t>‹#›</a:t>
            </a:fld>
            <a:endParaRPr lang="en-US"/>
          </a:p>
        </p:txBody>
      </p:sp>
      <p:sp>
        <p:nvSpPr>
          <p:cNvPr id="2" name="Rectangle 7"/>
          <p:cNvSpPr>
            <a:spLocks noChangeArrowheads="1"/>
          </p:cNvSpPr>
          <p:nvPr/>
        </p:nvSpPr>
        <p:spPr bwMode="auto">
          <a:xfrm>
            <a:off x="8107688" y="364861"/>
            <a:ext cx="315297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600" b="1" dirty="0">
                <a:latin typeface="Arial" pitchFamily="34" charset="0"/>
              </a:rPr>
              <a:t>doc.: IEEE 802.11-24/1071r1</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a:p>
        </p:txBody>
      </p:sp>
      <p:sp>
        <p:nvSpPr>
          <p:cNvPr id="1034" name="Rectangle 7"/>
          <p:cNvSpPr>
            <a:spLocks noChangeArrowheads="1"/>
          </p:cNvSpPr>
          <p:nvPr userDrawn="1"/>
        </p:nvSpPr>
        <p:spPr bwMode="auto">
          <a:xfrm>
            <a:off x="914401" y="380843"/>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Nov 2024</a:t>
            </a:r>
          </a:p>
        </p:txBody>
      </p:sp>
      <p:sp>
        <p:nvSpPr>
          <p:cNvPr id="5" name="TextBox 4">
            <a:extLst>
              <a:ext uri="{FF2B5EF4-FFF2-40B4-BE49-F238E27FC236}">
                <a16:creationId xmlns:a16="http://schemas.microsoft.com/office/drawing/2014/main" id="{BF53009B-DC3D-C532-46E6-09D8DADDFB48}"/>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a:t>LPI PPDU Puncturing </a:t>
            </a:r>
            <a:br>
              <a:rPr lang="en-US"/>
            </a:br>
            <a:r>
              <a:rPr lang="en-US"/>
              <a:t>Follow Up</a:t>
            </a:r>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Nov 2024</a:t>
            </a:r>
            <a:endParaRPr lang="en-US" dirty="0">
              <a:cs typeface="Arial"/>
            </a:endParaRPr>
          </a:p>
        </p:txBody>
      </p:sp>
      <p:sp>
        <p:nvSpPr>
          <p:cNvPr id="8" name="Slide Number Placeholder 5"/>
          <p:cNvSpPr>
            <a:spLocks noGrp="1"/>
          </p:cNvSpPr>
          <p:nvPr>
            <p:ph type="sldNum" sz="quarter" idx="11"/>
          </p:nvPr>
        </p:nvSpPr>
        <p:spPr>
          <a:xfrm>
            <a:off x="5912762" y="6475413"/>
            <a:ext cx="468077" cy="184666"/>
          </a:xfrm>
        </p:spPr>
        <p:txBody>
          <a:bodyPr/>
          <a:lstStyle/>
          <a:p>
            <a:r>
              <a:rPr lang="en-US"/>
              <a:t>Slide </a:t>
            </a:r>
            <a:fld id="{C074D50F-3BCA-4A6B-9986-C459617B2FC6}" type="slidenum">
              <a:rPr lang="en-US" smtClean="0"/>
              <a:pPr/>
              <a:t>1</a:t>
            </a:fld>
            <a:endParaRPr lang="en-US"/>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466754866"/>
              </p:ext>
            </p:extLst>
          </p:nvPr>
        </p:nvGraphicFramePr>
        <p:xfrm>
          <a:off x="1981200" y="3404937"/>
          <a:ext cx="8229600" cy="2594774"/>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a:effectLst/>
                          <a:latin typeface="+mn-lt"/>
                        </a:rPr>
                        <a:t>Name</a:t>
                      </a:r>
                      <a:endParaRPr lang="en-AU" sz="1400" b="1" kern="0">
                        <a:effectLst/>
                        <a:latin typeface="+mn-lt"/>
                      </a:endParaRPr>
                    </a:p>
                  </a:txBody>
                  <a:tcPr marL="68580" marR="68580" marT="0" marB="0" anchor="ctr"/>
                </a:tc>
                <a:tc>
                  <a:txBody>
                    <a:bodyPr/>
                    <a:lstStyle/>
                    <a:p>
                      <a:pPr>
                        <a:spcAft>
                          <a:spcPts val="0"/>
                        </a:spcAft>
                      </a:pPr>
                      <a:r>
                        <a:rPr lang="en-US" sz="1400">
                          <a:effectLst/>
                          <a:latin typeface="+mn-lt"/>
                          <a:ea typeface="Times New Roman"/>
                        </a:rPr>
                        <a:t>Affiliation</a:t>
                      </a:r>
                      <a:endParaRPr lang="en-AU" sz="1400">
                        <a:effectLst/>
                        <a:latin typeface="+mn-lt"/>
                        <a:ea typeface="Times New Roman"/>
                      </a:endParaRPr>
                    </a:p>
                  </a:txBody>
                  <a:tcPr marL="68580" marR="68580" marT="0" marB="0" anchor="ctr"/>
                </a:tc>
                <a:tc>
                  <a:txBody>
                    <a:bodyPr/>
                    <a:lstStyle/>
                    <a:p>
                      <a:pPr>
                        <a:spcAft>
                          <a:spcPts val="0"/>
                        </a:spcAft>
                      </a:pPr>
                      <a:r>
                        <a:rPr lang="en-US" sz="1400">
                          <a:effectLst/>
                          <a:latin typeface="+mn-lt"/>
                        </a:rPr>
                        <a:t>Phone</a:t>
                      </a:r>
                      <a:endParaRPr lang="en-AU" sz="1400">
                        <a:effectLst/>
                        <a:latin typeface="+mn-lt"/>
                        <a:ea typeface="Times New Roman"/>
                      </a:endParaRPr>
                    </a:p>
                  </a:txBody>
                  <a:tcPr marL="68580" marR="68580" marT="0" marB="0" anchor="ctr"/>
                </a:tc>
                <a:tc>
                  <a:txBody>
                    <a:bodyPr/>
                    <a:lstStyle/>
                    <a:p>
                      <a:pPr>
                        <a:spcAft>
                          <a:spcPts val="0"/>
                        </a:spcAft>
                      </a:pPr>
                      <a:r>
                        <a:rPr lang="en-US" sz="1400">
                          <a:effectLst/>
                          <a:latin typeface="+mn-lt"/>
                        </a:rPr>
                        <a:t>email</a:t>
                      </a:r>
                      <a:endParaRPr lang="en-AU" sz="140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err="1">
                          <a:solidFill>
                            <a:schemeClr val="tx1"/>
                          </a:solidFill>
                          <a:effectLst/>
                          <a:latin typeface="+mn-lt"/>
                          <a:ea typeface="Times New Roman"/>
                        </a:rPr>
                        <a:t>Pelin</a:t>
                      </a:r>
                      <a:r>
                        <a:rPr lang="en-AU" sz="1400">
                          <a:solidFill>
                            <a:schemeClr val="tx1"/>
                          </a:solidFill>
                          <a:effectLst/>
                          <a:latin typeface="+mn-lt"/>
                          <a:ea typeface="Times New Roman"/>
                        </a:rPr>
                        <a:t> Salem</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a:effectLst/>
                          <a:latin typeface="+mn-lt"/>
                        </a:rPr>
                        <a:t>Cisco</a:t>
                      </a:r>
                      <a:r>
                        <a:rPr lang="en-AU" sz="1400" kern="1200">
                          <a:solidFill>
                            <a:schemeClr val="tx1"/>
                          </a:solidFill>
                          <a:effectLst/>
                          <a:latin typeface="+mn-lt"/>
                          <a:ea typeface="Times New Roman"/>
                          <a:cs typeface="+mn-cs"/>
                        </a:rPr>
                        <a:t> Systems</a:t>
                      </a:r>
                      <a:endParaRPr lang="en-AU" sz="140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a:solidFill>
                          <a:schemeClr val="tx1"/>
                        </a:solidFill>
                        <a:effectLst/>
                        <a:latin typeface="+mn-lt"/>
                        <a:ea typeface="Times New Roman"/>
                      </a:endParaRPr>
                    </a:p>
                  </a:txBody>
                  <a:tcPr marL="68580" marR="68580" marT="0" marB="0" anchor="ctr"/>
                </a:tc>
                <a:tc>
                  <a:txBody>
                    <a:bodyPr/>
                    <a:lstStyle/>
                    <a:p>
                      <a:pPr>
                        <a:spcAft>
                          <a:spcPts val="0"/>
                        </a:spcAft>
                      </a:pPr>
                      <a:r>
                        <a:rPr lang="en-AU" sz="1400" err="1">
                          <a:solidFill>
                            <a:schemeClr val="tx1"/>
                          </a:solidFill>
                          <a:effectLst/>
                          <a:latin typeface="+mn-lt"/>
                          <a:ea typeface="Times New Roman"/>
                        </a:rPr>
                        <a:t>pmohamed@cisco.com</a:t>
                      </a:r>
                      <a:endParaRPr lang="en-AU" sz="140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71827777"/>
                  </a:ext>
                </a:extLst>
              </a:tr>
              <a:tr h="370682">
                <a:tc>
                  <a:txBody>
                    <a:bodyPr/>
                    <a:lstStyle/>
                    <a:p>
                      <a:pPr>
                        <a:spcAft>
                          <a:spcPts val="0"/>
                        </a:spcAft>
                      </a:pPr>
                      <a:r>
                        <a:rPr lang="en-AU" sz="1400">
                          <a:effectLst/>
                          <a:latin typeface="+mn-lt"/>
                        </a:rPr>
                        <a:t>Brian Hart</a:t>
                      </a:r>
                      <a:endParaRPr lang="en-AU" sz="140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a:effectLst/>
                          <a:latin typeface="+mn-lt"/>
                        </a:rPr>
                        <a:t>Cisco</a:t>
                      </a:r>
                      <a:r>
                        <a:rPr lang="en-AU" sz="1400" kern="1200">
                          <a:solidFill>
                            <a:schemeClr val="tx1"/>
                          </a:solidFill>
                          <a:effectLst/>
                          <a:latin typeface="+mn-lt"/>
                          <a:ea typeface="Times New Roman"/>
                          <a:cs typeface="+mn-cs"/>
                        </a:rPr>
                        <a:t> Systems</a:t>
                      </a:r>
                      <a:endParaRPr lang="en-AU" sz="140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a:solidFill>
                          <a:schemeClr val="tx1"/>
                        </a:solidFill>
                        <a:effectLst/>
                        <a:latin typeface="+mn-lt"/>
                        <a:ea typeface="Times New Roman"/>
                      </a:endParaRPr>
                    </a:p>
                  </a:txBody>
                  <a:tcPr marL="68580" marR="68580" marT="0" marB="0" anchor="ctr"/>
                </a:tc>
                <a:tc>
                  <a:txBody>
                    <a:bodyPr/>
                    <a:lstStyle/>
                    <a:p>
                      <a:pPr>
                        <a:spcAft>
                          <a:spcPts val="0"/>
                        </a:spcAft>
                      </a:pPr>
                      <a:r>
                        <a:rPr lang="en-AU" sz="1400">
                          <a:effectLst/>
                          <a:latin typeface="+mn-lt"/>
                        </a:rPr>
                        <a:t>brianh@cisco.com</a:t>
                      </a:r>
                      <a:endParaRPr lang="en-AU" sz="140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a:solidFill>
                          <a:schemeClr val="tx1"/>
                        </a:solidFill>
                        <a:effectLst/>
                        <a:latin typeface="+mn-lt"/>
                        <a:ea typeface="Times New Roman"/>
                      </a:endParaRPr>
                    </a:p>
                  </a:txBody>
                  <a:tcPr marL="68580" marR="68580" marT="0" marB="0" anchor="ctr"/>
                </a:tc>
                <a:tc>
                  <a:txBody>
                    <a:bodyPr/>
                    <a:lstStyle/>
                    <a:p>
                      <a:pPr>
                        <a:spcAft>
                          <a:spcPts val="0"/>
                        </a:spcAft>
                      </a:pPr>
                      <a:endParaRPr lang="en-AU" sz="140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a:solidFill>
                            <a:schemeClr val="tx1"/>
                          </a:solidFill>
                          <a:effectLst/>
                          <a:latin typeface="+mn-lt"/>
                          <a:ea typeface="Times New Roman"/>
                        </a:rPr>
                        <a:t>Cisco</a:t>
                      </a:r>
                      <a:r>
                        <a:rPr lang="en-AU" sz="1400" kern="1200">
                          <a:solidFill>
                            <a:schemeClr val="tx1"/>
                          </a:solidFill>
                          <a:effectLst/>
                          <a:latin typeface="+mn-lt"/>
                          <a:ea typeface="Times New Roman"/>
                          <a:cs typeface="+mn-cs"/>
                        </a:rPr>
                        <a:t> Systems</a:t>
                      </a:r>
                      <a:endParaRPr lang="en-AU" sz="140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a:solidFill>
                          <a:schemeClr val="tx1"/>
                        </a:solidFill>
                        <a:effectLst/>
                        <a:latin typeface="+mn-lt"/>
                        <a:ea typeface="Times New Roman"/>
                      </a:endParaRPr>
                    </a:p>
                  </a:txBody>
                  <a:tcPr marL="68580" marR="68580" marT="0" marB="0" anchor="ctr"/>
                </a:tc>
                <a:tc>
                  <a:txBody>
                    <a:bodyPr/>
                    <a:lstStyle/>
                    <a:p>
                      <a:pPr>
                        <a:spcAft>
                          <a:spcPts val="0"/>
                        </a:spcAft>
                      </a:pPr>
                      <a:endParaRPr lang="en-AU" sz="140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a:solidFill>
                          <a:schemeClr val="tx1"/>
                        </a:solidFill>
                        <a:effectLst/>
                        <a:latin typeface="+mn-lt"/>
                        <a:ea typeface="Times New Roman"/>
                      </a:endParaRPr>
                    </a:p>
                  </a:txBody>
                  <a:tcPr marL="68580" marR="68580" marT="0" marB="0" anchor="ctr"/>
                </a:tc>
                <a:tc>
                  <a:txBody>
                    <a:bodyPr/>
                    <a:lstStyle/>
                    <a:p>
                      <a:pPr>
                        <a:spcAft>
                          <a:spcPts val="0"/>
                        </a:spcAft>
                      </a:pPr>
                      <a:endParaRPr lang="en-AU" sz="140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a:solidFill>
                          <a:schemeClr val="tx1"/>
                        </a:solidFill>
                        <a:effectLst/>
                        <a:latin typeface="+mn-lt"/>
                        <a:ea typeface="Times New Roman"/>
                      </a:endParaRPr>
                    </a:p>
                  </a:txBody>
                  <a:tcPr marL="68580" marR="68580" marT="0" marB="0" anchor="ctr"/>
                </a:tc>
                <a:tc>
                  <a:txBody>
                    <a:bodyPr/>
                    <a:lstStyle/>
                    <a:p>
                      <a:pPr>
                        <a:spcAft>
                          <a:spcPts val="0"/>
                        </a:spcAft>
                      </a:pPr>
                      <a:endParaRPr lang="en-AU" sz="140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651415"/>
                  </a:ext>
                </a:extLst>
              </a:tr>
            </a:tbl>
          </a:graphicData>
        </a:graphic>
      </p:graphicFrame>
      <p:sp>
        <p:nvSpPr>
          <p:cNvPr id="7" name="Footer Placeholder 3"/>
          <p:cNvSpPr>
            <a:spLocks noGrp="1"/>
          </p:cNvSpPr>
          <p:nvPr>
            <p:ph type="ftr" sz="quarter" idx="3"/>
          </p:nvPr>
        </p:nvSpPr>
        <p:spPr>
          <a:xfrm>
            <a:off x="8602692" y="6497083"/>
            <a:ext cx="2759015" cy="180975"/>
          </a:xfrm>
        </p:spPr>
        <p:txBody>
          <a:bodyPr/>
          <a:lstStyle/>
          <a:p>
            <a:r>
              <a:rPr lang="da-DK" dirty="0"/>
              <a:t>Salem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CAB1D-CB35-91E9-8BB6-0241D18F48D0}"/>
              </a:ext>
            </a:extLst>
          </p:cNvPr>
          <p:cNvSpPr>
            <a:spLocks noGrp="1"/>
          </p:cNvSpPr>
          <p:nvPr>
            <p:ph type="title"/>
          </p:nvPr>
        </p:nvSpPr>
        <p:spPr/>
        <p:txBody>
          <a:bodyPr/>
          <a:lstStyle/>
          <a:p>
            <a:r>
              <a:rPr lang="en-US" err="1"/>
              <a:t>Strawpoll</a:t>
            </a:r>
            <a:endParaRPr lang="en-US"/>
          </a:p>
        </p:txBody>
      </p:sp>
      <p:sp>
        <p:nvSpPr>
          <p:cNvPr id="3" name="Content Placeholder 2">
            <a:extLst>
              <a:ext uri="{FF2B5EF4-FFF2-40B4-BE49-F238E27FC236}">
                <a16:creationId xmlns:a16="http://schemas.microsoft.com/office/drawing/2014/main" id="{5871A489-E33F-2586-7652-829AAD52E5C3}"/>
              </a:ext>
            </a:extLst>
          </p:cNvPr>
          <p:cNvSpPr>
            <a:spLocks noGrp="1"/>
          </p:cNvSpPr>
          <p:nvPr>
            <p:ph idx="1"/>
          </p:nvPr>
        </p:nvSpPr>
        <p:spPr/>
        <p:txBody>
          <a:bodyPr/>
          <a:lstStyle/>
          <a:p>
            <a:r>
              <a:rPr lang="en-US" dirty="0"/>
              <a:t>Do you agree to add the following text to the 11bn SFD:</a:t>
            </a:r>
          </a:p>
          <a:p>
            <a:pPr lvl="1"/>
            <a:r>
              <a:rPr lang="en-US" dirty="0"/>
              <a:t>11bn shall define a mode of operation whereby a Simultaneous Composite AP in BSS can use its knowledge of AFC-provided regulatory limits and the punctured IEEE Tx PSD mask to enable </a:t>
            </a:r>
            <a:r>
              <a:rPr lang="en-US" sz="1600" dirty="0"/>
              <a:t>PPDU Puncturing even for LPI-only non-AP STAs, via changes to the TPE elements’ contents that ensure compliance to the </a:t>
            </a:r>
            <a:r>
              <a:rPr lang="en-US" dirty="0"/>
              <a:t>AFC-provided regulatory limits. </a:t>
            </a:r>
          </a:p>
          <a:p>
            <a:pPr marL="182880" lvl="1" indent="0">
              <a:buNone/>
            </a:pPr>
            <a:endParaRPr lang="en-US" dirty="0"/>
          </a:p>
          <a:p>
            <a:pPr marL="182880" lvl="1" indent="0">
              <a:buNone/>
            </a:pPr>
            <a:r>
              <a:rPr lang="en-US" dirty="0"/>
              <a:t>Y / N / A</a:t>
            </a:r>
          </a:p>
        </p:txBody>
      </p:sp>
      <p:sp>
        <p:nvSpPr>
          <p:cNvPr id="4" name="Slide Number Placeholder 3">
            <a:extLst>
              <a:ext uri="{FF2B5EF4-FFF2-40B4-BE49-F238E27FC236}">
                <a16:creationId xmlns:a16="http://schemas.microsoft.com/office/drawing/2014/main" id="{3BC6C718-1484-DC98-9DF2-341D0BD96EF7}"/>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a:p>
        </p:txBody>
      </p:sp>
      <p:sp>
        <p:nvSpPr>
          <p:cNvPr id="5" name="Footer Placeholder 4">
            <a:extLst>
              <a:ext uri="{FF2B5EF4-FFF2-40B4-BE49-F238E27FC236}">
                <a16:creationId xmlns:a16="http://schemas.microsoft.com/office/drawing/2014/main" id="{63035DA2-4530-BB89-356C-40D85ED3FD00}"/>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4218997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220E5-4959-115D-6535-A4FB9B825DC8}"/>
              </a:ext>
            </a:extLst>
          </p:cNvPr>
          <p:cNvSpPr>
            <a:spLocks noGrp="1"/>
          </p:cNvSpPr>
          <p:nvPr>
            <p:ph type="title"/>
          </p:nvPr>
        </p:nvSpPr>
        <p:spPr/>
        <p:txBody>
          <a:bodyPr/>
          <a:lstStyle/>
          <a:p>
            <a:r>
              <a:rPr lang="en-US">
                <a:cs typeface="Arial"/>
              </a:rPr>
              <a:t>Reference</a:t>
            </a:r>
            <a:endParaRPr lang="en-US"/>
          </a:p>
        </p:txBody>
      </p:sp>
      <p:sp>
        <p:nvSpPr>
          <p:cNvPr id="3" name="Content Placeholder 2">
            <a:extLst>
              <a:ext uri="{FF2B5EF4-FFF2-40B4-BE49-F238E27FC236}">
                <a16:creationId xmlns:a16="http://schemas.microsoft.com/office/drawing/2014/main" id="{F24C1A24-7AB9-31A7-FBCD-53F28138DA7F}"/>
              </a:ext>
            </a:extLst>
          </p:cNvPr>
          <p:cNvSpPr>
            <a:spLocks noGrp="1"/>
          </p:cNvSpPr>
          <p:nvPr>
            <p:ph idx="1"/>
          </p:nvPr>
        </p:nvSpPr>
        <p:spPr>
          <a:xfrm>
            <a:off x="914400" y="1981200"/>
            <a:ext cx="10588394" cy="4114800"/>
          </a:xfrm>
        </p:spPr>
        <p:txBody>
          <a:bodyPr/>
          <a:lstStyle/>
          <a:p>
            <a:r>
              <a:rPr lang="en-US">
                <a:cs typeface="Arial"/>
              </a:rPr>
              <a:t>[1] 24/0534, “LPI Static Preamble Puncturing”, Pelin Salem (Cisco Systems)</a:t>
            </a:r>
          </a:p>
          <a:p>
            <a:endParaRPr lang="en-US">
              <a:cs typeface="Arial"/>
            </a:endParaRPr>
          </a:p>
        </p:txBody>
      </p:sp>
      <p:sp>
        <p:nvSpPr>
          <p:cNvPr id="4" name="Slide Number Placeholder 3">
            <a:extLst>
              <a:ext uri="{FF2B5EF4-FFF2-40B4-BE49-F238E27FC236}">
                <a16:creationId xmlns:a16="http://schemas.microsoft.com/office/drawing/2014/main" id="{B4A30A57-CEBC-4CED-96C8-17ACF8659286}"/>
              </a:ext>
            </a:extLst>
          </p:cNvPr>
          <p:cNvSpPr>
            <a:spLocks noGrp="1"/>
          </p:cNvSpPr>
          <p:nvPr>
            <p:ph type="sldNum" sz="quarter" idx="11"/>
          </p:nvPr>
        </p:nvSpPr>
        <p:spPr/>
        <p:txBody>
          <a:bodyPr/>
          <a:lstStyle/>
          <a:p>
            <a:pPr>
              <a:defRPr/>
            </a:pPr>
            <a:r>
              <a:rPr lang="en-US"/>
              <a:t>Slide </a:t>
            </a:r>
            <a:fld id="{F6767D18-6D98-4A5E-947F-970B8694D7C8}" type="slidenum">
              <a:rPr lang="en-US"/>
              <a:pPr>
                <a:defRPr/>
              </a:pPr>
              <a:t>11</a:t>
            </a:fld>
            <a:endParaRPr lang="en-US"/>
          </a:p>
        </p:txBody>
      </p:sp>
      <p:sp>
        <p:nvSpPr>
          <p:cNvPr id="5" name="Footer Placeholder 4">
            <a:extLst>
              <a:ext uri="{FF2B5EF4-FFF2-40B4-BE49-F238E27FC236}">
                <a16:creationId xmlns:a16="http://schemas.microsoft.com/office/drawing/2014/main" id="{EC863D78-D659-8A79-4AEE-E1D967AF351B}"/>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1493844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2489200" y="685800"/>
            <a:ext cx="7023099" cy="609600"/>
          </a:xfrm>
        </p:spPr>
        <p:txBody>
          <a:bodyPr/>
          <a:lstStyle/>
          <a:p>
            <a:pPr algn="ctr"/>
            <a:r>
              <a:rPr lang="en-AU" dirty="0"/>
              <a:t>Current 6GHz Equipment Classes (FCC)</a:t>
            </a:r>
            <a:endParaRPr lang="en-US" b="0" dirty="0"/>
          </a:p>
          <a:p>
            <a:pPr algn="ctr"/>
            <a:endParaRPr lang="en-AU" dirty="0">
              <a:cs typeface="Arial"/>
            </a:endParaRPr>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12</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pic>
        <p:nvPicPr>
          <p:cNvPr id="3" name="Picture 2">
            <a:extLst>
              <a:ext uri="{FF2B5EF4-FFF2-40B4-BE49-F238E27FC236}">
                <a16:creationId xmlns:a16="http://schemas.microsoft.com/office/drawing/2014/main" id="{2E3A64A7-FF82-DAAD-0724-7AA1185A4460}"/>
              </a:ext>
            </a:extLst>
          </p:cNvPr>
          <p:cNvPicPr>
            <a:picLocks noChangeAspect="1"/>
          </p:cNvPicPr>
          <p:nvPr/>
        </p:nvPicPr>
        <p:blipFill>
          <a:blip r:embed="rId2">
            <a:extLst>
              <a:ext uri="{28A0092B-C50C-407E-A947-70E740481C1C}">
                <a14:useLocalDpi xmlns:a14="http://schemas.microsoft.com/office/drawing/2010/main" val="0"/>
              </a:ext>
            </a:extLst>
          </a:blip>
          <a:srcRect t="-478" r="62" b="27740"/>
          <a:stretch/>
        </p:blipFill>
        <p:spPr>
          <a:xfrm>
            <a:off x="127000" y="1295401"/>
            <a:ext cx="8778343" cy="4876800"/>
          </a:xfrm>
          <a:prstGeom prst="rect">
            <a:avLst/>
          </a:prstGeom>
        </p:spPr>
      </p:pic>
      <p:pic>
        <p:nvPicPr>
          <p:cNvPr id="7" name="Picture 6">
            <a:extLst>
              <a:ext uri="{FF2B5EF4-FFF2-40B4-BE49-F238E27FC236}">
                <a16:creationId xmlns:a16="http://schemas.microsoft.com/office/drawing/2014/main" id="{DA20790E-31E5-5B34-4FA6-31BDD9A2C0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6800" y="4749800"/>
            <a:ext cx="5918200" cy="1422400"/>
          </a:xfrm>
          <a:prstGeom prst="rect">
            <a:avLst/>
          </a:prstGeom>
        </p:spPr>
      </p:pic>
    </p:spTree>
    <p:extLst>
      <p:ext uri="{BB962C8B-B14F-4D97-AF65-F5344CB8AC3E}">
        <p14:creationId xmlns:p14="http://schemas.microsoft.com/office/powerpoint/2010/main" val="759966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65F090-45B5-D246-E31A-299BB4B377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12C022-100F-71A0-F041-431E830D38C9}"/>
              </a:ext>
            </a:extLst>
          </p:cNvPr>
          <p:cNvSpPr>
            <a:spLocks noGrp="1"/>
          </p:cNvSpPr>
          <p:nvPr>
            <p:ph type="title"/>
          </p:nvPr>
        </p:nvSpPr>
        <p:spPr>
          <a:xfrm>
            <a:off x="914400" y="685800"/>
            <a:ext cx="10363200" cy="609600"/>
          </a:xfrm>
        </p:spPr>
        <p:txBody>
          <a:bodyPr/>
          <a:lstStyle/>
          <a:p>
            <a:pPr algn="ctr"/>
            <a:r>
              <a:rPr lang="en-AU"/>
              <a:t>Current Regulatory View (6GHz SP)</a:t>
            </a:r>
            <a:endParaRPr lang="en-US" b="0"/>
          </a:p>
          <a:p>
            <a:pPr algn="ctr"/>
            <a:endParaRPr lang="en-AU">
              <a:cs typeface="Arial"/>
            </a:endParaRPr>
          </a:p>
        </p:txBody>
      </p:sp>
      <p:sp>
        <p:nvSpPr>
          <p:cNvPr id="4" name="Slide Number Placeholder 3">
            <a:extLst>
              <a:ext uri="{FF2B5EF4-FFF2-40B4-BE49-F238E27FC236}">
                <a16:creationId xmlns:a16="http://schemas.microsoft.com/office/drawing/2014/main" id="{B3AD069F-13E1-7B9F-EBEE-0973CC0BA5E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13</a:t>
            </a:fld>
            <a:endParaRPr lang="en-US"/>
          </a:p>
        </p:txBody>
      </p:sp>
      <p:sp>
        <p:nvSpPr>
          <p:cNvPr id="5" name="Footer Placeholder 4">
            <a:extLst>
              <a:ext uri="{FF2B5EF4-FFF2-40B4-BE49-F238E27FC236}">
                <a16:creationId xmlns:a16="http://schemas.microsoft.com/office/drawing/2014/main" id="{973E8613-12A1-3C74-7CBB-23F0F784CE03}"/>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5F6DDBE4-EC64-2F41-DBC2-161F54878B75}"/>
              </a:ext>
            </a:extLst>
          </p:cNvPr>
          <p:cNvSpPr txBox="1"/>
          <p:nvPr/>
        </p:nvSpPr>
        <p:spPr>
          <a:xfrm>
            <a:off x="589737" y="1337842"/>
            <a:ext cx="11263533" cy="707886"/>
          </a:xfrm>
          <a:prstGeom prst="rect">
            <a:avLst/>
          </a:prstGeom>
          <a:noFill/>
        </p:spPr>
        <p:txBody>
          <a:bodyPr wrap="square" lIns="91440" tIns="45720" rIns="91440" bIns="45720" rtlCol="0" anchor="t">
            <a:spAutoFit/>
          </a:bodyPr>
          <a:lstStyle/>
          <a:p>
            <a:pPr marL="342900" indent="-342900">
              <a:buFont typeface="Arial"/>
              <a:buChar char="•"/>
            </a:pPr>
            <a:r>
              <a:rPr lang="en-US" sz="2000">
                <a:latin typeface="Arial"/>
                <a:cs typeface="Arial"/>
              </a:rPr>
              <a:t>Preamble Puncturing is </a:t>
            </a:r>
            <a:r>
              <a:rPr lang="en-US" sz="2000" b="1">
                <a:latin typeface="Arial"/>
                <a:cs typeface="Arial"/>
              </a:rPr>
              <a:t>allowed</a:t>
            </a:r>
            <a:r>
              <a:rPr lang="en-US" sz="2000">
                <a:latin typeface="Arial"/>
                <a:cs typeface="Arial"/>
              </a:rPr>
              <a:t> with SP BSSs as per 987594 D02 U-NII 6 GHz EMC Measurement v02r01</a:t>
            </a:r>
          </a:p>
        </p:txBody>
      </p:sp>
      <p:sp>
        <p:nvSpPr>
          <p:cNvPr id="19" name="TextBox 18">
            <a:extLst>
              <a:ext uri="{FF2B5EF4-FFF2-40B4-BE49-F238E27FC236}">
                <a16:creationId xmlns:a16="http://schemas.microsoft.com/office/drawing/2014/main" id="{66825B34-7425-30AD-D700-6C69661A9BEF}"/>
              </a:ext>
            </a:extLst>
          </p:cNvPr>
          <p:cNvSpPr txBox="1"/>
          <p:nvPr/>
        </p:nvSpPr>
        <p:spPr>
          <a:xfrm>
            <a:off x="913289" y="6012500"/>
            <a:ext cx="3177473" cy="461665"/>
          </a:xfrm>
          <a:prstGeom prst="rect">
            <a:avLst/>
          </a:prstGeom>
          <a:noFill/>
        </p:spPr>
        <p:txBody>
          <a:bodyPr wrap="none" lIns="91440" tIns="45720" rIns="91440" bIns="45720" rtlCol="0" anchor="t">
            <a:spAutoFit/>
          </a:bodyPr>
          <a:lstStyle/>
          <a:p>
            <a:r>
              <a:rPr lang="en-US">
                <a:latin typeface="Arial" panose="020B0604020202020204" pitchFamily="34" charset="0"/>
              </a:rPr>
              <a:t>FCC: Federal Communications Commission</a:t>
            </a:r>
          </a:p>
          <a:p>
            <a:r>
              <a:rPr lang="en-US">
                <a:latin typeface="Arial"/>
                <a:cs typeface="Arial"/>
              </a:rPr>
              <a:t>DFS: Dynamic Frequency Selection</a:t>
            </a:r>
          </a:p>
        </p:txBody>
      </p:sp>
      <p:sp>
        <p:nvSpPr>
          <p:cNvPr id="20" name="TextBox 19">
            <a:extLst>
              <a:ext uri="{FF2B5EF4-FFF2-40B4-BE49-F238E27FC236}">
                <a16:creationId xmlns:a16="http://schemas.microsoft.com/office/drawing/2014/main" id="{A03BDD02-5331-A494-2703-15C8567FF8AD}"/>
              </a:ext>
            </a:extLst>
          </p:cNvPr>
          <p:cNvSpPr txBox="1"/>
          <p:nvPr/>
        </p:nvSpPr>
        <p:spPr>
          <a:xfrm>
            <a:off x="4261014" y="6013394"/>
            <a:ext cx="2558264" cy="461665"/>
          </a:xfrm>
          <a:prstGeom prst="rect">
            <a:avLst/>
          </a:prstGeom>
          <a:noFill/>
        </p:spPr>
        <p:txBody>
          <a:bodyPr wrap="none" lIns="91440" tIns="45720" rIns="91440" bIns="45720" rtlCol="0" anchor="t">
            <a:spAutoFit/>
          </a:bodyPr>
          <a:lstStyle/>
          <a:p>
            <a:r>
              <a:rPr lang="en-US">
                <a:latin typeface="Arial" panose="020B0604020202020204" pitchFamily="34" charset="0"/>
              </a:rPr>
              <a:t>AFC: Automatic Frequency Control</a:t>
            </a:r>
          </a:p>
          <a:p>
            <a:r>
              <a:rPr lang="en-US">
                <a:latin typeface="Arial"/>
                <a:cs typeface="Arial"/>
              </a:rPr>
              <a:t>SP: Standard Power </a:t>
            </a:r>
          </a:p>
        </p:txBody>
      </p:sp>
      <p:pic>
        <p:nvPicPr>
          <p:cNvPr id="3" name="Picture 2" descr="A white text with black text&#10;&#10;Description automatically generated">
            <a:extLst>
              <a:ext uri="{FF2B5EF4-FFF2-40B4-BE49-F238E27FC236}">
                <a16:creationId xmlns:a16="http://schemas.microsoft.com/office/drawing/2014/main" id="{DD0841BB-A72A-010A-E6A1-93F955D3ECC1}"/>
              </a:ext>
            </a:extLst>
          </p:cNvPr>
          <p:cNvPicPr>
            <a:picLocks noChangeAspect="1"/>
          </p:cNvPicPr>
          <p:nvPr/>
        </p:nvPicPr>
        <p:blipFill rotWithShape="1">
          <a:blip r:embed="rId2"/>
          <a:srcRect t="-367" r="196" b="18349"/>
          <a:stretch/>
        </p:blipFill>
        <p:spPr>
          <a:xfrm>
            <a:off x="1357734" y="2205033"/>
            <a:ext cx="8366909" cy="3670958"/>
          </a:xfrm>
          <a:prstGeom prst="rect">
            <a:avLst/>
          </a:prstGeom>
        </p:spPr>
      </p:pic>
    </p:spTree>
    <p:extLst>
      <p:ext uri="{BB962C8B-B14F-4D97-AF65-F5344CB8AC3E}">
        <p14:creationId xmlns:p14="http://schemas.microsoft.com/office/powerpoint/2010/main" val="1664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208ED-43AA-A33B-65F0-345EA5164812}"/>
              </a:ext>
            </a:extLst>
          </p:cNvPr>
          <p:cNvSpPr>
            <a:spLocks noGrp="1"/>
          </p:cNvSpPr>
          <p:nvPr>
            <p:ph type="title"/>
          </p:nvPr>
        </p:nvSpPr>
        <p:spPr/>
        <p:txBody>
          <a:bodyPr/>
          <a:lstStyle/>
          <a:p>
            <a:pPr algn="ctr"/>
            <a:r>
              <a:rPr lang="en-US" dirty="0"/>
              <a:t>First, LPI was allowed by regulators and </a:t>
            </a:r>
            <a:br>
              <a:rPr lang="en-US" dirty="0"/>
            </a:br>
            <a:r>
              <a:rPr lang="en-US" dirty="0"/>
              <a:t>PPDU puncturing was defined by IEEE 802.11</a:t>
            </a:r>
          </a:p>
        </p:txBody>
      </p:sp>
      <p:sp>
        <p:nvSpPr>
          <p:cNvPr id="3" name="Content Placeholder 2">
            <a:extLst>
              <a:ext uri="{FF2B5EF4-FFF2-40B4-BE49-F238E27FC236}">
                <a16:creationId xmlns:a16="http://schemas.microsoft.com/office/drawing/2014/main" id="{C3D0251C-DB74-B17C-E869-43ADD77B61A5}"/>
              </a:ext>
            </a:extLst>
          </p:cNvPr>
          <p:cNvSpPr>
            <a:spLocks noGrp="1"/>
          </p:cNvSpPr>
          <p:nvPr>
            <p:ph idx="1"/>
          </p:nvPr>
        </p:nvSpPr>
        <p:spPr>
          <a:xfrm>
            <a:off x="914400" y="1981200"/>
            <a:ext cx="10363200" cy="4464780"/>
          </a:xfrm>
        </p:spPr>
        <p:txBody>
          <a:bodyPr/>
          <a:lstStyle/>
          <a:p>
            <a:r>
              <a:rPr lang="en-US"/>
              <a:t>LPI was allowed by regulators</a:t>
            </a:r>
          </a:p>
          <a:p>
            <a:pPr lvl="1"/>
            <a:r>
              <a:rPr lang="en-US"/>
              <a:t>Based on analysis that it wouldn’t interfere with incumbents because of a) low power operation, b) indoors and c) the requirement to employ a contention-based protocol</a:t>
            </a:r>
          </a:p>
          <a:p>
            <a:r>
              <a:rPr lang="en-US"/>
              <a:t>IEEE 802.11ax/be defined PPDU puncturing via preamble puncturing and OFDMA (then Multi-RUs)</a:t>
            </a:r>
          </a:p>
          <a:p>
            <a:pPr lvl="1"/>
            <a:r>
              <a:rPr lang="en-US"/>
              <a:t>And, perhaps naively, some/many/all members assumed that PPDU puncturing could be used in LPI BSSs to avoid all kinds of interference (incumbents, other unlicensed users)</a:t>
            </a:r>
          </a:p>
          <a:p>
            <a:pPr lvl="1"/>
            <a:r>
              <a:rPr lang="en-US"/>
              <a:t>Various incumbents occupy the 6GHz unlicensed band as follows:</a:t>
            </a:r>
          </a:p>
          <a:p>
            <a:pPr lvl="2"/>
            <a:r>
              <a:rPr lang="en-US"/>
              <a:t>UNII-5 &amp; 7: Fixed Services (</a:t>
            </a:r>
            <a:r>
              <a:rPr lang="en-US" i="1"/>
              <a:t>~50k fixed microwave links, private &amp; common carrier purposes such as management of public utilities, backhaul for cell towers and long-distance telephone links</a:t>
            </a:r>
            <a:r>
              <a:rPr lang="en-US"/>
              <a:t>), Satellite Services (</a:t>
            </a:r>
            <a:r>
              <a:rPr lang="en-US" i="1"/>
              <a:t>Fixed Earth-to-Space TV &amp; Radio uplink for voice &amp; data communications, Mobile Space-to-Earth links</a:t>
            </a:r>
            <a:r>
              <a:rPr lang="en-US"/>
              <a:t>)</a:t>
            </a:r>
          </a:p>
          <a:p>
            <a:pPr lvl="2"/>
            <a:r>
              <a:rPr lang="en-US"/>
              <a:t>UNII-6 &amp; 8: Satellite Services, TV and Broadcast Services (</a:t>
            </a:r>
            <a:r>
              <a:rPr lang="en-US" i="1"/>
              <a:t>Transmission and relay of video signals, local news TV trucks for broadcast and TV entities, special large scale audio usage by venue &amp; sounds production companies</a:t>
            </a:r>
            <a:r>
              <a:rPr lang="en-US"/>
              <a:t>).</a:t>
            </a:r>
          </a:p>
          <a:p>
            <a:pPr lvl="2"/>
            <a:r>
              <a:rPr lang="en-US"/>
              <a:t>Entire 6GHz band: Ultra Wide Band</a:t>
            </a:r>
          </a:p>
          <a:p>
            <a:r>
              <a:rPr lang="en-US"/>
              <a:t>But this has proved to be incorrect … </a:t>
            </a:r>
          </a:p>
        </p:txBody>
      </p:sp>
      <p:sp>
        <p:nvSpPr>
          <p:cNvPr id="4" name="Slide Number Placeholder 3">
            <a:extLst>
              <a:ext uri="{FF2B5EF4-FFF2-40B4-BE49-F238E27FC236}">
                <a16:creationId xmlns:a16="http://schemas.microsoft.com/office/drawing/2014/main" id="{5A4B1506-AAF3-98FE-670B-D1D618437F3E}"/>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14</a:t>
            </a:fld>
            <a:endParaRPr lang="en-US"/>
          </a:p>
        </p:txBody>
      </p:sp>
      <p:sp>
        <p:nvSpPr>
          <p:cNvPr id="5" name="Footer Placeholder 4">
            <a:extLst>
              <a:ext uri="{FF2B5EF4-FFF2-40B4-BE49-F238E27FC236}">
                <a16:creationId xmlns:a16="http://schemas.microsoft.com/office/drawing/2014/main" id="{00E674A0-3518-BEBA-7339-3FBA07BD718E}"/>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2860524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a:t>Second, FCC denied Channel Puncturing with LPI BSSs </a:t>
            </a:r>
            <a:br>
              <a:rPr lang="en-AU"/>
            </a:br>
            <a:r>
              <a:rPr lang="en-AU"/>
              <a:t>(See backup for SP)</a:t>
            </a:r>
            <a:endParaRPr lang="en-US" b="0"/>
          </a:p>
          <a:p>
            <a:pPr algn="ctr"/>
            <a:endParaRPr lang="en-AU">
              <a:cs typeface="Arial"/>
            </a:endParaRPr>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15</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784234" y="1957847"/>
            <a:ext cx="10154463" cy="707886"/>
          </a:xfrm>
          <a:prstGeom prst="rect">
            <a:avLst/>
          </a:prstGeom>
          <a:noFill/>
        </p:spPr>
        <p:txBody>
          <a:bodyPr wrap="square" lIns="91440" tIns="45720" rIns="91440" bIns="45720" rtlCol="0" anchor="t">
            <a:spAutoFit/>
          </a:bodyPr>
          <a:lstStyle/>
          <a:p>
            <a:pPr marL="342900" indent="-342900">
              <a:buFont typeface="Arial"/>
              <a:buChar char="•"/>
            </a:pPr>
            <a:r>
              <a:rPr lang="en-US" sz="2000" dirty="0">
                <a:latin typeface="Arial"/>
                <a:cs typeface="Arial"/>
              </a:rPr>
              <a:t>PPDU Puncturing is </a:t>
            </a:r>
            <a:r>
              <a:rPr lang="en-US" sz="2000" b="1" dirty="0">
                <a:latin typeface="Arial"/>
                <a:cs typeface="Arial"/>
              </a:rPr>
              <a:t>not allowed </a:t>
            </a:r>
            <a:r>
              <a:rPr lang="en-US" sz="2000" dirty="0">
                <a:latin typeface="Arial"/>
                <a:cs typeface="Arial"/>
              </a:rPr>
              <a:t>with LPI BSSs as per FCC 987594 D02 U-NII 6 GHz EMC Measurement v02r01</a:t>
            </a:r>
          </a:p>
        </p:txBody>
      </p:sp>
      <p:sp>
        <p:nvSpPr>
          <p:cNvPr id="20" name="TextBox 19">
            <a:extLst>
              <a:ext uri="{FF2B5EF4-FFF2-40B4-BE49-F238E27FC236}">
                <a16:creationId xmlns:a16="http://schemas.microsoft.com/office/drawing/2014/main" id="{E11FF06D-CEDE-7EB1-01FD-CA13D5EB2F3A}"/>
              </a:ext>
            </a:extLst>
          </p:cNvPr>
          <p:cNvSpPr txBox="1"/>
          <p:nvPr/>
        </p:nvSpPr>
        <p:spPr>
          <a:xfrm>
            <a:off x="915025" y="6128333"/>
            <a:ext cx="8258992" cy="276999"/>
          </a:xfrm>
          <a:prstGeom prst="rect">
            <a:avLst/>
          </a:prstGeom>
          <a:noFill/>
        </p:spPr>
        <p:txBody>
          <a:bodyPr wrap="none" lIns="91440" tIns="45720" rIns="91440" bIns="45720" rtlCol="0" anchor="t">
            <a:spAutoFit/>
          </a:bodyPr>
          <a:lstStyle/>
          <a:p>
            <a:r>
              <a:rPr lang="en-US">
                <a:latin typeface="Arial"/>
                <a:cs typeface="Arial"/>
              </a:rPr>
              <a:t>LPI: Low Power Indoor      EMC: </a:t>
            </a:r>
            <a:r>
              <a:rPr lang="en-US" err="1">
                <a:latin typeface="Arial"/>
                <a:cs typeface="Arial"/>
              </a:rPr>
              <a:t>ElectroMagnetic</a:t>
            </a:r>
            <a:r>
              <a:rPr lang="en-US">
                <a:latin typeface="Arial"/>
                <a:cs typeface="Arial"/>
              </a:rPr>
              <a:t> Compatibility      CBP: Contention Based Protocol</a:t>
            </a:r>
            <a:endParaRPr lang="en-US">
              <a:latin typeface="Arial" panose="020B0604020202020204" pitchFamily="34" charset="0"/>
            </a:endParaRPr>
          </a:p>
        </p:txBody>
      </p:sp>
      <p:pic>
        <p:nvPicPr>
          <p:cNvPr id="7" name="Picture 6" descr="A white text with black text&#10;&#10;Description automatically generated">
            <a:extLst>
              <a:ext uri="{FF2B5EF4-FFF2-40B4-BE49-F238E27FC236}">
                <a16:creationId xmlns:a16="http://schemas.microsoft.com/office/drawing/2014/main" id="{FFE605F2-C86E-87A6-A530-5955B6D2D140}"/>
              </a:ext>
            </a:extLst>
          </p:cNvPr>
          <p:cNvPicPr>
            <a:picLocks noChangeAspect="1"/>
          </p:cNvPicPr>
          <p:nvPr/>
        </p:nvPicPr>
        <p:blipFill rotWithShape="1">
          <a:blip r:embed="rId2"/>
          <a:srcRect t="79513" r="264" b="-452"/>
          <a:stretch/>
        </p:blipFill>
        <p:spPr>
          <a:xfrm>
            <a:off x="582323" y="2927480"/>
            <a:ext cx="11027353" cy="1224998"/>
          </a:xfrm>
          <a:prstGeom prst="rect">
            <a:avLst/>
          </a:prstGeom>
        </p:spPr>
      </p:pic>
    </p:spTree>
    <p:extLst>
      <p:ext uri="{BB962C8B-B14F-4D97-AF65-F5344CB8AC3E}">
        <p14:creationId xmlns:p14="http://schemas.microsoft.com/office/powerpoint/2010/main" val="4178193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a:t>Third, FCC relaxed this position …</a:t>
            </a:r>
            <a:endParaRPr lang="en-AU">
              <a:cs typeface="Arial"/>
            </a:endParaRPr>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16</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20" name="TextBox 19">
            <a:extLst>
              <a:ext uri="{FF2B5EF4-FFF2-40B4-BE49-F238E27FC236}">
                <a16:creationId xmlns:a16="http://schemas.microsoft.com/office/drawing/2014/main" id="{E11FF06D-CEDE-7EB1-01FD-CA13D5EB2F3A}"/>
              </a:ext>
            </a:extLst>
          </p:cNvPr>
          <p:cNvSpPr txBox="1"/>
          <p:nvPr/>
        </p:nvSpPr>
        <p:spPr>
          <a:xfrm>
            <a:off x="915025" y="6128333"/>
            <a:ext cx="8258992" cy="276999"/>
          </a:xfrm>
          <a:prstGeom prst="rect">
            <a:avLst/>
          </a:prstGeom>
          <a:noFill/>
        </p:spPr>
        <p:txBody>
          <a:bodyPr wrap="none" lIns="91440" tIns="45720" rIns="91440" bIns="45720" rtlCol="0" anchor="t">
            <a:spAutoFit/>
          </a:bodyPr>
          <a:lstStyle/>
          <a:p>
            <a:r>
              <a:rPr lang="en-US">
                <a:latin typeface="Arial"/>
                <a:cs typeface="Arial"/>
              </a:rPr>
              <a:t>LPI: Low Power Indoor      EMC: </a:t>
            </a:r>
            <a:r>
              <a:rPr lang="en-US" err="1">
                <a:latin typeface="Arial"/>
                <a:cs typeface="Arial"/>
              </a:rPr>
              <a:t>ElectroMagnetic</a:t>
            </a:r>
            <a:r>
              <a:rPr lang="en-US">
                <a:latin typeface="Arial"/>
                <a:cs typeface="Arial"/>
              </a:rPr>
              <a:t> Compatibility      CBP: Contention Based Protocol</a:t>
            </a:r>
            <a:endParaRPr lang="en-US">
              <a:latin typeface="Arial" panose="020B0604020202020204" pitchFamily="34" charset="0"/>
            </a:endParaRPr>
          </a:p>
        </p:txBody>
      </p:sp>
      <p:pic>
        <p:nvPicPr>
          <p:cNvPr id="3" name="Picture 2" descr="A close-up of a document&#10;&#10;Description automatically generated">
            <a:extLst>
              <a:ext uri="{FF2B5EF4-FFF2-40B4-BE49-F238E27FC236}">
                <a16:creationId xmlns:a16="http://schemas.microsoft.com/office/drawing/2014/main" id="{BE0CAD3E-0FD9-362A-8B21-782FAFA2DD7D}"/>
              </a:ext>
            </a:extLst>
          </p:cNvPr>
          <p:cNvPicPr>
            <a:picLocks noChangeAspect="1"/>
          </p:cNvPicPr>
          <p:nvPr/>
        </p:nvPicPr>
        <p:blipFill>
          <a:blip/>
          <a:stretch>
            <a:fillRect/>
          </a:stretch>
        </p:blipFill>
        <p:spPr>
          <a:xfrm>
            <a:off x="6818163" y="1570826"/>
            <a:ext cx="5043316" cy="3831285"/>
          </a:xfrm>
          <a:prstGeom prst="rect">
            <a:avLst/>
          </a:prstGeom>
        </p:spPr>
      </p:pic>
      <p:sp>
        <p:nvSpPr>
          <p:cNvPr id="6" name="TextBox 5">
            <a:extLst>
              <a:ext uri="{FF2B5EF4-FFF2-40B4-BE49-F238E27FC236}">
                <a16:creationId xmlns:a16="http://schemas.microsoft.com/office/drawing/2014/main" id="{673953C3-5D68-FB00-3997-7C72FFE85A54}"/>
              </a:ext>
            </a:extLst>
          </p:cNvPr>
          <p:cNvSpPr txBox="1"/>
          <p:nvPr/>
        </p:nvSpPr>
        <p:spPr>
          <a:xfrm>
            <a:off x="641725" y="1583116"/>
            <a:ext cx="6176438" cy="1015663"/>
          </a:xfrm>
          <a:prstGeom prst="rect">
            <a:avLst/>
          </a:prstGeom>
          <a:noFill/>
        </p:spPr>
        <p:txBody>
          <a:bodyPr wrap="square" lIns="91440" tIns="45720" rIns="91440" bIns="45720" rtlCol="0" anchor="t">
            <a:spAutoFit/>
          </a:bodyPr>
          <a:lstStyle/>
          <a:p>
            <a:pPr marL="342900" indent="-342900">
              <a:buFont typeface="Arial"/>
              <a:buChar char="•"/>
            </a:pPr>
            <a:r>
              <a:rPr lang="en-US" sz="2000" dirty="0">
                <a:latin typeface="Arial"/>
                <a:cs typeface="Arial"/>
              </a:rPr>
              <a:t>Relaxation by FCC in October 2023: </a:t>
            </a:r>
            <a:endParaRPr lang="en-US" dirty="0"/>
          </a:p>
          <a:p>
            <a:pPr lvl="1"/>
            <a:r>
              <a:rPr lang="en-US" sz="2000" dirty="0">
                <a:latin typeface="Arial"/>
                <a:cs typeface="Arial"/>
              </a:rPr>
              <a:t>Preamble Puncturing is </a:t>
            </a:r>
            <a:r>
              <a:rPr lang="en-US" sz="2000" b="1" dirty="0">
                <a:latin typeface="Arial"/>
                <a:cs typeface="Arial"/>
              </a:rPr>
              <a:t>allowed </a:t>
            </a:r>
            <a:r>
              <a:rPr lang="en-US" sz="2000" dirty="0">
                <a:latin typeface="Arial"/>
                <a:cs typeface="Arial"/>
              </a:rPr>
              <a:t>with LPI BSSs for </a:t>
            </a:r>
            <a:r>
              <a:rPr lang="en-US" sz="2000" i="1" dirty="0">
                <a:latin typeface="Arial"/>
                <a:cs typeface="Arial"/>
              </a:rPr>
              <a:t>network optimization</a:t>
            </a:r>
            <a:r>
              <a:rPr lang="en-US" sz="2000" dirty="0">
                <a:latin typeface="Arial"/>
                <a:cs typeface="Arial"/>
              </a:rPr>
              <a:t> purposes.</a:t>
            </a:r>
            <a:endParaRPr lang="en-US" dirty="0"/>
          </a:p>
        </p:txBody>
      </p:sp>
    </p:spTree>
    <p:extLst>
      <p:ext uri="{BB962C8B-B14F-4D97-AF65-F5344CB8AC3E}">
        <p14:creationId xmlns:p14="http://schemas.microsoft.com/office/powerpoint/2010/main" val="2416993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a:t>… But this relaxation requires extensive testing and DFS-like signal processing so that incumbents remain protected</a:t>
            </a:r>
            <a:endParaRPr lang="en-AU">
              <a:cs typeface="Arial"/>
            </a:endParaRPr>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17</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542910" y="1659622"/>
            <a:ext cx="5955075" cy="1508105"/>
          </a:xfrm>
          <a:prstGeom prst="rect">
            <a:avLst/>
          </a:prstGeom>
          <a:noFill/>
        </p:spPr>
        <p:txBody>
          <a:bodyPr wrap="square" lIns="91440" tIns="45720" rIns="91440" bIns="45720" rtlCol="0" anchor="t">
            <a:spAutoFit/>
          </a:bodyPr>
          <a:lstStyle/>
          <a:p>
            <a:pPr marL="342900" indent="-342900">
              <a:buFont typeface="Arial"/>
              <a:buChar char="•"/>
            </a:pPr>
            <a:r>
              <a:rPr lang="en-US" sz="2000" dirty="0">
                <a:latin typeface="Arial"/>
                <a:cs typeface="Arial"/>
              </a:rPr>
              <a:t>Channel Puncturing is called as Zero-wait DFS in 789033 D02 General UNII Test Procedures New Rules v02r01, which is a separate feature that needs to be tested extensively.</a:t>
            </a:r>
          </a:p>
          <a:p>
            <a:pPr marL="342900" indent="-342900">
              <a:buFont typeface="Arial"/>
              <a:buChar char="•"/>
            </a:pPr>
            <a:endParaRPr lang="en-US" dirty="0"/>
          </a:p>
        </p:txBody>
      </p:sp>
      <p:pic>
        <p:nvPicPr>
          <p:cNvPr id="8" name="Picture 7" descr="A white and blue text on a white background&#10;&#10;Description automatically generated">
            <a:extLst>
              <a:ext uri="{FF2B5EF4-FFF2-40B4-BE49-F238E27FC236}">
                <a16:creationId xmlns:a16="http://schemas.microsoft.com/office/drawing/2014/main" id="{40B41619-4810-7EC8-ED83-D0957A3EF8BE}"/>
              </a:ext>
            </a:extLst>
          </p:cNvPr>
          <p:cNvPicPr>
            <a:picLocks noChangeAspect="1"/>
          </p:cNvPicPr>
          <p:nvPr/>
        </p:nvPicPr>
        <p:blipFill>
          <a:blip/>
          <a:stretch>
            <a:fillRect/>
          </a:stretch>
        </p:blipFill>
        <p:spPr>
          <a:xfrm>
            <a:off x="6942952" y="1659323"/>
            <a:ext cx="5100240" cy="3812555"/>
          </a:xfrm>
          <a:prstGeom prst="rect">
            <a:avLst/>
          </a:prstGeom>
        </p:spPr>
      </p:pic>
      <p:pic>
        <p:nvPicPr>
          <p:cNvPr id="10" name="Picture 9" descr="A close-up of a document&#10;&#10;Description automatically generated">
            <a:extLst>
              <a:ext uri="{FF2B5EF4-FFF2-40B4-BE49-F238E27FC236}">
                <a16:creationId xmlns:a16="http://schemas.microsoft.com/office/drawing/2014/main" id="{216C417C-BFA0-35FF-558F-AA53560E6B1F}"/>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768530" y="3765169"/>
            <a:ext cx="5505958" cy="2026031"/>
          </a:xfrm>
          <a:prstGeom prst="rect">
            <a:avLst/>
          </a:prstGeom>
        </p:spPr>
      </p:pic>
      <p:sp>
        <p:nvSpPr>
          <p:cNvPr id="12" name="TextBox 11">
            <a:extLst>
              <a:ext uri="{FF2B5EF4-FFF2-40B4-BE49-F238E27FC236}">
                <a16:creationId xmlns:a16="http://schemas.microsoft.com/office/drawing/2014/main" id="{DC47D1C5-B3CC-2356-72A1-AC7A921752F0}"/>
              </a:ext>
            </a:extLst>
          </p:cNvPr>
          <p:cNvSpPr txBox="1"/>
          <p:nvPr/>
        </p:nvSpPr>
        <p:spPr>
          <a:xfrm>
            <a:off x="744263" y="3119973"/>
            <a:ext cx="5529191" cy="646331"/>
          </a:xfrm>
          <a:prstGeom prst="rect">
            <a:avLst/>
          </a:prstGeom>
          <a:noFill/>
        </p:spPr>
        <p:txBody>
          <a:bodyPr wrap="square">
            <a:spAutoFit/>
          </a:bodyPr>
          <a:lstStyle/>
          <a:p>
            <a:r>
              <a:rPr lang="en-US" sz="1800" b="1">
                <a:latin typeface="Arial" panose="020B0604020202020204" pitchFamily="34" charset="0"/>
              </a:rPr>
              <a:t>789033 D02 General UNII Test Procedures New Rules v02r01</a:t>
            </a:r>
          </a:p>
        </p:txBody>
      </p:sp>
      <p:sp>
        <p:nvSpPr>
          <p:cNvPr id="13" name="Rectangle: Rounded Corners 12">
            <a:extLst>
              <a:ext uri="{FF2B5EF4-FFF2-40B4-BE49-F238E27FC236}">
                <a16:creationId xmlns:a16="http://schemas.microsoft.com/office/drawing/2014/main" id="{D881F7E0-0857-B8B7-DEB2-FC5297A214F2}"/>
              </a:ext>
            </a:extLst>
          </p:cNvPr>
          <p:cNvSpPr/>
          <p:nvPr/>
        </p:nvSpPr>
        <p:spPr bwMode="auto">
          <a:xfrm>
            <a:off x="3612019" y="4029660"/>
            <a:ext cx="2072300" cy="237540"/>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3458975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18</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pic>
        <p:nvPicPr>
          <p:cNvPr id="11" name="Picture 10" descr="A close-up of a document&#10;&#10;Description automatically generated">
            <a:extLst>
              <a:ext uri="{FF2B5EF4-FFF2-40B4-BE49-F238E27FC236}">
                <a16:creationId xmlns:a16="http://schemas.microsoft.com/office/drawing/2014/main" id="{B19DDC4F-BB7C-170D-37B2-4B8CEB834C26}"/>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589737" y="3917569"/>
            <a:ext cx="5505958" cy="2026031"/>
          </a:xfrm>
          <a:prstGeom prst="rect">
            <a:avLst/>
          </a:prstGeom>
        </p:spPr>
      </p:pic>
      <p:sp>
        <p:nvSpPr>
          <p:cNvPr id="13" name="TextBox 12">
            <a:extLst>
              <a:ext uri="{FF2B5EF4-FFF2-40B4-BE49-F238E27FC236}">
                <a16:creationId xmlns:a16="http://schemas.microsoft.com/office/drawing/2014/main" id="{D32375A8-B0B8-C4D7-3923-A6E3FAB6F30E}"/>
              </a:ext>
            </a:extLst>
          </p:cNvPr>
          <p:cNvSpPr txBox="1"/>
          <p:nvPr/>
        </p:nvSpPr>
        <p:spPr>
          <a:xfrm>
            <a:off x="565470" y="3272373"/>
            <a:ext cx="5529191" cy="646331"/>
          </a:xfrm>
          <a:prstGeom prst="rect">
            <a:avLst/>
          </a:prstGeom>
          <a:noFill/>
        </p:spPr>
        <p:txBody>
          <a:bodyPr wrap="square">
            <a:spAutoFit/>
          </a:bodyPr>
          <a:lstStyle/>
          <a:p>
            <a:r>
              <a:rPr lang="en-US" sz="1800" b="1">
                <a:latin typeface="Arial" panose="020B0604020202020204" pitchFamily="34" charset="0"/>
              </a:rPr>
              <a:t>789033 D02 General UNII Test Procedures New Rules v02r01</a:t>
            </a:r>
          </a:p>
        </p:txBody>
      </p:sp>
      <p:sp>
        <p:nvSpPr>
          <p:cNvPr id="17" name="TextBox 16">
            <a:extLst>
              <a:ext uri="{FF2B5EF4-FFF2-40B4-BE49-F238E27FC236}">
                <a16:creationId xmlns:a16="http://schemas.microsoft.com/office/drawing/2014/main" id="{D5631C31-D235-C31E-EAD4-D98804F28738}"/>
              </a:ext>
            </a:extLst>
          </p:cNvPr>
          <p:cNvSpPr txBox="1"/>
          <p:nvPr/>
        </p:nvSpPr>
        <p:spPr>
          <a:xfrm>
            <a:off x="304800" y="1782932"/>
            <a:ext cx="6019800" cy="1200329"/>
          </a:xfrm>
          <a:prstGeom prst="rect">
            <a:avLst/>
          </a:prstGeom>
          <a:noFill/>
        </p:spPr>
        <p:txBody>
          <a:bodyPr wrap="square" lIns="91440" tIns="45720" rIns="91440" bIns="45720" rtlCol="0" anchor="t">
            <a:spAutoFit/>
          </a:bodyPr>
          <a:lstStyle/>
          <a:p>
            <a:pPr marL="342900" indent="-342900">
              <a:buFont typeface="Arial"/>
              <a:buChar char="•"/>
            </a:pPr>
            <a:r>
              <a:rPr lang="en-US" sz="1800" dirty="0">
                <a:latin typeface="Arial"/>
                <a:cs typeface="Arial"/>
              </a:rPr>
              <a:t>Current IEEE Transmit Spectral Masks with punctured subchannels meet the FCC requirement of 99% bandwidth, but not the 26dB BW (yet, FCC seemingly prioritizes 26dB; we will follow up with the FCC).</a:t>
            </a:r>
            <a:endParaRPr lang="en-US" sz="1800" dirty="0">
              <a:latin typeface="Arial" panose="020B0604020202020204" pitchFamily="34" charset="0"/>
            </a:endParaRPr>
          </a:p>
        </p:txBody>
      </p:sp>
      <p:pic>
        <p:nvPicPr>
          <p:cNvPr id="12" name="Picture 11" descr="A diagram of a radio signal&#10;&#10;Description automatically generated">
            <a:extLst>
              <a:ext uri="{FF2B5EF4-FFF2-40B4-BE49-F238E27FC236}">
                <a16:creationId xmlns:a16="http://schemas.microsoft.com/office/drawing/2014/main" id="{CC22BF63-93BB-1CD6-9C3F-A012F09B60FF}"/>
              </a:ext>
            </a:extLst>
          </p:cNvPr>
          <p:cNvPicPr>
            <a:picLocks noChangeAspect="1"/>
          </p:cNvPicPr>
          <p:nvPr/>
        </p:nvPicPr>
        <p:blipFill>
          <a:blip/>
          <a:stretch>
            <a:fillRect/>
          </a:stretch>
        </p:blipFill>
        <p:spPr>
          <a:xfrm>
            <a:off x="8522481" y="4033745"/>
            <a:ext cx="3330046" cy="2372393"/>
          </a:xfrm>
          <a:prstGeom prst="rect">
            <a:avLst/>
          </a:prstGeom>
        </p:spPr>
      </p:pic>
      <p:pic>
        <p:nvPicPr>
          <p:cNvPr id="14" name="Picture 13" descr="A diagram of a radio frequency&#10;&#10;Description automatically generated">
            <a:extLst>
              <a:ext uri="{FF2B5EF4-FFF2-40B4-BE49-F238E27FC236}">
                <a16:creationId xmlns:a16="http://schemas.microsoft.com/office/drawing/2014/main" id="{1166E9D3-3BC1-0825-3ACE-20FA9207D0B5}"/>
              </a:ext>
            </a:extLst>
          </p:cNvPr>
          <p:cNvPicPr>
            <a:picLocks noChangeAspect="1"/>
          </p:cNvPicPr>
          <p:nvPr/>
        </p:nvPicPr>
        <p:blipFill>
          <a:blip/>
          <a:stretch>
            <a:fillRect/>
          </a:stretch>
        </p:blipFill>
        <p:spPr>
          <a:xfrm>
            <a:off x="6197826" y="2296192"/>
            <a:ext cx="2892883" cy="2556826"/>
          </a:xfrm>
          <a:prstGeom prst="rect">
            <a:avLst/>
          </a:prstGeom>
        </p:spPr>
      </p:pic>
      <p:pic>
        <p:nvPicPr>
          <p:cNvPr id="15" name="Picture 14" descr="A diagram of a frequency&#10;&#10;Description automatically generated">
            <a:extLst>
              <a:ext uri="{FF2B5EF4-FFF2-40B4-BE49-F238E27FC236}">
                <a16:creationId xmlns:a16="http://schemas.microsoft.com/office/drawing/2014/main" id="{235BD71C-69B2-6C70-AC24-E62E2E7C3E83}"/>
              </a:ext>
            </a:extLst>
          </p:cNvPr>
          <p:cNvPicPr>
            <a:picLocks noChangeAspect="1"/>
          </p:cNvPicPr>
          <p:nvPr/>
        </p:nvPicPr>
        <p:blipFill>
          <a:blip/>
          <a:stretch>
            <a:fillRect/>
          </a:stretch>
        </p:blipFill>
        <p:spPr>
          <a:xfrm>
            <a:off x="9090959" y="1111937"/>
            <a:ext cx="2882288" cy="2115157"/>
          </a:xfrm>
          <a:prstGeom prst="rect">
            <a:avLst/>
          </a:prstGeom>
        </p:spPr>
      </p:pic>
      <p:sp>
        <p:nvSpPr>
          <p:cNvPr id="3" name="Rectangle: Rounded Corners 2">
            <a:extLst>
              <a:ext uri="{FF2B5EF4-FFF2-40B4-BE49-F238E27FC236}">
                <a16:creationId xmlns:a16="http://schemas.microsoft.com/office/drawing/2014/main" id="{0F2229DA-AF9D-2728-928E-B8A26207E683}"/>
              </a:ext>
            </a:extLst>
          </p:cNvPr>
          <p:cNvSpPr/>
          <p:nvPr/>
        </p:nvSpPr>
        <p:spPr bwMode="auto">
          <a:xfrm>
            <a:off x="914400" y="5349702"/>
            <a:ext cx="1447800" cy="151547"/>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a:t>Sidebar: the testing calls out 26 dB or 99%, but 26 dB is challenging for 802.11 whereas 99% is much more achievable</a:t>
            </a:r>
            <a:endParaRPr lang="en-US"/>
          </a:p>
        </p:txBody>
      </p:sp>
    </p:spTree>
    <p:extLst>
      <p:ext uri="{BB962C8B-B14F-4D97-AF65-F5344CB8AC3E}">
        <p14:creationId xmlns:p14="http://schemas.microsoft.com/office/powerpoint/2010/main" val="4131612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sz="2000"/>
              <a:t>The Problem with Not Having Puncturing and the Benefit of Having It </a:t>
            </a:r>
            <a:br>
              <a:rPr lang="en-AU" sz="2000"/>
            </a:br>
            <a:r>
              <a:rPr lang="en-AU" sz="2000"/>
              <a:t>(Edge of 80MHz)</a:t>
            </a:r>
            <a:endParaRPr lang="en-US" sz="200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19</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575774" y="1388293"/>
            <a:ext cx="11165404" cy="2308324"/>
          </a:xfrm>
          <a:prstGeom prst="rect">
            <a:avLst/>
          </a:prstGeom>
          <a:noFill/>
        </p:spPr>
        <p:txBody>
          <a:bodyPr wrap="square" lIns="91440" tIns="45720" rIns="91440" bIns="45720" rtlCol="0" anchor="t">
            <a:spAutoFit/>
          </a:bodyPr>
          <a:lstStyle/>
          <a:p>
            <a:pPr marL="342900" indent="-342900">
              <a:buFont typeface="Arial"/>
              <a:buChar char="•"/>
            </a:pPr>
            <a:r>
              <a:rPr lang="en-US" sz="1600">
                <a:latin typeface="Arial"/>
                <a:cs typeface="Arial"/>
              </a:rPr>
              <a:t>Consider the simple 80 MHz bandwidth case below. </a:t>
            </a:r>
            <a:endParaRPr lang="en-US" sz="1600">
              <a:latin typeface="Arial" panose="020B0604020202020204" pitchFamily="34" charset="0"/>
            </a:endParaRPr>
          </a:p>
          <a:p>
            <a:pPr marL="342900" indent="-342900">
              <a:buFont typeface="Arial"/>
              <a:buChar char="•"/>
            </a:pPr>
            <a:r>
              <a:rPr lang="en-US" sz="1600">
                <a:latin typeface="Arial"/>
                <a:cs typeface="Arial"/>
              </a:rPr>
              <a:t>An incumbent arrives and is detected via a DFS-like process or channel utilization analysis; LPI BSS can enable puncturing for that 20MHz subchannel for network optimization purposes IFF the interference is due to Wi-Fi (or another unlicensed technology) and </a:t>
            </a:r>
            <a:r>
              <a:rPr lang="en-US" sz="1600" i="1">
                <a:latin typeface="Arial"/>
                <a:cs typeface="Arial"/>
              </a:rPr>
              <a:t>not</a:t>
            </a:r>
            <a:r>
              <a:rPr lang="en-US" sz="1600">
                <a:latin typeface="Arial"/>
                <a:cs typeface="Arial"/>
              </a:rPr>
              <a:t> due to an incumbent. This requires higher level of processing compared to simple CCA.</a:t>
            </a:r>
          </a:p>
          <a:p>
            <a:pPr marL="342900" indent="-342900">
              <a:buFont typeface="Arial"/>
              <a:buChar char="•"/>
            </a:pPr>
            <a:r>
              <a:rPr lang="en-US" sz="1600">
                <a:latin typeface="Arial"/>
                <a:cs typeface="Arial"/>
              </a:rPr>
              <a:t>If the Incumbent (I) appears on subchannel A, at most 40 out of 80MHz can be used; and, depending on the exact location of the incumbent, perhaps the adjacent channel is unusable too (pale yellow).</a:t>
            </a:r>
          </a:p>
          <a:p>
            <a:pPr marL="342900" indent="-342900">
              <a:buFont typeface="Arial"/>
              <a:buChar char="•"/>
            </a:pPr>
            <a:r>
              <a:rPr lang="en-US" sz="1600">
                <a:latin typeface="Arial"/>
                <a:cs typeface="Arial"/>
              </a:rPr>
              <a:t>With puncturing based on behavior </a:t>
            </a:r>
            <a:r>
              <a:rPr lang="en-US" sz="1600" b="1" i="1">
                <a:solidFill>
                  <a:srgbClr val="00B050"/>
                </a:solidFill>
                <a:latin typeface="Arial"/>
                <a:cs typeface="Arial"/>
              </a:rPr>
              <a:t>acceptable to regulators</a:t>
            </a:r>
            <a:r>
              <a:rPr lang="en-US" sz="1600">
                <a:latin typeface="Arial"/>
                <a:cs typeface="Arial"/>
              </a:rPr>
              <a:t>, we can convert most BSSs to 60 MHz BSSs or close to that.</a:t>
            </a:r>
            <a:endParaRPr lang="en-US" sz="1600">
              <a:latin typeface="Arial" panose="020B0604020202020204" pitchFamily="34" charset="0"/>
            </a:endParaRPr>
          </a:p>
        </p:txBody>
      </p:sp>
      <p:graphicFrame>
        <p:nvGraphicFramePr>
          <p:cNvPr id="10" name="Table 9">
            <a:extLst>
              <a:ext uri="{FF2B5EF4-FFF2-40B4-BE49-F238E27FC236}">
                <a16:creationId xmlns:a16="http://schemas.microsoft.com/office/drawing/2014/main" id="{EEFE6DDB-B526-5A66-5F78-5D48C5EDD03A}"/>
              </a:ext>
            </a:extLst>
          </p:cNvPr>
          <p:cNvGraphicFramePr>
            <a:graphicFrameLocks noGrp="1"/>
          </p:cNvGraphicFramePr>
          <p:nvPr>
            <p:extLst>
              <p:ext uri="{D42A27DB-BD31-4B8C-83A1-F6EECF244321}">
                <p14:modId xmlns:p14="http://schemas.microsoft.com/office/powerpoint/2010/main" val="1705880899"/>
              </p:ext>
            </p:extLst>
          </p:nvPr>
        </p:nvGraphicFramePr>
        <p:xfrm>
          <a:off x="913520" y="4419599"/>
          <a:ext cx="2255935" cy="15240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297847">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1" i="0">
                          <a:effectLst/>
                          <a:latin typeface="Arial"/>
                        </a:rPr>
                        <a:t>A</a:t>
                      </a:r>
                      <a:r>
                        <a:rPr lang="en-US" sz="1400" b="0" i="0">
                          <a:effectLst/>
                          <a:latin typeface="Arial"/>
                        </a:rPr>
                        <a:t>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297846">
                <a:tc>
                  <a:txBody>
                    <a:bodyPr/>
                    <a:lstStyle/>
                    <a:p>
                      <a:pPr lvl="0" algn="r">
                        <a:buNone/>
                      </a:pPr>
                      <a:endParaRPr lang="en-US" sz="1400" b="0" i="1">
                        <a:effectLst/>
                        <a:latin typeface="Arial"/>
                      </a:endParaRP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334154735"/>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r>
                        <a:rPr lang="en-US" sz="1400" b="1" i="0">
                          <a:effectLst/>
                          <a:latin typeface="Arial"/>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908936"/>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1" i="0">
                          <a:effectLst/>
                          <a:latin typeface="Arial"/>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1" i="0">
                          <a:effectLst/>
                          <a:latin typeface="Arial"/>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a:solidFill>
                        <a:schemeClr val="tx1"/>
                      </a:solidFill>
                    </a:lnB>
                    <a:no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a:solidFill>
                        <a:schemeClr val="tx1"/>
                      </a:solidFill>
                    </a:lnB>
                    <a:solidFill>
                      <a:srgbClr val="92D050"/>
                    </a:solidFill>
                  </a:tcPr>
                </a:tc>
                <a:extLst>
                  <a:ext uri="{0D108BD9-81ED-4DB2-BD59-A6C34878D82A}">
                    <a16:rowId xmlns:a16="http://schemas.microsoft.com/office/drawing/2014/main" val="614456826"/>
                  </a:ext>
                </a:extLst>
              </a:tr>
            </a:tbl>
          </a:graphicData>
        </a:graphic>
      </p:graphicFrame>
      <p:sp>
        <p:nvSpPr>
          <p:cNvPr id="29" name="Arrow: Down 28">
            <a:extLst>
              <a:ext uri="{FF2B5EF4-FFF2-40B4-BE49-F238E27FC236}">
                <a16:creationId xmlns:a16="http://schemas.microsoft.com/office/drawing/2014/main" id="{388E8BF9-5B0F-5F2B-9465-FF88B0B505D6}"/>
              </a:ext>
            </a:extLst>
          </p:cNvPr>
          <p:cNvSpPr/>
          <p:nvPr/>
        </p:nvSpPr>
        <p:spPr bwMode="auto">
          <a:xfrm rot="5400000">
            <a:off x="3887697" y="5010590"/>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3" name="Table 2">
            <a:extLst>
              <a:ext uri="{FF2B5EF4-FFF2-40B4-BE49-F238E27FC236}">
                <a16:creationId xmlns:a16="http://schemas.microsoft.com/office/drawing/2014/main" id="{C1807846-CBD6-F39C-E7BD-47678BEB89CF}"/>
              </a:ext>
            </a:extLst>
          </p:cNvPr>
          <p:cNvGraphicFramePr>
            <a:graphicFrameLocks noGrp="1"/>
          </p:cNvGraphicFramePr>
          <p:nvPr>
            <p:extLst>
              <p:ext uri="{D42A27DB-BD31-4B8C-83A1-F6EECF244321}">
                <p14:modId xmlns:p14="http://schemas.microsoft.com/office/powerpoint/2010/main" val="320724419"/>
              </p:ext>
            </p:extLst>
          </p:nvPr>
        </p:nvGraphicFramePr>
        <p:xfrm>
          <a:off x="4617401" y="4419599"/>
          <a:ext cx="2255935" cy="15240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a:solidFill>
                        <a:schemeClr val="tx1"/>
                      </a:solidFill>
                    </a:lnB>
                    <a:solidFill>
                      <a:srgbClr val="92D050"/>
                    </a:solidFill>
                  </a:tcPr>
                </a:tc>
                <a:extLst>
                  <a:ext uri="{0D108BD9-81ED-4DB2-BD59-A6C34878D82A}">
                    <a16:rowId xmlns:a16="http://schemas.microsoft.com/office/drawing/2014/main" val="1546043336"/>
                  </a:ext>
                </a:extLst>
              </a:tr>
            </a:tbl>
          </a:graphicData>
        </a:graphic>
      </p:graphicFrame>
      <p:sp>
        <p:nvSpPr>
          <p:cNvPr id="14" name="Arrow: Down 13">
            <a:extLst>
              <a:ext uri="{FF2B5EF4-FFF2-40B4-BE49-F238E27FC236}">
                <a16:creationId xmlns:a16="http://schemas.microsoft.com/office/drawing/2014/main" id="{06182128-24A2-2662-4A8C-5C76B29C437A}"/>
              </a:ext>
            </a:extLst>
          </p:cNvPr>
          <p:cNvSpPr/>
          <p:nvPr/>
        </p:nvSpPr>
        <p:spPr bwMode="auto">
          <a:xfrm rot="16200000">
            <a:off x="7994804" y="5010590"/>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8" name="Table 7">
            <a:extLst>
              <a:ext uri="{FF2B5EF4-FFF2-40B4-BE49-F238E27FC236}">
                <a16:creationId xmlns:a16="http://schemas.microsoft.com/office/drawing/2014/main" id="{89B9263D-AB5E-A32D-9000-85023D7D928F}"/>
              </a:ext>
            </a:extLst>
          </p:cNvPr>
          <p:cNvGraphicFramePr>
            <a:graphicFrameLocks noGrp="1"/>
          </p:cNvGraphicFramePr>
          <p:nvPr>
            <p:extLst>
              <p:ext uri="{D42A27DB-BD31-4B8C-83A1-F6EECF244321}">
                <p14:modId xmlns:p14="http://schemas.microsoft.com/office/powerpoint/2010/main" val="603703306"/>
              </p:ext>
            </p:extLst>
          </p:nvPr>
        </p:nvGraphicFramePr>
        <p:xfrm>
          <a:off x="8534400" y="4114800"/>
          <a:ext cx="2255935" cy="21336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297847">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1" i="0">
                          <a:effectLst/>
                          <a:latin typeface="Arial"/>
                        </a:rPr>
                        <a:t>A</a:t>
                      </a:r>
                      <a:r>
                        <a:rPr lang="en-US" sz="1400" b="0" i="0">
                          <a:effectLst/>
                          <a:latin typeface="Arial"/>
                        </a:rPr>
                        <a:t>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297846">
                <a:tc>
                  <a:txBody>
                    <a:bodyPr/>
                    <a:lstStyle/>
                    <a:p>
                      <a:pPr lvl="0" algn="r">
                        <a:buNone/>
                      </a:pPr>
                      <a:endParaRPr lang="en-US" sz="1400" b="0" i="1">
                        <a:effectLst/>
                        <a:latin typeface="Arial"/>
                      </a:endParaRP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1334154735"/>
                  </a:ext>
                </a:extLst>
              </a:tr>
              <a:tr h="297846">
                <a:tc>
                  <a:txBody>
                    <a:bodyPr/>
                    <a:lstStyle/>
                    <a:p>
                      <a:pPr algn="r" rtl="0" fontAlgn="base"/>
                      <a:r>
                        <a:rPr lang="en-US" sz="1400" b="0" i="1">
                          <a:effectLst/>
                          <a:latin typeface="Arial"/>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r>
                        <a:rPr lang="en-US" sz="1400" b="1" i="0">
                          <a:effectLst/>
                          <a:latin typeface="Arial"/>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740059825"/>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1791880825"/>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2818719044"/>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89687789"/>
                  </a:ext>
                </a:extLst>
              </a:tr>
            </a:tbl>
          </a:graphicData>
        </a:graphic>
      </p:graphicFrame>
      <p:sp>
        <p:nvSpPr>
          <p:cNvPr id="12" name="TextBox 11">
            <a:extLst>
              <a:ext uri="{FF2B5EF4-FFF2-40B4-BE49-F238E27FC236}">
                <a16:creationId xmlns:a16="http://schemas.microsoft.com/office/drawing/2014/main" id="{A1AE7ADC-5FA0-FF40-FADC-856CD8B51C7A}"/>
              </a:ext>
            </a:extLst>
          </p:cNvPr>
          <p:cNvSpPr txBox="1"/>
          <p:nvPr/>
        </p:nvSpPr>
        <p:spPr>
          <a:xfrm>
            <a:off x="9114763" y="3802692"/>
            <a:ext cx="1675572" cy="276999"/>
          </a:xfrm>
          <a:prstGeom prst="rect">
            <a:avLst/>
          </a:prstGeom>
          <a:noFill/>
        </p:spPr>
        <p:txBody>
          <a:bodyPr wrap="square">
            <a:spAutoFit/>
          </a:bodyPr>
          <a:lstStyle/>
          <a:p>
            <a:r>
              <a:rPr lang="en-US" sz="1200" b="1">
                <a:latin typeface="Arial"/>
                <a:cs typeface="Arial"/>
              </a:rPr>
              <a:t>Punctured scenario</a:t>
            </a:r>
            <a:endParaRPr lang="en-US"/>
          </a:p>
        </p:txBody>
      </p:sp>
      <p:sp>
        <p:nvSpPr>
          <p:cNvPr id="19" name="TextBox 18">
            <a:extLst>
              <a:ext uri="{FF2B5EF4-FFF2-40B4-BE49-F238E27FC236}">
                <a16:creationId xmlns:a16="http://schemas.microsoft.com/office/drawing/2014/main" id="{459F6BE1-DFF2-AF48-7CFC-E5F5ED7BB36A}"/>
              </a:ext>
            </a:extLst>
          </p:cNvPr>
          <p:cNvSpPr txBox="1"/>
          <p:nvPr/>
        </p:nvSpPr>
        <p:spPr>
          <a:xfrm>
            <a:off x="1295400" y="4142600"/>
            <a:ext cx="1981200" cy="276999"/>
          </a:xfrm>
          <a:prstGeom prst="rect">
            <a:avLst/>
          </a:prstGeom>
          <a:noFill/>
        </p:spPr>
        <p:txBody>
          <a:bodyPr wrap="square">
            <a:spAutoFit/>
          </a:bodyPr>
          <a:lstStyle/>
          <a:p>
            <a:r>
              <a:rPr lang="en-US" b="1">
                <a:latin typeface="Arial"/>
                <a:cs typeface="Arial"/>
              </a:rPr>
              <a:t>N</a:t>
            </a:r>
            <a:r>
              <a:rPr lang="en-US" sz="1200" b="1">
                <a:latin typeface="Arial"/>
                <a:cs typeface="Arial"/>
              </a:rPr>
              <a:t>on-punctured scenario</a:t>
            </a:r>
            <a:endParaRPr lang="en-US"/>
          </a:p>
        </p:txBody>
      </p:sp>
      <p:sp>
        <p:nvSpPr>
          <p:cNvPr id="21" name="TextBox 20">
            <a:extLst>
              <a:ext uri="{FF2B5EF4-FFF2-40B4-BE49-F238E27FC236}">
                <a16:creationId xmlns:a16="http://schemas.microsoft.com/office/drawing/2014/main" id="{C7DB3667-52D1-E0D5-86BB-DC4FBEB248C1}"/>
              </a:ext>
            </a:extLst>
          </p:cNvPr>
          <p:cNvSpPr txBox="1"/>
          <p:nvPr/>
        </p:nvSpPr>
        <p:spPr>
          <a:xfrm>
            <a:off x="790388" y="6220598"/>
            <a:ext cx="2954207" cy="276999"/>
          </a:xfrm>
          <a:prstGeom prst="rect">
            <a:avLst/>
          </a:prstGeom>
          <a:noFill/>
        </p:spPr>
        <p:txBody>
          <a:bodyPr wrap="none" rtlCol="0">
            <a:spAutoFit/>
          </a:bodyPr>
          <a:lstStyle/>
          <a:p>
            <a:r>
              <a:rPr lang="en-US">
                <a:solidFill>
                  <a:srgbClr val="000000"/>
                </a:solidFill>
                <a:latin typeface="Arial" panose="020B0604020202020204" pitchFamily="34" charset="0"/>
              </a:rPr>
              <a:t>* </a:t>
            </a:r>
            <a:r>
              <a:rPr lang="en-US">
                <a:solidFill>
                  <a:srgbClr val="000000"/>
                </a:solidFill>
                <a:effectLst/>
                <a:latin typeface="Arial" panose="020B0604020202020204" pitchFamily="34" charset="0"/>
              </a:rPr>
              <a:t>AP/RRM system gets to pick the row(s)</a:t>
            </a:r>
          </a:p>
        </p:txBody>
      </p:sp>
    </p:spTree>
    <p:extLst>
      <p:ext uri="{BB962C8B-B14F-4D97-AF65-F5344CB8AC3E}">
        <p14:creationId xmlns:p14="http://schemas.microsoft.com/office/powerpoint/2010/main" val="3057516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BC8AF-5834-D6B4-9A56-F3C4F77B5894}"/>
              </a:ext>
            </a:extLst>
          </p:cNvPr>
          <p:cNvSpPr>
            <a:spLocks noGrp="1"/>
          </p:cNvSpPr>
          <p:nvPr>
            <p:ph type="title"/>
          </p:nvPr>
        </p:nvSpPr>
        <p:spPr/>
        <p:txBody>
          <a:bodyPr/>
          <a:lstStyle/>
          <a:p>
            <a:r>
              <a:rPr lang="en-US"/>
              <a:t>The industry is seeking that Simultaneous Composite APs (Indoor SP APs) provide pervasive interoperability for all clients</a:t>
            </a:r>
          </a:p>
        </p:txBody>
      </p:sp>
      <p:sp>
        <p:nvSpPr>
          <p:cNvPr id="3" name="Content Placeholder 2">
            <a:extLst>
              <a:ext uri="{FF2B5EF4-FFF2-40B4-BE49-F238E27FC236}">
                <a16:creationId xmlns:a16="http://schemas.microsoft.com/office/drawing/2014/main" id="{C3AD826B-1425-1232-A9D7-95B48E76D2AF}"/>
              </a:ext>
            </a:extLst>
          </p:cNvPr>
          <p:cNvSpPr>
            <a:spLocks noGrp="1"/>
          </p:cNvSpPr>
          <p:nvPr>
            <p:ph idx="1"/>
          </p:nvPr>
        </p:nvSpPr>
        <p:spPr/>
        <p:txBody>
          <a:bodyPr/>
          <a:lstStyle/>
          <a:p>
            <a:r>
              <a:rPr lang="en-US"/>
              <a:t>FCC’s 6 GHz regulations and KDBs created silos</a:t>
            </a:r>
          </a:p>
          <a:p>
            <a:pPr lvl="1"/>
            <a:r>
              <a:rPr lang="en-US"/>
              <a:t>LPI-only clients can’t talk to SP APs</a:t>
            </a:r>
          </a:p>
          <a:p>
            <a:pPr lvl="1"/>
            <a:r>
              <a:rPr lang="en-US"/>
              <a:t>SP-only clients can’t talk to LPI APs</a:t>
            </a:r>
          </a:p>
          <a:p>
            <a:pPr lvl="1"/>
            <a:r>
              <a:rPr lang="en-US"/>
              <a:t>Outdoor APs can only be SPs</a:t>
            </a:r>
          </a:p>
          <a:p>
            <a:r>
              <a:rPr lang="en-US"/>
              <a:t>The hope/expectation was that all clients be dual certified and could talk to any AP</a:t>
            </a:r>
          </a:p>
          <a:p>
            <a:pPr lvl="1"/>
            <a:r>
              <a:rPr lang="en-US"/>
              <a:t>But, with early roll-out of LPI-only APs and clients, that hasn’t happened and continues to not happen</a:t>
            </a:r>
          </a:p>
          <a:p>
            <a:r>
              <a:rPr lang="en-US"/>
              <a:t>The second and most promising solution to have pervasive interoperability is the Simultaneous Composite AP</a:t>
            </a:r>
          </a:p>
          <a:p>
            <a:pPr lvl="1"/>
            <a:r>
              <a:rPr lang="en-US"/>
              <a:t>See next slide</a:t>
            </a:r>
          </a:p>
        </p:txBody>
      </p:sp>
      <p:sp>
        <p:nvSpPr>
          <p:cNvPr id="4" name="Slide Number Placeholder 3">
            <a:extLst>
              <a:ext uri="{FF2B5EF4-FFF2-40B4-BE49-F238E27FC236}">
                <a16:creationId xmlns:a16="http://schemas.microsoft.com/office/drawing/2014/main" id="{754ECF54-4DA5-8BB3-5084-260E6240399C}"/>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a:p>
        </p:txBody>
      </p:sp>
      <p:sp>
        <p:nvSpPr>
          <p:cNvPr id="5" name="Footer Placeholder 4">
            <a:extLst>
              <a:ext uri="{FF2B5EF4-FFF2-40B4-BE49-F238E27FC236}">
                <a16:creationId xmlns:a16="http://schemas.microsoft.com/office/drawing/2014/main" id="{4CB7577B-D720-4CA3-7DCB-D921EB0AB357}"/>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439070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sz="2000"/>
              <a:t>The Problem with Not Having Puncturing and the Benefit of Having It </a:t>
            </a:r>
            <a:br>
              <a:rPr lang="en-AU" sz="2000"/>
            </a:br>
            <a:r>
              <a:rPr lang="en-AU" sz="2000"/>
              <a:t>(Inner portion of 80MHz)</a:t>
            </a:r>
            <a:endParaRPr lang="en-US" sz="200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20</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575774" y="1610364"/>
            <a:ext cx="11165404" cy="1077218"/>
          </a:xfrm>
          <a:prstGeom prst="rect">
            <a:avLst/>
          </a:prstGeom>
          <a:noFill/>
        </p:spPr>
        <p:txBody>
          <a:bodyPr wrap="square" lIns="91440" tIns="45720" rIns="91440" bIns="45720" rtlCol="0" anchor="t">
            <a:spAutoFit/>
          </a:bodyPr>
          <a:lstStyle/>
          <a:p>
            <a:pPr marL="342900" indent="-342900">
              <a:buFont typeface="Arial"/>
              <a:buChar char="•"/>
            </a:pPr>
            <a:r>
              <a:rPr lang="en-US" sz="1600">
                <a:latin typeface="Arial"/>
                <a:cs typeface="Arial"/>
              </a:rPr>
              <a:t>If the Incumbent appears on subchannel B, up to 60 MHz out of 80MHz can be used; as before, depending on the exact location of the incumbent, perhaps an adjacent channel is unusable too (pale yellow).</a:t>
            </a:r>
            <a:endParaRPr lang="en-US" sz="1600"/>
          </a:p>
          <a:p>
            <a:pPr marL="342900" indent="-342900">
              <a:buFont typeface="Arial"/>
              <a:buChar char="•"/>
            </a:pPr>
            <a:r>
              <a:rPr lang="en-US" sz="1600">
                <a:latin typeface="Arial"/>
                <a:cs typeface="Arial"/>
              </a:rPr>
              <a:t>With puncturing based on behavior </a:t>
            </a:r>
            <a:r>
              <a:rPr lang="en-US" sz="1600" b="1" i="1">
                <a:solidFill>
                  <a:srgbClr val="00B050"/>
                </a:solidFill>
                <a:latin typeface="Arial"/>
                <a:cs typeface="Arial"/>
              </a:rPr>
              <a:t>acceptable to regulators</a:t>
            </a:r>
            <a:r>
              <a:rPr lang="en-US" sz="1600">
                <a:latin typeface="Arial"/>
                <a:cs typeface="Arial"/>
              </a:rPr>
              <a:t>, we can convert most BSSs to 60 MHz BSSs or close to that.</a:t>
            </a:r>
            <a:endParaRPr lang="en-US" sz="1600">
              <a:latin typeface="Arial" panose="020B0604020202020204" pitchFamily="34" charset="0"/>
            </a:endParaRPr>
          </a:p>
        </p:txBody>
      </p:sp>
      <p:sp>
        <p:nvSpPr>
          <p:cNvPr id="29" name="Arrow: Down 28">
            <a:extLst>
              <a:ext uri="{FF2B5EF4-FFF2-40B4-BE49-F238E27FC236}">
                <a16:creationId xmlns:a16="http://schemas.microsoft.com/office/drawing/2014/main" id="{388E8BF9-5B0F-5F2B-9465-FF88B0B505D6}"/>
              </a:ext>
            </a:extLst>
          </p:cNvPr>
          <p:cNvSpPr/>
          <p:nvPr/>
        </p:nvSpPr>
        <p:spPr bwMode="auto">
          <a:xfrm rot="5400000">
            <a:off x="4159084" y="4477192"/>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12" name="Table 11">
            <a:extLst>
              <a:ext uri="{FF2B5EF4-FFF2-40B4-BE49-F238E27FC236}">
                <a16:creationId xmlns:a16="http://schemas.microsoft.com/office/drawing/2014/main" id="{B29F0C36-0A83-2E42-39D7-0C1D92DFAFE4}"/>
              </a:ext>
            </a:extLst>
          </p:cNvPr>
          <p:cNvGraphicFramePr>
            <a:graphicFrameLocks noGrp="1"/>
          </p:cNvGraphicFramePr>
          <p:nvPr>
            <p:extLst>
              <p:ext uri="{D42A27DB-BD31-4B8C-83A1-F6EECF244321}">
                <p14:modId xmlns:p14="http://schemas.microsoft.com/office/powerpoint/2010/main" val="1449920754"/>
              </p:ext>
            </p:extLst>
          </p:nvPr>
        </p:nvGraphicFramePr>
        <p:xfrm>
          <a:off x="5114492" y="3886201"/>
          <a:ext cx="2255935" cy="15240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a:solidFill>
                        <a:schemeClr val="tx1"/>
                      </a:solidFill>
                    </a:lnB>
                    <a:solidFill>
                      <a:srgbClr val="92D050"/>
                    </a:solidFill>
                  </a:tcPr>
                </a:tc>
                <a:extLst>
                  <a:ext uri="{0D108BD9-81ED-4DB2-BD59-A6C34878D82A}">
                    <a16:rowId xmlns:a16="http://schemas.microsoft.com/office/drawing/2014/main" val="1546043336"/>
                  </a:ext>
                </a:extLst>
              </a:tr>
            </a:tbl>
          </a:graphicData>
        </a:graphic>
      </p:graphicFrame>
      <p:sp>
        <p:nvSpPr>
          <p:cNvPr id="14" name="Arrow: Down 13">
            <a:extLst>
              <a:ext uri="{FF2B5EF4-FFF2-40B4-BE49-F238E27FC236}">
                <a16:creationId xmlns:a16="http://schemas.microsoft.com/office/drawing/2014/main" id="{06182128-24A2-2662-4A8C-5C76B29C437A}"/>
              </a:ext>
            </a:extLst>
          </p:cNvPr>
          <p:cNvSpPr/>
          <p:nvPr/>
        </p:nvSpPr>
        <p:spPr bwMode="auto">
          <a:xfrm rot="16200000">
            <a:off x="8236999" y="4477191"/>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16" name="Table 15">
            <a:extLst>
              <a:ext uri="{FF2B5EF4-FFF2-40B4-BE49-F238E27FC236}">
                <a16:creationId xmlns:a16="http://schemas.microsoft.com/office/drawing/2014/main" id="{2F8E500E-C684-78C0-1DA8-DF17CAA15F50}"/>
              </a:ext>
            </a:extLst>
          </p:cNvPr>
          <p:cNvGraphicFramePr>
            <a:graphicFrameLocks noGrp="1"/>
          </p:cNvGraphicFramePr>
          <p:nvPr>
            <p:extLst>
              <p:ext uri="{D42A27DB-BD31-4B8C-83A1-F6EECF244321}">
                <p14:modId xmlns:p14="http://schemas.microsoft.com/office/powerpoint/2010/main" val="655987545"/>
              </p:ext>
            </p:extLst>
          </p:nvPr>
        </p:nvGraphicFramePr>
        <p:xfrm>
          <a:off x="8716865" y="3276600"/>
          <a:ext cx="2255935" cy="27432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1400" b="1"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l" rtl="0" fontAlgn="base"/>
                      <a:r>
                        <a:rPr lang="en-US" sz="1400" b="1" i="0">
                          <a:effectLst/>
                          <a:latin typeface="Arial"/>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algn="l"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r">
                        <a:buNone/>
                      </a:pPr>
                      <a:r>
                        <a:rPr lang="en-US" sz="1400" b="1" i="0">
                          <a:effectLst/>
                          <a:latin typeface="Arial"/>
                        </a:rPr>
                        <a:t> I </a:t>
                      </a:r>
                      <a:r>
                        <a:rPr lang="en-US" sz="1400" b="1" i="0" err="1">
                          <a:effectLst/>
                          <a:latin typeface="Arial"/>
                        </a:rPr>
                        <a:t>I</a:t>
                      </a:r>
                      <a:endParaRPr lang="en-US" sz="1400" b="1"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l">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704657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lvl="0" algn="l">
                        <a:buNone/>
                      </a:pPr>
                      <a:r>
                        <a:rPr lang="en-US" sz="1400" b="1" i="0">
                          <a:effectLst/>
                          <a:latin typeface="Arial"/>
                        </a:rPr>
                        <a:t>I </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1661335235"/>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239499846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74613840"/>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lvl="0" algn="l">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744320977"/>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r">
                        <a:buNone/>
                      </a:pPr>
                      <a:r>
                        <a:rPr lang="en-US" sz="1400" b="1" i="0">
                          <a:effectLst/>
                          <a:latin typeface="Arial"/>
                        </a:rPr>
                        <a:t>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373871547"/>
                  </a:ext>
                </a:extLst>
              </a:tr>
            </a:tbl>
          </a:graphicData>
        </a:graphic>
      </p:graphicFrame>
      <p:graphicFrame>
        <p:nvGraphicFramePr>
          <p:cNvPr id="3" name="Table 2">
            <a:extLst>
              <a:ext uri="{FF2B5EF4-FFF2-40B4-BE49-F238E27FC236}">
                <a16:creationId xmlns:a16="http://schemas.microsoft.com/office/drawing/2014/main" id="{078C3860-73AC-CEC4-93C2-9D0649E9BE64}"/>
              </a:ext>
            </a:extLst>
          </p:cNvPr>
          <p:cNvGraphicFramePr>
            <a:graphicFrameLocks noGrp="1"/>
          </p:cNvGraphicFramePr>
          <p:nvPr>
            <p:extLst>
              <p:ext uri="{D42A27DB-BD31-4B8C-83A1-F6EECF244321}">
                <p14:modId xmlns:p14="http://schemas.microsoft.com/office/powerpoint/2010/main" val="2608865145"/>
              </p:ext>
            </p:extLst>
          </p:nvPr>
        </p:nvGraphicFramePr>
        <p:xfrm>
          <a:off x="1167765" y="3581400"/>
          <a:ext cx="2255935" cy="21336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1400" b="1"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l" rtl="0" fontAlgn="base"/>
                      <a:r>
                        <a:rPr lang="en-US" sz="1400" b="1" i="0">
                          <a:effectLst/>
                          <a:latin typeface="Arial"/>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r">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704657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2697613247"/>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1661335235"/>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r">
                        <a:buNone/>
                      </a:pPr>
                      <a:r>
                        <a:rPr lang="en-US" sz="1400" b="1" i="0">
                          <a:effectLst/>
                          <a:latin typeface="Arial"/>
                        </a:rPr>
                        <a:t>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516225852"/>
                  </a:ext>
                </a:extLst>
              </a:tr>
            </a:tbl>
          </a:graphicData>
        </a:graphic>
      </p:graphicFrame>
      <p:sp>
        <p:nvSpPr>
          <p:cNvPr id="6" name="TextBox 5">
            <a:extLst>
              <a:ext uri="{FF2B5EF4-FFF2-40B4-BE49-F238E27FC236}">
                <a16:creationId xmlns:a16="http://schemas.microsoft.com/office/drawing/2014/main" id="{411507C5-0D4D-56E6-EB54-439065B1E6D3}"/>
              </a:ext>
            </a:extLst>
          </p:cNvPr>
          <p:cNvSpPr txBox="1"/>
          <p:nvPr/>
        </p:nvSpPr>
        <p:spPr>
          <a:xfrm>
            <a:off x="9220200" y="2971800"/>
            <a:ext cx="1675572" cy="276999"/>
          </a:xfrm>
          <a:prstGeom prst="rect">
            <a:avLst/>
          </a:prstGeom>
          <a:noFill/>
        </p:spPr>
        <p:txBody>
          <a:bodyPr wrap="square">
            <a:spAutoFit/>
          </a:bodyPr>
          <a:lstStyle/>
          <a:p>
            <a:r>
              <a:rPr lang="en-US" sz="1200" b="1">
                <a:latin typeface="Arial"/>
                <a:cs typeface="Arial"/>
              </a:rPr>
              <a:t>Punctured scenario</a:t>
            </a:r>
            <a:endParaRPr lang="en-US"/>
          </a:p>
        </p:txBody>
      </p:sp>
      <p:sp>
        <p:nvSpPr>
          <p:cNvPr id="7" name="TextBox 6">
            <a:extLst>
              <a:ext uri="{FF2B5EF4-FFF2-40B4-BE49-F238E27FC236}">
                <a16:creationId xmlns:a16="http://schemas.microsoft.com/office/drawing/2014/main" id="{A6BA3F42-563B-FC24-A750-2B9D76E99F98}"/>
              </a:ext>
            </a:extLst>
          </p:cNvPr>
          <p:cNvSpPr txBox="1"/>
          <p:nvPr/>
        </p:nvSpPr>
        <p:spPr>
          <a:xfrm>
            <a:off x="1554065" y="3311708"/>
            <a:ext cx="2069646" cy="276999"/>
          </a:xfrm>
          <a:prstGeom prst="rect">
            <a:avLst/>
          </a:prstGeom>
          <a:noFill/>
        </p:spPr>
        <p:txBody>
          <a:bodyPr wrap="square">
            <a:spAutoFit/>
          </a:bodyPr>
          <a:lstStyle/>
          <a:p>
            <a:r>
              <a:rPr lang="en-US" b="1">
                <a:latin typeface="Arial"/>
                <a:cs typeface="Arial"/>
              </a:rPr>
              <a:t>N</a:t>
            </a:r>
            <a:r>
              <a:rPr lang="en-US" sz="1200" b="1">
                <a:latin typeface="Arial"/>
                <a:cs typeface="Arial"/>
              </a:rPr>
              <a:t>on-punctured scenario</a:t>
            </a:r>
            <a:endParaRPr lang="en-US"/>
          </a:p>
        </p:txBody>
      </p:sp>
      <p:sp>
        <p:nvSpPr>
          <p:cNvPr id="8" name="TextBox 7">
            <a:extLst>
              <a:ext uri="{FF2B5EF4-FFF2-40B4-BE49-F238E27FC236}">
                <a16:creationId xmlns:a16="http://schemas.microsoft.com/office/drawing/2014/main" id="{AD1AC48C-13B6-34F8-3EBF-2566EC245BF3}"/>
              </a:ext>
            </a:extLst>
          </p:cNvPr>
          <p:cNvSpPr txBox="1"/>
          <p:nvPr/>
        </p:nvSpPr>
        <p:spPr>
          <a:xfrm>
            <a:off x="790388" y="6220598"/>
            <a:ext cx="2954207" cy="276999"/>
          </a:xfrm>
          <a:prstGeom prst="rect">
            <a:avLst/>
          </a:prstGeom>
          <a:noFill/>
        </p:spPr>
        <p:txBody>
          <a:bodyPr wrap="none" rtlCol="0">
            <a:spAutoFit/>
          </a:bodyPr>
          <a:lstStyle/>
          <a:p>
            <a:r>
              <a:rPr lang="en-US">
                <a:solidFill>
                  <a:srgbClr val="000000"/>
                </a:solidFill>
                <a:latin typeface="Arial" panose="020B0604020202020204" pitchFamily="34" charset="0"/>
              </a:rPr>
              <a:t>* </a:t>
            </a:r>
            <a:r>
              <a:rPr lang="en-US">
                <a:solidFill>
                  <a:srgbClr val="000000"/>
                </a:solidFill>
                <a:effectLst/>
                <a:latin typeface="Arial" panose="020B0604020202020204" pitchFamily="34" charset="0"/>
              </a:rPr>
              <a:t>AP/RRM system gets to pick the row(s)</a:t>
            </a:r>
          </a:p>
        </p:txBody>
      </p:sp>
    </p:spTree>
    <p:extLst>
      <p:ext uri="{BB962C8B-B14F-4D97-AF65-F5344CB8AC3E}">
        <p14:creationId xmlns:p14="http://schemas.microsoft.com/office/powerpoint/2010/main" val="273943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378567" y="685800"/>
            <a:ext cx="11525565" cy="609600"/>
          </a:xfrm>
        </p:spPr>
        <p:txBody>
          <a:bodyPr/>
          <a:lstStyle/>
          <a:p>
            <a:pPr algn="ctr"/>
            <a:r>
              <a:rPr lang="en-AU" sz="2000" dirty="0"/>
              <a:t>The Problem with Not Having Puncturing and the Benefit of Having It  </a:t>
            </a:r>
            <a:br>
              <a:rPr lang="en-AU" sz="2000" dirty="0"/>
            </a:br>
            <a:r>
              <a:rPr lang="en-AU" sz="2000" dirty="0"/>
              <a:t>(Edge of 160MHz)</a:t>
            </a:r>
            <a:endParaRPr lang="en-US" sz="2000" dirty="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21</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378567" y="1459974"/>
            <a:ext cx="8062699" cy="1892826"/>
          </a:xfrm>
          <a:prstGeom prst="rect">
            <a:avLst/>
          </a:prstGeom>
          <a:noFill/>
        </p:spPr>
        <p:txBody>
          <a:bodyPr wrap="square" lIns="91440" tIns="45720" rIns="91440" bIns="45720" rtlCol="0" anchor="t">
            <a:spAutoFit/>
          </a:bodyPr>
          <a:lstStyle/>
          <a:p>
            <a:pPr marL="342900" indent="-342900">
              <a:buFont typeface="Arial"/>
              <a:buChar char="•"/>
            </a:pPr>
            <a:r>
              <a:rPr lang="en-US" sz="1300" dirty="0">
                <a:latin typeface="Arial"/>
                <a:cs typeface="Arial"/>
              </a:rPr>
              <a:t>Consider the simple 160 MHz bandwidth case below. </a:t>
            </a:r>
            <a:endParaRPr lang="en-US" sz="1300" dirty="0">
              <a:latin typeface="Arial" panose="020B0604020202020204" pitchFamily="34" charset="0"/>
            </a:endParaRPr>
          </a:p>
          <a:p>
            <a:pPr marL="342900" indent="-342900">
              <a:buFont typeface="Arial"/>
              <a:buChar char="•"/>
            </a:pPr>
            <a:r>
              <a:rPr lang="en-US" sz="1300" dirty="0">
                <a:latin typeface="Arial"/>
                <a:cs typeface="Arial"/>
              </a:rPr>
              <a:t>An incumbent arrives and is detected via a DFS-like process or channel utilization analysis; LPI BSS can enable puncturing for that 20MHz subchannel for network optimization purposes IFF the interference is due to Wi-Fi (or another unlicensed technology) and </a:t>
            </a:r>
            <a:r>
              <a:rPr lang="en-US" sz="1300" i="1" dirty="0">
                <a:latin typeface="Arial"/>
                <a:cs typeface="Arial"/>
              </a:rPr>
              <a:t>not</a:t>
            </a:r>
            <a:r>
              <a:rPr lang="en-US" sz="1300" dirty="0">
                <a:latin typeface="Arial"/>
                <a:cs typeface="Arial"/>
              </a:rPr>
              <a:t> due to an incumbent. This requires higher level of processing compared to simple CCA.</a:t>
            </a:r>
          </a:p>
          <a:p>
            <a:pPr marL="342900" indent="-342900">
              <a:buFont typeface="Arial"/>
              <a:buChar char="•"/>
            </a:pPr>
            <a:r>
              <a:rPr lang="en-US" sz="1300" dirty="0">
                <a:latin typeface="Arial"/>
                <a:cs typeface="Arial"/>
              </a:rPr>
              <a:t>If the Incumbent (I) appears on subchannel A, at most 80 out of 160MHz can be used; and, depending on the exact location of the incumbent, perhaps the adjacent channel is unusable too (pale yellow)</a:t>
            </a:r>
          </a:p>
          <a:p>
            <a:pPr marL="342900" indent="-342900">
              <a:buFont typeface="Arial"/>
              <a:buChar char="•"/>
            </a:pPr>
            <a:r>
              <a:rPr lang="en-US" sz="1300" dirty="0">
                <a:latin typeface="Arial"/>
                <a:cs typeface="Arial"/>
              </a:rPr>
              <a:t>With puncturing based on behavior </a:t>
            </a:r>
            <a:r>
              <a:rPr lang="en-US" sz="1300" b="1" i="1" dirty="0">
                <a:solidFill>
                  <a:srgbClr val="00B050"/>
                </a:solidFill>
                <a:latin typeface="Arial"/>
                <a:cs typeface="Arial"/>
              </a:rPr>
              <a:t>acceptable to regulators</a:t>
            </a:r>
            <a:r>
              <a:rPr lang="en-US" sz="1300" dirty="0">
                <a:latin typeface="Arial"/>
                <a:cs typeface="Arial"/>
              </a:rPr>
              <a:t>, we can convert most BSSs to 140 MHz BSSs or close to that.</a:t>
            </a:r>
            <a:endParaRPr lang="en-US" sz="1300" dirty="0">
              <a:latin typeface="Arial" panose="020B0604020202020204" pitchFamily="34" charset="0"/>
            </a:endParaRPr>
          </a:p>
        </p:txBody>
      </p:sp>
      <p:graphicFrame>
        <p:nvGraphicFramePr>
          <p:cNvPr id="3" name="Table 2">
            <a:extLst>
              <a:ext uri="{FF2B5EF4-FFF2-40B4-BE49-F238E27FC236}">
                <a16:creationId xmlns:a16="http://schemas.microsoft.com/office/drawing/2014/main" id="{C1807846-CBD6-F39C-E7BD-47678BEB89CF}"/>
              </a:ext>
            </a:extLst>
          </p:cNvPr>
          <p:cNvGraphicFramePr>
            <a:graphicFrameLocks noGrp="1"/>
          </p:cNvGraphicFramePr>
          <p:nvPr>
            <p:extLst>
              <p:ext uri="{D42A27DB-BD31-4B8C-83A1-F6EECF244321}">
                <p14:modId xmlns:p14="http://schemas.microsoft.com/office/powerpoint/2010/main" val="3391051814"/>
              </p:ext>
            </p:extLst>
          </p:nvPr>
        </p:nvGraphicFramePr>
        <p:xfrm>
          <a:off x="4642370" y="3581400"/>
          <a:ext cx="3022848" cy="2743200"/>
        </p:xfrm>
        <a:graphic>
          <a:graphicData uri="http://schemas.openxmlformats.org/drawingml/2006/table">
            <a:tbl>
              <a:tblPr bandRow="1">
                <a:tableStyleId>{5C22544A-7EE6-4342-B048-85BDC9FD1C3A}</a:tableStyleId>
              </a:tblPr>
              <a:tblGrid>
                <a:gridCol w="335872">
                  <a:extLst>
                    <a:ext uri="{9D8B030D-6E8A-4147-A177-3AD203B41FA5}">
                      <a16:colId xmlns:a16="http://schemas.microsoft.com/office/drawing/2014/main" val="2350515051"/>
                    </a:ext>
                  </a:extLst>
                </a:gridCol>
                <a:gridCol w="335872">
                  <a:extLst>
                    <a:ext uri="{9D8B030D-6E8A-4147-A177-3AD203B41FA5}">
                      <a16:colId xmlns:a16="http://schemas.microsoft.com/office/drawing/2014/main" val="2138797240"/>
                    </a:ext>
                  </a:extLst>
                </a:gridCol>
                <a:gridCol w="335872">
                  <a:extLst>
                    <a:ext uri="{9D8B030D-6E8A-4147-A177-3AD203B41FA5}">
                      <a16:colId xmlns:a16="http://schemas.microsoft.com/office/drawing/2014/main" val="2448817920"/>
                    </a:ext>
                  </a:extLst>
                </a:gridCol>
                <a:gridCol w="335872">
                  <a:extLst>
                    <a:ext uri="{9D8B030D-6E8A-4147-A177-3AD203B41FA5}">
                      <a16:colId xmlns:a16="http://schemas.microsoft.com/office/drawing/2014/main" val="3599234560"/>
                    </a:ext>
                  </a:extLst>
                </a:gridCol>
                <a:gridCol w="335872">
                  <a:extLst>
                    <a:ext uri="{9D8B030D-6E8A-4147-A177-3AD203B41FA5}">
                      <a16:colId xmlns:a16="http://schemas.microsoft.com/office/drawing/2014/main" val="2211610632"/>
                    </a:ext>
                  </a:extLst>
                </a:gridCol>
                <a:gridCol w="335872">
                  <a:extLst>
                    <a:ext uri="{9D8B030D-6E8A-4147-A177-3AD203B41FA5}">
                      <a16:colId xmlns:a16="http://schemas.microsoft.com/office/drawing/2014/main" val="1308160225"/>
                    </a:ext>
                  </a:extLst>
                </a:gridCol>
                <a:gridCol w="335872">
                  <a:extLst>
                    <a:ext uri="{9D8B030D-6E8A-4147-A177-3AD203B41FA5}">
                      <a16:colId xmlns:a16="http://schemas.microsoft.com/office/drawing/2014/main" val="945677279"/>
                    </a:ext>
                  </a:extLst>
                </a:gridCol>
                <a:gridCol w="335872">
                  <a:extLst>
                    <a:ext uri="{9D8B030D-6E8A-4147-A177-3AD203B41FA5}">
                      <a16:colId xmlns:a16="http://schemas.microsoft.com/office/drawing/2014/main" val="906671606"/>
                    </a:ext>
                  </a:extLst>
                </a:gridCol>
                <a:gridCol w="335872">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1721060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211771869"/>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extLst>
                  <a:ext uri="{0D108BD9-81ED-4DB2-BD59-A6C34878D82A}">
                    <a16:rowId xmlns:a16="http://schemas.microsoft.com/office/drawing/2014/main" val="3859430091"/>
                  </a:ext>
                </a:extLst>
              </a:tr>
            </a:tbl>
          </a:graphicData>
        </a:graphic>
      </p:graphicFrame>
      <p:graphicFrame>
        <p:nvGraphicFramePr>
          <p:cNvPr id="6" name="Table 5">
            <a:extLst>
              <a:ext uri="{FF2B5EF4-FFF2-40B4-BE49-F238E27FC236}">
                <a16:creationId xmlns:a16="http://schemas.microsoft.com/office/drawing/2014/main" id="{C9162962-2E10-58B0-DFA4-BB02AC424C71}"/>
              </a:ext>
            </a:extLst>
          </p:cNvPr>
          <p:cNvGraphicFramePr>
            <a:graphicFrameLocks noGrp="1"/>
          </p:cNvGraphicFramePr>
          <p:nvPr>
            <p:extLst>
              <p:ext uri="{D42A27DB-BD31-4B8C-83A1-F6EECF244321}">
                <p14:modId xmlns:p14="http://schemas.microsoft.com/office/powerpoint/2010/main" val="1817896404"/>
              </p:ext>
            </p:extLst>
          </p:nvPr>
        </p:nvGraphicFramePr>
        <p:xfrm>
          <a:off x="1000827" y="3581400"/>
          <a:ext cx="3115599" cy="2743200"/>
        </p:xfrm>
        <a:graphic>
          <a:graphicData uri="http://schemas.openxmlformats.org/drawingml/2006/table">
            <a:tbl>
              <a:tblPr bandRow="1">
                <a:tableStyleId>{5C22544A-7EE6-4342-B048-85BDC9FD1C3A}</a:tableStyleId>
              </a:tblPr>
              <a:tblGrid>
                <a:gridCol w="335872">
                  <a:extLst>
                    <a:ext uri="{9D8B030D-6E8A-4147-A177-3AD203B41FA5}">
                      <a16:colId xmlns:a16="http://schemas.microsoft.com/office/drawing/2014/main" val="2350515051"/>
                    </a:ext>
                  </a:extLst>
                </a:gridCol>
                <a:gridCol w="428623">
                  <a:extLst>
                    <a:ext uri="{9D8B030D-6E8A-4147-A177-3AD203B41FA5}">
                      <a16:colId xmlns:a16="http://schemas.microsoft.com/office/drawing/2014/main" val="2138797240"/>
                    </a:ext>
                  </a:extLst>
                </a:gridCol>
                <a:gridCol w="335872">
                  <a:extLst>
                    <a:ext uri="{9D8B030D-6E8A-4147-A177-3AD203B41FA5}">
                      <a16:colId xmlns:a16="http://schemas.microsoft.com/office/drawing/2014/main" val="2448817920"/>
                    </a:ext>
                  </a:extLst>
                </a:gridCol>
                <a:gridCol w="335872">
                  <a:extLst>
                    <a:ext uri="{9D8B030D-6E8A-4147-A177-3AD203B41FA5}">
                      <a16:colId xmlns:a16="http://schemas.microsoft.com/office/drawing/2014/main" val="3599234560"/>
                    </a:ext>
                  </a:extLst>
                </a:gridCol>
                <a:gridCol w="335872">
                  <a:extLst>
                    <a:ext uri="{9D8B030D-6E8A-4147-A177-3AD203B41FA5}">
                      <a16:colId xmlns:a16="http://schemas.microsoft.com/office/drawing/2014/main" val="2211610632"/>
                    </a:ext>
                  </a:extLst>
                </a:gridCol>
                <a:gridCol w="335872">
                  <a:extLst>
                    <a:ext uri="{9D8B030D-6E8A-4147-A177-3AD203B41FA5}">
                      <a16:colId xmlns:a16="http://schemas.microsoft.com/office/drawing/2014/main" val="1308160225"/>
                    </a:ext>
                  </a:extLst>
                </a:gridCol>
                <a:gridCol w="335872">
                  <a:extLst>
                    <a:ext uri="{9D8B030D-6E8A-4147-A177-3AD203B41FA5}">
                      <a16:colId xmlns:a16="http://schemas.microsoft.com/office/drawing/2014/main" val="945677279"/>
                    </a:ext>
                  </a:extLst>
                </a:gridCol>
                <a:gridCol w="335872">
                  <a:extLst>
                    <a:ext uri="{9D8B030D-6E8A-4147-A177-3AD203B41FA5}">
                      <a16:colId xmlns:a16="http://schemas.microsoft.com/office/drawing/2014/main" val="906671606"/>
                    </a:ext>
                  </a:extLst>
                </a:gridCol>
                <a:gridCol w="335872">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681060"/>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6108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523999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r>
                        <a:rPr lang="en-US" sz="14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P</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1" i="0">
                          <a:effectLst/>
                          <a:latin typeface="+mn-lt"/>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1" i="0">
                          <a:effectLst/>
                          <a:latin typeface="+mn-lt"/>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1" i="0">
                          <a:effectLst/>
                          <a:latin typeface="+mn-lt"/>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bl>
          </a:graphicData>
        </a:graphic>
      </p:graphicFrame>
      <p:sp>
        <p:nvSpPr>
          <p:cNvPr id="8" name="Arrow: Down 7">
            <a:extLst>
              <a:ext uri="{FF2B5EF4-FFF2-40B4-BE49-F238E27FC236}">
                <a16:creationId xmlns:a16="http://schemas.microsoft.com/office/drawing/2014/main" id="{EA4AF493-7532-EACF-2F24-859DBED9314C}"/>
              </a:ext>
            </a:extLst>
          </p:cNvPr>
          <p:cNvSpPr/>
          <p:nvPr/>
        </p:nvSpPr>
        <p:spPr bwMode="auto">
          <a:xfrm rot="16200000">
            <a:off x="7873545" y="4781990"/>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sp>
        <p:nvSpPr>
          <p:cNvPr id="9" name="Arrow: Down 8">
            <a:extLst>
              <a:ext uri="{FF2B5EF4-FFF2-40B4-BE49-F238E27FC236}">
                <a16:creationId xmlns:a16="http://schemas.microsoft.com/office/drawing/2014/main" id="{4B6AD47D-5572-E71A-534B-187A2939EDA4}"/>
              </a:ext>
            </a:extLst>
          </p:cNvPr>
          <p:cNvSpPr/>
          <p:nvPr/>
        </p:nvSpPr>
        <p:spPr bwMode="auto">
          <a:xfrm rot="5400000">
            <a:off x="4277179" y="4781991"/>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10" name="Table 9">
            <a:extLst>
              <a:ext uri="{FF2B5EF4-FFF2-40B4-BE49-F238E27FC236}">
                <a16:creationId xmlns:a16="http://schemas.microsoft.com/office/drawing/2014/main" id="{118B3D73-5BDD-36E4-BAC8-D46BB5E83324}"/>
              </a:ext>
            </a:extLst>
          </p:cNvPr>
          <p:cNvGraphicFramePr>
            <a:graphicFrameLocks noGrp="1"/>
          </p:cNvGraphicFramePr>
          <p:nvPr>
            <p:extLst>
              <p:ext uri="{D42A27DB-BD31-4B8C-83A1-F6EECF244321}">
                <p14:modId xmlns:p14="http://schemas.microsoft.com/office/powerpoint/2010/main" val="1579899741"/>
              </p:ext>
            </p:extLst>
          </p:nvPr>
        </p:nvGraphicFramePr>
        <p:xfrm>
          <a:off x="8368554" y="1752600"/>
          <a:ext cx="3115599" cy="4572000"/>
        </p:xfrm>
        <a:graphic>
          <a:graphicData uri="http://schemas.openxmlformats.org/drawingml/2006/table">
            <a:tbl>
              <a:tblPr bandRow="1">
                <a:tableStyleId>{5C22544A-7EE6-4342-B048-85BDC9FD1C3A}</a:tableStyleId>
              </a:tblPr>
              <a:tblGrid>
                <a:gridCol w="335872">
                  <a:extLst>
                    <a:ext uri="{9D8B030D-6E8A-4147-A177-3AD203B41FA5}">
                      <a16:colId xmlns:a16="http://schemas.microsoft.com/office/drawing/2014/main" val="2350515051"/>
                    </a:ext>
                  </a:extLst>
                </a:gridCol>
                <a:gridCol w="428623">
                  <a:extLst>
                    <a:ext uri="{9D8B030D-6E8A-4147-A177-3AD203B41FA5}">
                      <a16:colId xmlns:a16="http://schemas.microsoft.com/office/drawing/2014/main" val="2138797240"/>
                    </a:ext>
                  </a:extLst>
                </a:gridCol>
                <a:gridCol w="335872">
                  <a:extLst>
                    <a:ext uri="{9D8B030D-6E8A-4147-A177-3AD203B41FA5}">
                      <a16:colId xmlns:a16="http://schemas.microsoft.com/office/drawing/2014/main" val="2448817920"/>
                    </a:ext>
                  </a:extLst>
                </a:gridCol>
                <a:gridCol w="335872">
                  <a:extLst>
                    <a:ext uri="{9D8B030D-6E8A-4147-A177-3AD203B41FA5}">
                      <a16:colId xmlns:a16="http://schemas.microsoft.com/office/drawing/2014/main" val="3599234560"/>
                    </a:ext>
                  </a:extLst>
                </a:gridCol>
                <a:gridCol w="335872">
                  <a:extLst>
                    <a:ext uri="{9D8B030D-6E8A-4147-A177-3AD203B41FA5}">
                      <a16:colId xmlns:a16="http://schemas.microsoft.com/office/drawing/2014/main" val="2211610632"/>
                    </a:ext>
                  </a:extLst>
                </a:gridCol>
                <a:gridCol w="335872">
                  <a:extLst>
                    <a:ext uri="{9D8B030D-6E8A-4147-A177-3AD203B41FA5}">
                      <a16:colId xmlns:a16="http://schemas.microsoft.com/office/drawing/2014/main" val="1308160225"/>
                    </a:ext>
                  </a:extLst>
                </a:gridCol>
                <a:gridCol w="335872">
                  <a:extLst>
                    <a:ext uri="{9D8B030D-6E8A-4147-A177-3AD203B41FA5}">
                      <a16:colId xmlns:a16="http://schemas.microsoft.com/office/drawing/2014/main" val="945677279"/>
                    </a:ext>
                  </a:extLst>
                </a:gridCol>
                <a:gridCol w="335872">
                  <a:extLst>
                    <a:ext uri="{9D8B030D-6E8A-4147-A177-3AD203B41FA5}">
                      <a16:colId xmlns:a16="http://schemas.microsoft.com/office/drawing/2014/main" val="906671606"/>
                    </a:ext>
                  </a:extLst>
                </a:gridCol>
                <a:gridCol w="335872">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19681060"/>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I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286108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26523999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400" b="1" i="0">
                          <a:effectLst/>
                          <a:latin typeface="+mn-lt"/>
                        </a:rPr>
                        <a:t>I I </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r">
                        <a:buNone/>
                      </a:pPr>
                      <a:r>
                        <a:rPr lang="en-US" sz="14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r">
                        <a:buNone/>
                      </a:pPr>
                      <a:r>
                        <a:rPr lang="en-US" sz="14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a:t>
                      </a:r>
                      <a:r>
                        <a:rPr lang="en-US" sz="1400" b="1" i="0" err="1">
                          <a:effectLst/>
                          <a:latin typeface="+mn-lt"/>
                        </a:rPr>
                        <a:t>I</a:t>
                      </a:r>
                      <a:r>
                        <a:rPr lang="en-US" sz="1400" b="1" i="0">
                          <a:effectLst/>
                          <a:latin typeface="+mn-lt"/>
                        </a:rPr>
                        <a:t>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06884468"/>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r">
                        <a:buNone/>
                      </a:pPr>
                      <a:r>
                        <a:rPr lang="en-US" sz="1400" b="1" i="0">
                          <a:effectLst/>
                          <a:latin typeface="+mn-lt"/>
                        </a:rPr>
                        <a:t>I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70134911"/>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400" b="1" i="0">
                          <a:effectLst/>
                          <a:latin typeface="+mn-lt"/>
                        </a:rPr>
                        <a:t>I </a:t>
                      </a:r>
                      <a:r>
                        <a:rPr lang="en-US" sz="1400" b="1" i="0" err="1">
                          <a:effectLst/>
                          <a:latin typeface="+mn-lt"/>
                        </a:rPr>
                        <a:t>I</a:t>
                      </a:r>
                      <a:r>
                        <a:rPr lang="en-US" sz="1400" b="1" i="0">
                          <a:effectLst/>
                          <a:latin typeface="+mn-lt"/>
                        </a:rPr>
                        <a:t> </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279530228"/>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r">
                        <a:buNone/>
                      </a:pPr>
                      <a:r>
                        <a:rPr lang="en-US" sz="14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282350851"/>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a:t>
                      </a:r>
                      <a:r>
                        <a:rPr lang="en-US" sz="1400" b="1" i="0" err="1">
                          <a:effectLst/>
                          <a:latin typeface="+mn-lt"/>
                        </a:rPr>
                        <a:t>I</a:t>
                      </a: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23907511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r">
                        <a:buNone/>
                      </a:pPr>
                      <a:r>
                        <a:rPr lang="en-US" sz="14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470225006"/>
                  </a:ext>
                </a:extLst>
              </a:tr>
            </a:tbl>
          </a:graphicData>
        </a:graphic>
      </p:graphicFrame>
      <p:sp>
        <p:nvSpPr>
          <p:cNvPr id="11" name="TextBox 10">
            <a:extLst>
              <a:ext uri="{FF2B5EF4-FFF2-40B4-BE49-F238E27FC236}">
                <a16:creationId xmlns:a16="http://schemas.microsoft.com/office/drawing/2014/main" id="{A9A231D4-FDA2-4A72-C1C3-41DCAF8A5142}"/>
              </a:ext>
            </a:extLst>
          </p:cNvPr>
          <p:cNvSpPr txBox="1"/>
          <p:nvPr/>
        </p:nvSpPr>
        <p:spPr>
          <a:xfrm>
            <a:off x="1743443" y="3304401"/>
            <a:ext cx="2080003" cy="276999"/>
          </a:xfrm>
          <a:prstGeom prst="rect">
            <a:avLst/>
          </a:prstGeom>
          <a:noFill/>
        </p:spPr>
        <p:txBody>
          <a:bodyPr wrap="square">
            <a:spAutoFit/>
          </a:bodyPr>
          <a:lstStyle/>
          <a:p>
            <a:r>
              <a:rPr lang="en-US" b="1">
                <a:latin typeface="Arial"/>
                <a:cs typeface="Arial"/>
              </a:rPr>
              <a:t>N</a:t>
            </a:r>
            <a:r>
              <a:rPr lang="en-US" sz="1200" b="1">
                <a:latin typeface="Arial"/>
                <a:cs typeface="Arial"/>
              </a:rPr>
              <a:t>on-punctured scenario</a:t>
            </a:r>
            <a:endParaRPr lang="en-US"/>
          </a:p>
        </p:txBody>
      </p:sp>
      <p:sp>
        <p:nvSpPr>
          <p:cNvPr id="12" name="TextBox 11">
            <a:extLst>
              <a:ext uri="{FF2B5EF4-FFF2-40B4-BE49-F238E27FC236}">
                <a16:creationId xmlns:a16="http://schemas.microsoft.com/office/drawing/2014/main" id="{BD0915EC-760F-58DA-9A84-375AD0E74CF0}"/>
              </a:ext>
            </a:extLst>
          </p:cNvPr>
          <p:cNvSpPr txBox="1"/>
          <p:nvPr/>
        </p:nvSpPr>
        <p:spPr>
          <a:xfrm>
            <a:off x="9296400" y="1480931"/>
            <a:ext cx="1675572" cy="276999"/>
          </a:xfrm>
          <a:prstGeom prst="rect">
            <a:avLst/>
          </a:prstGeom>
          <a:noFill/>
        </p:spPr>
        <p:txBody>
          <a:bodyPr wrap="square">
            <a:spAutoFit/>
          </a:bodyPr>
          <a:lstStyle/>
          <a:p>
            <a:r>
              <a:rPr lang="en-US" sz="1200" b="1">
                <a:latin typeface="Arial"/>
                <a:cs typeface="Arial"/>
              </a:rPr>
              <a:t>Punctured scenario</a:t>
            </a:r>
            <a:endParaRPr lang="en-US"/>
          </a:p>
        </p:txBody>
      </p:sp>
      <p:sp>
        <p:nvSpPr>
          <p:cNvPr id="13" name="TextBox 12">
            <a:extLst>
              <a:ext uri="{FF2B5EF4-FFF2-40B4-BE49-F238E27FC236}">
                <a16:creationId xmlns:a16="http://schemas.microsoft.com/office/drawing/2014/main" id="{DB0F1F3E-4460-B3BE-2F68-AB62F6FCE4A6}"/>
              </a:ext>
            </a:extLst>
          </p:cNvPr>
          <p:cNvSpPr txBox="1"/>
          <p:nvPr/>
        </p:nvSpPr>
        <p:spPr>
          <a:xfrm>
            <a:off x="26407" y="6519476"/>
            <a:ext cx="2954207" cy="276999"/>
          </a:xfrm>
          <a:prstGeom prst="rect">
            <a:avLst/>
          </a:prstGeom>
          <a:noFill/>
        </p:spPr>
        <p:txBody>
          <a:bodyPr wrap="none" rtlCol="0">
            <a:spAutoFit/>
          </a:bodyPr>
          <a:lstStyle/>
          <a:p>
            <a:r>
              <a:rPr lang="en-US">
                <a:solidFill>
                  <a:srgbClr val="000000"/>
                </a:solidFill>
                <a:latin typeface="Arial" panose="020B0604020202020204" pitchFamily="34" charset="0"/>
              </a:rPr>
              <a:t>* </a:t>
            </a:r>
            <a:r>
              <a:rPr lang="en-US">
                <a:solidFill>
                  <a:srgbClr val="000000"/>
                </a:solidFill>
                <a:effectLst/>
                <a:latin typeface="Arial" panose="020B0604020202020204" pitchFamily="34" charset="0"/>
              </a:rPr>
              <a:t>AP/RRM system gets to pick the row(s)</a:t>
            </a:r>
          </a:p>
        </p:txBody>
      </p:sp>
    </p:spTree>
    <p:extLst>
      <p:ext uri="{BB962C8B-B14F-4D97-AF65-F5344CB8AC3E}">
        <p14:creationId xmlns:p14="http://schemas.microsoft.com/office/powerpoint/2010/main" val="1965827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sz="2000"/>
              <a:t>The Problem with Not Having Puncturing and the Benefit of Having It </a:t>
            </a:r>
            <a:br>
              <a:rPr lang="en-AU" sz="2000"/>
            </a:br>
            <a:r>
              <a:rPr lang="en-AU" sz="2000"/>
              <a:t>(Mid-20 MHz within 160 MHz)</a:t>
            </a:r>
            <a:endParaRPr lang="en-US" sz="200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22</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564097" y="1227697"/>
            <a:ext cx="11261715" cy="461665"/>
          </a:xfrm>
          <a:prstGeom prst="rect">
            <a:avLst/>
          </a:prstGeom>
          <a:noFill/>
        </p:spPr>
        <p:txBody>
          <a:bodyPr wrap="square" lIns="91440" tIns="45720" rIns="91440" bIns="45720" rtlCol="0" anchor="t">
            <a:spAutoFit/>
          </a:bodyPr>
          <a:lstStyle/>
          <a:p>
            <a:pPr marL="342900" indent="-342900">
              <a:buFont typeface="Arial"/>
              <a:buChar char="•"/>
            </a:pPr>
            <a:r>
              <a:rPr lang="en-US">
                <a:latin typeface="Arial"/>
                <a:cs typeface="Arial"/>
              </a:rPr>
              <a:t>If the Incumbent spans subchannels A&amp;B, C&amp;D, or D&amp;E, without puncturing, just 80 MHz out of 160MHz can be used.</a:t>
            </a:r>
            <a:endParaRPr lang="en-US" sz="900"/>
          </a:p>
          <a:p>
            <a:pPr marL="342900" indent="-342900">
              <a:buFont typeface="Arial"/>
              <a:buChar char="•"/>
            </a:pPr>
            <a:r>
              <a:rPr lang="en-US">
                <a:latin typeface="Arial"/>
                <a:cs typeface="Arial"/>
              </a:rPr>
              <a:t>With puncturing based on behavior </a:t>
            </a:r>
            <a:r>
              <a:rPr lang="en-US" b="1" i="1">
                <a:solidFill>
                  <a:srgbClr val="00B050"/>
                </a:solidFill>
                <a:latin typeface="Arial"/>
                <a:cs typeface="Arial"/>
              </a:rPr>
              <a:t>acceptable to regulators</a:t>
            </a:r>
            <a:r>
              <a:rPr lang="en-US">
                <a:latin typeface="Arial"/>
                <a:cs typeface="Arial"/>
              </a:rPr>
              <a:t>, we can convert most BSSs to 120 MHz BSSs</a:t>
            </a:r>
            <a:endParaRPr lang="en-US">
              <a:latin typeface="Arial" panose="020B0604020202020204" pitchFamily="34" charset="0"/>
            </a:endParaRPr>
          </a:p>
        </p:txBody>
      </p:sp>
      <p:graphicFrame>
        <p:nvGraphicFramePr>
          <p:cNvPr id="3" name="Table 2">
            <a:extLst>
              <a:ext uri="{FF2B5EF4-FFF2-40B4-BE49-F238E27FC236}">
                <a16:creationId xmlns:a16="http://schemas.microsoft.com/office/drawing/2014/main" id="{C1807846-CBD6-F39C-E7BD-47678BEB89CF}"/>
              </a:ext>
            </a:extLst>
          </p:cNvPr>
          <p:cNvGraphicFramePr>
            <a:graphicFrameLocks noGrp="1"/>
          </p:cNvGraphicFramePr>
          <p:nvPr/>
        </p:nvGraphicFramePr>
        <p:xfrm>
          <a:off x="4496942" y="2776833"/>
          <a:ext cx="3022848" cy="2743200"/>
        </p:xfrm>
        <a:graphic>
          <a:graphicData uri="http://schemas.openxmlformats.org/drawingml/2006/table">
            <a:tbl>
              <a:tblPr bandRow="1">
                <a:tableStyleId>{5C22544A-7EE6-4342-B048-85BDC9FD1C3A}</a:tableStyleId>
              </a:tblPr>
              <a:tblGrid>
                <a:gridCol w="335872">
                  <a:extLst>
                    <a:ext uri="{9D8B030D-6E8A-4147-A177-3AD203B41FA5}">
                      <a16:colId xmlns:a16="http://schemas.microsoft.com/office/drawing/2014/main" val="2350515051"/>
                    </a:ext>
                  </a:extLst>
                </a:gridCol>
                <a:gridCol w="335872">
                  <a:extLst>
                    <a:ext uri="{9D8B030D-6E8A-4147-A177-3AD203B41FA5}">
                      <a16:colId xmlns:a16="http://schemas.microsoft.com/office/drawing/2014/main" val="2138797240"/>
                    </a:ext>
                  </a:extLst>
                </a:gridCol>
                <a:gridCol w="335872">
                  <a:extLst>
                    <a:ext uri="{9D8B030D-6E8A-4147-A177-3AD203B41FA5}">
                      <a16:colId xmlns:a16="http://schemas.microsoft.com/office/drawing/2014/main" val="2448817920"/>
                    </a:ext>
                  </a:extLst>
                </a:gridCol>
                <a:gridCol w="335872">
                  <a:extLst>
                    <a:ext uri="{9D8B030D-6E8A-4147-A177-3AD203B41FA5}">
                      <a16:colId xmlns:a16="http://schemas.microsoft.com/office/drawing/2014/main" val="3599234560"/>
                    </a:ext>
                  </a:extLst>
                </a:gridCol>
                <a:gridCol w="335872">
                  <a:extLst>
                    <a:ext uri="{9D8B030D-6E8A-4147-A177-3AD203B41FA5}">
                      <a16:colId xmlns:a16="http://schemas.microsoft.com/office/drawing/2014/main" val="2211610632"/>
                    </a:ext>
                  </a:extLst>
                </a:gridCol>
                <a:gridCol w="335872">
                  <a:extLst>
                    <a:ext uri="{9D8B030D-6E8A-4147-A177-3AD203B41FA5}">
                      <a16:colId xmlns:a16="http://schemas.microsoft.com/office/drawing/2014/main" val="1308160225"/>
                    </a:ext>
                  </a:extLst>
                </a:gridCol>
                <a:gridCol w="335872">
                  <a:extLst>
                    <a:ext uri="{9D8B030D-6E8A-4147-A177-3AD203B41FA5}">
                      <a16:colId xmlns:a16="http://schemas.microsoft.com/office/drawing/2014/main" val="945677279"/>
                    </a:ext>
                  </a:extLst>
                </a:gridCol>
                <a:gridCol w="335872">
                  <a:extLst>
                    <a:ext uri="{9D8B030D-6E8A-4147-A177-3AD203B41FA5}">
                      <a16:colId xmlns:a16="http://schemas.microsoft.com/office/drawing/2014/main" val="906671606"/>
                    </a:ext>
                  </a:extLst>
                </a:gridCol>
                <a:gridCol w="335872">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1721060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211771869"/>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extLst>
                  <a:ext uri="{0D108BD9-81ED-4DB2-BD59-A6C34878D82A}">
                    <a16:rowId xmlns:a16="http://schemas.microsoft.com/office/drawing/2014/main" val="3859430091"/>
                  </a:ext>
                </a:extLst>
              </a:tr>
            </a:tbl>
          </a:graphicData>
        </a:graphic>
      </p:graphicFrame>
      <p:sp>
        <p:nvSpPr>
          <p:cNvPr id="8" name="Arrow: Down 7">
            <a:extLst>
              <a:ext uri="{FF2B5EF4-FFF2-40B4-BE49-F238E27FC236}">
                <a16:creationId xmlns:a16="http://schemas.microsoft.com/office/drawing/2014/main" id="{EA4AF493-7532-EACF-2F24-859DBED9314C}"/>
              </a:ext>
            </a:extLst>
          </p:cNvPr>
          <p:cNvSpPr/>
          <p:nvPr/>
        </p:nvSpPr>
        <p:spPr bwMode="auto">
          <a:xfrm rot="16200000">
            <a:off x="7782532" y="3973625"/>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sp>
        <p:nvSpPr>
          <p:cNvPr id="9" name="Arrow: Down 8">
            <a:extLst>
              <a:ext uri="{FF2B5EF4-FFF2-40B4-BE49-F238E27FC236}">
                <a16:creationId xmlns:a16="http://schemas.microsoft.com/office/drawing/2014/main" id="{4B6AD47D-5572-E71A-534B-187A2939EDA4}"/>
              </a:ext>
            </a:extLst>
          </p:cNvPr>
          <p:cNvSpPr/>
          <p:nvPr/>
        </p:nvSpPr>
        <p:spPr bwMode="auto">
          <a:xfrm rot="5400000">
            <a:off x="3982544" y="3992190"/>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12" name="Table 11">
            <a:extLst>
              <a:ext uri="{FF2B5EF4-FFF2-40B4-BE49-F238E27FC236}">
                <a16:creationId xmlns:a16="http://schemas.microsoft.com/office/drawing/2014/main" id="{45F931F8-952B-6EB5-BC99-E5201C1D2ED0}"/>
              </a:ext>
            </a:extLst>
          </p:cNvPr>
          <p:cNvGraphicFramePr>
            <a:graphicFrameLocks noGrp="1"/>
          </p:cNvGraphicFramePr>
          <p:nvPr/>
        </p:nvGraphicFramePr>
        <p:xfrm>
          <a:off x="603566" y="1858634"/>
          <a:ext cx="3181376" cy="4572000"/>
        </p:xfrm>
        <a:graphic>
          <a:graphicData uri="http://schemas.openxmlformats.org/drawingml/2006/table">
            <a:tbl>
              <a:tblPr bandRow="1">
                <a:tableStyleId>{5C22544A-7EE6-4342-B048-85BDC9FD1C3A}</a:tableStyleId>
              </a:tblPr>
              <a:tblGrid>
                <a:gridCol w="416207">
                  <a:extLst>
                    <a:ext uri="{9D8B030D-6E8A-4147-A177-3AD203B41FA5}">
                      <a16:colId xmlns:a16="http://schemas.microsoft.com/office/drawing/2014/main" val="2350515051"/>
                    </a:ext>
                  </a:extLst>
                </a:gridCol>
                <a:gridCol w="341059">
                  <a:extLst>
                    <a:ext uri="{9D8B030D-6E8A-4147-A177-3AD203B41FA5}">
                      <a16:colId xmlns:a16="http://schemas.microsoft.com/office/drawing/2014/main" val="2138797240"/>
                    </a:ext>
                  </a:extLst>
                </a:gridCol>
                <a:gridCol w="350837">
                  <a:extLst>
                    <a:ext uri="{9D8B030D-6E8A-4147-A177-3AD203B41FA5}">
                      <a16:colId xmlns:a16="http://schemas.microsoft.com/office/drawing/2014/main" val="2448817920"/>
                    </a:ext>
                  </a:extLst>
                </a:gridCol>
                <a:gridCol w="360363">
                  <a:extLst>
                    <a:ext uri="{9D8B030D-6E8A-4147-A177-3AD203B41FA5}">
                      <a16:colId xmlns:a16="http://schemas.microsoft.com/office/drawing/2014/main" val="3599234560"/>
                    </a:ext>
                  </a:extLst>
                </a:gridCol>
                <a:gridCol w="428625">
                  <a:extLst>
                    <a:ext uri="{9D8B030D-6E8A-4147-A177-3AD203B41FA5}">
                      <a16:colId xmlns:a16="http://schemas.microsoft.com/office/drawing/2014/main" val="2211610632"/>
                    </a:ext>
                  </a:extLst>
                </a:gridCol>
                <a:gridCol w="350837">
                  <a:extLst>
                    <a:ext uri="{9D8B030D-6E8A-4147-A177-3AD203B41FA5}">
                      <a16:colId xmlns:a16="http://schemas.microsoft.com/office/drawing/2014/main" val="1308160225"/>
                    </a:ext>
                  </a:extLst>
                </a:gridCol>
                <a:gridCol w="301623">
                  <a:extLst>
                    <a:ext uri="{9D8B030D-6E8A-4147-A177-3AD203B41FA5}">
                      <a16:colId xmlns:a16="http://schemas.microsoft.com/office/drawing/2014/main" val="945677279"/>
                    </a:ext>
                  </a:extLst>
                </a:gridCol>
                <a:gridCol w="320675">
                  <a:extLst>
                    <a:ext uri="{9D8B030D-6E8A-4147-A177-3AD203B41FA5}">
                      <a16:colId xmlns:a16="http://schemas.microsoft.com/office/drawing/2014/main" val="906671606"/>
                    </a:ext>
                  </a:extLst>
                </a:gridCol>
                <a:gridCol w="311150">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1"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3321103"/>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7209708"/>
                  </a:ext>
                </a:extLst>
              </a:tr>
              <a:tr h="196672">
                <a:tc>
                  <a:txBody>
                    <a:bodyPr/>
                    <a:lstStyle/>
                    <a:p>
                      <a:pPr lvl="0" algn="r">
                        <a:buNone/>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19681060"/>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SPSS, </a:t>
                      </a:r>
                      <a:r>
                        <a:rPr lang="en-US" sz="1400" b="0" i="0" err="1">
                          <a:effectLst/>
                          <a:latin typeface="+mn-lt"/>
                        </a:rPr>
                        <a:t>etc</a:t>
                      </a:r>
                      <a:endParaRPr lang="en-US" sz="1400" b="0"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6108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5635214"/>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384226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endParaRPr lang="en-US" sz="1400" b="0"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endParaRPr lang="en-US" sz="1400" b="0"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4">
                  <a:txBody>
                    <a:bodyPr/>
                    <a:lstStyle/>
                    <a:p>
                      <a:pPr lvl="0" algn="ctr">
                        <a:buNone/>
                      </a:pPr>
                      <a:r>
                        <a:rPr lang="en-US" sz="1400" b="0" i="0">
                          <a:effectLst/>
                          <a:latin typeface="Arial"/>
                        </a:rPr>
                        <a:t>SPSS, </a:t>
                      </a:r>
                      <a:r>
                        <a:rPr lang="en-US" sz="1400" b="0" i="0" err="1">
                          <a:effectLst/>
                          <a:latin typeface="Arial"/>
                        </a:rPr>
                        <a:t>etc</a:t>
                      </a: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616514972"/>
                  </a:ext>
                </a:extLst>
              </a:tr>
              <a:tr h="196672">
                <a:tc>
                  <a:txBody>
                    <a:bodyPr/>
                    <a:lstStyle/>
                    <a:p>
                      <a:pPr lvl="0" algn="r">
                        <a:buNone/>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9465307"/>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0652071"/>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endParaRPr lang="en-US" sz="1400" b="0" i="1">
                        <a:effectLst/>
                        <a:latin typeface="+mn-lt"/>
                      </a:endParaRP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a:p>
                  </a:txBody>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9344818"/>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endParaRPr lang="en-US" sz="1400" b="0" i="1">
                        <a:effectLst/>
                        <a:latin typeface="+mn-lt"/>
                      </a:endParaRP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a:p>
                  </a:txBody>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400" b="0"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15249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mn-lt"/>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bl>
          </a:graphicData>
        </a:graphic>
      </p:graphicFrame>
      <p:sp>
        <p:nvSpPr>
          <p:cNvPr id="13" name="TextBox 12">
            <a:extLst>
              <a:ext uri="{FF2B5EF4-FFF2-40B4-BE49-F238E27FC236}">
                <a16:creationId xmlns:a16="http://schemas.microsoft.com/office/drawing/2014/main" id="{2B2EF609-16A8-FCE5-4B55-C9AAB28AD8CF}"/>
              </a:ext>
            </a:extLst>
          </p:cNvPr>
          <p:cNvSpPr txBox="1"/>
          <p:nvPr/>
        </p:nvSpPr>
        <p:spPr>
          <a:xfrm>
            <a:off x="1447800" y="1649537"/>
            <a:ext cx="2080003" cy="276999"/>
          </a:xfrm>
          <a:prstGeom prst="rect">
            <a:avLst/>
          </a:prstGeom>
          <a:noFill/>
        </p:spPr>
        <p:txBody>
          <a:bodyPr wrap="square">
            <a:spAutoFit/>
          </a:bodyPr>
          <a:lstStyle/>
          <a:p>
            <a:r>
              <a:rPr lang="en-US" b="1">
                <a:latin typeface="Arial"/>
                <a:cs typeface="Arial"/>
              </a:rPr>
              <a:t>N</a:t>
            </a:r>
            <a:r>
              <a:rPr lang="en-US" sz="1200" b="1">
                <a:latin typeface="Arial"/>
                <a:cs typeface="Arial"/>
              </a:rPr>
              <a:t>on-punctured scenario</a:t>
            </a:r>
            <a:endParaRPr lang="en-US"/>
          </a:p>
        </p:txBody>
      </p:sp>
      <p:sp>
        <p:nvSpPr>
          <p:cNvPr id="14" name="TextBox 13">
            <a:extLst>
              <a:ext uri="{FF2B5EF4-FFF2-40B4-BE49-F238E27FC236}">
                <a16:creationId xmlns:a16="http://schemas.microsoft.com/office/drawing/2014/main" id="{1A261951-A9AF-3E4F-174E-8B3BE464F8D9}"/>
              </a:ext>
            </a:extLst>
          </p:cNvPr>
          <p:cNvSpPr txBox="1"/>
          <p:nvPr/>
        </p:nvSpPr>
        <p:spPr>
          <a:xfrm>
            <a:off x="9220200" y="1926355"/>
            <a:ext cx="1675572" cy="276999"/>
          </a:xfrm>
          <a:prstGeom prst="rect">
            <a:avLst/>
          </a:prstGeom>
          <a:noFill/>
        </p:spPr>
        <p:txBody>
          <a:bodyPr wrap="square">
            <a:spAutoFit/>
          </a:bodyPr>
          <a:lstStyle/>
          <a:p>
            <a:r>
              <a:rPr lang="en-US" sz="1200" b="1">
                <a:latin typeface="Arial"/>
                <a:cs typeface="Arial"/>
              </a:rPr>
              <a:t>Punctured scenario</a:t>
            </a:r>
            <a:endParaRPr lang="en-US"/>
          </a:p>
        </p:txBody>
      </p:sp>
      <p:sp>
        <p:nvSpPr>
          <p:cNvPr id="15" name="TextBox 14">
            <a:extLst>
              <a:ext uri="{FF2B5EF4-FFF2-40B4-BE49-F238E27FC236}">
                <a16:creationId xmlns:a16="http://schemas.microsoft.com/office/drawing/2014/main" id="{6346ECFE-56DF-4DD3-DBA6-E21DACF30037}"/>
              </a:ext>
            </a:extLst>
          </p:cNvPr>
          <p:cNvSpPr txBox="1"/>
          <p:nvPr/>
        </p:nvSpPr>
        <p:spPr>
          <a:xfrm>
            <a:off x="4528194" y="6134488"/>
            <a:ext cx="2954207" cy="276999"/>
          </a:xfrm>
          <a:prstGeom prst="rect">
            <a:avLst/>
          </a:prstGeom>
          <a:noFill/>
        </p:spPr>
        <p:txBody>
          <a:bodyPr wrap="none" rtlCol="0">
            <a:spAutoFit/>
          </a:bodyPr>
          <a:lstStyle/>
          <a:p>
            <a:r>
              <a:rPr lang="en-US">
                <a:solidFill>
                  <a:srgbClr val="000000"/>
                </a:solidFill>
                <a:latin typeface="Arial" panose="020B0604020202020204" pitchFamily="34" charset="0"/>
              </a:rPr>
              <a:t>* </a:t>
            </a:r>
            <a:r>
              <a:rPr lang="en-US">
                <a:solidFill>
                  <a:srgbClr val="000000"/>
                </a:solidFill>
                <a:effectLst/>
                <a:latin typeface="Arial" panose="020B0604020202020204" pitchFamily="34" charset="0"/>
              </a:rPr>
              <a:t>AP/RRM system gets to pick the row(s)</a:t>
            </a:r>
          </a:p>
        </p:txBody>
      </p:sp>
      <p:graphicFrame>
        <p:nvGraphicFramePr>
          <p:cNvPr id="6" name="Table 5">
            <a:extLst>
              <a:ext uri="{FF2B5EF4-FFF2-40B4-BE49-F238E27FC236}">
                <a16:creationId xmlns:a16="http://schemas.microsoft.com/office/drawing/2014/main" id="{4A1A5528-E08D-2956-BDAA-58150696555A}"/>
              </a:ext>
            </a:extLst>
          </p:cNvPr>
          <p:cNvGraphicFramePr>
            <a:graphicFrameLocks noGrp="1"/>
          </p:cNvGraphicFramePr>
          <p:nvPr/>
        </p:nvGraphicFramePr>
        <p:xfrm>
          <a:off x="8197824" y="2181999"/>
          <a:ext cx="3277026" cy="3962400"/>
        </p:xfrm>
        <a:graphic>
          <a:graphicData uri="http://schemas.openxmlformats.org/drawingml/2006/table">
            <a:tbl>
              <a:tblPr bandRow="1">
                <a:tableStyleId>{5C22544A-7EE6-4342-B048-85BDC9FD1C3A}</a:tableStyleId>
              </a:tblPr>
              <a:tblGrid>
                <a:gridCol w="416207">
                  <a:extLst>
                    <a:ext uri="{9D8B030D-6E8A-4147-A177-3AD203B41FA5}">
                      <a16:colId xmlns:a16="http://schemas.microsoft.com/office/drawing/2014/main" val="2350515051"/>
                    </a:ext>
                  </a:extLst>
                </a:gridCol>
                <a:gridCol w="341059">
                  <a:extLst>
                    <a:ext uri="{9D8B030D-6E8A-4147-A177-3AD203B41FA5}">
                      <a16:colId xmlns:a16="http://schemas.microsoft.com/office/drawing/2014/main" val="2138797240"/>
                    </a:ext>
                  </a:extLst>
                </a:gridCol>
                <a:gridCol w="350837">
                  <a:extLst>
                    <a:ext uri="{9D8B030D-6E8A-4147-A177-3AD203B41FA5}">
                      <a16:colId xmlns:a16="http://schemas.microsoft.com/office/drawing/2014/main" val="2448817920"/>
                    </a:ext>
                  </a:extLst>
                </a:gridCol>
                <a:gridCol w="360363">
                  <a:extLst>
                    <a:ext uri="{9D8B030D-6E8A-4147-A177-3AD203B41FA5}">
                      <a16:colId xmlns:a16="http://schemas.microsoft.com/office/drawing/2014/main" val="3599234560"/>
                    </a:ext>
                  </a:extLst>
                </a:gridCol>
                <a:gridCol w="360363">
                  <a:extLst>
                    <a:ext uri="{9D8B030D-6E8A-4147-A177-3AD203B41FA5}">
                      <a16:colId xmlns:a16="http://schemas.microsoft.com/office/drawing/2014/main" val="2211610632"/>
                    </a:ext>
                  </a:extLst>
                </a:gridCol>
                <a:gridCol w="350837">
                  <a:extLst>
                    <a:ext uri="{9D8B030D-6E8A-4147-A177-3AD203B41FA5}">
                      <a16:colId xmlns:a16="http://schemas.microsoft.com/office/drawing/2014/main" val="1308160225"/>
                    </a:ext>
                  </a:extLst>
                </a:gridCol>
                <a:gridCol w="383381">
                  <a:extLst>
                    <a:ext uri="{9D8B030D-6E8A-4147-A177-3AD203B41FA5}">
                      <a16:colId xmlns:a16="http://schemas.microsoft.com/office/drawing/2014/main" val="945677279"/>
                    </a:ext>
                  </a:extLst>
                </a:gridCol>
                <a:gridCol w="402829">
                  <a:extLst>
                    <a:ext uri="{9D8B030D-6E8A-4147-A177-3AD203B41FA5}">
                      <a16:colId xmlns:a16="http://schemas.microsoft.com/office/drawing/2014/main" val="906671606"/>
                    </a:ext>
                  </a:extLst>
                </a:gridCol>
                <a:gridCol w="311150">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1"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19681060"/>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286108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pPr lvl="0" algn="ctr">
                        <a:buNone/>
                      </a:pPr>
                      <a:r>
                        <a:rPr lang="en-US" sz="1400" b="0" i="0">
                          <a:effectLst/>
                          <a:latin typeface="+mn-lt"/>
                        </a:rPr>
                        <a:t>SSSPSSSS, </a:t>
                      </a:r>
                      <a:r>
                        <a:rPr lang="en-US" sz="1400" b="0" i="0" err="1">
                          <a:effectLst/>
                          <a:latin typeface="+mn-lt"/>
                        </a:rPr>
                        <a:t>etc</a:t>
                      </a:r>
                      <a:endParaRPr lang="en-US" sz="1400" b="0"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523999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616514972"/>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4">
                  <a:txBody>
                    <a:bodyPr/>
                    <a:lstStyle/>
                    <a:p>
                      <a:pPr lvl="0" algn="ctr">
                        <a:buNone/>
                      </a:pPr>
                      <a:r>
                        <a:rPr lang="en-US" sz="1400" b="0" i="0">
                          <a:effectLst/>
                          <a:latin typeface="Arial"/>
                        </a:rPr>
                        <a:t>SPSS, </a:t>
                      </a:r>
                      <a:r>
                        <a:rPr lang="en-US" sz="1400" b="0" i="0" err="1">
                          <a:effectLst/>
                          <a:latin typeface="Arial"/>
                        </a:rPr>
                        <a:t>etc</a:t>
                      </a: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2287095"/>
                  </a:ext>
                </a:extLst>
              </a:tr>
              <a:tr h="196672">
                <a:tc>
                  <a:txBody>
                    <a:bodyPr/>
                    <a:lstStyle/>
                    <a:p>
                      <a:pPr lvl="0" algn="r">
                        <a:buNone/>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579465307"/>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40652071"/>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3">
                  <a:txBody>
                    <a:bodyPr/>
                    <a:lstStyle/>
                    <a:p>
                      <a:pPr algn="ctr" rtl="0" fontAlgn="base"/>
                      <a:r>
                        <a:rPr lang="en-US" sz="1400" b="0" i="0">
                          <a:effectLst/>
                          <a:latin typeface="Arial"/>
                        </a:rPr>
                        <a:t>PSS, </a:t>
                      </a:r>
                      <a:r>
                        <a:rPr lang="en-US" sz="1400" b="0" i="0" err="1">
                          <a:effectLst/>
                          <a:latin typeface="Arial"/>
                        </a:rPr>
                        <a:t>etc</a:t>
                      </a: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bl>
          </a:graphicData>
        </a:graphic>
      </p:graphicFrame>
    </p:spTree>
    <p:extLst>
      <p:ext uri="{BB962C8B-B14F-4D97-AF65-F5344CB8AC3E}">
        <p14:creationId xmlns:p14="http://schemas.microsoft.com/office/powerpoint/2010/main" val="2063252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07FAF17-35F6-438C-7889-2F9E0E2EAE2C}"/>
              </a:ext>
            </a:extLst>
          </p:cNvPr>
          <p:cNvSpPr>
            <a:spLocks noGrp="1"/>
          </p:cNvSpPr>
          <p:nvPr>
            <p:ph type="title"/>
          </p:nvPr>
        </p:nvSpPr>
        <p:spPr>
          <a:xfrm>
            <a:off x="875232" y="647228"/>
            <a:ext cx="8669925" cy="689006"/>
          </a:xfrm>
        </p:spPr>
        <p:txBody>
          <a:bodyPr>
            <a:normAutofit fontScale="90000"/>
          </a:bodyPr>
          <a:lstStyle/>
          <a:p>
            <a:r>
              <a:rPr lang="en-US" dirty="0"/>
              <a:t>Simultaneous Composite APs Support All Client Flavors (USA)</a:t>
            </a:r>
            <a:br>
              <a:rPr lang="en-US" dirty="0"/>
            </a:br>
            <a:r>
              <a:rPr lang="en-US" sz="1800" dirty="0"/>
              <a:t> … for UNII5/7 control channels</a:t>
            </a:r>
            <a:endParaRPr lang="en-US" dirty="0"/>
          </a:p>
        </p:txBody>
      </p:sp>
      <p:grpSp>
        <p:nvGrpSpPr>
          <p:cNvPr id="5" name="Group 4">
            <a:extLst>
              <a:ext uri="{FF2B5EF4-FFF2-40B4-BE49-F238E27FC236}">
                <a16:creationId xmlns:a16="http://schemas.microsoft.com/office/drawing/2014/main" id="{4425BB24-B0A3-6A75-BFBE-E2E9D42EB0C3}"/>
              </a:ext>
            </a:extLst>
          </p:cNvPr>
          <p:cNvGrpSpPr/>
          <p:nvPr/>
        </p:nvGrpSpPr>
        <p:grpSpPr>
          <a:xfrm>
            <a:off x="714516" y="1216830"/>
            <a:ext cx="10663181" cy="5008517"/>
            <a:chOff x="112816" y="1002815"/>
            <a:chExt cx="11786498" cy="5748487"/>
          </a:xfrm>
        </p:grpSpPr>
        <p:sp>
          <p:nvSpPr>
            <p:cNvPr id="26" name="Rectangle 25">
              <a:extLst>
                <a:ext uri="{FF2B5EF4-FFF2-40B4-BE49-F238E27FC236}">
                  <a16:creationId xmlns:a16="http://schemas.microsoft.com/office/drawing/2014/main" id="{7DEED464-389A-84C8-FFC1-9DEE9B233FB7}"/>
                </a:ext>
              </a:extLst>
            </p:cNvPr>
            <p:cNvSpPr/>
            <p:nvPr/>
          </p:nvSpPr>
          <p:spPr>
            <a:xfrm>
              <a:off x="6217578" y="4320538"/>
              <a:ext cx="2684328" cy="1993431"/>
            </a:xfrm>
            <a:prstGeom prst="rect">
              <a:avLst/>
            </a:prstGeom>
            <a:solidFill>
              <a:schemeClr val="bg1">
                <a:lumMod val="95000"/>
                <a:alpha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9AF0524-91A2-9076-4A60-8425A7908AA8}"/>
                </a:ext>
              </a:extLst>
            </p:cNvPr>
            <p:cNvSpPr/>
            <p:nvPr/>
          </p:nvSpPr>
          <p:spPr>
            <a:xfrm>
              <a:off x="9145075" y="4320538"/>
              <a:ext cx="2754238" cy="1993431"/>
            </a:xfrm>
            <a:prstGeom prst="rect">
              <a:avLst/>
            </a:prstGeom>
            <a:solidFill>
              <a:schemeClr val="bg1">
                <a:lumMod val="95000"/>
                <a:alpha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80C86B01-4E56-D4E8-EB7F-82006E3AAC17}"/>
                </a:ext>
              </a:extLst>
            </p:cNvPr>
            <p:cNvSpPr/>
            <p:nvPr/>
          </p:nvSpPr>
          <p:spPr>
            <a:xfrm>
              <a:off x="9145075" y="1924211"/>
              <a:ext cx="2754238" cy="2026262"/>
            </a:xfrm>
            <a:prstGeom prst="rect">
              <a:avLst/>
            </a:prstGeom>
            <a:solidFill>
              <a:schemeClr val="accent1">
                <a:lumMod val="20000"/>
                <a:lumOff val="80000"/>
                <a:alpha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063721D-C6A3-8346-A98C-DB08A6DA02A5}"/>
                </a:ext>
              </a:extLst>
            </p:cNvPr>
            <p:cNvSpPr/>
            <p:nvPr/>
          </p:nvSpPr>
          <p:spPr>
            <a:xfrm>
              <a:off x="112816" y="4320075"/>
              <a:ext cx="5847113" cy="1993894"/>
            </a:xfrm>
            <a:prstGeom prst="rect">
              <a:avLst/>
            </a:prstGeom>
            <a:solidFill>
              <a:schemeClr val="bg1">
                <a:lumMod val="95000"/>
                <a:alpha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6C62051-2A72-6CE1-0E06-DB6DBB1F0B37}"/>
                </a:ext>
              </a:extLst>
            </p:cNvPr>
            <p:cNvSpPr/>
            <p:nvPr/>
          </p:nvSpPr>
          <p:spPr>
            <a:xfrm>
              <a:off x="349348" y="1924211"/>
              <a:ext cx="2367574" cy="4677714"/>
            </a:xfrm>
            <a:prstGeom prst="rect">
              <a:avLst/>
            </a:prstGeom>
            <a:solidFill>
              <a:schemeClr val="accent1">
                <a:lumMod val="20000"/>
                <a:lumOff val="80000"/>
                <a:alpha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6AB6366-DBEB-EB9D-92D1-F67D8098051C}"/>
                </a:ext>
              </a:extLst>
            </p:cNvPr>
            <p:cNvSpPr/>
            <p:nvPr/>
          </p:nvSpPr>
          <p:spPr>
            <a:xfrm>
              <a:off x="4057347" y="1924211"/>
              <a:ext cx="4844561" cy="202626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dirty="0">
                  <a:solidFill>
                    <a:schemeClr val="bg1"/>
                  </a:solidFill>
                </a:rPr>
                <a:t>Simultaneous Composite (LPI+SP) AP</a:t>
              </a:r>
            </a:p>
            <a:p>
              <a:pPr algn="ctr"/>
              <a:r>
                <a:rPr lang="en-US" dirty="0">
                  <a:solidFill>
                    <a:schemeClr val="bg1"/>
                  </a:solidFill>
                </a:rPr>
                <a:t>Wired power, not battery powered, integrated antenna, enclosure not weatherized, conspicuously labelled that FCC regulations restrict operation to indoor use only.</a:t>
              </a:r>
              <a:endParaRPr lang="en-US" dirty="0">
                <a:solidFill>
                  <a:schemeClr val="bg1"/>
                </a:solidFill>
                <a:cs typeface="Arial"/>
              </a:endParaRPr>
            </a:p>
            <a:p>
              <a:pPr algn="ctr"/>
              <a:r>
                <a:rPr lang="en-US" dirty="0">
                  <a:solidFill>
                    <a:schemeClr val="bg1"/>
                  </a:solidFill>
                </a:rPr>
                <a:t>Authorized to transmit at max(LPI, SP) power on UNII5/7, </a:t>
              </a:r>
              <a:br>
                <a:rPr lang="en-US" dirty="0">
                  <a:solidFill>
                    <a:schemeClr val="bg1"/>
                  </a:solidFill>
                </a:rPr>
              </a:br>
              <a:r>
                <a:rPr lang="en-US" dirty="0">
                  <a:solidFill>
                    <a:schemeClr val="bg1"/>
                  </a:solidFill>
                </a:rPr>
                <a:t>Changes to LPI AP on UNII6/8</a:t>
              </a:r>
              <a:endParaRPr lang="en-US" dirty="0">
                <a:solidFill>
                  <a:schemeClr val="bg1"/>
                </a:solidFill>
                <a:cs typeface="Arial"/>
              </a:endParaRPr>
            </a:p>
          </p:txBody>
        </p:sp>
        <p:sp>
          <p:nvSpPr>
            <p:cNvPr id="8" name="Rectangle 7">
              <a:extLst>
                <a:ext uri="{FF2B5EF4-FFF2-40B4-BE49-F238E27FC236}">
                  <a16:creationId xmlns:a16="http://schemas.microsoft.com/office/drawing/2014/main" id="{2C29FE5C-60BC-B185-51D6-41A4AB460A24}"/>
                </a:ext>
              </a:extLst>
            </p:cNvPr>
            <p:cNvSpPr/>
            <p:nvPr/>
          </p:nvSpPr>
          <p:spPr>
            <a:xfrm>
              <a:off x="678284" y="2485048"/>
              <a:ext cx="1673265" cy="7392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6XD (LPI-only) client</a:t>
              </a:r>
            </a:p>
          </p:txBody>
        </p:sp>
        <p:sp>
          <p:nvSpPr>
            <p:cNvPr id="10" name="Rectangle 9">
              <a:extLst>
                <a:ext uri="{FF2B5EF4-FFF2-40B4-BE49-F238E27FC236}">
                  <a16:creationId xmlns:a16="http://schemas.microsoft.com/office/drawing/2014/main" id="{6A5C0BDC-1768-F39E-BE28-FB4E19FE7997}"/>
                </a:ext>
              </a:extLst>
            </p:cNvPr>
            <p:cNvSpPr/>
            <p:nvPr/>
          </p:nvSpPr>
          <p:spPr>
            <a:xfrm>
              <a:off x="3894777" y="4575185"/>
              <a:ext cx="1684556" cy="7392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6FX (SP-only) client</a:t>
              </a:r>
            </a:p>
          </p:txBody>
        </p:sp>
        <p:cxnSp>
          <p:nvCxnSpPr>
            <p:cNvPr id="13" name="Straight Arrow Connector 12">
              <a:extLst>
                <a:ext uri="{FF2B5EF4-FFF2-40B4-BE49-F238E27FC236}">
                  <a16:creationId xmlns:a16="http://schemas.microsoft.com/office/drawing/2014/main" id="{82AD350E-D77D-5AF6-74BF-818F912E307F}"/>
                </a:ext>
              </a:extLst>
            </p:cNvPr>
            <p:cNvCxnSpPr>
              <a:cxnSpLocks/>
              <a:stCxn id="10" idx="0"/>
            </p:cNvCxnSpPr>
            <p:nvPr/>
          </p:nvCxnSpPr>
          <p:spPr>
            <a:xfrm flipV="1">
              <a:off x="4737055" y="3950473"/>
              <a:ext cx="0" cy="62471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 name="Straight Arrow Connector 11">
              <a:extLst>
                <a:ext uri="{FF2B5EF4-FFF2-40B4-BE49-F238E27FC236}">
                  <a16:creationId xmlns:a16="http://schemas.microsoft.com/office/drawing/2014/main" id="{EF7CBB98-6A08-3C89-F2A3-DF36B949989A}"/>
                </a:ext>
              </a:extLst>
            </p:cNvPr>
            <p:cNvCxnSpPr>
              <a:cxnSpLocks/>
            </p:cNvCxnSpPr>
            <p:nvPr/>
          </p:nvCxnSpPr>
          <p:spPr>
            <a:xfrm flipV="1">
              <a:off x="4425444" y="6597413"/>
              <a:ext cx="579706" cy="4511"/>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6" name="TextBox 15">
              <a:extLst>
                <a:ext uri="{FF2B5EF4-FFF2-40B4-BE49-F238E27FC236}">
                  <a16:creationId xmlns:a16="http://schemas.microsoft.com/office/drawing/2014/main" id="{74B79EE4-5E92-C1DE-FB20-C3AC5232E918}"/>
                </a:ext>
              </a:extLst>
            </p:cNvPr>
            <p:cNvSpPr txBox="1"/>
            <p:nvPr/>
          </p:nvSpPr>
          <p:spPr>
            <a:xfrm>
              <a:off x="5055832" y="6443525"/>
              <a:ext cx="3451826" cy="307777"/>
            </a:xfrm>
            <a:prstGeom prst="rect">
              <a:avLst/>
            </a:prstGeom>
            <a:noFill/>
          </p:spPr>
          <p:txBody>
            <a:bodyPr wrap="square" rtlCol="0">
              <a:spAutoFit/>
            </a:bodyPr>
            <a:lstStyle/>
            <a:p>
              <a:r>
                <a:rPr lang="en-US" sz="1400"/>
                <a:t>Client can connect/associate to AP</a:t>
              </a:r>
            </a:p>
          </p:txBody>
        </p:sp>
        <p:cxnSp>
          <p:nvCxnSpPr>
            <p:cNvPr id="11" name="Straight Arrow Connector 10">
              <a:extLst>
                <a:ext uri="{FF2B5EF4-FFF2-40B4-BE49-F238E27FC236}">
                  <a16:creationId xmlns:a16="http://schemas.microsoft.com/office/drawing/2014/main" id="{39E798B7-3677-8DB4-3FCF-BCC132B08190}"/>
                </a:ext>
              </a:extLst>
            </p:cNvPr>
            <p:cNvCxnSpPr>
              <a:cxnSpLocks/>
              <a:stCxn id="8" idx="3"/>
            </p:cNvCxnSpPr>
            <p:nvPr/>
          </p:nvCxnSpPr>
          <p:spPr>
            <a:xfrm>
              <a:off x="2351549" y="2854650"/>
              <a:ext cx="1697940"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 name="Rectangle 3">
              <a:extLst>
                <a:ext uri="{FF2B5EF4-FFF2-40B4-BE49-F238E27FC236}">
                  <a16:creationId xmlns:a16="http://schemas.microsoft.com/office/drawing/2014/main" id="{14F7F5EF-D409-D675-D431-336D11E77517}"/>
                </a:ext>
              </a:extLst>
            </p:cNvPr>
            <p:cNvSpPr/>
            <p:nvPr/>
          </p:nvSpPr>
          <p:spPr>
            <a:xfrm>
              <a:off x="678284" y="4604112"/>
              <a:ext cx="1673265" cy="74180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6CD (Dual) client</a:t>
              </a:r>
            </a:p>
          </p:txBody>
        </p:sp>
        <p:cxnSp>
          <p:nvCxnSpPr>
            <p:cNvPr id="15" name="Straight Arrow Connector 14">
              <a:extLst>
                <a:ext uri="{FF2B5EF4-FFF2-40B4-BE49-F238E27FC236}">
                  <a16:creationId xmlns:a16="http://schemas.microsoft.com/office/drawing/2014/main" id="{7CDDF6AA-E027-5FB4-ABFD-12188B5637A8}"/>
                </a:ext>
              </a:extLst>
            </p:cNvPr>
            <p:cNvCxnSpPr>
              <a:cxnSpLocks/>
            </p:cNvCxnSpPr>
            <p:nvPr/>
          </p:nvCxnSpPr>
          <p:spPr>
            <a:xfrm flipV="1">
              <a:off x="2361550" y="3592286"/>
              <a:ext cx="1673265" cy="104716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4" name="TextBox 13">
              <a:extLst>
                <a:ext uri="{FF2B5EF4-FFF2-40B4-BE49-F238E27FC236}">
                  <a16:creationId xmlns:a16="http://schemas.microsoft.com/office/drawing/2014/main" id="{ED51D980-08A7-09CF-4BE1-BB7FFA765327}"/>
                </a:ext>
              </a:extLst>
            </p:cNvPr>
            <p:cNvSpPr txBox="1"/>
            <p:nvPr/>
          </p:nvSpPr>
          <p:spPr>
            <a:xfrm>
              <a:off x="3531511" y="5377086"/>
              <a:ext cx="2367574" cy="741821"/>
            </a:xfrm>
            <a:prstGeom prst="rect">
              <a:avLst/>
            </a:prstGeom>
            <a:noFill/>
          </p:spPr>
          <p:txBody>
            <a:bodyPr wrap="square">
              <a:spAutoFit/>
            </a:bodyPr>
            <a:lstStyle/>
            <a:p>
              <a:pPr algn="ctr"/>
              <a:r>
                <a:rPr lang="en-US"/>
                <a:t>Can use SP client power limits (6 dB below limits provided by AFC System)</a:t>
              </a:r>
            </a:p>
          </p:txBody>
        </p:sp>
        <p:sp>
          <p:nvSpPr>
            <p:cNvPr id="20" name="TextBox 19">
              <a:extLst>
                <a:ext uri="{FF2B5EF4-FFF2-40B4-BE49-F238E27FC236}">
                  <a16:creationId xmlns:a16="http://schemas.microsoft.com/office/drawing/2014/main" id="{830C0A0A-4D1B-833C-BCC6-00B5A720D602}"/>
                </a:ext>
              </a:extLst>
            </p:cNvPr>
            <p:cNvSpPr txBox="1"/>
            <p:nvPr/>
          </p:nvSpPr>
          <p:spPr>
            <a:xfrm>
              <a:off x="421972" y="3245764"/>
              <a:ext cx="2207909" cy="646331"/>
            </a:xfrm>
            <a:prstGeom prst="rect">
              <a:avLst/>
            </a:prstGeom>
            <a:noFill/>
          </p:spPr>
          <p:txBody>
            <a:bodyPr wrap="square">
              <a:spAutoFit/>
            </a:bodyPr>
            <a:lstStyle/>
            <a:p>
              <a:pPr algn="ctr"/>
              <a:r>
                <a:rPr lang="en-US"/>
                <a:t>Can use LPI client power limits</a:t>
              </a:r>
            </a:p>
          </p:txBody>
        </p:sp>
        <p:sp>
          <p:nvSpPr>
            <p:cNvPr id="18" name="TextBox 17">
              <a:extLst>
                <a:ext uri="{FF2B5EF4-FFF2-40B4-BE49-F238E27FC236}">
                  <a16:creationId xmlns:a16="http://schemas.microsoft.com/office/drawing/2014/main" id="{8E6C90A9-D16F-E317-87DF-3C62DF03FF0D}"/>
                </a:ext>
              </a:extLst>
            </p:cNvPr>
            <p:cNvSpPr txBox="1"/>
            <p:nvPr/>
          </p:nvSpPr>
          <p:spPr>
            <a:xfrm>
              <a:off x="387108" y="5365925"/>
              <a:ext cx="2283668" cy="646331"/>
            </a:xfrm>
            <a:prstGeom prst="rect">
              <a:avLst/>
            </a:prstGeom>
            <a:noFill/>
          </p:spPr>
          <p:txBody>
            <a:bodyPr wrap="square">
              <a:spAutoFit/>
            </a:bodyPr>
            <a:lstStyle/>
            <a:p>
              <a:pPr algn="ctr"/>
              <a:r>
                <a:rPr lang="en-US"/>
                <a:t>Can use max(LPI, SP) client power limits</a:t>
              </a:r>
            </a:p>
          </p:txBody>
        </p:sp>
        <p:sp>
          <p:nvSpPr>
            <p:cNvPr id="21" name="Rectangle 20">
              <a:extLst>
                <a:ext uri="{FF2B5EF4-FFF2-40B4-BE49-F238E27FC236}">
                  <a16:creationId xmlns:a16="http://schemas.microsoft.com/office/drawing/2014/main" id="{CD1FA8A5-E5DE-E066-EB1D-E70402D35409}"/>
                </a:ext>
              </a:extLst>
            </p:cNvPr>
            <p:cNvSpPr/>
            <p:nvPr/>
          </p:nvSpPr>
          <p:spPr>
            <a:xfrm>
              <a:off x="9773405" y="4594617"/>
              <a:ext cx="1684554" cy="7392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6FC (Fixed) client</a:t>
              </a:r>
            </a:p>
          </p:txBody>
        </p:sp>
        <p:sp>
          <p:nvSpPr>
            <p:cNvPr id="22" name="Rectangle 21">
              <a:extLst>
                <a:ext uri="{FF2B5EF4-FFF2-40B4-BE49-F238E27FC236}">
                  <a16:creationId xmlns:a16="http://schemas.microsoft.com/office/drawing/2014/main" id="{690E0B62-8271-3B3A-01C6-98B83A9AD7A4}"/>
                </a:ext>
              </a:extLst>
            </p:cNvPr>
            <p:cNvSpPr/>
            <p:nvPr/>
          </p:nvSpPr>
          <p:spPr>
            <a:xfrm>
              <a:off x="9873724" y="2452603"/>
              <a:ext cx="1684554" cy="7392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6PP (Sub-ordinate) client</a:t>
              </a:r>
            </a:p>
          </p:txBody>
        </p:sp>
        <p:cxnSp>
          <p:nvCxnSpPr>
            <p:cNvPr id="32" name="Straight Arrow Connector 31">
              <a:extLst>
                <a:ext uri="{FF2B5EF4-FFF2-40B4-BE49-F238E27FC236}">
                  <a16:creationId xmlns:a16="http://schemas.microsoft.com/office/drawing/2014/main" id="{8CC4B566-F212-2F10-DFDE-FD2F6119D946}"/>
                </a:ext>
              </a:extLst>
            </p:cNvPr>
            <p:cNvCxnSpPr>
              <a:cxnSpLocks/>
            </p:cNvCxnSpPr>
            <p:nvPr/>
          </p:nvCxnSpPr>
          <p:spPr>
            <a:xfrm flipH="1">
              <a:off x="8912768" y="2854650"/>
              <a:ext cx="960956"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4" name="Straight Arrow Connector 33">
              <a:extLst>
                <a:ext uri="{FF2B5EF4-FFF2-40B4-BE49-F238E27FC236}">
                  <a16:creationId xmlns:a16="http://schemas.microsoft.com/office/drawing/2014/main" id="{12222A8E-410D-D26C-5F7B-B904D282DB34}"/>
                </a:ext>
              </a:extLst>
            </p:cNvPr>
            <p:cNvCxnSpPr>
              <a:cxnSpLocks/>
            </p:cNvCxnSpPr>
            <p:nvPr/>
          </p:nvCxnSpPr>
          <p:spPr>
            <a:xfrm flipH="1" flipV="1">
              <a:off x="8911906" y="3960581"/>
              <a:ext cx="861499" cy="64142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7" name="TextBox 36">
              <a:extLst>
                <a:ext uri="{FF2B5EF4-FFF2-40B4-BE49-F238E27FC236}">
                  <a16:creationId xmlns:a16="http://schemas.microsoft.com/office/drawing/2014/main" id="{A6C71366-6B1D-96E9-9774-D72FC2408643}"/>
                </a:ext>
              </a:extLst>
            </p:cNvPr>
            <p:cNvSpPr txBox="1"/>
            <p:nvPr/>
          </p:nvSpPr>
          <p:spPr>
            <a:xfrm>
              <a:off x="9543236" y="3217831"/>
              <a:ext cx="2356078" cy="646331"/>
            </a:xfrm>
            <a:prstGeom prst="rect">
              <a:avLst/>
            </a:prstGeom>
            <a:noFill/>
          </p:spPr>
          <p:txBody>
            <a:bodyPr wrap="square">
              <a:spAutoFit/>
            </a:bodyPr>
            <a:lstStyle/>
            <a:p>
              <a:pPr algn="ctr"/>
              <a:r>
                <a:rPr lang="en-US"/>
                <a:t>Can use Subordinate power limits</a:t>
              </a:r>
            </a:p>
          </p:txBody>
        </p:sp>
        <p:sp>
          <p:nvSpPr>
            <p:cNvPr id="40" name="TextBox 39">
              <a:extLst>
                <a:ext uri="{FF2B5EF4-FFF2-40B4-BE49-F238E27FC236}">
                  <a16:creationId xmlns:a16="http://schemas.microsoft.com/office/drawing/2014/main" id="{3E9C08B6-3081-3EDC-2C25-5E1052546C70}"/>
                </a:ext>
              </a:extLst>
            </p:cNvPr>
            <p:cNvSpPr txBox="1"/>
            <p:nvPr/>
          </p:nvSpPr>
          <p:spPr>
            <a:xfrm>
              <a:off x="9437642" y="5379908"/>
              <a:ext cx="2461671" cy="646331"/>
            </a:xfrm>
            <a:prstGeom prst="rect">
              <a:avLst/>
            </a:prstGeom>
            <a:noFill/>
          </p:spPr>
          <p:txBody>
            <a:bodyPr wrap="square">
              <a:spAutoFit/>
            </a:bodyPr>
            <a:lstStyle/>
            <a:p>
              <a:pPr algn="ctr"/>
              <a:r>
                <a:rPr lang="en-US"/>
                <a:t>Obtains its power limits from the AFC System</a:t>
              </a:r>
            </a:p>
          </p:txBody>
        </p:sp>
        <p:sp>
          <p:nvSpPr>
            <p:cNvPr id="48" name="Rectangle 47">
              <a:extLst>
                <a:ext uri="{FF2B5EF4-FFF2-40B4-BE49-F238E27FC236}">
                  <a16:creationId xmlns:a16="http://schemas.microsoft.com/office/drawing/2014/main" id="{24883D0C-98E3-62EC-219A-A237B3075B23}"/>
                </a:ext>
              </a:extLst>
            </p:cNvPr>
            <p:cNvSpPr/>
            <p:nvPr/>
          </p:nvSpPr>
          <p:spPr>
            <a:xfrm>
              <a:off x="9885013" y="1002815"/>
              <a:ext cx="1673265" cy="7392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AFC System</a:t>
              </a:r>
            </a:p>
            <a:p>
              <a:pPr algn="ctr"/>
              <a:r>
                <a:rPr lang="en-US"/>
                <a:t>(Unchanged)</a:t>
              </a:r>
            </a:p>
          </p:txBody>
        </p:sp>
        <p:cxnSp>
          <p:nvCxnSpPr>
            <p:cNvPr id="49" name="Straight Arrow Connector 48">
              <a:extLst>
                <a:ext uri="{FF2B5EF4-FFF2-40B4-BE49-F238E27FC236}">
                  <a16:creationId xmlns:a16="http://schemas.microsoft.com/office/drawing/2014/main" id="{D3D288C4-D735-A20C-F36B-FA17394FBB16}"/>
                </a:ext>
              </a:extLst>
            </p:cNvPr>
            <p:cNvCxnSpPr>
              <a:cxnSpLocks/>
              <a:endCxn id="7" idx="0"/>
            </p:cNvCxnSpPr>
            <p:nvPr/>
          </p:nvCxnSpPr>
          <p:spPr>
            <a:xfrm flipH="1">
              <a:off x="6479628" y="1372417"/>
              <a:ext cx="1163992" cy="55179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52" name="Straight Arrow Connector 51">
              <a:extLst>
                <a:ext uri="{FF2B5EF4-FFF2-40B4-BE49-F238E27FC236}">
                  <a16:creationId xmlns:a16="http://schemas.microsoft.com/office/drawing/2014/main" id="{0BE81C4D-8BDC-C118-B52D-CA018EC491A2}"/>
                </a:ext>
              </a:extLst>
            </p:cNvPr>
            <p:cNvCxnSpPr>
              <a:cxnSpLocks/>
              <a:endCxn id="48" idx="1"/>
            </p:cNvCxnSpPr>
            <p:nvPr/>
          </p:nvCxnSpPr>
          <p:spPr>
            <a:xfrm>
              <a:off x="7654480" y="1372417"/>
              <a:ext cx="2230533"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3" name="TextBox 22">
              <a:extLst>
                <a:ext uri="{FF2B5EF4-FFF2-40B4-BE49-F238E27FC236}">
                  <a16:creationId xmlns:a16="http://schemas.microsoft.com/office/drawing/2014/main" id="{91F68AFA-CA1D-0150-78AE-8C9190E18CF7}"/>
                </a:ext>
              </a:extLst>
            </p:cNvPr>
            <p:cNvSpPr txBox="1"/>
            <p:nvPr/>
          </p:nvSpPr>
          <p:spPr>
            <a:xfrm>
              <a:off x="7421498" y="1330007"/>
              <a:ext cx="1480407" cy="369332"/>
            </a:xfrm>
            <a:prstGeom prst="rect">
              <a:avLst/>
            </a:prstGeom>
            <a:noFill/>
          </p:spPr>
          <p:txBody>
            <a:bodyPr wrap="square">
              <a:spAutoFit/>
            </a:bodyPr>
            <a:lstStyle/>
            <a:p>
              <a:pPr algn="ctr"/>
              <a:r>
                <a:rPr lang="en-US"/>
                <a:t>Required</a:t>
              </a:r>
            </a:p>
          </p:txBody>
        </p:sp>
        <p:sp>
          <p:nvSpPr>
            <p:cNvPr id="19" name="Rectangle 18">
              <a:extLst>
                <a:ext uri="{FF2B5EF4-FFF2-40B4-BE49-F238E27FC236}">
                  <a16:creationId xmlns:a16="http://schemas.microsoft.com/office/drawing/2014/main" id="{1FFCE40E-DF58-ED24-BFDD-B59C4F72C6FE}"/>
                </a:ext>
              </a:extLst>
            </p:cNvPr>
            <p:cNvSpPr/>
            <p:nvPr/>
          </p:nvSpPr>
          <p:spPr>
            <a:xfrm>
              <a:off x="6803837" y="4594617"/>
              <a:ext cx="1684556" cy="7392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6VL (VLP-only) device</a:t>
              </a:r>
            </a:p>
          </p:txBody>
        </p:sp>
        <p:cxnSp>
          <p:nvCxnSpPr>
            <p:cNvPr id="24" name="Straight Arrow Connector 23">
              <a:extLst>
                <a:ext uri="{FF2B5EF4-FFF2-40B4-BE49-F238E27FC236}">
                  <a16:creationId xmlns:a16="http://schemas.microsoft.com/office/drawing/2014/main" id="{4E1CEB74-186C-32FF-3882-B37725105036}"/>
                </a:ext>
              </a:extLst>
            </p:cNvPr>
            <p:cNvCxnSpPr>
              <a:cxnSpLocks/>
              <a:stCxn id="19" idx="0"/>
            </p:cNvCxnSpPr>
            <p:nvPr/>
          </p:nvCxnSpPr>
          <p:spPr>
            <a:xfrm flipH="1" flipV="1">
              <a:off x="7643639" y="3943083"/>
              <a:ext cx="2476" cy="65153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25" name="TextBox 24">
              <a:extLst>
                <a:ext uri="{FF2B5EF4-FFF2-40B4-BE49-F238E27FC236}">
                  <a16:creationId xmlns:a16="http://schemas.microsoft.com/office/drawing/2014/main" id="{4DD99AE6-EFEE-E65F-5082-AE9BF8FAC19E}"/>
                </a:ext>
              </a:extLst>
            </p:cNvPr>
            <p:cNvSpPr txBox="1"/>
            <p:nvPr/>
          </p:nvSpPr>
          <p:spPr>
            <a:xfrm>
              <a:off x="6460581" y="5360881"/>
              <a:ext cx="2312192" cy="646331"/>
            </a:xfrm>
            <a:prstGeom prst="rect">
              <a:avLst/>
            </a:prstGeom>
            <a:noFill/>
          </p:spPr>
          <p:txBody>
            <a:bodyPr wrap="square">
              <a:spAutoFit/>
            </a:bodyPr>
            <a:lstStyle/>
            <a:p>
              <a:pPr algn="ctr"/>
              <a:r>
                <a:rPr lang="en-US"/>
                <a:t>Can use VLP power limits</a:t>
              </a:r>
            </a:p>
          </p:txBody>
        </p:sp>
      </p:grpSp>
    </p:spTree>
    <p:extLst>
      <p:ext uri="{BB962C8B-B14F-4D97-AF65-F5344CB8AC3E}">
        <p14:creationId xmlns:p14="http://schemas.microsoft.com/office/powerpoint/2010/main" val="2636518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C4F0DA-0978-2CC7-9BCE-CB9B4FBDC5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D38915-B5EF-769C-15FF-AEFF24F9C6AC}"/>
              </a:ext>
            </a:extLst>
          </p:cNvPr>
          <p:cNvSpPr>
            <a:spLocks noGrp="1"/>
          </p:cNvSpPr>
          <p:nvPr>
            <p:ph type="title"/>
          </p:nvPr>
        </p:nvSpPr>
        <p:spPr/>
        <p:txBody>
          <a:bodyPr/>
          <a:lstStyle/>
          <a:p>
            <a:r>
              <a:rPr lang="en-US" dirty="0"/>
              <a:t>However, although allowed for SP APs, PPDU puncturing is currently not allowed for LPI APs</a:t>
            </a:r>
          </a:p>
        </p:txBody>
      </p:sp>
      <p:sp>
        <p:nvSpPr>
          <p:cNvPr id="3" name="Content Placeholder 2">
            <a:extLst>
              <a:ext uri="{FF2B5EF4-FFF2-40B4-BE49-F238E27FC236}">
                <a16:creationId xmlns:a16="http://schemas.microsoft.com/office/drawing/2014/main" id="{AB366D92-AB7B-EBAB-88F0-3E64543D029D}"/>
              </a:ext>
            </a:extLst>
          </p:cNvPr>
          <p:cNvSpPr>
            <a:spLocks noGrp="1"/>
          </p:cNvSpPr>
          <p:nvPr>
            <p:ph idx="1"/>
          </p:nvPr>
        </p:nvSpPr>
        <p:spPr>
          <a:xfrm>
            <a:off x="914400" y="2040466"/>
            <a:ext cx="10363200" cy="3914447"/>
          </a:xfrm>
        </p:spPr>
        <p:txBody>
          <a:bodyPr/>
          <a:lstStyle/>
          <a:p>
            <a:r>
              <a:rPr lang="en-US" dirty="0"/>
              <a:t>In April 2020, 6GHz LPI was allowed by regulators (indoor only, low power limits, Contention-Based-Protocol (CBP) requirement)</a:t>
            </a:r>
          </a:p>
          <a:p>
            <a:r>
              <a:rPr lang="en-US" dirty="0"/>
              <a:t>Over 2017-2023, IEEE 802.11ax/be defined PPDU puncturing via preamble puncturing and OFDMA (then Multi-RUs)</a:t>
            </a:r>
          </a:p>
          <a:p>
            <a:pPr lvl="1"/>
            <a:r>
              <a:rPr lang="en-US" dirty="0"/>
              <a:t>It was assumed that PPDU puncturing could be used in LPI BSSs at 6 GHz to avoid all kinds of interference (incumbents, other unlicensed users)</a:t>
            </a:r>
          </a:p>
          <a:p>
            <a:r>
              <a:rPr lang="en-US" sz="1600" dirty="0">
                <a:latin typeface="Arial"/>
                <a:cs typeface="Arial"/>
              </a:rPr>
              <a:t>In August 2023, FCC completely disallowed PPDU Puncturing by LPI BSSs as per “</a:t>
            </a:r>
            <a:r>
              <a:rPr lang="en-US" sz="1600" b="0" dirty="0">
                <a:latin typeface="Arial"/>
                <a:cs typeface="Arial"/>
              </a:rPr>
              <a:t>987594 D02 U-NII 6 GHz EMC Measurement v02r01</a:t>
            </a:r>
            <a:r>
              <a:rPr lang="en-US" sz="1600" dirty="0">
                <a:latin typeface="Arial"/>
                <a:cs typeface="Arial"/>
              </a:rPr>
              <a:t>”</a:t>
            </a:r>
          </a:p>
          <a:p>
            <a:r>
              <a:rPr lang="en-US" sz="1600" dirty="0">
                <a:latin typeface="Arial"/>
                <a:cs typeface="Arial"/>
              </a:rPr>
              <a:t>In October 2023, FCC relaxed this a little for LPI BSSs, but </a:t>
            </a:r>
            <a:r>
              <a:rPr lang="en-US" sz="1600" i="1" dirty="0">
                <a:latin typeface="Arial"/>
                <a:cs typeface="Arial"/>
              </a:rPr>
              <a:t>only </a:t>
            </a:r>
            <a:r>
              <a:rPr lang="en-US" sz="1600" dirty="0">
                <a:latin typeface="Arial"/>
                <a:cs typeface="Arial"/>
              </a:rPr>
              <a:t>for network optimization purposes.</a:t>
            </a:r>
          </a:p>
          <a:p>
            <a:pPr lvl="1"/>
            <a:r>
              <a:rPr lang="en-US" dirty="0">
                <a:latin typeface="Arial"/>
                <a:cs typeface="Arial"/>
              </a:rPr>
              <a:t>E.g., To avoid other Wi-Fi systems; but not to avoid incumbents (here, licensed users)</a:t>
            </a:r>
          </a:p>
          <a:p>
            <a:endParaRPr lang="en-US" dirty="0">
              <a:latin typeface="Arial"/>
              <a:cs typeface="Arial"/>
            </a:endParaRPr>
          </a:p>
          <a:p>
            <a:pPr lvl="1"/>
            <a:endParaRPr lang="en-US" dirty="0">
              <a:latin typeface="Arial"/>
              <a:cs typeface="Arial"/>
            </a:endParaRPr>
          </a:p>
          <a:p>
            <a:endParaRPr lang="en-US" dirty="0">
              <a:latin typeface="Arial"/>
              <a:cs typeface="Arial"/>
            </a:endParaRPr>
          </a:p>
          <a:p>
            <a:endParaRPr lang="en-US" sz="1600" dirty="0">
              <a:latin typeface="Arial"/>
              <a:cs typeface="Arial"/>
            </a:endParaRPr>
          </a:p>
          <a:p>
            <a:endParaRPr lang="en-US" dirty="0"/>
          </a:p>
        </p:txBody>
      </p:sp>
      <p:sp>
        <p:nvSpPr>
          <p:cNvPr id="4" name="Slide Number Placeholder 3">
            <a:extLst>
              <a:ext uri="{FF2B5EF4-FFF2-40B4-BE49-F238E27FC236}">
                <a16:creationId xmlns:a16="http://schemas.microsoft.com/office/drawing/2014/main" id="{83C4436C-6EFA-B612-DB3A-17AF98A5D801}"/>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a:p>
        </p:txBody>
      </p:sp>
      <p:sp>
        <p:nvSpPr>
          <p:cNvPr id="5" name="Footer Placeholder 4">
            <a:extLst>
              <a:ext uri="{FF2B5EF4-FFF2-40B4-BE49-F238E27FC236}">
                <a16:creationId xmlns:a16="http://schemas.microsoft.com/office/drawing/2014/main" id="{2EC434E4-D1F7-7408-E998-6E652926C9E7}"/>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2005312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BC8AF-5834-D6B4-9A56-F3C4F77B5894}"/>
              </a:ext>
            </a:extLst>
          </p:cNvPr>
          <p:cNvSpPr>
            <a:spLocks noGrp="1"/>
          </p:cNvSpPr>
          <p:nvPr>
            <p:ph type="title"/>
          </p:nvPr>
        </p:nvSpPr>
        <p:spPr/>
        <p:txBody>
          <a:bodyPr/>
          <a:lstStyle/>
          <a:p>
            <a:r>
              <a:rPr lang="en-US"/>
              <a:t>Thus, Simultaneous Composite APs (Indoor SP APs) are not (yet) providing the characteristics that the industry seeks</a:t>
            </a:r>
          </a:p>
        </p:txBody>
      </p:sp>
      <p:sp>
        <p:nvSpPr>
          <p:cNvPr id="3" name="Content Placeholder 2">
            <a:extLst>
              <a:ext uri="{FF2B5EF4-FFF2-40B4-BE49-F238E27FC236}">
                <a16:creationId xmlns:a16="http://schemas.microsoft.com/office/drawing/2014/main" id="{C3AD826B-1425-1232-A9D7-95B48E76D2AF}"/>
              </a:ext>
            </a:extLst>
          </p:cNvPr>
          <p:cNvSpPr>
            <a:spLocks noGrp="1"/>
          </p:cNvSpPr>
          <p:nvPr>
            <p:ph idx="1"/>
          </p:nvPr>
        </p:nvSpPr>
        <p:spPr/>
        <p:txBody>
          <a:bodyPr/>
          <a:lstStyle/>
          <a:p>
            <a:r>
              <a:rPr lang="en-US" sz="1800" dirty="0"/>
              <a:t>When LPI power &gt; SP power, the Simultaneous Composite AP chooses to operate as an LPI AP, and </a:t>
            </a:r>
            <a:r>
              <a:rPr lang="en-US" sz="1800" dirty="0">
                <a:solidFill>
                  <a:srgbClr val="FF0000"/>
                </a:solidFill>
              </a:rPr>
              <a:t>it is not allowed to perform preamble puncturing around incumbents</a:t>
            </a:r>
            <a:endParaRPr lang="en-US" sz="1800" dirty="0"/>
          </a:p>
          <a:p>
            <a:r>
              <a:rPr lang="en-US" sz="1800" dirty="0"/>
              <a:t>Preamble Puncturing provides valuable spectrum gains (see slides 6-7 and back-up slides 19-22)</a:t>
            </a:r>
          </a:p>
          <a:p>
            <a:r>
              <a:rPr lang="en-US" sz="1800" dirty="0"/>
              <a:t>For the Simultaneous Composite AP to achieve its goal of providing a complete and perfect replacement to LPI-only and SP-only AP operation, </a:t>
            </a:r>
            <a:r>
              <a:rPr lang="en-US" sz="1800" dirty="0">
                <a:solidFill>
                  <a:srgbClr val="FF0000"/>
                </a:solidFill>
              </a:rPr>
              <a:t>we need to enable preamble puncturing around incumbents</a:t>
            </a:r>
          </a:p>
          <a:p>
            <a:pPr lvl="1"/>
            <a:r>
              <a:rPr lang="en-US" sz="1800" dirty="0"/>
              <a:t>See [1] for a previous, broader solution, but here we show a simpler and sufficient solution</a:t>
            </a:r>
          </a:p>
          <a:p>
            <a:pPr lvl="1"/>
            <a:r>
              <a:rPr lang="en-US" sz="1800" dirty="0"/>
              <a:t>// This problem remains even if regulations allow LPI APs to have higher power</a:t>
            </a:r>
          </a:p>
        </p:txBody>
      </p:sp>
      <p:sp>
        <p:nvSpPr>
          <p:cNvPr id="4" name="Slide Number Placeholder 3">
            <a:extLst>
              <a:ext uri="{FF2B5EF4-FFF2-40B4-BE49-F238E27FC236}">
                <a16:creationId xmlns:a16="http://schemas.microsoft.com/office/drawing/2014/main" id="{754ECF54-4DA5-8BB3-5084-260E6240399C}"/>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4CB7577B-D720-4CA3-7DCB-D921EB0AB357}"/>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663233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46876"/>
            <a:ext cx="10363200" cy="609600"/>
          </a:xfrm>
        </p:spPr>
        <p:txBody>
          <a:bodyPr/>
          <a:lstStyle/>
          <a:p>
            <a:pPr algn="ctr"/>
            <a:r>
              <a:rPr lang="en-AU" sz="2000" dirty="0"/>
              <a:t>Guide for the Following Slide</a:t>
            </a:r>
            <a:endParaRPr lang="en-US" sz="2000" dirty="0"/>
          </a:p>
        </p:txBody>
      </p:sp>
      <p:graphicFrame>
        <p:nvGraphicFramePr>
          <p:cNvPr id="10" name="Table 9">
            <a:extLst>
              <a:ext uri="{FF2B5EF4-FFF2-40B4-BE49-F238E27FC236}">
                <a16:creationId xmlns:a16="http://schemas.microsoft.com/office/drawing/2014/main" id="{EEFE6DDB-B526-5A66-5F78-5D48C5EDD03A}"/>
              </a:ext>
            </a:extLst>
          </p:cNvPr>
          <p:cNvGraphicFramePr>
            <a:graphicFrameLocks noGrp="1"/>
          </p:cNvGraphicFramePr>
          <p:nvPr>
            <p:extLst>
              <p:ext uri="{D42A27DB-BD31-4B8C-83A1-F6EECF244321}">
                <p14:modId xmlns:p14="http://schemas.microsoft.com/office/powerpoint/2010/main" val="1169042225"/>
              </p:ext>
            </p:extLst>
          </p:nvPr>
        </p:nvGraphicFramePr>
        <p:xfrm>
          <a:off x="1074392" y="4468573"/>
          <a:ext cx="2255935" cy="15240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297847">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1" i="0">
                          <a:effectLst/>
                          <a:latin typeface="Arial"/>
                        </a:rPr>
                        <a:t>A</a:t>
                      </a:r>
                      <a:r>
                        <a:rPr lang="en-US" sz="1400" b="0" i="0">
                          <a:effectLst/>
                          <a:latin typeface="Arial"/>
                        </a:rPr>
                        <a:t>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297846">
                <a:tc>
                  <a:txBody>
                    <a:bodyPr/>
                    <a:lstStyle/>
                    <a:p>
                      <a:pPr lvl="0" algn="r">
                        <a:buNone/>
                      </a:pPr>
                      <a:endParaRPr lang="en-US" sz="1400" b="0" i="1">
                        <a:effectLst/>
                        <a:latin typeface="Arial"/>
                      </a:endParaRP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334154735"/>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r>
                        <a:rPr lang="en-US" sz="1400" b="1" i="0">
                          <a:effectLst/>
                          <a:latin typeface="Arial"/>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908936"/>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1" i="0">
                          <a:effectLst/>
                          <a:latin typeface="Arial"/>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1" i="0">
                          <a:effectLst/>
                          <a:latin typeface="Arial"/>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a:solidFill>
                        <a:schemeClr val="tx1"/>
                      </a:solidFill>
                    </a:lnB>
                    <a:no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a:solidFill>
                        <a:schemeClr val="tx1"/>
                      </a:solidFill>
                    </a:lnB>
                    <a:solidFill>
                      <a:srgbClr val="92D050"/>
                    </a:solidFill>
                  </a:tcPr>
                </a:tc>
                <a:extLst>
                  <a:ext uri="{0D108BD9-81ED-4DB2-BD59-A6C34878D82A}">
                    <a16:rowId xmlns:a16="http://schemas.microsoft.com/office/drawing/2014/main" val="614456826"/>
                  </a:ext>
                </a:extLst>
              </a:tr>
            </a:tbl>
          </a:graphicData>
        </a:graphic>
      </p:graphicFrame>
      <p:sp>
        <p:nvSpPr>
          <p:cNvPr id="29" name="Arrow: Down 28">
            <a:extLst>
              <a:ext uri="{FF2B5EF4-FFF2-40B4-BE49-F238E27FC236}">
                <a16:creationId xmlns:a16="http://schemas.microsoft.com/office/drawing/2014/main" id="{388E8BF9-5B0F-5F2B-9465-FF88B0B505D6}"/>
              </a:ext>
            </a:extLst>
          </p:cNvPr>
          <p:cNvSpPr/>
          <p:nvPr/>
        </p:nvSpPr>
        <p:spPr bwMode="auto">
          <a:xfrm rot="5400000">
            <a:off x="4048569" y="5059564"/>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3" name="Table 2">
            <a:extLst>
              <a:ext uri="{FF2B5EF4-FFF2-40B4-BE49-F238E27FC236}">
                <a16:creationId xmlns:a16="http://schemas.microsoft.com/office/drawing/2014/main" id="{C1807846-CBD6-F39C-E7BD-47678BEB89CF}"/>
              </a:ext>
            </a:extLst>
          </p:cNvPr>
          <p:cNvGraphicFramePr>
            <a:graphicFrameLocks noGrp="1"/>
          </p:cNvGraphicFramePr>
          <p:nvPr>
            <p:extLst>
              <p:ext uri="{D42A27DB-BD31-4B8C-83A1-F6EECF244321}">
                <p14:modId xmlns:p14="http://schemas.microsoft.com/office/powerpoint/2010/main" val="1021341909"/>
              </p:ext>
            </p:extLst>
          </p:nvPr>
        </p:nvGraphicFramePr>
        <p:xfrm>
          <a:off x="4778273" y="4468573"/>
          <a:ext cx="2255935" cy="15240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a:solidFill>
                        <a:schemeClr val="tx1"/>
                      </a:solidFill>
                    </a:lnB>
                    <a:solidFill>
                      <a:srgbClr val="92D050"/>
                    </a:solidFill>
                  </a:tcPr>
                </a:tc>
                <a:extLst>
                  <a:ext uri="{0D108BD9-81ED-4DB2-BD59-A6C34878D82A}">
                    <a16:rowId xmlns:a16="http://schemas.microsoft.com/office/drawing/2014/main" val="1546043336"/>
                  </a:ext>
                </a:extLst>
              </a:tr>
            </a:tbl>
          </a:graphicData>
        </a:graphic>
      </p:graphicFrame>
      <p:sp>
        <p:nvSpPr>
          <p:cNvPr id="14" name="Arrow: Down 13">
            <a:extLst>
              <a:ext uri="{FF2B5EF4-FFF2-40B4-BE49-F238E27FC236}">
                <a16:creationId xmlns:a16="http://schemas.microsoft.com/office/drawing/2014/main" id="{06182128-24A2-2662-4A8C-5C76B29C437A}"/>
              </a:ext>
            </a:extLst>
          </p:cNvPr>
          <p:cNvSpPr/>
          <p:nvPr/>
        </p:nvSpPr>
        <p:spPr bwMode="auto">
          <a:xfrm rot="16200000">
            <a:off x="8155676" y="5059564"/>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8" name="Table 7">
            <a:extLst>
              <a:ext uri="{FF2B5EF4-FFF2-40B4-BE49-F238E27FC236}">
                <a16:creationId xmlns:a16="http://schemas.microsoft.com/office/drawing/2014/main" id="{89B9263D-AB5E-A32D-9000-85023D7D928F}"/>
              </a:ext>
            </a:extLst>
          </p:cNvPr>
          <p:cNvGraphicFramePr>
            <a:graphicFrameLocks noGrp="1"/>
          </p:cNvGraphicFramePr>
          <p:nvPr>
            <p:extLst>
              <p:ext uri="{D42A27DB-BD31-4B8C-83A1-F6EECF244321}">
                <p14:modId xmlns:p14="http://schemas.microsoft.com/office/powerpoint/2010/main" val="1332354111"/>
              </p:ext>
            </p:extLst>
          </p:nvPr>
        </p:nvGraphicFramePr>
        <p:xfrm>
          <a:off x="8695272" y="4163774"/>
          <a:ext cx="2255935" cy="21336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297847">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1" i="0">
                          <a:effectLst/>
                          <a:latin typeface="Arial"/>
                        </a:rPr>
                        <a:t>A</a:t>
                      </a:r>
                      <a:r>
                        <a:rPr lang="en-US" sz="1400" b="0" i="0">
                          <a:effectLst/>
                          <a:latin typeface="Arial"/>
                        </a:rPr>
                        <a:t>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297846">
                <a:tc>
                  <a:txBody>
                    <a:bodyPr/>
                    <a:lstStyle/>
                    <a:p>
                      <a:pPr lvl="0" algn="r">
                        <a:buNone/>
                      </a:pPr>
                      <a:endParaRPr lang="en-US" sz="1400" b="0" i="1">
                        <a:effectLst/>
                        <a:latin typeface="Arial"/>
                      </a:endParaRP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1334154735"/>
                  </a:ext>
                </a:extLst>
              </a:tr>
              <a:tr h="297846">
                <a:tc>
                  <a:txBody>
                    <a:bodyPr/>
                    <a:lstStyle/>
                    <a:p>
                      <a:pPr algn="r" rtl="0" fontAlgn="base"/>
                      <a:r>
                        <a:rPr lang="en-US" sz="1400" b="0" i="1">
                          <a:effectLst/>
                          <a:latin typeface="Arial"/>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r>
                        <a:rPr lang="en-US" sz="1400" b="1" i="0">
                          <a:effectLst/>
                          <a:latin typeface="Arial"/>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740059825"/>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1791880825"/>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2818719044"/>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89687789"/>
                  </a:ext>
                </a:extLst>
              </a:tr>
            </a:tbl>
          </a:graphicData>
        </a:graphic>
      </p:graphicFrame>
      <p:sp>
        <p:nvSpPr>
          <p:cNvPr id="12" name="TextBox 11">
            <a:extLst>
              <a:ext uri="{FF2B5EF4-FFF2-40B4-BE49-F238E27FC236}">
                <a16:creationId xmlns:a16="http://schemas.microsoft.com/office/drawing/2014/main" id="{A1AE7ADC-5FA0-FF40-FADC-856CD8B51C7A}"/>
              </a:ext>
            </a:extLst>
          </p:cNvPr>
          <p:cNvSpPr txBox="1"/>
          <p:nvPr/>
        </p:nvSpPr>
        <p:spPr>
          <a:xfrm>
            <a:off x="9275635" y="3919402"/>
            <a:ext cx="1675572" cy="276999"/>
          </a:xfrm>
          <a:prstGeom prst="rect">
            <a:avLst/>
          </a:prstGeom>
          <a:noFill/>
        </p:spPr>
        <p:txBody>
          <a:bodyPr wrap="square">
            <a:spAutoFit/>
          </a:bodyPr>
          <a:lstStyle/>
          <a:p>
            <a:r>
              <a:rPr lang="en-US" sz="1200" b="1" dirty="0">
                <a:latin typeface="Arial"/>
                <a:cs typeface="Arial"/>
              </a:rPr>
              <a:t>Punctured scenario</a:t>
            </a:r>
            <a:endParaRPr lang="en-US" dirty="0"/>
          </a:p>
        </p:txBody>
      </p:sp>
      <p:sp>
        <p:nvSpPr>
          <p:cNvPr id="19" name="TextBox 18">
            <a:extLst>
              <a:ext uri="{FF2B5EF4-FFF2-40B4-BE49-F238E27FC236}">
                <a16:creationId xmlns:a16="http://schemas.microsoft.com/office/drawing/2014/main" id="{459F6BE1-DFF2-AF48-7CFC-E5F5ED7BB36A}"/>
              </a:ext>
            </a:extLst>
          </p:cNvPr>
          <p:cNvSpPr txBox="1"/>
          <p:nvPr/>
        </p:nvSpPr>
        <p:spPr>
          <a:xfrm>
            <a:off x="1456272" y="4191574"/>
            <a:ext cx="1981200" cy="276999"/>
          </a:xfrm>
          <a:prstGeom prst="rect">
            <a:avLst/>
          </a:prstGeom>
          <a:noFill/>
        </p:spPr>
        <p:txBody>
          <a:bodyPr wrap="square">
            <a:spAutoFit/>
          </a:bodyPr>
          <a:lstStyle/>
          <a:p>
            <a:r>
              <a:rPr lang="en-US" b="1">
                <a:latin typeface="Arial"/>
                <a:cs typeface="Arial"/>
              </a:rPr>
              <a:t>N</a:t>
            </a:r>
            <a:r>
              <a:rPr lang="en-US" sz="1200" b="1">
                <a:latin typeface="Arial"/>
                <a:cs typeface="Arial"/>
              </a:rPr>
              <a:t>on-punctured scenario</a:t>
            </a:r>
            <a:endParaRPr lang="en-US"/>
          </a:p>
        </p:txBody>
      </p:sp>
      <p:sp>
        <p:nvSpPr>
          <p:cNvPr id="21" name="TextBox 20">
            <a:extLst>
              <a:ext uri="{FF2B5EF4-FFF2-40B4-BE49-F238E27FC236}">
                <a16:creationId xmlns:a16="http://schemas.microsoft.com/office/drawing/2014/main" id="{C7DB3667-52D1-E0D5-86BB-DC4FBEB248C1}"/>
              </a:ext>
            </a:extLst>
          </p:cNvPr>
          <p:cNvSpPr txBox="1"/>
          <p:nvPr/>
        </p:nvSpPr>
        <p:spPr>
          <a:xfrm>
            <a:off x="914400" y="978053"/>
            <a:ext cx="10477500" cy="3108543"/>
          </a:xfrm>
          <a:prstGeom prst="rect">
            <a:avLst/>
          </a:prstGeom>
          <a:noFill/>
        </p:spPr>
        <p:txBody>
          <a:bodyPr wrap="square" lIns="91440" tIns="45720" rIns="91440" bIns="45720" rtlCol="0" anchor="t">
            <a:spAutoFit/>
          </a:bodyPr>
          <a:lstStyle/>
          <a:p>
            <a:r>
              <a:rPr lang="en-US" sz="1400" dirty="0">
                <a:latin typeface="Arial"/>
                <a:cs typeface="Arial"/>
              </a:rPr>
              <a:t>Please find below a brief guide to clarify the graphics in the following slide and additional similar slides in the back-up.</a:t>
            </a:r>
            <a:endParaRPr lang="en-US" sz="1400" dirty="0">
              <a:latin typeface="Arial" panose="020B0604020202020204" pitchFamily="34" charset="0"/>
            </a:endParaRPr>
          </a:p>
          <a:p>
            <a:endParaRPr lang="en-US" sz="1400" b="1" dirty="0">
              <a:solidFill>
                <a:srgbClr val="000000"/>
              </a:solidFill>
              <a:latin typeface="Arial"/>
              <a:cs typeface="Arial"/>
            </a:endParaRPr>
          </a:p>
          <a:p>
            <a:r>
              <a:rPr lang="en-US" sz="1400" b="1" dirty="0">
                <a:solidFill>
                  <a:srgbClr val="000000"/>
                </a:solidFill>
                <a:latin typeface="Arial"/>
                <a:cs typeface="Arial"/>
              </a:rPr>
              <a:t>A-B-C-D(-E-F-G-H) = </a:t>
            </a:r>
            <a:r>
              <a:rPr lang="en-US" sz="1400" dirty="0">
                <a:solidFill>
                  <a:srgbClr val="000000"/>
                </a:solidFill>
                <a:latin typeface="Arial"/>
                <a:cs typeface="Arial"/>
              </a:rPr>
              <a:t>Each represent a 20MHz subchannel within the main 80/160MHz channel</a:t>
            </a:r>
          </a:p>
          <a:p>
            <a:r>
              <a:rPr lang="en-US" sz="1400" b="1" dirty="0">
                <a:solidFill>
                  <a:srgbClr val="000000"/>
                </a:solidFill>
                <a:latin typeface="Arial"/>
                <a:cs typeface="Arial"/>
              </a:rPr>
              <a:t>I</a:t>
            </a:r>
            <a:r>
              <a:rPr lang="en-US" sz="1400" dirty="0">
                <a:solidFill>
                  <a:srgbClr val="000000"/>
                </a:solidFill>
                <a:latin typeface="Arial"/>
                <a:cs typeface="Arial"/>
              </a:rPr>
              <a:t> = Location of incumbent within 20 MHz (e.g., "</a:t>
            </a:r>
            <a:r>
              <a:rPr lang="en-US" sz="1400" b="1" dirty="0">
                <a:solidFill>
                  <a:srgbClr val="000000"/>
                </a:solidFill>
                <a:latin typeface="Arial"/>
                <a:cs typeface="Arial"/>
              </a:rPr>
              <a:t>I I I</a:t>
            </a:r>
            <a:r>
              <a:rPr lang="en-US" sz="1400" dirty="0">
                <a:solidFill>
                  <a:srgbClr val="000000"/>
                </a:solidFill>
                <a:latin typeface="Arial"/>
                <a:cs typeface="Arial"/>
              </a:rPr>
              <a:t>" indicates a lower, middle or upper location)</a:t>
            </a:r>
          </a:p>
          <a:p>
            <a:r>
              <a:rPr lang="en-US" sz="1400" b="1" dirty="0">
                <a:solidFill>
                  <a:srgbClr val="000000"/>
                </a:solidFill>
                <a:latin typeface="Arial"/>
                <a:cs typeface="Arial"/>
              </a:rPr>
              <a:t>Green =</a:t>
            </a:r>
            <a:r>
              <a:rPr lang="en-US" sz="1400" dirty="0">
                <a:solidFill>
                  <a:srgbClr val="000000"/>
                </a:solidFill>
                <a:latin typeface="Arial"/>
                <a:cs typeface="Arial"/>
              </a:rPr>
              <a:t> Usable subchannel</a:t>
            </a:r>
          </a:p>
          <a:p>
            <a:r>
              <a:rPr lang="en-US" sz="1400" b="1" dirty="0">
                <a:solidFill>
                  <a:srgbClr val="000000"/>
                </a:solidFill>
                <a:latin typeface="Arial"/>
                <a:cs typeface="Arial"/>
              </a:rPr>
              <a:t>Yellow = </a:t>
            </a:r>
            <a:r>
              <a:rPr lang="en-US" sz="1400" dirty="0">
                <a:solidFill>
                  <a:srgbClr val="000000"/>
                </a:solidFill>
                <a:latin typeface="Arial"/>
                <a:cs typeface="Arial"/>
              </a:rPr>
              <a:t>Tentative use subchannel (usable depending on the exact location of the incumbent within the 20MHz channel)</a:t>
            </a:r>
          </a:p>
          <a:p>
            <a:r>
              <a:rPr lang="en-US" sz="1400" b="1" dirty="0">
                <a:solidFill>
                  <a:srgbClr val="000000"/>
                </a:solidFill>
                <a:latin typeface="Arial"/>
                <a:cs typeface="Arial"/>
              </a:rPr>
              <a:t>White/blank = </a:t>
            </a:r>
            <a:r>
              <a:rPr lang="en-US" sz="1400" dirty="0">
                <a:solidFill>
                  <a:srgbClr val="000000"/>
                </a:solidFill>
                <a:latin typeface="Arial"/>
                <a:cs typeface="Arial"/>
              </a:rPr>
              <a:t>Unusable subchannel</a:t>
            </a:r>
          </a:p>
          <a:p>
            <a:r>
              <a:rPr lang="en-US" sz="1400" b="1" dirty="0">
                <a:solidFill>
                  <a:srgbClr val="000000"/>
                </a:solidFill>
                <a:latin typeface="Arial"/>
                <a:cs typeface="Arial"/>
              </a:rPr>
              <a:t>Orange = </a:t>
            </a:r>
            <a:r>
              <a:rPr lang="en-US" sz="1400" dirty="0">
                <a:solidFill>
                  <a:srgbClr val="000000"/>
                </a:solidFill>
                <a:latin typeface="Arial"/>
                <a:cs typeface="Arial"/>
              </a:rPr>
              <a:t>Subchannel where incumbent is present</a:t>
            </a:r>
          </a:p>
          <a:p>
            <a:r>
              <a:rPr lang="en-US" sz="1400" b="1" dirty="0">
                <a:solidFill>
                  <a:srgbClr val="000000"/>
                </a:solidFill>
                <a:latin typeface="Arial"/>
                <a:cs typeface="Arial"/>
              </a:rPr>
              <a:t>P = </a:t>
            </a:r>
            <a:r>
              <a:rPr lang="en-US" sz="1400" dirty="0">
                <a:solidFill>
                  <a:srgbClr val="000000"/>
                </a:solidFill>
                <a:latin typeface="Arial"/>
                <a:cs typeface="Arial"/>
              </a:rPr>
              <a:t>Primary channel</a:t>
            </a:r>
          </a:p>
          <a:p>
            <a:r>
              <a:rPr lang="en-US" sz="1400" b="1" dirty="0">
                <a:solidFill>
                  <a:srgbClr val="000000"/>
                </a:solidFill>
                <a:latin typeface="Arial"/>
                <a:cs typeface="Arial"/>
              </a:rPr>
              <a:t>S = </a:t>
            </a:r>
            <a:r>
              <a:rPr lang="en-US" sz="1400" dirty="0">
                <a:solidFill>
                  <a:srgbClr val="000000"/>
                </a:solidFill>
                <a:latin typeface="Arial"/>
                <a:cs typeface="Arial"/>
              </a:rPr>
              <a:t>Secondary channel</a:t>
            </a:r>
          </a:p>
          <a:p>
            <a:r>
              <a:rPr lang="en-US" sz="1400" b="1" dirty="0">
                <a:solidFill>
                  <a:srgbClr val="000000"/>
                </a:solidFill>
                <a:latin typeface="Arial"/>
                <a:cs typeface="Arial"/>
              </a:rPr>
              <a:t>Center graph = </a:t>
            </a:r>
            <a:r>
              <a:rPr lang="en-US" sz="1400" dirty="0">
                <a:solidFill>
                  <a:srgbClr val="000000"/>
                </a:solidFill>
                <a:latin typeface="Arial"/>
                <a:cs typeface="Arial"/>
              </a:rPr>
              <a:t>Channel map</a:t>
            </a:r>
          </a:p>
          <a:p>
            <a:r>
              <a:rPr lang="en-US" sz="1400" b="1" dirty="0">
                <a:solidFill>
                  <a:srgbClr val="000000"/>
                </a:solidFill>
                <a:latin typeface="Arial"/>
                <a:cs typeface="Arial"/>
              </a:rPr>
              <a:t>Left graph = </a:t>
            </a:r>
            <a:r>
              <a:rPr lang="en-US" sz="1400" dirty="0">
                <a:solidFill>
                  <a:srgbClr val="000000"/>
                </a:solidFill>
                <a:latin typeface="Arial"/>
                <a:cs typeface="Arial"/>
              </a:rPr>
              <a:t>Channel map with non-punctured scenario</a:t>
            </a:r>
          </a:p>
          <a:p>
            <a:r>
              <a:rPr lang="en-US" sz="1400" b="1" dirty="0">
                <a:solidFill>
                  <a:srgbClr val="000000"/>
                </a:solidFill>
                <a:latin typeface="Arial"/>
                <a:cs typeface="Arial"/>
              </a:rPr>
              <a:t>Right graph = </a:t>
            </a:r>
            <a:r>
              <a:rPr lang="en-US" sz="1400" dirty="0">
                <a:solidFill>
                  <a:srgbClr val="000000"/>
                </a:solidFill>
                <a:latin typeface="Arial"/>
                <a:cs typeface="Arial"/>
              </a:rPr>
              <a:t>Channel map with punctured scenario</a:t>
            </a:r>
          </a:p>
          <a:p>
            <a:r>
              <a:rPr lang="en-US" sz="1400" b="1" dirty="0">
                <a:solidFill>
                  <a:srgbClr val="000000"/>
                </a:solidFill>
                <a:effectLst/>
                <a:latin typeface="Arial"/>
                <a:cs typeface="Arial"/>
              </a:rPr>
              <a:t>AP/RRM system gets to pick the row(s) = </a:t>
            </a:r>
            <a:r>
              <a:rPr lang="en-US" sz="1400" dirty="0">
                <a:solidFill>
                  <a:srgbClr val="000000"/>
                </a:solidFill>
                <a:effectLst/>
                <a:latin typeface="Arial"/>
                <a:cs typeface="Arial"/>
              </a:rPr>
              <a:t>AP will decide on which subchannel to be used as primary channel</a:t>
            </a:r>
          </a:p>
        </p:txBody>
      </p:sp>
      <p:sp>
        <p:nvSpPr>
          <p:cNvPr id="5" name="Slide Number Placeholder 3">
            <a:extLst>
              <a:ext uri="{FF2B5EF4-FFF2-40B4-BE49-F238E27FC236}">
                <a16:creationId xmlns:a16="http://schemas.microsoft.com/office/drawing/2014/main" id="{62029112-7000-5758-CA68-4B97232EDDBB}"/>
              </a:ext>
            </a:extLst>
          </p:cNvPr>
          <p:cNvSpPr>
            <a:spLocks noGrp="1"/>
          </p:cNvSpPr>
          <p:nvPr>
            <p:ph type="sldNum" sz="quarter" idx="11"/>
          </p:nvPr>
        </p:nvSpPr>
        <p:spPr>
          <a:xfrm>
            <a:off x="5861466" y="6475413"/>
            <a:ext cx="570669" cy="184666"/>
          </a:xfrm>
        </p:spPr>
        <p:txBody>
          <a:bodyPr/>
          <a:lstStyle/>
          <a:p>
            <a:pPr>
              <a:defRPr/>
            </a:pPr>
            <a:r>
              <a:rPr lang="en-US" dirty="0"/>
              <a:t>Slide </a:t>
            </a:r>
            <a:fld id="{F6767D18-6D98-4A5E-947F-970B8694D7C8}" type="slidenum">
              <a:rPr lang="en-US" smtClean="0"/>
              <a:pPr>
                <a:defRPr/>
              </a:pPr>
              <a:t>6</a:t>
            </a:fld>
            <a:endParaRPr lang="en-US" dirty="0"/>
          </a:p>
        </p:txBody>
      </p:sp>
      <p:sp>
        <p:nvSpPr>
          <p:cNvPr id="6" name="Footer Placeholder 4">
            <a:extLst>
              <a:ext uri="{FF2B5EF4-FFF2-40B4-BE49-F238E27FC236}">
                <a16:creationId xmlns:a16="http://schemas.microsoft.com/office/drawing/2014/main" id="{BD9001B4-3835-CF10-7B73-756100C5D669}"/>
              </a:ext>
            </a:extLst>
          </p:cNvPr>
          <p:cNvSpPr>
            <a:spLocks noGrp="1"/>
          </p:cNvSpPr>
          <p:nvPr>
            <p:ph type="ftr" sz="quarter" idx="3"/>
          </p:nvPr>
        </p:nvSpPr>
        <p:spPr>
          <a:xfrm>
            <a:off x="7518400" y="6477001"/>
            <a:ext cx="3860800" cy="180975"/>
          </a:xfrm>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2863001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127000" y="607165"/>
            <a:ext cx="11849100" cy="609600"/>
          </a:xfrm>
        </p:spPr>
        <p:txBody>
          <a:bodyPr/>
          <a:lstStyle/>
          <a:p>
            <a:pPr algn="ctr"/>
            <a:r>
              <a:rPr lang="en-AU" sz="2000" dirty="0"/>
              <a:t>The Problem with Not Having Puncturing and the Benefit of Having It (Mid of 160MHz)</a:t>
            </a:r>
            <a:endParaRPr lang="en-US" sz="2000" dirty="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515942" y="986168"/>
            <a:ext cx="11261715" cy="1567096"/>
          </a:xfrm>
          <a:prstGeom prst="rect">
            <a:avLst/>
          </a:prstGeom>
          <a:noFill/>
        </p:spPr>
        <p:txBody>
          <a:bodyPr wrap="square" lIns="91440" tIns="45720" rIns="91440" bIns="45720" rtlCol="0" anchor="t">
            <a:spAutoFit/>
          </a:bodyPr>
          <a:lstStyle/>
          <a:p>
            <a:pPr marL="171450" indent="-171450" algn="l" rtl="0" fontAlgn="base">
              <a:lnSpc>
                <a:spcPts val="1649"/>
              </a:lnSpc>
              <a:spcBef>
                <a:spcPts val="300"/>
              </a:spcBef>
              <a:buFont typeface="Arial" panose="020B0604020202020204" pitchFamily="34" charset="0"/>
              <a:buChar char="•"/>
            </a:pPr>
            <a:r>
              <a:rPr lang="en-US" sz="1300" b="0" i="0" u="none" strike="noStrike" dirty="0">
                <a:solidFill>
                  <a:srgbClr val="000000"/>
                </a:solidFill>
                <a:effectLst/>
                <a:latin typeface="Arial" panose="020B0604020202020204" pitchFamily="34" charset="0"/>
              </a:rPr>
              <a:t>Consider the simple 160 MHz bandwidth case below. </a:t>
            </a:r>
            <a:r>
              <a:rPr lang="en-US" sz="1300" b="0" i="0" dirty="0">
                <a:effectLst/>
                <a:latin typeface="Arial" panose="020B0604020202020204" pitchFamily="34" charset="0"/>
              </a:rPr>
              <a:t>​</a:t>
            </a:r>
          </a:p>
          <a:p>
            <a:pPr marL="171450" indent="-171450" algn="l" rtl="0" fontAlgn="base">
              <a:lnSpc>
                <a:spcPts val="1649"/>
              </a:lnSpc>
              <a:spcBef>
                <a:spcPts val="300"/>
              </a:spcBef>
              <a:buFont typeface="Arial" panose="020B0604020202020204" pitchFamily="34" charset="0"/>
              <a:buChar char="•"/>
            </a:pPr>
            <a:r>
              <a:rPr lang="en-US" sz="1300" b="0" i="0" u="none" strike="noStrike" dirty="0">
                <a:solidFill>
                  <a:srgbClr val="000000"/>
                </a:solidFill>
                <a:effectLst/>
                <a:latin typeface="Arial" panose="020B0604020202020204" pitchFamily="34" charset="0"/>
              </a:rPr>
              <a:t>An incumbent arrives and is detected via a DFS-like process or channel utilization analysis; LPI BSS can enable puncturing for that 20MHz subchannel for network optimization purposes IFF the interference is due to Wi-Fi (or another unlicensed technology) and </a:t>
            </a:r>
            <a:r>
              <a:rPr lang="en-US" sz="1300" b="1" i="1" u="none" strike="noStrike" dirty="0">
                <a:solidFill>
                  <a:srgbClr val="000000"/>
                </a:solidFill>
                <a:effectLst/>
                <a:latin typeface="Arial" panose="020B0604020202020204" pitchFamily="34" charset="0"/>
              </a:rPr>
              <a:t>not</a:t>
            </a:r>
            <a:r>
              <a:rPr lang="en-US" sz="1300" b="0" i="0" u="none" strike="noStrike" dirty="0">
                <a:solidFill>
                  <a:srgbClr val="000000"/>
                </a:solidFill>
                <a:effectLst/>
                <a:latin typeface="Arial" panose="020B0604020202020204" pitchFamily="34" charset="0"/>
              </a:rPr>
              <a:t> due to an incumbent. This requires higher level of processing compared to simple CCA.</a:t>
            </a:r>
            <a:r>
              <a:rPr lang="en-US" sz="1300" b="0" i="0" dirty="0">
                <a:effectLst/>
                <a:latin typeface="Arial" panose="020B0604020202020204" pitchFamily="34" charset="0"/>
              </a:rPr>
              <a:t>​</a:t>
            </a:r>
          </a:p>
          <a:p>
            <a:pPr marL="171450" indent="-171450" algn="l" rtl="0" fontAlgn="base">
              <a:lnSpc>
                <a:spcPts val="1413"/>
              </a:lnSpc>
              <a:spcBef>
                <a:spcPts val="300"/>
              </a:spcBef>
              <a:buFont typeface="Arial" panose="020B0604020202020204" pitchFamily="34" charset="0"/>
              <a:buChar char="•"/>
            </a:pPr>
            <a:r>
              <a:rPr lang="en-US" sz="1300" b="0" i="0" u="none" strike="noStrike" dirty="0">
                <a:solidFill>
                  <a:srgbClr val="000000"/>
                </a:solidFill>
                <a:effectLst/>
                <a:latin typeface="Arial" panose="020B0604020202020204" pitchFamily="34" charset="0"/>
              </a:rPr>
              <a:t>If the Incumbent appears on subchannel D, up to 140 MHz out of 160MHz can be used; depending on the exact location of the incumbent, perhaps 1-2 adjacent channels are unusable too (pale yellow).</a:t>
            </a:r>
            <a:r>
              <a:rPr lang="en-US" sz="1300" b="0" i="0" dirty="0">
                <a:effectLst/>
                <a:latin typeface="Arial" panose="020B0604020202020204" pitchFamily="34" charset="0"/>
              </a:rPr>
              <a:t>​</a:t>
            </a:r>
          </a:p>
          <a:p>
            <a:pPr marL="171450" indent="-171450" algn="l" rtl="0" fontAlgn="base">
              <a:lnSpc>
                <a:spcPts val="1413"/>
              </a:lnSpc>
              <a:spcBef>
                <a:spcPts val="300"/>
              </a:spcBef>
              <a:buFont typeface="Arial" panose="020B0604020202020204" pitchFamily="34" charset="0"/>
              <a:buChar char="•"/>
            </a:pPr>
            <a:r>
              <a:rPr lang="en-US" sz="1300" b="0" i="0" u="none" strike="noStrike" dirty="0">
                <a:solidFill>
                  <a:srgbClr val="000000"/>
                </a:solidFill>
                <a:effectLst/>
                <a:latin typeface="Arial" panose="020B0604020202020204" pitchFamily="34" charset="0"/>
              </a:rPr>
              <a:t>With puncturing based on behavior </a:t>
            </a:r>
            <a:r>
              <a:rPr lang="en-US" sz="1300" b="1" i="1" u="none" strike="noStrike" dirty="0">
                <a:solidFill>
                  <a:srgbClr val="00B050"/>
                </a:solidFill>
                <a:effectLst/>
                <a:latin typeface="Arial" panose="020B0604020202020204" pitchFamily="34" charset="0"/>
              </a:rPr>
              <a:t>acceptable to regulators</a:t>
            </a:r>
            <a:r>
              <a:rPr lang="en-US" sz="1300" b="0" i="0" u="none" strike="noStrike" dirty="0">
                <a:solidFill>
                  <a:srgbClr val="000000"/>
                </a:solidFill>
                <a:effectLst/>
                <a:latin typeface="Arial" panose="020B0604020202020204" pitchFamily="34" charset="0"/>
              </a:rPr>
              <a:t>, we can convert most BSSs to 140 MHz BSSs or close to that</a:t>
            </a:r>
            <a:r>
              <a:rPr lang="en-US" sz="1300" b="0" i="0" dirty="0">
                <a:effectLst/>
                <a:latin typeface="Arial" panose="020B0604020202020204" pitchFamily="34" charset="0"/>
              </a:rPr>
              <a:t>​</a:t>
            </a:r>
          </a:p>
        </p:txBody>
      </p:sp>
      <p:graphicFrame>
        <p:nvGraphicFramePr>
          <p:cNvPr id="3" name="Table 2">
            <a:extLst>
              <a:ext uri="{FF2B5EF4-FFF2-40B4-BE49-F238E27FC236}">
                <a16:creationId xmlns:a16="http://schemas.microsoft.com/office/drawing/2014/main" id="{C1807846-CBD6-F39C-E7BD-47678BEB89CF}"/>
              </a:ext>
            </a:extLst>
          </p:cNvPr>
          <p:cNvGraphicFramePr>
            <a:graphicFrameLocks noGrp="1"/>
          </p:cNvGraphicFramePr>
          <p:nvPr>
            <p:extLst>
              <p:ext uri="{D42A27DB-BD31-4B8C-83A1-F6EECF244321}">
                <p14:modId xmlns:p14="http://schemas.microsoft.com/office/powerpoint/2010/main" val="1856183771"/>
              </p:ext>
            </p:extLst>
          </p:nvPr>
        </p:nvGraphicFramePr>
        <p:xfrm>
          <a:off x="4495552" y="3336540"/>
          <a:ext cx="3022848" cy="2468880"/>
        </p:xfrm>
        <a:graphic>
          <a:graphicData uri="http://schemas.openxmlformats.org/drawingml/2006/table">
            <a:tbl>
              <a:tblPr bandRow="1">
                <a:tableStyleId>{5C22544A-7EE6-4342-B048-85BDC9FD1C3A}</a:tableStyleId>
              </a:tblPr>
              <a:tblGrid>
                <a:gridCol w="335872">
                  <a:extLst>
                    <a:ext uri="{9D8B030D-6E8A-4147-A177-3AD203B41FA5}">
                      <a16:colId xmlns:a16="http://schemas.microsoft.com/office/drawing/2014/main" val="2350515051"/>
                    </a:ext>
                  </a:extLst>
                </a:gridCol>
                <a:gridCol w="335872">
                  <a:extLst>
                    <a:ext uri="{9D8B030D-6E8A-4147-A177-3AD203B41FA5}">
                      <a16:colId xmlns:a16="http://schemas.microsoft.com/office/drawing/2014/main" val="2138797240"/>
                    </a:ext>
                  </a:extLst>
                </a:gridCol>
                <a:gridCol w="335872">
                  <a:extLst>
                    <a:ext uri="{9D8B030D-6E8A-4147-A177-3AD203B41FA5}">
                      <a16:colId xmlns:a16="http://schemas.microsoft.com/office/drawing/2014/main" val="2448817920"/>
                    </a:ext>
                  </a:extLst>
                </a:gridCol>
                <a:gridCol w="335872">
                  <a:extLst>
                    <a:ext uri="{9D8B030D-6E8A-4147-A177-3AD203B41FA5}">
                      <a16:colId xmlns:a16="http://schemas.microsoft.com/office/drawing/2014/main" val="3599234560"/>
                    </a:ext>
                  </a:extLst>
                </a:gridCol>
                <a:gridCol w="335872">
                  <a:extLst>
                    <a:ext uri="{9D8B030D-6E8A-4147-A177-3AD203B41FA5}">
                      <a16:colId xmlns:a16="http://schemas.microsoft.com/office/drawing/2014/main" val="2211610632"/>
                    </a:ext>
                  </a:extLst>
                </a:gridCol>
                <a:gridCol w="335872">
                  <a:extLst>
                    <a:ext uri="{9D8B030D-6E8A-4147-A177-3AD203B41FA5}">
                      <a16:colId xmlns:a16="http://schemas.microsoft.com/office/drawing/2014/main" val="1308160225"/>
                    </a:ext>
                  </a:extLst>
                </a:gridCol>
                <a:gridCol w="335872">
                  <a:extLst>
                    <a:ext uri="{9D8B030D-6E8A-4147-A177-3AD203B41FA5}">
                      <a16:colId xmlns:a16="http://schemas.microsoft.com/office/drawing/2014/main" val="945677279"/>
                    </a:ext>
                  </a:extLst>
                </a:gridCol>
                <a:gridCol w="335872">
                  <a:extLst>
                    <a:ext uri="{9D8B030D-6E8A-4147-A177-3AD203B41FA5}">
                      <a16:colId xmlns:a16="http://schemas.microsoft.com/office/drawing/2014/main" val="906671606"/>
                    </a:ext>
                  </a:extLst>
                </a:gridCol>
                <a:gridCol w="335872">
                  <a:extLst>
                    <a:ext uri="{9D8B030D-6E8A-4147-A177-3AD203B41FA5}">
                      <a16:colId xmlns:a16="http://schemas.microsoft.com/office/drawing/2014/main" val="1224320867"/>
                    </a:ext>
                  </a:extLst>
                </a:gridCol>
              </a:tblGrid>
              <a:tr h="196672">
                <a:tc>
                  <a:txBody>
                    <a:bodyPr/>
                    <a:lstStyle/>
                    <a:p>
                      <a:pPr algn="l" rtl="0" fontAlgn="base"/>
                      <a:endParaRPr lang="en-US" sz="12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2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1" i="0">
                          <a:effectLst/>
                          <a:latin typeface="Arial"/>
                        </a:rPr>
                        <a:t>D</a:t>
                      </a:r>
                      <a:r>
                        <a:rPr lang="en-US" sz="1200" b="0" i="0">
                          <a:effectLst/>
                          <a:latin typeface="Arial"/>
                        </a:rPr>
                        <a:t>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2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P</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17210606"/>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211771869"/>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200" b="0" i="0" dirty="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extLst>
                  <a:ext uri="{0D108BD9-81ED-4DB2-BD59-A6C34878D82A}">
                    <a16:rowId xmlns:a16="http://schemas.microsoft.com/office/drawing/2014/main" val="3859430091"/>
                  </a:ext>
                </a:extLst>
              </a:tr>
            </a:tbl>
          </a:graphicData>
        </a:graphic>
      </p:graphicFrame>
      <p:graphicFrame>
        <p:nvGraphicFramePr>
          <p:cNvPr id="7" name="Table 6">
            <a:extLst>
              <a:ext uri="{FF2B5EF4-FFF2-40B4-BE49-F238E27FC236}">
                <a16:creationId xmlns:a16="http://schemas.microsoft.com/office/drawing/2014/main" id="{2DC43CAA-3979-7021-28A0-E5840B515B75}"/>
              </a:ext>
            </a:extLst>
          </p:cNvPr>
          <p:cNvGraphicFramePr>
            <a:graphicFrameLocks noGrp="1"/>
          </p:cNvGraphicFramePr>
          <p:nvPr>
            <p:extLst>
              <p:ext uri="{D42A27DB-BD31-4B8C-83A1-F6EECF244321}">
                <p14:modId xmlns:p14="http://schemas.microsoft.com/office/powerpoint/2010/main" val="2657642183"/>
              </p:ext>
            </p:extLst>
          </p:nvPr>
        </p:nvGraphicFramePr>
        <p:xfrm>
          <a:off x="8034900" y="3102493"/>
          <a:ext cx="3860799" cy="3200400"/>
        </p:xfrm>
        <a:graphic>
          <a:graphicData uri="http://schemas.openxmlformats.org/drawingml/2006/table">
            <a:tbl>
              <a:tblPr bandRow="1">
                <a:tableStyleId>{5C22544A-7EE6-4342-B048-85BDC9FD1C3A}</a:tableStyleId>
              </a:tblPr>
              <a:tblGrid>
                <a:gridCol w="416207">
                  <a:extLst>
                    <a:ext uri="{9D8B030D-6E8A-4147-A177-3AD203B41FA5}">
                      <a16:colId xmlns:a16="http://schemas.microsoft.com/office/drawing/2014/main" val="2350515051"/>
                    </a:ext>
                  </a:extLst>
                </a:gridCol>
                <a:gridCol w="531143">
                  <a:extLst>
                    <a:ext uri="{9D8B030D-6E8A-4147-A177-3AD203B41FA5}">
                      <a16:colId xmlns:a16="http://schemas.microsoft.com/office/drawing/2014/main" val="2138797240"/>
                    </a:ext>
                  </a:extLst>
                </a:gridCol>
                <a:gridCol w="416207">
                  <a:extLst>
                    <a:ext uri="{9D8B030D-6E8A-4147-A177-3AD203B41FA5}">
                      <a16:colId xmlns:a16="http://schemas.microsoft.com/office/drawing/2014/main" val="2448817920"/>
                    </a:ext>
                  </a:extLst>
                </a:gridCol>
                <a:gridCol w="416207">
                  <a:extLst>
                    <a:ext uri="{9D8B030D-6E8A-4147-A177-3AD203B41FA5}">
                      <a16:colId xmlns:a16="http://schemas.microsoft.com/office/drawing/2014/main" val="3599234560"/>
                    </a:ext>
                  </a:extLst>
                </a:gridCol>
                <a:gridCol w="416207">
                  <a:extLst>
                    <a:ext uri="{9D8B030D-6E8A-4147-A177-3AD203B41FA5}">
                      <a16:colId xmlns:a16="http://schemas.microsoft.com/office/drawing/2014/main" val="2211610632"/>
                    </a:ext>
                  </a:extLst>
                </a:gridCol>
                <a:gridCol w="416207">
                  <a:extLst>
                    <a:ext uri="{9D8B030D-6E8A-4147-A177-3AD203B41FA5}">
                      <a16:colId xmlns:a16="http://schemas.microsoft.com/office/drawing/2014/main" val="1308160225"/>
                    </a:ext>
                  </a:extLst>
                </a:gridCol>
                <a:gridCol w="416207">
                  <a:extLst>
                    <a:ext uri="{9D8B030D-6E8A-4147-A177-3AD203B41FA5}">
                      <a16:colId xmlns:a16="http://schemas.microsoft.com/office/drawing/2014/main" val="945677279"/>
                    </a:ext>
                  </a:extLst>
                </a:gridCol>
                <a:gridCol w="416207">
                  <a:extLst>
                    <a:ext uri="{9D8B030D-6E8A-4147-A177-3AD203B41FA5}">
                      <a16:colId xmlns:a16="http://schemas.microsoft.com/office/drawing/2014/main" val="906671606"/>
                    </a:ext>
                  </a:extLst>
                </a:gridCol>
                <a:gridCol w="416207">
                  <a:extLst>
                    <a:ext uri="{9D8B030D-6E8A-4147-A177-3AD203B41FA5}">
                      <a16:colId xmlns:a16="http://schemas.microsoft.com/office/drawing/2014/main" val="1224320867"/>
                    </a:ext>
                  </a:extLst>
                </a:gridCol>
              </a:tblGrid>
              <a:tr h="196672">
                <a:tc>
                  <a:txBody>
                    <a:bodyPr/>
                    <a:lstStyle/>
                    <a:p>
                      <a:pPr algn="l" rtl="0" fontAlgn="base"/>
                      <a:endParaRPr lang="en-US" sz="12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2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1"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lvl="0" algn="r">
                        <a:buNone/>
                      </a:pPr>
                      <a:r>
                        <a:rPr lang="en-US" sz="12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9247754"/>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733266584"/>
                  </a:ext>
                </a:extLst>
              </a:tr>
              <a:tr h="196672">
                <a:tc>
                  <a:txBody>
                    <a:bodyPr/>
                    <a:lstStyle/>
                    <a:p>
                      <a:pPr lvl="0" algn="r">
                        <a:buNone/>
                      </a:pPr>
                      <a:r>
                        <a:rPr lang="en-US" sz="12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19681060"/>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286108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65239993"/>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 I I</a:t>
                      </a: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P</a:t>
                      </a: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982287095"/>
                  </a:ext>
                </a:extLst>
              </a:tr>
              <a:tr h="196672">
                <a:tc gridSpan="9">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dirty="0">
                          <a:effectLst/>
                          <a:latin typeface="+mn-lt"/>
                        </a:rPr>
                        <a:t>(Note simplified consideration of incumbent bandwidth after the first three rows)</a:t>
                      </a:r>
                    </a:p>
                  </a:txBody>
                  <a:tcPr marL="66675" marR="66675">
                    <a:lnL w="12700">
                      <a:noFill/>
                    </a:lnL>
                    <a:lnR w="12700">
                      <a:solidFill>
                        <a:schemeClr val="tx1"/>
                      </a:solid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lvl="0" algn="ctr">
                        <a:buNone/>
                      </a:pP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40652071"/>
                  </a:ext>
                </a:extLst>
              </a:tr>
            </a:tbl>
          </a:graphicData>
        </a:graphic>
      </p:graphicFrame>
      <p:sp>
        <p:nvSpPr>
          <p:cNvPr id="8" name="Arrow: Down 7">
            <a:extLst>
              <a:ext uri="{FF2B5EF4-FFF2-40B4-BE49-F238E27FC236}">
                <a16:creationId xmlns:a16="http://schemas.microsoft.com/office/drawing/2014/main" id="{EA4AF493-7532-EACF-2F24-859DBED9314C}"/>
              </a:ext>
            </a:extLst>
          </p:cNvPr>
          <p:cNvSpPr/>
          <p:nvPr/>
        </p:nvSpPr>
        <p:spPr bwMode="auto">
          <a:xfrm rot="16200000">
            <a:off x="7782532" y="4291125"/>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sp>
        <p:nvSpPr>
          <p:cNvPr id="9" name="Arrow: Down 8">
            <a:extLst>
              <a:ext uri="{FF2B5EF4-FFF2-40B4-BE49-F238E27FC236}">
                <a16:creationId xmlns:a16="http://schemas.microsoft.com/office/drawing/2014/main" id="{4B6AD47D-5572-E71A-534B-187A2939EDA4}"/>
              </a:ext>
            </a:extLst>
          </p:cNvPr>
          <p:cNvSpPr/>
          <p:nvPr/>
        </p:nvSpPr>
        <p:spPr bwMode="auto">
          <a:xfrm rot="5400000">
            <a:off x="4225821" y="4294924"/>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12" name="Table 11">
            <a:extLst>
              <a:ext uri="{FF2B5EF4-FFF2-40B4-BE49-F238E27FC236}">
                <a16:creationId xmlns:a16="http://schemas.microsoft.com/office/drawing/2014/main" id="{45F931F8-952B-6EB5-BC99-E5201C1D2ED0}"/>
              </a:ext>
            </a:extLst>
          </p:cNvPr>
          <p:cNvGraphicFramePr>
            <a:graphicFrameLocks noGrp="1"/>
          </p:cNvGraphicFramePr>
          <p:nvPr>
            <p:extLst>
              <p:ext uri="{D42A27DB-BD31-4B8C-83A1-F6EECF244321}">
                <p14:modId xmlns:p14="http://schemas.microsoft.com/office/powerpoint/2010/main" val="1938668893"/>
              </p:ext>
            </p:extLst>
          </p:nvPr>
        </p:nvGraphicFramePr>
        <p:xfrm>
          <a:off x="296301" y="2736733"/>
          <a:ext cx="3860799" cy="3627120"/>
        </p:xfrm>
        <a:graphic>
          <a:graphicData uri="http://schemas.openxmlformats.org/drawingml/2006/table">
            <a:tbl>
              <a:tblPr bandRow="1">
                <a:tableStyleId>{5C22544A-7EE6-4342-B048-85BDC9FD1C3A}</a:tableStyleId>
              </a:tblPr>
              <a:tblGrid>
                <a:gridCol w="416207">
                  <a:extLst>
                    <a:ext uri="{9D8B030D-6E8A-4147-A177-3AD203B41FA5}">
                      <a16:colId xmlns:a16="http://schemas.microsoft.com/office/drawing/2014/main" val="2350515051"/>
                    </a:ext>
                  </a:extLst>
                </a:gridCol>
                <a:gridCol w="531143">
                  <a:extLst>
                    <a:ext uri="{9D8B030D-6E8A-4147-A177-3AD203B41FA5}">
                      <a16:colId xmlns:a16="http://schemas.microsoft.com/office/drawing/2014/main" val="2138797240"/>
                    </a:ext>
                  </a:extLst>
                </a:gridCol>
                <a:gridCol w="416207">
                  <a:extLst>
                    <a:ext uri="{9D8B030D-6E8A-4147-A177-3AD203B41FA5}">
                      <a16:colId xmlns:a16="http://schemas.microsoft.com/office/drawing/2014/main" val="2448817920"/>
                    </a:ext>
                  </a:extLst>
                </a:gridCol>
                <a:gridCol w="416207">
                  <a:extLst>
                    <a:ext uri="{9D8B030D-6E8A-4147-A177-3AD203B41FA5}">
                      <a16:colId xmlns:a16="http://schemas.microsoft.com/office/drawing/2014/main" val="3599234560"/>
                    </a:ext>
                  </a:extLst>
                </a:gridCol>
                <a:gridCol w="416207">
                  <a:extLst>
                    <a:ext uri="{9D8B030D-6E8A-4147-A177-3AD203B41FA5}">
                      <a16:colId xmlns:a16="http://schemas.microsoft.com/office/drawing/2014/main" val="2211610632"/>
                    </a:ext>
                  </a:extLst>
                </a:gridCol>
                <a:gridCol w="416207">
                  <a:extLst>
                    <a:ext uri="{9D8B030D-6E8A-4147-A177-3AD203B41FA5}">
                      <a16:colId xmlns:a16="http://schemas.microsoft.com/office/drawing/2014/main" val="1308160225"/>
                    </a:ext>
                  </a:extLst>
                </a:gridCol>
                <a:gridCol w="416207">
                  <a:extLst>
                    <a:ext uri="{9D8B030D-6E8A-4147-A177-3AD203B41FA5}">
                      <a16:colId xmlns:a16="http://schemas.microsoft.com/office/drawing/2014/main" val="945677279"/>
                    </a:ext>
                  </a:extLst>
                </a:gridCol>
                <a:gridCol w="416207">
                  <a:extLst>
                    <a:ext uri="{9D8B030D-6E8A-4147-A177-3AD203B41FA5}">
                      <a16:colId xmlns:a16="http://schemas.microsoft.com/office/drawing/2014/main" val="906671606"/>
                    </a:ext>
                  </a:extLst>
                </a:gridCol>
                <a:gridCol w="416207">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200" b="0" i="0" dirty="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dirty="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dirty="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1" i="0" dirty="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3321103"/>
                  </a:ext>
                </a:extLst>
              </a:tr>
              <a:tr h="196672">
                <a:tc>
                  <a:txBody>
                    <a:bodyPr/>
                    <a:lstStyle/>
                    <a:p>
                      <a:pPr lvl="0" algn="r">
                        <a:buNone/>
                      </a:pPr>
                      <a:r>
                        <a:rPr lang="en-US" sz="1200" b="0" i="1" dirty="0">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dirty="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dirty="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681060"/>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dirty="0">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endParaRPr lang="en-US" sz="12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l">
                        <a:buNone/>
                      </a:pPr>
                      <a:r>
                        <a:rPr lang="en-US" sz="12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dirty="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6108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dirty="0">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endParaRPr lang="en-US" sz="12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r">
                        <a:buNone/>
                      </a:pPr>
                      <a:r>
                        <a:rPr lang="en-US" sz="1200" b="1" i="0">
                          <a:effectLst/>
                          <a:latin typeface="+mn-lt"/>
                        </a:rPr>
                        <a:t>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dirty="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5239993"/>
                  </a:ext>
                </a:extLst>
              </a:tr>
              <a:tr h="196672">
                <a:tc>
                  <a:txBody>
                    <a:bodyPr/>
                    <a:lstStyle/>
                    <a:p>
                      <a:pPr lvl="0" algn="r">
                        <a:buNone/>
                      </a:pPr>
                      <a:r>
                        <a:rPr lang="en-US" sz="1200" b="0" i="1" dirty="0">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endParaRPr lang="en-US" sz="12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algn="l" rtl="0" fontAlgn="base"/>
                      <a:r>
                        <a:rPr lang="en-US" sz="1200" b="1" i="0">
                          <a:effectLst/>
                          <a:latin typeface="+mn-lt"/>
                        </a:rPr>
                        <a:t>I I</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dirty="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200" b="0" i="1" dirty="0">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endParaRPr lang="en-US" sz="12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1200" b="1" i="0">
                          <a:effectLst/>
                          <a:latin typeface="+mn-lt"/>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4">
                  <a:txBody>
                    <a:bodyPr/>
                    <a:lstStyle/>
                    <a:p>
                      <a:pPr lvl="0" algn="ctr">
                        <a:buNone/>
                      </a:pPr>
                      <a:r>
                        <a:rPr lang="en-US" sz="1200" b="0" i="0">
                          <a:effectLst/>
                          <a:latin typeface="Arial"/>
                        </a:rPr>
                        <a:t>SPSS, etc</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616514972"/>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endParaRPr lang="en-US" sz="1200" b="1" i="0" dirty="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r">
                        <a:buNone/>
                      </a:pPr>
                      <a:r>
                        <a:rPr lang="en-US" sz="1200" b="1" i="0">
                          <a:effectLst/>
                          <a:latin typeface="+mn-lt"/>
                        </a:rPr>
                        <a:t>I</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dirty="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614456826"/>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endParaRPr lang="en-US" sz="12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r">
                        <a:buNone/>
                      </a:pPr>
                      <a:r>
                        <a:rPr lang="en-US" sz="12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dirty="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82287095"/>
                  </a:ext>
                </a:extLst>
              </a:tr>
              <a:tr h="196672">
                <a:tc>
                  <a:txBody>
                    <a:bodyPr/>
                    <a:lstStyle/>
                    <a:p>
                      <a:pPr lvl="0" algn="r">
                        <a:buNone/>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endParaRPr lang="en-US" sz="1200" b="1" i="0" dirty="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dirty="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579465307"/>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endParaRPr lang="en-US" sz="1200" b="1" i="0" dirty="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dirty="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40652071"/>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endParaRPr lang="en-US" sz="1200" b="1" i="0" dirty="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200" b="1" i="0">
                          <a:effectLst/>
                          <a:latin typeface="+mn-lt"/>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dirty="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200" b="0" i="1" dirty="0">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endParaRPr lang="en-US" sz="1200" b="1" i="0" dirty="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r>
                        <a:rPr lang="en-US" sz="1200" b="1" i="0">
                          <a:effectLst/>
                          <a:latin typeface="+mn-lt"/>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dirty="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bl>
          </a:graphicData>
        </a:graphic>
      </p:graphicFrame>
      <p:sp>
        <p:nvSpPr>
          <p:cNvPr id="14" name="TextBox 13">
            <a:extLst>
              <a:ext uri="{FF2B5EF4-FFF2-40B4-BE49-F238E27FC236}">
                <a16:creationId xmlns:a16="http://schemas.microsoft.com/office/drawing/2014/main" id="{1A261951-A9AF-3E4F-174E-8B3BE464F8D9}"/>
              </a:ext>
            </a:extLst>
          </p:cNvPr>
          <p:cNvSpPr txBox="1"/>
          <p:nvPr/>
        </p:nvSpPr>
        <p:spPr>
          <a:xfrm>
            <a:off x="9319687" y="2825494"/>
            <a:ext cx="1675572" cy="276999"/>
          </a:xfrm>
          <a:prstGeom prst="rect">
            <a:avLst/>
          </a:prstGeom>
          <a:noFill/>
        </p:spPr>
        <p:txBody>
          <a:bodyPr wrap="square">
            <a:spAutoFit/>
          </a:bodyPr>
          <a:lstStyle/>
          <a:p>
            <a:r>
              <a:rPr lang="en-US" sz="1200" b="1" dirty="0">
                <a:latin typeface="Arial"/>
                <a:cs typeface="Arial"/>
              </a:rPr>
              <a:t>Punctured scenario</a:t>
            </a:r>
            <a:endParaRPr lang="en-US" dirty="0"/>
          </a:p>
        </p:txBody>
      </p:sp>
      <p:sp>
        <p:nvSpPr>
          <p:cNvPr id="15" name="TextBox 14">
            <a:extLst>
              <a:ext uri="{FF2B5EF4-FFF2-40B4-BE49-F238E27FC236}">
                <a16:creationId xmlns:a16="http://schemas.microsoft.com/office/drawing/2014/main" id="{6346ECFE-56DF-4DD3-DBA6-E21DACF30037}"/>
              </a:ext>
            </a:extLst>
          </p:cNvPr>
          <p:cNvSpPr txBox="1"/>
          <p:nvPr/>
        </p:nvSpPr>
        <p:spPr>
          <a:xfrm rot="16200000">
            <a:off x="-1285259" y="5242397"/>
            <a:ext cx="2954207" cy="276999"/>
          </a:xfrm>
          <a:prstGeom prst="rect">
            <a:avLst/>
          </a:prstGeom>
          <a:noFill/>
        </p:spPr>
        <p:txBody>
          <a:bodyPr wrap="none" rtlCol="0">
            <a:spAutoFit/>
          </a:bodyPr>
          <a:lstStyle/>
          <a:p>
            <a:r>
              <a:rPr lang="en-US" dirty="0">
                <a:solidFill>
                  <a:srgbClr val="000000"/>
                </a:solidFill>
                <a:latin typeface="Arial" panose="020B0604020202020204" pitchFamily="34" charset="0"/>
              </a:rPr>
              <a:t>* </a:t>
            </a:r>
            <a:r>
              <a:rPr lang="en-US" dirty="0">
                <a:solidFill>
                  <a:srgbClr val="000000"/>
                </a:solidFill>
                <a:effectLst/>
                <a:latin typeface="Arial" panose="020B0604020202020204" pitchFamily="34" charset="0"/>
              </a:rPr>
              <a:t>AP/RRM system gets to pick the row(s)</a:t>
            </a:r>
          </a:p>
        </p:txBody>
      </p:sp>
      <p:sp>
        <p:nvSpPr>
          <p:cNvPr id="6" name="TextBox 5">
            <a:extLst>
              <a:ext uri="{FF2B5EF4-FFF2-40B4-BE49-F238E27FC236}">
                <a16:creationId xmlns:a16="http://schemas.microsoft.com/office/drawing/2014/main" id="{44106CD6-3EDA-39E6-A5F1-22D03DAB4378}"/>
              </a:ext>
            </a:extLst>
          </p:cNvPr>
          <p:cNvSpPr txBox="1"/>
          <p:nvPr/>
        </p:nvSpPr>
        <p:spPr>
          <a:xfrm>
            <a:off x="1360316" y="2467466"/>
            <a:ext cx="2080003" cy="276999"/>
          </a:xfrm>
          <a:prstGeom prst="rect">
            <a:avLst/>
          </a:prstGeom>
          <a:noFill/>
        </p:spPr>
        <p:txBody>
          <a:bodyPr wrap="square">
            <a:spAutoFit/>
          </a:bodyPr>
          <a:lstStyle/>
          <a:p>
            <a:r>
              <a:rPr lang="en-US" b="1" dirty="0">
                <a:latin typeface="Arial"/>
                <a:cs typeface="Arial"/>
              </a:rPr>
              <a:t>N</a:t>
            </a:r>
            <a:r>
              <a:rPr lang="en-US" sz="1200" b="1" dirty="0">
                <a:latin typeface="Arial"/>
                <a:cs typeface="Arial"/>
              </a:rPr>
              <a:t>on-punctured scenario</a:t>
            </a:r>
            <a:endParaRPr lang="en-US" dirty="0"/>
          </a:p>
        </p:txBody>
      </p:sp>
    </p:spTree>
    <p:extLst>
      <p:ext uri="{BB962C8B-B14F-4D97-AF65-F5344CB8AC3E}">
        <p14:creationId xmlns:p14="http://schemas.microsoft.com/office/powerpoint/2010/main" val="4085887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16952-24AB-FD6B-3045-E2436080774D}"/>
              </a:ext>
            </a:extLst>
          </p:cNvPr>
          <p:cNvSpPr>
            <a:spLocks noGrp="1"/>
          </p:cNvSpPr>
          <p:nvPr>
            <p:ph type="title"/>
          </p:nvPr>
        </p:nvSpPr>
        <p:spPr>
          <a:xfrm>
            <a:off x="503146" y="685800"/>
            <a:ext cx="7219836" cy="434546"/>
          </a:xfrm>
        </p:spPr>
        <p:txBody>
          <a:bodyPr/>
          <a:lstStyle/>
          <a:p>
            <a:r>
              <a:rPr lang="en-US" dirty="0"/>
              <a:t>Solution – Use AFC info and IEEE Tx PSD mask</a:t>
            </a:r>
          </a:p>
        </p:txBody>
      </p:sp>
      <p:sp>
        <p:nvSpPr>
          <p:cNvPr id="3" name="Content Placeholder 2">
            <a:extLst>
              <a:ext uri="{FF2B5EF4-FFF2-40B4-BE49-F238E27FC236}">
                <a16:creationId xmlns:a16="http://schemas.microsoft.com/office/drawing/2014/main" id="{B528AA62-94CA-76DF-B011-7EA34E87D712}"/>
              </a:ext>
            </a:extLst>
          </p:cNvPr>
          <p:cNvSpPr>
            <a:spLocks noGrp="1"/>
          </p:cNvSpPr>
          <p:nvPr>
            <p:ph idx="1"/>
          </p:nvPr>
        </p:nvSpPr>
        <p:spPr>
          <a:xfrm>
            <a:off x="428363" y="1120346"/>
            <a:ext cx="8008737" cy="5636054"/>
          </a:xfrm>
        </p:spPr>
        <p:txBody>
          <a:bodyPr/>
          <a:lstStyle/>
          <a:p>
            <a:r>
              <a:rPr lang="en-US" sz="1400" dirty="0"/>
              <a:t>Regulators disallowed PPDU puncturing for LPI BSSs because the LPI BSS has no information about incumbents</a:t>
            </a:r>
          </a:p>
          <a:p>
            <a:r>
              <a:rPr lang="en-US" sz="1400" dirty="0"/>
              <a:t>However, a Simultaneous Composite AP when operating in LPI mode </a:t>
            </a:r>
            <a:r>
              <a:rPr lang="en-US" sz="1400" dirty="0">
                <a:solidFill>
                  <a:srgbClr val="FF0000"/>
                </a:solidFill>
              </a:rPr>
              <a:t>still has AFC connectivity</a:t>
            </a:r>
            <a:r>
              <a:rPr lang="en-US" sz="1400" dirty="0"/>
              <a:t>.</a:t>
            </a:r>
          </a:p>
          <a:p>
            <a:r>
              <a:rPr lang="en-US" sz="1400" dirty="0"/>
              <a:t>Then, we have a new choice (backwards compatible; no new signaling):</a:t>
            </a:r>
          </a:p>
          <a:p>
            <a:pPr lvl="1"/>
            <a:r>
              <a:rPr lang="en-US" sz="1400" dirty="0"/>
              <a:t>AP in LPI mode inspects AFC response, and, as usual, itself does not exceed the PSD permitted by the AFC for APs. </a:t>
            </a:r>
          </a:p>
          <a:p>
            <a:pPr lvl="1"/>
            <a:r>
              <a:rPr lang="en-US" sz="1400" dirty="0"/>
              <a:t>The AP also reports to non-AP STAs their AFC-permitted powers in the punctured channels via the TPE elements </a:t>
            </a:r>
          </a:p>
          <a:p>
            <a:pPr lvl="2"/>
            <a:r>
              <a:rPr lang="en-US" sz="1400" dirty="0"/>
              <a:t>Current TPEs for a composite AP include max(LPI, SP). </a:t>
            </a:r>
            <a:r>
              <a:rPr lang="en-US" sz="1400" b="1" dirty="0"/>
              <a:t>However, for a channel punctured due to an incumbent (and without CCA), LPI is not applicable, so AP just reports permitted SP power (new behavior).</a:t>
            </a:r>
          </a:p>
          <a:p>
            <a:pPr lvl="2"/>
            <a:r>
              <a:rPr lang="en-US" sz="1400" dirty="0"/>
              <a:t>However, </a:t>
            </a:r>
            <a:r>
              <a:rPr lang="en-US" sz="1400" dirty="0" err="1"/>
              <a:t>REVme</a:t>
            </a:r>
            <a:r>
              <a:rPr lang="en-US" sz="1400" dirty="0"/>
              <a:t>-aware LPI clients don’t follow the TPE elements sent by a Simultaneous Composite AP today (they rely on their own regulatory knowledge) – so this is not a sufficient solution</a:t>
            </a:r>
          </a:p>
          <a:p>
            <a:pPr lvl="2"/>
            <a:r>
              <a:rPr lang="en-US" sz="1400" dirty="0"/>
              <a:t>As well, the AP needs to help ensure LPI clients will meet their regulations</a:t>
            </a:r>
          </a:p>
          <a:p>
            <a:pPr lvl="3"/>
            <a:r>
              <a:rPr lang="en-US" sz="1200" dirty="0"/>
              <a:t>… Knowing that LPI clients sending punctured PPDUs always need to meet the IEEE punctured mask (&gt;=-20 </a:t>
            </a:r>
            <a:r>
              <a:rPr lang="en-US" sz="1200" dirty="0" err="1"/>
              <a:t>dBr</a:t>
            </a:r>
            <a:r>
              <a:rPr lang="en-US" sz="1200" dirty="0"/>
              <a:t> over most of punctured region), even at their maximum LPI power of -1 dBm /MHz; so -1 dBm/MHz – 20 dBm = -21 dBm/</a:t>
            </a:r>
            <a:r>
              <a:rPr lang="en-US" sz="1200" dirty="0" err="1"/>
              <a:t>MHz.</a:t>
            </a:r>
            <a:endParaRPr lang="en-US" sz="1200" dirty="0"/>
          </a:p>
          <a:p>
            <a:pPr lvl="3"/>
            <a:r>
              <a:rPr lang="en-US" sz="1200" dirty="0"/>
              <a:t>Thus, if the AFC-defined notch is above -21 dBm/MHz for a non-AP STA, then the AP may enable puncturing in Simultaneous Composite AP mode (i.e., even for LPI clients)</a:t>
            </a:r>
          </a:p>
          <a:p>
            <a:pPr lvl="3"/>
            <a:r>
              <a:rPr lang="en-US" sz="1200" dirty="0"/>
              <a:t>Conversely, if the AFC-defined notch is below </a:t>
            </a:r>
            <a:r>
              <a:rPr lang="en-US" sz="1200"/>
              <a:t>-21 </a:t>
            </a:r>
            <a:r>
              <a:rPr lang="en-US" sz="1200" dirty="0"/>
              <a:t>dBm/MHz  within the punctured region, then the AP cannot help ensure LPI clients will meet their regulations. Still, this is now a tolerably minor corner case. AP might a) reduce BW to avoid puncturing, b) change to SP-only mode, c) stop the BSS, etc.</a:t>
            </a:r>
          </a:p>
          <a:p>
            <a:pPr lvl="3"/>
            <a:endParaRPr lang="en-US" sz="1200" dirty="0"/>
          </a:p>
          <a:p>
            <a:pPr lvl="2"/>
            <a:endParaRPr lang="en-US" sz="1400" dirty="0"/>
          </a:p>
        </p:txBody>
      </p:sp>
      <p:sp>
        <p:nvSpPr>
          <p:cNvPr id="4" name="Slide Number Placeholder 3">
            <a:extLst>
              <a:ext uri="{FF2B5EF4-FFF2-40B4-BE49-F238E27FC236}">
                <a16:creationId xmlns:a16="http://schemas.microsoft.com/office/drawing/2014/main" id="{87752148-884A-C4DE-6589-6700566B534D}"/>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a:p>
        </p:txBody>
      </p:sp>
      <p:sp>
        <p:nvSpPr>
          <p:cNvPr id="5" name="Footer Placeholder 4">
            <a:extLst>
              <a:ext uri="{FF2B5EF4-FFF2-40B4-BE49-F238E27FC236}">
                <a16:creationId xmlns:a16="http://schemas.microsoft.com/office/drawing/2014/main" id="{33BEE3C4-C086-A691-2D58-524FFCEF4B8B}"/>
              </a:ext>
            </a:extLst>
          </p:cNvPr>
          <p:cNvSpPr>
            <a:spLocks noGrp="1"/>
          </p:cNvSpPr>
          <p:nvPr>
            <p:ph type="ftr" sz="quarter" idx="3"/>
          </p:nvPr>
        </p:nvSpPr>
        <p:spPr/>
        <p:txBody>
          <a:bodyPr/>
          <a:lstStyle/>
          <a:p>
            <a:r>
              <a:rPr lang="da-DK"/>
              <a:t>Salem</a:t>
            </a:r>
            <a:r>
              <a:rPr lang="da-DK" i="1"/>
              <a:t> et al</a:t>
            </a:r>
            <a:r>
              <a:rPr lang="da-DK"/>
              <a:t> (Cisco Systems)</a:t>
            </a:r>
            <a:endParaRPr lang="en-AU"/>
          </a:p>
        </p:txBody>
      </p:sp>
      <p:cxnSp>
        <p:nvCxnSpPr>
          <p:cNvPr id="9" name="Straight Connector 8">
            <a:extLst>
              <a:ext uri="{FF2B5EF4-FFF2-40B4-BE49-F238E27FC236}">
                <a16:creationId xmlns:a16="http://schemas.microsoft.com/office/drawing/2014/main" id="{360212A1-7D8B-B0A3-75D3-901C39A3B76A}"/>
              </a:ext>
            </a:extLst>
          </p:cNvPr>
          <p:cNvCxnSpPr>
            <a:cxnSpLocks/>
          </p:cNvCxnSpPr>
          <p:nvPr/>
        </p:nvCxnSpPr>
        <p:spPr bwMode="auto">
          <a:xfrm>
            <a:off x="10031188" y="1285103"/>
            <a:ext cx="134801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Freeform: Shape 11">
            <a:extLst>
              <a:ext uri="{FF2B5EF4-FFF2-40B4-BE49-F238E27FC236}">
                <a16:creationId xmlns:a16="http://schemas.microsoft.com/office/drawing/2014/main" id="{AFD2ABAE-ECAB-309F-D898-BCEDE5AA39D5}"/>
              </a:ext>
            </a:extLst>
          </p:cNvPr>
          <p:cNvSpPr/>
          <p:nvPr/>
        </p:nvSpPr>
        <p:spPr bwMode="auto">
          <a:xfrm>
            <a:off x="9465276" y="1293340"/>
            <a:ext cx="2611394" cy="1705233"/>
          </a:xfrm>
          <a:custGeom>
            <a:avLst/>
            <a:gdLst>
              <a:gd name="connsiteX0" fmla="*/ 0 w 4744994"/>
              <a:gd name="connsiteY0" fmla="*/ 1639330 h 1705233"/>
              <a:gd name="connsiteX1" fmla="*/ 947351 w 4744994"/>
              <a:gd name="connsiteY1" fmla="*/ 1664043 h 1705233"/>
              <a:gd name="connsiteX2" fmla="*/ 1375719 w 4744994"/>
              <a:gd name="connsiteY2" fmla="*/ 1021492 h 1705233"/>
              <a:gd name="connsiteX3" fmla="*/ 2117124 w 4744994"/>
              <a:gd name="connsiteY3" fmla="*/ 807308 h 1705233"/>
              <a:gd name="connsiteX4" fmla="*/ 2125362 w 4744994"/>
              <a:gd name="connsiteY4" fmla="*/ 0 h 1705233"/>
              <a:gd name="connsiteX5" fmla="*/ 2784389 w 4744994"/>
              <a:gd name="connsiteY5" fmla="*/ 0 h 1705233"/>
              <a:gd name="connsiteX6" fmla="*/ 2825578 w 4744994"/>
              <a:gd name="connsiteY6" fmla="*/ 774357 h 1705233"/>
              <a:gd name="connsiteX7" fmla="*/ 2990335 w 4744994"/>
              <a:gd name="connsiteY7" fmla="*/ 782595 h 1705233"/>
              <a:gd name="connsiteX8" fmla="*/ 3006810 w 4744994"/>
              <a:gd name="connsiteY8" fmla="*/ 16476 h 1705233"/>
              <a:gd name="connsiteX9" fmla="*/ 3295135 w 4744994"/>
              <a:gd name="connsiteY9" fmla="*/ 16476 h 1705233"/>
              <a:gd name="connsiteX10" fmla="*/ 3361038 w 4744994"/>
              <a:gd name="connsiteY10" fmla="*/ 766119 h 1705233"/>
              <a:gd name="connsiteX11" fmla="*/ 3896497 w 4744994"/>
              <a:gd name="connsiteY11" fmla="*/ 1070919 h 1705233"/>
              <a:gd name="connsiteX12" fmla="*/ 4201297 w 4744994"/>
              <a:gd name="connsiteY12" fmla="*/ 1696995 h 1705233"/>
              <a:gd name="connsiteX13" fmla="*/ 4744994 w 4744994"/>
              <a:gd name="connsiteY13" fmla="*/ 1705233 h 1705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4994" h="1705233">
                <a:moveTo>
                  <a:pt x="0" y="1639330"/>
                </a:moveTo>
                <a:lnTo>
                  <a:pt x="947351" y="1664043"/>
                </a:lnTo>
                <a:lnTo>
                  <a:pt x="1375719" y="1021492"/>
                </a:lnTo>
                <a:lnTo>
                  <a:pt x="2117124" y="807308"/>
                </a:lnTo>
                <a:lnTo>
                  <a:pt x="2125362" y="0"/>
                </a:lnTo>
                <a:lnTo>
                  <a:pt x="2784389" y="0"/>
                </a:lnTo>
                <a:lnTo>
                  <a:pt x="2825578" y="774357"/>
                </a:lnTo>
                <a:lnTo>
                  <a:pt x="2990335" y="782595"/>
                </a:lnTo>
                <a:lnTo>
                  <a:pt x="3006810" y="16476"/>
                </a:lnTo>
                <a:lnTo>
                  <a:pt x="3295135" y="16476"/>
                </a:lnTo>
                <a:lnTo>
                  <a:pt x="3361038" y="766119"/>
                </a:lnTo>
                <a:lnTo>
                  <a:pt x="3896497" y="1070919"/>
                </a:lnTo>
                <a:lnTo>
                  <a:pt x="4201297" y="1696995"/>
                </a:lnTo>
                <a:lnTo>
                  <a:pt x="4744994" y="1705233"/>
                </a:lnTo>
              </a:path>
            </a:pathLst>
          </a:cu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Freeform: Shape 12">
            <a:extLst>
              <a:ext uri="{FF2B5EF4-FFF2-40B4-BE49-F238E27FC236}">
                <a16:creationId xmlns:a16="http://schemas.microsoft.com/office/drawing/2014/main" id="{6FB15F8A-DDC1-3C68-8F59-F7EAAA252C33}"/>
              </a:ext>
            </a:extLst>
          </p:cNvPr>
          <p:cNvSpPr/>
          <p:nvPr/>
        </p:nvSpPr>
        <p:spPr bwMode="auto">
          <a:xfrm>
            <a:off x="9533071" y="996778"/>
            <a:ext cx="2230566" cy="764058"/>
          </a:xfrm>
          <a:custGeom>
            <a:avLst/>
            <a:gdLst>
              <a:gd name="connsiteX0" fmla="*/ 0 w 4053016"/>
              <a:gd name="connsiteY0" fmla="*/ 510746 h 518984"/>
              <a:gd name="connsiteX1" fmla="*/ 1285102 w 4053016"/>
              <a:gd name="connsiteY1" fmla="*/ 518984 h 518984"/>
              <a:gd name="connsiteX2" fmla="*/ 1425146 w 4053016"/>
              <a:gd name="connsiteY2" fmla="*/ 0 h 518984"/>
              <a:gd name="connsiteX3" fmla="*/ 2644346 w 4053016"/>
              <a:gd name="connsiteY3" fmla="*/ 24714 h 518984"/>
              <a:gd name="connsiteX4" fmla="*/ 2685535 w 4053016"/>
              <a:gd name="connsiteY4" fmla="*/ 461319 h 518984"/>
              <a:gd name="connsiteX5" fmla="*/ 2833816 w 4053016"/>
              <a:gd name="connsiteY5" fmla="*/ 461319 h 518984"/>
              <a:gd name="connsiteX6" fmla="*/ 2858529 w 4053016"/>
              <a:gd name="connsiteY6" fmla="*/ 49427 h 518984"/>
              <a:gd name="connsiteX7" fmla="*/ 4053016 w 4053016"/>
              <a:gd name="connsiteY7" fmla="*/ 41190 h 518984"/>
              <a:gd name="connsiteX0" fmla="*/ 0 w 4053016"/>
              <a:gd name="connsiteY0" fmla="*/ 510746 h 518984"/>
              <a:gd name="connsiteX1" fmla="*/ 1285102 w 4053016"/>
              <a:gd name="connsiteY1" fmla="*/ 518984 h 518984"/>
              <a:gd name="connsiteX2" fmla="*/ 1425146 w 4053016"/>
              <a:gd name="connsiteY2" fmla="*/ 0 h 518984"/>
              <a:gd name="connsiteX3" fmla="*/ 2689250 w 4053016"/>
              <a:gd name="connsiteY3" fmla="*/ 2331 h 518984"/>
              <a:gd name="connsiteX4" fmla="*/ 2685535 w 4053016"/>
              <a:gd name="connsiteY4" fmla="*/ 461319 h 518984"/>
              <a:gd name="connsiteX5" fmla="*/ 2833816 w 4053016"/>
              <a:gd name="connsiteY5" fmla="*/ 461319 h 518984"/>
              <a:gd name="connsiteX6" fmla="*/ 2858529 w 4053016"/>
              <a:gd name="connsiteY6" fmla="*/ 49427 h 518984"/>
              <a:gd name="connsiteX7" fmla="*/ 4053016 w 4053016"/>
              <a:gd name="connsiteY7" fmla="*/ 41190 h 518984"/>
              <a:gd name="connsiteX0" fmla="*/ 0 w 4053016"/>
              <a:gd name="connsiteY0" fmla="*/ 510746 h 518984"/>
              <a:gd name="connsiteX1" fmla="*/ 1285102 w 4053016"/>
              <a:gd name="connsiteY1" fmla="*/ 518984 h 518984"/>
              <a:gd name="connsiteX2" fmla="*/ 1425146 w 4053016"/>
              <a:gd name="connsiteY2" fmla="*/ 0 h 518984"/>
              <a:gd name="connsiteX3" fmla="*/ 2689250 w 4053016"/>
              <a:gd name="connsiteY3" fmla="*/ 2331 h 518984"/>
              <a:gd name="connsiteX4" fmla="*/ 2730442 w 4053016"/>
              <a:gd name="connsiteY4" fmla="*/ 461319 h 518984"/>
              <a:gd name="connsiteX5" fmla="*/ 2833816 w 4053016"/>
              <a:gd name="connsiteY5" fmla="*/ 461319 h 518984"/>
              <a:gd name="connsiteX6" fmla="*/ 2858529 w 4053016"/>
              <a:gd name="connsiteY6" fmla="*/ 49427 h 518984"/>
              <a:gd name="connsiteX7" fmla="*/ 4053016 w 4053016"/>
              <a:gd name="connsiteY7" fmla="*/ 41190 h 518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3016" h="518984">
                <a:moveTo>
                  <a:pt x="0" y="510746"/>
                </a:moveTo>
                <a:lnTo>
                  <a:pt x="1285102" y="518984"/>
                </a:lnTo>
                <a:lnTo>
                  <a:pt x="1425146" y="0"/>
                </a:lnTo>
                <a:lnTo>
                  <a:pt x="2689250" y="2331"/>
                </a:lnTo>
                <a:cubicBezTo>
                  <a:pt x="2688012" y="155327"/>
                  <a:pt x="2731680" y="308323"/>
                  <a:pt x="2730442" y="461319"/>
                </a:cubicBezTo>
                <a:lnTo>
                  <a:pt x="2833816" y="461319"/>
                </a:lnTo>
                <a:lnTo>
                  <a:pt x="2858529" y="49427"/>
                </a:lnTo>
                <a:lnTo>
                  <a:pt x="4053016" y="41190"/>
                </a:lnTo>
              </a:path>
            </a:pathLst>
          </a:cu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62BBBB13-EB28-362C-1718-F55837E83533}"/>
              </a:ext>
            </a:extLst>
          </p:cNvPr>
          <p:cNvSpPr txBox="1"/>
          <p:nvPr/>
        </p:nvSpPr>
        <p:spPr>
          <a:xfrm>
            <a:off x="8036015" y="906159"/>
            <a:ext cx="1997675" cy="276999"/>
          </a:xfrm>
          <a:prstGeom prst="rect">
            <a:avLst/>
          </a:prstGeom>
          <a:noFill/>
        </p:spPr>
        <p:txBody>
          <a:bodyPr wrap="square" rtlCol="0">
            <a:spAutoFit/>
          </a:bodyPr>
          <a:lstStyle/>
          <a:p>
            <a:pPr algn="r"/>
            <a:r>
              <a:rPr lang="en-US">
                <a:solidFill>
                  <a:srgbClr val="C00000"/>
                </a:solidFill>
              </a:rPr>
              <a:t>Example AFC response</a:t>
            </a:r>
          </a:p>
        </p:txBody>
      </p:sp>
      <p:sp>
        <p:nvSpPr>
          <p:cNvPr id="15" name="TextBox 14">
            <a:extLst>
              <a:ext uri="{FF2B5EF4-FFF2-40B4-BE49-F238E27FC236}">
                <a16:creationId xmlns:a16="http://schemas.microsoft.com/office/drawing/2014/main" id="{AF30DCF9-D07C-3765-4692-BEB7E9815488}"/>
              </a:ext>
            </a:extLst>
          </p:cNvPr>
          <p:cNvSpPr txBox="1"/>
          <p:nvPr/>
        </p:nvSpPr>
        <p:spPr>
          <a:xfrm>
            <a:off x="9036655" y="1280983"/>
            <a:ext cx="843262" cy="461665"/>
          </a:xfrm>
          <a:prstGeom prst="rect">
            <a:avLst/>
          </a:prstGeom>
          <a:noFill/>
        </p:spPr>
        <p:txBody>
          <a:bodyPr wrap="square" rtlCol="0">
            <a:spAutoFit/>
          </a:bodyPr>
          <a:lstStyle/>
          <a:p>
            <a:pPr algn="r"/>
            <a:r>
              <a:rPr lang="en-US"/>
              <a:t>LPI power with CCA</a:t>
            </a:r>
          </a:p>
        </p:txBody>
      </p:sp>
      <p:sp>
        <p:nvSpPr>
          <p:cNvPr id="16" name="TextBox 15">
            <a:extLst>
              <a:ext uri="{FF2B5EF4-FFF2-40B4-BE49-F238E27FC236}">
                <a16:creationId xmlns:a16="http://schemas.microsoft.com/office/drawing/2014/main" id="{9A85B4A7-9863-AE0B-1E07-AD7B1C1511BA}"/>
              </a:ext>
            </a:extLst>
          </p:cNvPr>
          <p:cNvSpPr txBox="1"/>
          <p:nvPr/>
        </p:nvSpPr>
        <p:spPr>
          <a:xfrm>
            <a:off x="8409718" y="2003337"/>
            <a:ext cx="1178754" cy="461665"/>
          </a:xfrm>
          <a:prstGeom prst="rect">
            <a:avLst/>
          </a:prstGeom>
          <a:noFill/>
        </p:spPr>
        <p:txBody>
          <a:bodyPr wrap="square" rtlCol="0">
            <a:spAutoFit/>
          </a:bodyPr>
          <a:lstStyle/>
          <a:p>
            <a:pPr algn="r"/>
            <a:r>
              <a:rPr lang="en-US" dirty="0">
                <a:solidFill>
                  <a:srgbClr val="0070C0"/>
                </a:solidFill>
              </a:rPr>
              <a:t>IEEE punctured TX PSD mask</a:t>
            </a:r>
          </a:p>
        </p:txBody>
      </p:sp>
      <p:sp>
        <p:nvSpPr>
          <p:cNvPr id="17" name="TextBox 16">
            <a:extLst>
              <a:ext uri="{FF2B5EF4-FFF2-40B4-BE49-F238E27FC236}">
                <a16:creationId xmlns:a16="http://schemas.microsoft.com/office/drawing/2014/main" id="{F4C42679-C9F0-3546-EC05-9236AF88BE5D}"/>
              </a:ext>
            </a:extLst>
          </p:cNvPr>
          <p:cNvSpPr txBox="1"/>
          <p:nvPr/>
        </p:nvSpPr>
        <p:spPr>
          <a:xfrm>
            <a:off x="10305535" y="2228671"/>
            <a:ext cx="1073665" cy="1015663"/>
          </a:xfrm>
          <a:prstGeom prst="rect">
            <a:avLst/>
          </a:prstGeom>
          <a:noFill/>
        </p:spPr>
        <p:txBody>
          <a:bodyPr wrap="square" rtlCol="0">
            <a:spAutoFit/>
          </a:bodyPr>
          <a:lstStyle/>
          <a:p>
            <a:pPr algn="ctr"/>
            <a:r>
              <a:rPr lang="en-US"/>
              <a:t>Here we anticipate that LPI punctured operation can be allowed</a:t>
            </a:r>
          </a:p>
        </p:txBody>
      </p:sp>
      <p:cxnSp>
        <p:nvCxnSpPr>
          <p:cNvPr id="19" name="Straight Arrow Connector 18">
            <a:extLst>
              <a:ext uri="{FF2B5EF4-FFF2-40B4-BE49-F238E27FC236}">
                <a16:creationId xmlns:a16="http://schemas.microsoft.com/office/drawing/2014/main" id="{85A45203-3D05-BD37-12F6-CCB9FB39F4CB}"/>
              </a:ext>
            </a:extLst>
          </p:cNvPr>
          <p:cNvCxnSpPr>
            <a:cxnSpLocks/>
          </p:cNvCxnSpPr>
          <p:nvPr/>
        </p:nvCxnSpPr>
        <p:spPr bwMode="auto">
          <a:xfrm>
            <a:off x="10890422" y="1293340"/>
            <a:ext cx="0" cy="852616"/>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0" name="TextBox 19">
            <a:extLst>
              <a:ext uri="{FF2B5EF4-FFF2-40B4-BE49-F238E27FC236}">
                <a16:creationId xmlns:a16="http://schemas.microsoft.com/office/drawing/2014/main" id="{FD805E4E-7049-10EF-E867-A20EB2BE22C6}"/>
              </a:ext>
            </a:extLst>
          </p:cNvPr>
          <p:cNvSpPr txBox="1"/>
          <p:nvPr/>
        </p:nvSpPr>
        <p:spPr>
          <a:xfrm>
            <a:off x="10610450" y="1481083"/>
            <a:ext cx="370250" cy="461665"/>
          </a:xfrm>
          <a:prstGeom prst="rect">
            <a:avLst/>
          </a:prstGeom>
          <a:noFill/>
        </p:spPr>
        <p:txBody>
          <a:bodyPr wrap="square" rtlCol="0">
            <a:spAutoFit/>
          </a:bodyPr>
          <a:lstStyle/>
          <a:p>
            <a:pPr algn="ctr"/>
            <a:r>
              <a:rPr lang="en-US"/>
              <a:t>20 dB</a:t>
            </a:r>
          </a:p>
        </p:txBody>
      </p:sp>
      <p:cxnSp>
        <p:nvCxnSpPr>
          <p:cNvPr id="23" name="Straight Connector 22">
            <a:extLst>
              <a:ext uri="{FF2B5EF4-FFF2-40B4-BE49-F238E27FC236}">
                <a16:creationId xmlns:a16="http://schemas.microsoft.com/office/drawing/2014/main" id="{9ED3C635-79E9-DF78-443D-8DD91699369E}"/>
              </a:ext>
            </a:extLst>
          </p:cNvPr>
          <p:cNvCxnSpPr>
            <a:cxnSpLocks/>
          </p:cNvCxnSpPr>
          <p:nvPr/>
        </p:nvCxnSpPr>
        <p:spPr bwMode="auto">
          <a:xfrm>
            <a:off x="9870665" y="3932534"/>
            <a:ext cx="134801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Freeform: Shape 23">
            <a:extLst>
              <a:ext uri="{FF2B5EF4-FFF2-40B4-BE49-F238E27FC236}">
                <a16:creationId xmlns:a16="http://schemas.microsoft.com/office/drawing/2014/main" id="{512791CC-595E-06ED-AF79-748FB208E14D}"/>
              </a:ext>
            </a:extLst>
          </p:cNvPr>
          <p:cNvSpPr/>
          <p:nvPr/>
        </p:nvSpPr>
        <p:spPr bwMode="auto">
          <a:xfrm>
            <a:off x="9304753" y="3940771"/>
            <a:ext cx="2611394" cy="1705233"/>
          </a:xfrm>
          <a:custGeom>
            <a:avLst/>
            <a:gdLst>
              <a:gd name="connsiteX0" fmla="*/ 0 w 4744994"/>
              <a:gd name="connsiteY0" fmla="*/ 1639330 h 1705233"/>
              <a:gd name="connsiteX1" fmla="*/ 947351 w 4744994"/>
              <a:gd name="connsiteY1" fmla="*/ 1664043 h 1705233"/>
              <a:gd name="connsiteX2" fmla="*/ 1375719 w 4744994"/>
              <a:gd name="connsiteY2" fmla="*/ 1021492 h 1705233"/>
              <a:gd name="connsiteX3" fmla="*/ 2117124 w 4744994"/>
              <a:gd name="connsiteY3" fmla="*/ 807308 h 1705233"/>
              <a:gd name="connsiteX4" fmla="*/ 2125362 w 4744994"/>
              <a:gd name="connsiteY4" fmla="*/ 0 h 1705233"/>
              <a:gd name="connsiteX5" fmla="*/ 2784389 w 4744994"/>
              <a:gd name="connsiteY5" fmla="*/ 0 h 1705233"/>
              <a:gd name="connsiteX6" fmla="*/ 2825578 w 4744994"/>
              <a:gd name="connsiteY6" fmla="*/ 774357 h 1705233"/>
              <a:gd name="connsiteX7" fmla="*/ 2990335 w 4744994"/>
              <a:gd name="connsiteY7" fmla="*/ 782595 h 1705233"/>
              <a:gd name="connsiteX8" fmla="*/ 3006810 w 4744994"/>
              <a:gd name="connsiteY8" fmla="*/ 16476 h 1705233"/>
              <a:gd name="connsiteX9" fmla="*/ 3295135 w 4744994"/>
              <a:gd name="connsiteY9" fmla="*/ 16476 h 1705233"/>
              <a:gd name="connsiteX10" fmla="*/ 3361038 w 4744994"/>
              <a:gd name="connsiteY10" fmla="*/ 766119 h 1705233"/>
              <a:gd name="connsiteX11" fmla="*/ 3896497 w 4744994"/>
              <a:gd name="connsiteY11" fmla="*/ 1070919 h 1705233"/>
              <a:gd name="connsiteX12" fmla="*/ 4201297 w 4744994"/>
              <a:gd name="connsiteY12" fmla="*/ 1696995 h 1705233"/>
              <a:gd name="connsiteX13" fmla="*/ 4744994 w 4744994"/>
              <a:gd name="connsiteY13" fmla="*/ 1705233 h 1705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4994" h="1705233">
                <a:moveTo>
                  <a:pt x="0" y="1639330"/>
                </a:moveTo>
                <a:lnTo>
                  <a:pt x="947351" y="1664043"/>
                </a:lnTo>
                <a:lnTo>
                  <a:pt x="1375719" y="1021492"/>
                </a:lnTo>
                <a:lnTo>
                  <a:pt x="2117124" y="807308"/>
                </a:lnTo>
                <a:lnTo>
                  <a:pt x="2125362" y="0"/>
                </a:lnTo>
                <a:lnTo>
                  <a:pt x="2784389" y="0"/>
                </a:lnTo>
                <a:lnTo>
                  <a:pt x="2825578" y="774357"/>
                </a:lnTo>
                <a:lnTo>
                  <a:pt x="2990335" y="782595"/>
                </a:lnTo>
                <a:lnTo>
                  <a:pt x="3006810" y="16476"/>
                </a:lnTo>
                <a:lnTo>
                  <a:pt x="3295135" y="16476"/>
                </a:lnTo>
                <a:lnTo>
                  <a:pt x="3361038" y="766119"/>
                </a:lnTo>
                <a:lnTo>
                  <a:pt x="3896497" y="1070919"/>
                </a:lnTo>
                <a:lnTo>
                  <a:pt x="4201297" y="1696995"/>
                </a:lnTo>
                <a:lnTo>
                  <a:pt x="4744994" y="1705233"/>
                </a:lnTo>
              </a:path>
            </a:pathLst>
          </a:cu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Freeform: Shape 24">
            <a:extLst>
              <a:ext uri="{FF2B5EF4-FFF2-40B4-BE49-F238E27FC236}">
                <a16:creationId xmlns:a16="http://schemas.microsoft.com/office/drawing/2014/main" id="{F3D428FA-5B46-1F78-8145-3B8D414AA235}"/>
              </a:ext>
            </a:extLst>
          </p:cNvPr>
          <p:cNvSpPr/>
          <p:nvPr/>
        </p:nvSpPr>
        <p:spPr bwMode="auto">
          <a:xfrm>
            <a:off x="9372548" y="3644208"/>
            <a:ext cx="2230566" cy="1346427"/>
          </a:xfrm>
          <a:custGeom>
            <a:avLst/>
            <a:gdLst>
              <a:gd name="connsiteX0" fmla="*/ 0 w 4053016"/>
              <a:gd name="connsiteY0" fmla="*/ 510746 h 518984"/>
              <a:gd name="connsiteX1" fmla="*/ 1285102 w 4053016"/>
              <a:gd name="connsiteY1" fmla="*/ 518984 h 518984"/>
              <a:gd name="connsiteX2" fmla="*/ 1425146 w 4053016"/>
              <a:gd name="connsiteY2" fmla="*/ 0 h 518984"/>
              <a:gd name="connsiteX3" fmla="*/ 2644346 w 4053016"/>
              <a:gd name="connsiteY3" fmla="*/ 24714 h 518984"/>
              <a:gd name="connsiteX4" fmla="*/ 2685535 w 4053016"/>
              <a:gd name="connsiteY4" fmla="*/ 461319 h 518984"/>
              <a:gd name="connsiteX5" fmla="*/ 2833816 w 4053016"/>
              <a:gd name="connsiteY5" fmla="*/ 461319 h 518984"/>
              <a:gd name="connsiteX6" fmla="*/ 2858529 w 4053016"/>
              <a:gd name="connsiteY6" fmla="*/ 49427 h 518984"/>
              <a:gd name="connsiteX7" fmla="*/ 4053016 w 4053016"/>
              <a:gd name="connsiteY7" fmla="*/ 41190 h 518984"/>
              <a:gd name="connsiteX0" fmla="*/ 0 w 4053016"/>
              <a:gd name="connsiteY0" fmla="*/ 510746 h 518984"/>
              <a:gd name="connsiteX1" fmla="*/ 1285102 w 4053016"/>
              <a:gd name="connsiteY1" fmla="*/ 518984 h 518984"/>
              <a:gd name="connsiteX2" fmla="*/ 1425146 w 4053016"/>
              <a:gd name="connsiteY2" fmla="*/ 0 h 518984"/>
              <a:gd name="connsiteX3" fmla="*/ 2689250 w 4053016"/>
              <a:gd name="connsiteY3" fmla="*/ 2331 h 518984"/>
              <a:gd name="connsiteX4" fmla="*/ 2685535 w 4053016"/>
              <a:gd name="connsiteY4" fmla="*/ 461319 h 518984"/>
              <a:gd name="connsiteX5" fmla="*/ 2833816 w 4053016"/>
              <a:gd name="connsiteY5" fmla="*/ 461319 h 518984"/>
              <a:gd name="connsiteX6" fmla="*/ 2858529 w 4053016"/>
              <a:gd name="connsiteY6" fmla="*/ 49427 h 518984"/>
              <a:gd name="connsiteX7" fmla="*/ 4053016 w 4053016"/>
              <a:gd name="connsiteY7" fmla="*/ 41190 h 518984"/>
              <a:gd name="connsiteX0" fmla="*/ 0 w 4053016"/>
              <a:gd name="connsiteY0" fmla="*/ 510746 h 518984"/>
              <a:gd name="connsiteX1" fmla="*/ 1285102 w 4053016"/>
              <a:gd name="connsiteY1" fmla="*/ 518984 h 518984"/>
              <a:gd name="connsiteX2" fmla="*/ 1425146 w 4053016"/>
              <a:gd name="connsiteY2" fmla="*/ 0 h 518984"/>
              <a:gd name="connsiteX3" fmla="*/ 2689250 w 4053016"/>
              <a:gd name="connsiteY3" fmla="*/ 2331 h 518984"/>
              <a:gd name="connsiteX4" fmla="*/ 2730442 w 4053016"/>
              <a:gd name="connsiteY4" fmla="*/ 461319 h 518984"/>
              <a:gd name="connsiteX5" fmla="*/ 2833816 w 4053016"/>
              <a:gd name="connsiteY5" fmla="*/ 461319 h 518984"/>
              <a:gd name="connsiteX6" fmla="*/ 2858529 w 4053016"/>
              <a:gd name="connsiteY6" fmla="*/ 49427 h 518984"/>
              <a:gd name="connsiteX7" fmla="*/ 4053016 w 4053016"/>
              <a:gd name="connsiteY7" fmla="*/ 41190 h 518984"/>
              <a:gd name="connsiteX0" fmla="*/ 0 w 4053016"/>
              <a:gd name="connsiteY0" fmla="*/ 510746 h 920153"/>
              <a:gd name="connsiteX1" fmla="*/ 1285102 w 4053016"/>
              <a:gd name="connsiteY1" fmla="*/ 518984 h 920153"/>
              <a:gd name="connsiteX2" fmla="*/ 1425146 w 4053016"/>
              <a:gd name="connsiteY2" fmla="*/ 0 h 920153"/>
              <a:gd name="connsiteX3" fmla="*/ 2689250 w 4053016"/>
              <a:gd name="connsiteY3" fmla="*/ 2331 h 920153"/>
              <a:gd name="connsiteX4" fmla="*/ 2730442 w 4053016"/>
              <a:gd name="connsiteY4" fmla="*/ 461319 h 920153"/>
              <a:gd name="connsiteX5" fmla="*/ 2788910 w 4053016"/>
              <a:gd name="connsiteY5" fmla="*/ 920153 h 920153"/>
              <a:gd name="connsiteX6" fmla="*/ 2858529 w 4053016"/>
              <a:gd name="connsiteY6" fmla="*/ 49427 h 920153"/>
              <a:gd name="connsiteX7" fmla="*/ 4053016 w 4053016"/>
              <a:gd name="connsiteY7" fmla="*/ 41190 h 920153"/>
              <a:gd name="connsiteX0" fmla="*/ 0 w 4053016"/>
              <a:gd name="connsiteY0" fmla="*/ 510746 h 920529"/>
              <a:gd name="connsiteX1" fmla="*/ 1285102 w 4053016"/>
              <a:gd name="connsiteY1" fmla="*/ 518984 h 920529"/>
              <a:gd name="connsiteX2" fmla="*/ 1425146 w 4053016"/>
              <a:gd name="connsiteY2" fmla="*/ 0 h 920529"/>
              <a:gd name="connsiteX3" fmla="*/ 2689250 w 4053016"/>
              <a:gd name="connsiteY3" fmla="*/ 2331 h 920529"/>
              <a:gd name="connsiteX4" fmla="*/ 2730442 w 4053016"/>
              <a:gd name="connsiteY4" fmla="*/ 461319 h 920529"/>
              <a:gd name="connsiteX5" fmla="*/ 2788910 w 4053016"/>
              <a:gd name="connsiteY5" fmla="*/ 920153 h 920529"/>
              <a:gd name="connsiteX6" fmla="*/ 2858529 w 4053016"/>
              <a:gd name="connsiteY6" fmla="*/ 49427 h 920529"/>
              <a:gd name="connsiteX7" fmla="*/ 4053016 w 4053016"/>
              <a:gd name="connsiteY7" fmla="*/ 41190 h 920529"/>
              <a:gd name="connsiteX0" fmla="*/ 0 w 4053016"/>
              <a:gd name="connsiteY0" fmla="*/ 510746 h 914937"/>
              <a:gd name="connsiteX1" fmla="*/ 1285102 w 4053016"/>
              <a:gd name="connsiteY1" fmla="*/ 518984 h 914937"/>
              <a:gd name="connsiteX2" fmla="*/ 1425146 w 4053016"/>
              <a:gd name="connsiteY2" fmla="*/ 0 h 914937"/>
              <a:gd name="connsiteX3" fmla="*/ 2689250 w 4053016"/>
              <a:gd name="connsiteY3" fmla="*/ 2331 h 914937"/>
              <a:gd name="connsiteX4" fmla="*/ 2730442 w 4053016"/>
              <a:gd name="connsiteY4" fmla="*/ 461319 h 914937"/>
              <a:gd name="connsiteX5" fmla="*/ 2908657 w 4053016"/>
              <a:gd name="connsiteY5" fmla="*/ 914558 h 914937"/>
              <a:gd name="connsiteX6" fmla="*/ 2858529 w 4053016"/>
              <a:gd name="connsiteY6" fmla="*/ 49427 h 914937"/>
              <a:gd name="connsiteX7" fmla="*/ 4053016 w 4053016"/>
              <a:gd name="connsiteY7" fmla="*/ 41190 h 914937"/>
              <a:gd name="connsiteX0" fmla="*/ 0 w 4053016"/>
              <a:gd name="connsiteY0" fmla="*/ 510746 h 914937"/>
              <a:gd name="connsiteX1" fmla="*/ 1285102 w 4053016"/>
              <a:gd name="connsiteY1" fmla="*/ 518984 h 914937"/>
              <a:gd name="connsiteX2" fmla="*/ 1425146 w 4053016"/>
              <a:gd name="connsiteY2" fmla="*/ 0 h 914937"/>
              <a:gd name="connsiteX3" fmla="*/ 2689250 w 4053016"/>
              <a:gd name="connsiteY3" fmla="*/ 2331 h 914937"/>
              <a:gd name="connsiteX4" fmla="*/ 2745411 w 4053016"/>
              <a:gd name="connsiteY4" fmla="*/ 914556 h 914937"/>
              <a:gd name="connsiteX5" fmla="*/ 2908657 w 4053016"/>
              <a:gd name="connsiteY5" fmla="*/ 914558 h 914937"/>
              <a:gd name="connsiteX6" fmla="*/ 2858529 w 4053016"/>
              <a:gd name="connsiteY6" fmla="*/ 49427 h 914937"/>
              <a:gd name="connsiteX7" fmla="*/ 4053016 w 4053016"/>
              <a:gd name="connsiteY7" fmla="*/ 41190 h 914937"/>
              <a:gd name="connsiteX0" fmla="*/ 0 w 4053016"/>
              <a:gd name="connsiteY0" fmla="*/ 510746 h 914556"/>
              <a:gd name="connsiteX1" fmla="*/ 1285102 w 4053016"/>
              <a:gd name="connsiteY1" fmla="*/ 518984 h 914556"/>
              <a:gd name="connsiteX2" fmla="*/ 1425146 w 4053016"/>
              <a:gd name="connsiteY2" fmla="*/ 0 h 914556"/>
              <a:gd name="connsiteX3" fmla="*/ 2689250 w 4053016"/>
              <a:gd name="connsiteY3" fmla="*/ 2331 h 914556"/>
              <a:gd name="connsiteX4" fmla="*/ 2745411 w 4053016"/>
              <a:gd name="connsiteY4" fmla="*/ 914556 h 914556"/>
              <a:gd name="connsiteX5" fmla="*/ 2833815 w 4053016"/>
              <a:gd name="connsiteY5" fmla="*/ 908962 h 914556"/>
              <a:gd name="connsiteX6" fmla="*/ 2858529 w 4053016"/>
              <a:gd name="connsiteY6" fmla="*/ 49427 h 914556"/>
              <a:gd name="connsiteX7" fmla="*/ 4053016 w 4053016"/>
              <a:gd name="connsiteY7" fmla="*/ 41190 h 914556"/>
              <a:gd name="connsiteX0" fmla="*/ 0 w 4053016"/>
              <a:gd name="connsiteY0" fmla="*/ 510746 h 914556"/>
              <a:gd name="connsiteX1" fmla="*/ 1285102 w 4053016"/>
              <a:gd name="connsiteY1" fmla="*/ 518984 h 914556"/>
              <a:gd name="connsiteX2" fmla="*/ 1425146 w 4053016"/>
              <a:gd name="connsiteY2" fmla="*/ 0 h 914556"/>
              <a:gd name="connsiteX3" fmla="*/ 2689250 w 4053016"/>
              <a:gd name="connsiteY3" fmla="*/ 2331 h 914556"/>
              <a:gd name="connsiteX4" fmla="*/ 2745411 w 4053016"/>
              <a:gd name="connsiteY4" fmla="*/ 914556 h 914556"/>
              <a:gd name="connsiteX5" fmla="*/ 2833815 w 4053016"/>
              <a:gd name="connsiteY5" fmla="*/ 908962 h 914556"/>
              <a:gd name="connsiteX6" fmla="*/ 2858529 w 4053016"/>
              <a:gd name="connsiteY6" fmla="*/ 49427 h 914556"/>
              <a:gd name="connsiteX7" fmla="*/ 4053016 w 4053016"/>
              <a:gd name="connsiteY7" fmla="*/ 41190 h 914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3016" h="914556">
                <a:moveTo>
                  <a:pt x="0" y="510746"/>
                </a:moveTo>
                <a:lnTo>
                  <a:pt x="1285102" y="518984"/>
                </a:lnTo>
                <a:lnTo>
                  <a:pt x="1425146" y="0"/>
                </a:lnTo>
                <a:lnTo>
                  <a:pt x="2689250" y="2331"/>
                </a:lnTo>
                <a:cubicBezTo>
                  <a:pt x="2688012" y="155327"/>
                  <a:pt x="2746649" y="761560"/>
                  <a:pt x="2745411" y="914556"/>
                </a:cubicBezTo>
                <a:lnTo>
                  <a:pt x="2833815" y="908962"/>
                </a:lnTo>
                <a:cubicBezTo>
                  <a:pt x="2846172" y="479194"/>
                  <a:pt x="2835323" y="339669"/>
                  <a:pt x="2858529" y="49427"/>
                </a:cubicBezTo>
                <a:lnTo>
                  <a:pt x="4053016" y="41190"/>
                </a:lnTo>
              </a:path>
            </a:pathLst>
          </a:cu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B5CD1AE5-8B44-0FE8-71FF-9AF2A98E2E67}"/>
              </a:ext>
            </a:extLst>
          </p:cNvPr>
          <p:cNvSpPr txBox="1"/>
          <p:nvPr/>
        </p:nvSpPr>
        <p:spPr>
          <a:xfrm>
            <a:off x="8876132" y="3928414"/>
            <a:ext cx="843262" cy="461665"/>
          </a:xfrm>
          <a:prstGeom prst="rect">
            <a:avLst/>
          </a:prstGeom>
          <a:noFill/>
        </p:spPr>
        <p:txBody>
          <a:bodyPr wrap="square" rtlCol="0">
            <a:spAutoFit/>
          </a:bodyPr>
          <a:lstStyle/>
          <a:p>
            <a:pPr algn="r"/>
            <a:r>
              <a:rPr lang="en-US"/>
              <a:t>LPI power with CCA</a:t>
            </a:r>
          </a:p>
        </p:txBody>
      </p:sp>
      <p:sp>
        <p:nvSpPr>
          <p:cNvPr id="27" name="TextBox 26">
            <a:extLst>
              <a:ext uri="{FF2B5EF4-FFF2-40B4-BE49-F238E27FC236}">
                <a16:creationId xmlns:a16="http://schemas.microsoft.com/office/drawing/2014/main" id="{F5FCB733-344F-794E-5F6B-BA58A7399431}"/>
              </a:ext>
            </a:extLst>
          </p:cNvPr>
          <p:cNvSpPr txBox="1"/>
          <p:nvPr/>
        </p:nvSpPr>
        <p:spPr>
          <a:xfrm>
            <a:off x="8492781" y="4623830"/>
            <a:ext cx="1178754" cy="461665"/>
          </a:xfrm>
          <a:prstGeom prst="rect">
            <a:avLst/>
          </a:prstGeom>
          <a:noFill/>
        </p:spPr>
        <p:txBody>
          <a:bodyPr wrap="square" rtlCol="0">
            <a:spAutoFit/>
          </a:bodyPr>
          <a:lstStyle/>
          <a:p>
            <a:pPr algn="r"/>
            <a:r>
              <a:rPr lang="en-US" dirty="0">
                <a:solidFill>
                  <a:srgbClr val="0070C0"/>
                </a:solidFill>
              </a:rPr>
              <a:t>IEEE punctured TX PSD mask</a:t>
            </a:r>
          </a:p>
        </p:txBody>
      </p:sp>
      <p:sp>
        <p:nvSpPr>
          <p:cNvPr id="28" name="TextBox 27">
            <a:extLst>
              <a:ext uri="{FF2B5EF4-FFF2-40B4-BE49-F238E27FC236}">
                <a16:creationId xmlns:a16="http://schemas.microsoft.com/office/drawing/2014/main" id="{DFB20984-8CD6-705B-20F6-DE0417C47A69}"/>
              </a:ext>
            </a:extLst>
          </p:cNvPr>
          <p:cNvSpPr txBox="1"/>
          <p:nvPr/>
        </p:nvSpPr>
        <p:spPr>
          <a:xfrm>
            <a:off x="10145012" y="5033989"/>
            <a:ext cx="1073665" cy="1015663"/>
          </a:xfrm>
          <a:prstGeom prst="rect">
            <a:avLst/>
          </a:prstGeom>
          <a:noFill/>
        </p:spPr>
        <p:txBody>
          <a:bodyPr wrap="square" rtlCol="0">
            <a:spAutoFit/>
          </a:bodyPr>
          <a:lstStyle/>
          <a:p>
            <a:pPr algn="ctr"/>
            <a:r>
              <a:rPr lang="en-US"/>
              <a:t>Here the S.C. AP cannot enable punctured operation</a:t>
            </a:r>
          </a:p>
        </p:txBody>
      </p:sp>
      <p:cxnSp>
        <p:nvCxnSpPr>
          <p:cNvPr id="29" name="Straight Arrow Connector 28">
            <a:extLst>
              <a:ext uri="{FF2B5EF4-FFF2-40B4-BE49-F238E27FC236}">
                <a16:creationId xmlns:a16="http://schemas.microsoft.com/office/drawing/2014/main" id="{5FF577DC-E655-2D1A-3197-BF0D219B945B}"/>
              </a:ext>
            </a:extLst>
          </p:cNvPr>
          <p:cNvCxnSpPr>
            <a:cxnSpLocks/>
          </p:cNvCxnSpPr>
          <p:nvPr/>
        </p:nvCxnSpPr>
        <p:spPr bwMode="auto">
          <a:xfrm>
            <a:off x="10729899" y="3940771"/>
            <a:ext cx="0" cy="852616"/>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0" name="TextBox 29">
            <a:extLst>
              <a:ext uri="{FF2B5EF4-FFF2-40B4-BE49-F238E27FC236}">
                <a16:creationId xmlns:a16="http://schemas.microsoft.com/office/drawing/2014/main" id="{DAEDD08F-7E03-3E01-240D-36C2DABD7E08}"/>
              </a:ext>
            </a:extLst>
          </p:cNvPr>
          <p:cNvSpPr txBox="1"/>
          <p:nvPr/>
        </p:nvSpPr>
        <p:spPr>
          <a:xfrm>
            <a:off x="10449927" y="4128514"/>
            <a:ext cx="370250" cy="461665"/>
          </a:xfrm>
          <a:prstGeom prst="rect">
            <a:avLst/>
          </a:prstGeom>
          <a:noFill/>
        </p:spPr>
        <p:txBody>
          <a:bodyPr wrap="square" rtlCol="0">
            <a:spAutoFit/>
          </a:bodyPr>
          <a:lstStyle/>
          <a:p>
            <a:pPr algn="ctr"/>
            <a:r>
              <a:rPr lang="en-US"/>
              <a:t>20 dB</a:t>
            </a:r>
          </a:p>
        </p:txBody>
      </p:sp>
    </p:spTree>
    <p:extLst>
      <p:ext uri="{BB962C8B-B14F-4D97-AF65-F5344CB8AC3E}">
        <p14:creationId xmlns:p14="http://schemas.microsoft.com/office/powerpoint/2010/main" val="1610161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CAB1D-CB35-91E9-8BB6-0241D18F48D0}"/>
              </a:ext>
            </a:extLst>
          </p:cNvPr>
          <p:cNvSpPr>
            <a:spLocks noGrp="1"/>
          </p:cNvSpPr>
          <p:nvPr>
            <p:ph type="title"/>
          </p:nvPr>
        </p:nvSpPr>
        <p:spPr/>
        <p:txBody>
          <a:bodyPr/>
          <a:lstStyle/>
          <a:p>
            <a:r>
              <a:rPr lang="en-US" sz="3200"/>
              <a:t>Summary</a:t>
            </a:r>
          </a:p>
        </p:txBody>
      </p:sp>
      <p:sp>
        <p:nvSpPr>
          <p:cNvPr id="3" name="Content Placeholder 2">
            <a:extLst>
              <a:ext uri="{FF2B5EF4-FFF2-40B4-BE49-F238E27FC236}">
                <a16:creationId xmlns:a16="http://schemas.microsoft.com/office/drawing/2014/main" id="{5871A489-E33F-2586-7652-829AAD52E5C3}"/>
              </a:ext>
            </a:extLst>
          </p:cNvPr>
          <p:cNvSpPr>
            <a:spLocks noGrp="1"/>
          </p:cNvSpPr>
          <p:nvPr>
            <p:ph idx="1"/>
          </p:nvPr>
        </p:nvSpPr>
        <p:spPr>
          <a:xfrm>
            <a:off x="914400" y="1447800"/>
            <a:ext cx="10363200" cy="4724400"/>
          </a:xfrm>
        </p:spPr>
        <p:txBody>
          <a:bodyPr/>
          <a:lstStyle/>
          <a:p>
            <a:r>
              <a:rPr lang="en-US" sz="2000" dirty="0"/>
              <a:t>We want the Simultaneous Composite AP:</a:t>
            </a:r>
          </a:p>
          <a:p>
            <a:pPr lvl="1"/>
            <a:r>
              <a:rPr lang="en-US" sz="2000" dirty="0"/>
              <a:t>To provide service to every class of clients </a:t>
            </a:r>
          </a:p>
          <a:p>
            <a:pPr lvl="1"/>
            <a:r>
              <a:rPr lang="en-US" sz="2000" dirty="0"/>
              <a:t>To have every 802.11 feature available, including PPDU puncturing </a:t>
            </a:r>
          </a:p>
          <a:p>
            <a:r>
              <a:rPr lang="en-US" sz="2000" dirty="0"/>
              <a:t>FCC currently does not permit PPDU Puncturing in LPI BSSs as an allowed method to protect incumbents</a:t>
            </a:r>
          </a:p>
          <a:p>
            <a:pPr lvl="1"/>
            <a:r>
              <a:rPr lang="en-US" sz="2000" dirty="0"/>
              <a:t>If an incumbent occupies the upper or lower half of an 80 MHz channel, the LPI BSS bandwidth drops to 40 MHz</a:t>
            </a:r>
          </a:p>
          <a:p>
            <a:pPr lvl="1"/>
            <a:r>
              <a:rPr lang="en-US" sz="2000" dirty="0"/>
              <a:t>If an incumbent occupies the upper or lower half of a 160 MHz channel, the LPI BSS bandwidth drops to 80 MHz</a:t>
            </a:r>
          </a:p>
          <a:p>
            <a:r>
              <a:rPr lang="en-US" sz="2000" dirty="0"/>
              <a:t>However, we see good prospects for FCC allowing PPDU puncturing by LPI APs and clients in the BSSs of Simultaneous Composite APs as long as the AFC response for the punctured channel(s) exceeds the maximum power that LPI APs and clients transmit in the punctured channel</a:t>
            </a:r>
          </a:p>
          <a:p>
            <a:r>
              <a:rPr lang="en-US" sz="2000" dirty="0"/>
              <a:t>No new protocol is required; just new AP behavior and its TPE element contents</a:t>
            </a:r>
          </a:p>
        </p:txBody>
      </p:sp>
      <p:sp>
        <p:nvSpPr>
          <p:cNvPr id="4" name="Slide Number Placeholder 3">
            <a:extLst>
              <a:ext uri="{FF2B5EF4-FFF2-40B4-BE49-F238E27FC236}">
                <a16:creationId xmlns:a16="http://schemas.microsoft.com/office/drawing/2014/main" id="{3BC6C718-1484-DC98-9DF2-341D0BD96EF7}"/>
              </a:ext>
            </a:extLst>
          </p:cNvPr>
          <p:cNvSpPr>
            <a:spLocks noGrp="1"/>
          </p:cNvSpPr>
          <p:nvPr>
            <p:ph type="sldNum" sz="quarter" idx="11"/>
          </p:nvPr>
        </p:nvSpPr>
        <p:spPr/>
        <p:txBody>
          <a:bodyPr/>
          <a:lstStyle/>
          <a:p>
            <a:pPr>
              <a:defRPr/>
            </a:pPr>
            <a:r>
              <a:rPr lang="en-US"/>
              <a:t>Slide </a:t>
            </a:r>
            <a:fld id="{F6767D18-6D98-4A5E-947F-970B8694D7C8}" type="slidenum">
              <a:rPr lang="en-US" dirty="0" smtClean="0"/>
              <a:pPr>
                <a:defRPr/>
              </a:pPr>
              <a:t>9</a:t>
            </a:fld>
            <a:endParaRPr lang="en-US"/>
          </a:p>
        </p:txBody>
      </p:sp>
      <p:sp>
        <p:nvSpPr>
          <p:cNvPr id="5" name="Footer Placeholder 4">
            <a:extLst>
              <a:ext uri="{FF2B5EF4-FFF2-40B4-BE49-F238E27FC236}">
                <a16:creationId xmlns:a16="http://schemas.microsoft.com/office/drawing/2014/main" id="{63035DA2-4530-BB89-356C-40D85ED3FD00}"/>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81631847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3853</Words>
  <Application>Microsoft Macintosh PowerPoint</Application>
  <PresentationFormat>Widescreen</PresentationFormat>
  <Paragraphs>1194</Paragraphs>
  <Slides>22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802-11-Submission</vt:lpstr>
      <vt:lpstr>LPI PPDU Puncturing  Follow Up</vt:lpstr>
      <vt:lpstr>The industry is seeking that Simultaneous Composite APs (Indoor SP APs) provide pervasive interoperability for all clients</vt:lpstr>
      <vt:lpstr>Simultaneous Composite APs Support All Client Flavors (USA)  … for UNII5/7 control channels</vt:lpstr>
      <vt:lpstr>However, although allowed for SP APs, PPDU puncturing is currently not allowed for LPI APs</vt:lpstr>
      <vt:lpstr>Thus, Simultaneous Composite APs (Indoor SP APs) are not (yet) providing the characteristics that the industry seeks</vt:lpstr>
      <vt:lpstr>Guide for the Following Slide</vt:lpstr>
      <vt:lpstr>The Problem with Not Having Puncturing and the Benefit of Having It (Mid of 160MHz)</vt:lpstr>
      <vt:lpstr>Solution – Use AFC info and IEEE Tx PSD mask</vt:lpstr>
      <vt:lpstr>Summary</vt:lpstr>
      <vt:lpstr>Strawpoll</vt:lpstr>
      <vt:lpstr>Reference</vt:lpstr>
      <vt:lpstr>Current 6GHz Equipment Classes (FCC) </vt:lpstr>
      <vt:lpstr>Current Regulatory View (6GHz SP) </vt:lpstr>
      <vt:lpstr>First, LPI was allowed by regulators and  PPDU puncturing was defined by IEEE 802.11</vt:lpstr>
      <vt:lpstr>Second, FCC denied Channel Puncturing with LPI BSSs  (See backup for SP) </vt:lpstr>
      <vt:lpstr>Third, FCC relaxed this position …</vt:lpstr>
      <vt:lpstr>… But this relaxation requires extensive testing and DFS-like signal processing so that incumbents remain protected</vt:lpstr>
      <vt:lpstr>Sidebar: the testing calls out 26 dB or 99%, but 26 dB is challenging for 802.11 whereas 99% is much more achievable</vt:lpstr>
      <vt:lpstr>The Problem with Not Having Puncturing and the Benefit of Having It  (Edge of 80MHz)</vt:lpstr>
      <vt:lpstr>The Problem with Not Having Puncturing and the Benefit of Having It  (Inner portion of 80MHz)</vt:lpstr>
      <vt:lpstr>The Problem with Not Having Puncturing and the Benefit of Having It   (Edge of 160MHz)</vt:lpstr>
      <vt:lpstr>The Problem with Not Having Puncturing and the Benefit of Having It  (Mid-20 MHz within 160 MHz)</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LPI Static Preamble Puncturing</dc:title>
  <dc:subject/>
  <dc:creator/>
  <cp:keywords>24/0534</cp:keywords>
  <dc:description/>
  <cp:revision>2</cp:revision>
  <dcterms:created xsi:type="dcterms:W3CDTF">2011-09-19T06:02:14Z</dcterms:created>
  <dcterms:modified xsi:type="dcterms:W3CDTF">2024-11-12T17:14:55Z</dcterms:modified>
  <cp:category>Pelin Salem, Cisco Systems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2024-11-08T01:58:14Z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4bdf1d6f-f57f-4490-856e-8e25f2a682a4</vt:lpwstr>
  </property>
  <property fmtid="{D5CDD505-2E9C-101B-9397-08002B2CF9AE}" pid="8" name="MSIP_Label_a189e4fd-a2fa-47bf-9b21-17f706ee2968_ContentBits">
    <vt:lpwstr>2</vt:lpwstr>
  </property>
  <property fmtid="{D5CDD505-2E9C-101B-9397-08002B2CF9AE}" pid="9" name="ClassificationContentMarkingFooterLocations">
    <vt:lpwstr>802-11-Submission:5</vt:lpwstr>
  </property>
  <property fmtid="{D5CDD505-2E9C-101B-9397-08002B2CF9AE}" pid="10" name="ClassificationContentMarkingFooterText">
    <vt:lpwstr>-</vt:lpwstr>
  </property>
</Properties>
</file>