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9" r:id="rId2"/>
  </p:sldMasterIdLst>
  <p:notesMasterIdLst>
    <p:notesMasterId r:id="rId36"/>
  </p:notesMasterIdLst>
  <p:handoutMasterIdLst>
    <p:handoutMasterId r:id="rId37"/>
  </p:handoutMasterIdLst>
  <p:sldIdLst>
    <p:sldId id="1263" r:id="rId3"/>
    <p:sldId id="1266" r:id="rId4"/>
    <p:sldId id="1267" r:id="rId5"/>
    <p:sldId id="1268" r:id="rId6"/>
    <p:sldId id="1269" r:id="rId7"/>
    <p:sldId id="1270" r:id="rId8"/>
    <p:sldId id="1271" r:id="rId9"/>
    <p:sldId id="1272" r:id="rId10"/>
    <p:sldId id="1273" r:id="rId11"/>
    <p:sldId id="1274" r:id="rId12"/>
    <p:sldId id="1275" r:id="rId13"/>
    <p:sldId id="1276" r:id="rId14"/>
    <p:sldId id="1278" r:id="rId15"/>
    <p:sldId id="1279" r:id="rId16"/>
    <p:sldId id="1310" r:id="rId17"/>
    <p:sldId id="1296" r:id="rId18"/>
    <p:sldId id="1283" r:id="rId19"/>
    <p:sldId id="1284" r:id="rId20"/>
    <p:sldId id="1366" r:id="rId21"/>
    <p:sldId id="1361" r:id="rId22"/>
    <p:sldId id="1287" r:id="rId23"/>
    <p:sldId id="1362" r:id="rId24"/>
    <p:sldId id="1336" r:id="rId25"/>
    <p:sldId id="1363" r:id="rId26"/>
    <p:sldId id="1313" r:id="rId27"/>
    <p:sldId id="1368" r:id="rId28"/>
    <p:sldId id="1369" r:id="rId29"/>
    <p:sldId id="1365" r:id="rId30"/>
    <p:sldId id="1367" r:id="rId31"/>
    <p:sldId id="1364" r:id="rId32"/>
    <p:sldId id="1291" r:id="rId33"/>
    <p:sldId id="1346" r:id="rId34"/>
    <p:sldId id="1347" r:id="rId35"/>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5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94" autoAdjust="0"/>
    <p:restoredTop sz="95405"/>
  </p:normalViewPr>
  <p:slideViewPr>
    <p:cSldViewPr showGuides="1">
      <p:cViewPr varScale="1">
        <p:scale>
          <a:sx n="79" d="100"/>
          <a:sy n="79" d="100"/>
        </p:scale>
        <p:origin x="324" y="68"/>
      </p:cViewPr>
      <p:guideLst>
        <p:guide orient="horz" pos="2160"/>
        <p:guide pos="3852"/>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Jul 2024</a:t>
            </a:r>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Jul 2024</a:t>
            </a:r>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Jul 2023</a:t>
            </a:r>
            <a:endParaRPr lang="en-US" dirty="0"/>
          </a:p>
        </p:txBody>
      </p:sp>
    </p:spTree>
  </p:cSld>
  <p:clrMapOvr>
    <a:masterClrMapping/>
  </p:clrMapOvr>
  <p:hf hdr="0"/>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Jul 2023</a:t>
            </a:r>
            <a:endParaRPr lang="en-US" dirty="0"/>
          </a:p>
        </p:txBody>
      </p:sp>
    </p:spTree>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theme" Target="../theme/theme2.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Jul 2024</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24</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1066</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r4</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Jul 2024</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24</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1066</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r4</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7.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hyperlink" Target="https://cvent.me/dkO9BB"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3/11-23-2158-00-0amp-802-11-amp-sg-meeting-minutes-for-november-2023-plenary.docx" TargetMode="External"/><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7.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Jul 2024</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 TGbp </a:t>
            </a:r>
            <a:r>
              <a:rPr lang="en-US" altLang="en-US" kern="0" dirty="0" smtClean="0"/>
              <a:t>Meeting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Jul Plenary 2024 Session</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2024-07-01</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477" name="Document" r:id="rId3" imgW="8336280" imgH="1019810" progId="Word.Document.8">
                  <p:embed/>
                </p:oleObj>
              </mc:Choice>
              <mc:Fallback>
                <p:oleObj name="Document" r:id="rId3" imgW="8336280" imgH="1019810" progId="Word.Document.8">
                  <p:embed/>
                  <p:pic>
                    <p:nvPicPr>
                      <p:cNvPr id="0" name="Object 11"/>
                      <p:cNvPicPr/>
                      <p:nvPr/>
                    </p:nvPicPr>
                    <p:blipFill>
                      <a:blip r:embed="rId4"/>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7"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9"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7"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495726"/>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solidFill>
                  <a:schemeClr val="tx1"/>
                </a:solidFill>
              </a:rPr>
              <a:t>Suggested Best Practices in Mix-mode Meetings</a:t>
            </a:r>
            <a:endParaRPr lang="zh-CN" altLang="en-US" sz="3200" kern="0" dirty="0">
              <a:solidFill>
                <a:schemeClr val="tx1"/>
              </a:solidFill>
            </a:endParaRPr>
          </a:p>
        </p:txBody>
      </p:sp>
      <p:sp>
        <p:nvSpPr>
          <p:cNvPr id="6" name="内容占位符 2"/>
          <p:cNvSpPr txBox="1"/>
          <p:nvPr/>
        </p:nvSpPr>
        <p:spPr>
          <a:xfrm>
            <a:off x="928680" y="1866106"/>
            <a:ext cx="10361613" cy="4494213"/>
          </a:xfrm>
          <a:prstGeom prst="rect">
            <a:avLst/>
          </a:prstGeom>
        </p:spPr>
        <p:txBody>
          <a:bodyPr>
            <a:normAutofit fontScale="85000"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57200" indent="-457200">
              <a:buAutoNum type="arabicPeriod"/>
            </a:pPr>
            <a:r>
              <a:rPr lang="en-US" altLang="zh-CN" sz="2000" dirty="0"/>
              <a:t>One central laptop/computer per meeting connects at head table.</a:t>
            </a:r>
          </a:p>
          <a:p>
            <a:pPr marL="457200" indent="-457200">
              <a:buAutoNum type="arabicPeriod"/>
            </a:pPr>
            <a:r>
              <a:rPr lang="en-US" altLang="zh-CN" sz="2000" dirty="0"/>
              <a:t>Local speakers queue/speak only at a microphone when called on.</a:t>
            </a:r>
          </a:p>
          <a:p>
            <a:pPr marL="457200" indent="-457200">
              <a:buAutoNum type="arabicPeriod"/>
            </a:pPr>
            <a:r>
              <a:rPr lang="en-US" altLang="zh-CN" sz="2000" dirty="0"/>
              <a:t>Remote speakers request to speak via chat window and only speak when called on.</a:t>
            </a:r>
          </a:p>
          <a:p>
            <a:pPr marL="457200" indent="-457200">
              <a:buAutoNum type="arabicPeriod"/>
            </a:pPr>
            <a:r>
              <a:rPr lang="en-US" altLang="zh-CN" sz="2000" dirty="0"/>
              <a:t>Presenters share the presentation via conferencing tool or have chair (central laptop) present for them.</a:t>
            </a:r>
          </a:p>
          <a:p>
            <a:pPr marL="457200" indent="-457200">
              <a:buAutoNum type="arabicPeriod"/>
            </a:pPr>
            <a:r>
              <a:rPr lang="en-US" altLang="zh-CN" sz="2000" dirty="0"/>
              <a:t>Local attendees when logged into WebEx </a:t>
            </a:r>
            <a:r>
              <a:rPr lang="en-US" altLang="zh-CN" sz="2000" dirty="0">
                <a:solidFill>
                  <a:srgbClr val="FF0000"/>
                </a:solidFill>
              </a:rPr>
              <a:t>SHALL</a:t>
            </a:r>
            <a:r>
              <a:rPr lang="en-US" altLang="zh-CN" sz="2000" dirty="0"/>
              <a:t> </a:t>
            </a:r>
            <a:r>
              <a:rPr lang="en-US" altLang="zh-CN" sz="2000" dirty="0">
                <a:solidFill>
                  <a:srgbClr val="C00000"/>
                </a:solidFill>
              </a:rPr>
              <a:t>NOT connect Audio.</a:t>
            </a:r>
          </a:p>
          <a:p>
            <a:pPr marL="457200" indent="-457200">
              <a:buAutoNum type="arabicPeriod"/>
            </a:pPr>
            <a:r>
              <a:rPr lang="en-US" altLang="zh-CN" sz="2000" dirty="0">
                <a:solidFill>
                  <a:schemeClr val="tx1"/>
                </a:solidFill>
              </a:rPr>
              <a:t>When Starting a meeting the host should do the following:</a:t>
            </a:r>
          </a:p>
          <a:p>
            <a:pPr marL="857250" lvl="1" indent="-457200">
              <a:buAutoNum type="arabicPeriod"/>
            </a:pPr>
            <a:r>
              <a:rPr lang="en-US" altLang="zh-CN" sz="1800" dirty="0">
                <a:solidFill>
                  <a:schemeClr val="tx1"/>
                </a:solidFill>
              </a:rPr>
              <a:t>Select “Meeting” -&gt; “Meeting Options” -&gt; [Disable] “Allow Participant to turn on Video”</a:t>
            </a:r>
          </a:p>
          <a:p>
            <a:pPr marL="857250" lvl="1" indent="-457200">
              <a:buAutoNum type="arabicPeriod"/>
            </a:pPr>
            <a:r>
              <a:rPr lang="en-US" altLang="zh-CN" sz="1800" dirty="0">
                <a:solidFill>
                  <a:schemeClr val="tx1"/>
                </a:solidFill>
              </a:rPr>
              <a:t>Select “Participant” -&gt; [Enable] “Mute on Entry”.</a:t>
            </a:r>
          </a:p>
          <a:p>
            <a:pPr marL="457200" indent="-457200">
              <a:buAutoNum type="arabicPeriod"/>
            </a:pPr>
            <a:r>
              <a:rPr lang="en-US" altLang="zh-CN" sz="2000" dirty="0">
                <a:solidFill>
                  <a:schemeClr val="tx1"/>
                </a:solidFill>
              </a:rPr>
              <a:t>For those Remote Attendees connecting to </a:t>
            </a:r>
            <a:r>
              <a:rPr lang="en-US" altLang="zh-CN" sz="2000" dirty="0" err="1">
                <a:solidFill>
                  <a:schemeClr val="tx1"/>
                </a:solidFill>
              </a:rPr>
              <a:t>Webex</a:t>
            </a:r>
            <a:r>
              <a:rPr lang="en-US" altLang="zh-CN" sz="2000" dirty="0">
                <a:solidFill>
                  <a:schemeClr val="tx1"/>
                </a:solidFill>
              </a:rPr>
              <a:t>, Configure </a:t>
            </a:r>
            <a:r>
              <a:rPr lang="en-US" altLang="zh-CN" sz="2000" dirty="0" err="1">
                <a:solidFill>
                  <a:schemeClr val="tx1"/>
                </a:solidFill>
              </a:rPr>
              <a:t>Webex</a:t>
            </a:r>
            <a:r>
              <a:rPr lang="en-US" altLang="zh-CN" sz="2000" dirty="0">
                <a:solidFill>
                  <a:schemeClr val="tx1"/>
                </a:solidFill>
              </a:rPr>
              <a:t> Audio to use “Music Mode”.</a:t>
            </a:r>
          </a:p>
          <a:p>
            <a:pPr marL="457200" indent="-457200">
              <a:buAutoNum type="arabicPeriod"/>
            </a:pPr>
            <a:r>
              <a:rPr lang="en-US" altLang="zh-CN" sz="2000" dirty="0">
                <a:solidFill>
                  <a:schemeClr val="tx1"/>
                </a:solidFill>
              </a:rPr>
              <a:t>Treat All Microphones as hot and live – Conversations in a room may be heard online.</a:t>
            </a:r>
          </a:p>
          <a:p>
            <a:pPr>
              <a:lnSpc>
                <a:spcPct val="120000"/>
              </a:lnSpc>
            </a:pPr>
            <a:endParaRPr lang="en-US" altLang="zh-CN" sz="2100" kern="0" dirty="0" smtClean="0"/>
          </a:p>
          <a:p>
            <a:pPr>
              <a:lnSpc>
                <a:spcPct val="120000"/>
              </a:lnSpc>
            </a:pPr>
            <a:r>
              <a:rPr lang="en-US" altLang="zh-CN" sz="2100" kern="0" dirty="0" smtClean="0"/>
              <a:t>Reference:</a:t>
            </a:r>
          </a:p>
          <a:p>
            <a:pPr marL="99695" indent="0">
              <a:lnSpc>
                <a:spcPct val="120000"/>
              </a:lnSpc>
            </a:pPr>
            <a:r>
              <a:rPr lang="en-US" altLang="zh-CN" sz="1800" b="0" u="sng" kern="0" dirty="0"/>
              <a:t>https://</a:t>
            </a:r>
            <a:r>
              <a:rPr lang="en-US" altLang="zh-CN" sz="1800" b="0" u="sng" kern="0" dirty="0" smtClean="0"/>
              <a:t>mentor.ieee.org/802-ec/dcn/24/ec-24-0101-00-WCSG-2024-may-802w-mixed-mode-interim-session-av-training-warsaw.pptx</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762000" y="685801"/>
            <a:ext cx="1062778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sz="3200" kern="0" dirty="0" smtClean="0"/>
              <a:t>Registration </a:t>
            </a:r>
            <a:r>
              <a:rPr lang="en-US" sz="3200" dirty="0">
                <a:sym typeface="+mn-ea"/>
              </a:rPr>
              <a:t>for the </a:t>
            </a:r>
            <a:r>
              <a:rPr lang="en-US" sz="3200" dirty="0" smtClean="0">
                <a:sym typeface="+mn-ea"/>
              </a:rPr>
              <a:t>July </a:t>
            </a:r>
            <a:r>
              <a:rPr lang="en-US" sz="3200" dirty="0">
                <a:sym typeface="+mn-ea"/>
              </a:rPr>
              <a:t>IEEE 802 plenary</a:t>
            </a:r>
            <a:r>
              <a:rPr lang="en-US" sz="3200" dirty="0" smtClean="0">
                <a:sym typeface="+mn-ea"/>
              </a:rPr>
              <a:t> </a:t>
            </a:r>
            <a:r>
              <a:rPr lang="en-US" sz="3200" dirty="0">
                <a:sym typeface="+mn-ea"/>
              </a:rPr>
              <a:t>session</a:t>
            </a:r>
            <a:endParaRPr lang="en-US" sz="3200" kern="0" dirty="0"/>
          </a:p>
        </p:txBody>
      </p:sp>
      <p:sp>
        <p:nvSpPr>
          <p:cNvPr id="6" name="Content Placeholder 2"/>
          <p:cNvSpPr txBox="1"/>
          <p:nvPr/>
        </p:nvSpPr>
        <p:spPr>
          <a:xfrm>
            <a:off x="914401" y="1981239"/>
            <a:ext cx="10361084" cy="4190890"/>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buFont typeface="Arial" panose="020B0604020202020204" pitchFamily="34" charset="0"/>
              <a:buChar char="•"/>
            </a:pPr>
            <a:r>
              <a:rPr lang="en-US" sz="2400" dirty="0">
                <a:sym typeface="+mn-ea"/>
              </a:rPr>
              <a:t>This meeting is part of the July IEEE 802 plenary session</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You must pay the registration fee whether attending in-person or remotely</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If you have not already done so, you can register here: </a:t>
            </a:r>
            <a:r>
              <a:rPr lang="en-US" sz="2400" dirty="0">
                <a:sym typeface="+mn-ea"/>
                <a:hlinkClick r:id="rId2"/>
              </a:rPr>
              <a:t>https://cvent.me/dkO9BB</a:t>
            </a:r>
            <a:endParaRPr lang="en-US" sz="2400" dirty="0"/>
          </a:p>
          <a:p>
            <a:pPr marL="0" indent="0"/>
            <a:endParaRPr lang="en-US" sz="2400" dirty="0"/>
          </a:p>
          <a:p>
            <a:pPr>
              <a:buFont typeface="Arial" panose="020B0604020202020204" pitchFamily="34" charset="0"/>
              <a:buChar char="•"/>
            </a:pPr>
            <a:r>
              <a:rPr lang="en-US" sz="2400" dirty="0">
                <a:sym typeface="+mn-ea"/>
              </a:rPr>
              <a:t>If you do not intend to register for this session you must leave this meeting and, if you have logged attendance on IMAT, email the 802.11 chair or vice chairs to have your attendance cancelled</a:t>
            </a:r>
            <a:endParaRPr lang="en-US" sz="2400" dirty="0"/>
          </a:p>
          <a:p>
            <a:endParaRPr lang="en-US" sz="2400" kern="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(Call for submissions)</a:t>
            </a:r>
            <a:endParaRPr lang="en-US" altLang="zh-CN" sz="3200" kern="0" dirty="0"/>
          </a:p>
        </p:txBody>
      </p:sp>
      <p:sp>
        <p:nvSpPr>
          <p:cNvPr id="8" name="文本占位符 2"/>
          <p:cNvSpPr txBox="1"/>
          <p:nvPr/>
        </p:nvSpPr>
        <p:spPr>
          <a:xfrm>
            <a:off x="928688" y="1447852"/>
            <a:ext cx="10210532" cy="5029068"/>
          </a:xfrm>
          <a:prstGeom prst="rect">
            <a:avLst/>
          </a:prstGeom>
          <a:noFill/>
        </p:spPr>
        <p:txBody>
          <a:bodyPr>
            <a:normAutofit fontScale="775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11-24/0897, TGbp selection procedure, Bo Sun (</a:t>
            </a:r>
            <a:r>
              <a:rPr lang="en-US" altLang="en-US" sz="1600" kern="0" dirty="0" err="1">
                <a:solidFill>
                  <a:srgbClr val="00B050"/>
                </a:solidFill>
                <a:latin typeface="Calibri" panose="020F0502020204030204" pitchFamily="34" charset="0"/>
                <a:cs typeface="Calibri" panose="020F0502020204030204" pitchFamily="34" charset="0"/>
              </a:rPr>
              <a:t>Sanechips</a:t>
            </a:r>
            <a:r>
              <a:rPr lang="en-US" altLang="en-US" sz="16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11-24/0900, </a:t>
            </a:r>
            <a:r>
              <a:rPr lang="en-US" altLang="zh-CN" sz="1600" kern="0" dirty="0">
                <a:solidFill>
                  <a:srgbClr val="00B050"/>
                </a:solidFill>
                <a:latin typeface="Calibri" panose="020F0502020204030204" pitchFamily="34" charset="0"/>
                <a:cs typeface="Calibri" panose="020F0502020204030204" pitchFamily="34" charset="0"/>
              </a:rPr>
              <a:t>Wireless Power Transfer and Frequency Regulation, </a:t>
            </a:r>
            <a:r>
              <a:rPr lang="en-US" altLang="zh-CN" sz="1600" kern="0" dirty="0" err="1">
                <a:solidFill>
                  <a:srgbClr val="00B050"/>
                </a:solidFill>
                <a:latin typeface="Calibri" panose="020F0502020204030204" pitchFamily="34" charset="0"/>
                <a:cs typeface="Calibri" panose="020F0502020204030204" pitchFamily="34" charset="0"/>
              </a:rPr>
              <a:t>Joerg</a:t>
            </a:r>
            <a:r>
              <a:rPr lang="en-US" altLang="zh-CN" sz="1600" kern="0" dirty="0">
                <a:solidFill>
                  <a:srgbClr val="00B050"/>
                </a:solidFill>
                <a:latin typeface="Calibri" panose="020F0502020204030204" pitchFamily="34" charset="0"/>
                <a:cs typeface="Calibri" panose="020F0502020204030204" pitchFamily="34" charset="0"/>
              </a:rPr>
              <a:t> Robert (TU </a:t>
            </a:r>
            <a:r>
              <a:rPr lang="en-US" altLang="zh-CN" sz="1600" kern="0" dirty="0" err="1" smtClean="0">
                <a:solidFill>
                  <a:srgbClr val="00B050"/>
                </a:solidFill>
                <a:latin typeface="Calibri" panose="020F0502020204030204" pitchFamily="34" charset="0"/>
                <a:cs typeface="Calibri" panose="020F0502020204030204" pitchFamily="34" charset="0"/>
              </a:rPr>
              <a:t>Ilmenau</a:t>
            </a:r>
            <a:r>
              <a:rPr lang="en-US" altLang="zh-CN" sz="1600" kern="0" dirty="0" smtClean="0">
                <a:solidFill>
                  <a:srgbClr val="00B050"/>
                </a:solidFill>
                <a:latin typeface="Calibri" panose="020F0502020204030204" pitchFamily="34" charset="0"/>
                <a:cs typeface="Calibri" panose="020F0502020204030204" pitchFamily="34" charset="0"/>
              </a:rPr>
              <a:t>/</a:t>
            </a:r>
            <a:r>
              <a:rPr lang="en-US" altLang="zh-CN" sz="1600" kern="0" dirty="0" err="1" smtClean="0">
                <a:solidFill>
                  <a:srgbClr val="00B050"/>
                </a:solidFill>
                <a:latin typeface="Calibri" panose="020F0502020204030204" pitchFamily="34" charset="0"/>
                <a:cs typeface="Calibri" panose="020F0502020204030204" pitchFamily="34" charset="0"/>
              </a:rPr>
              <a:t>Fraunhofer</a:t>
            </a:r>
            <a:r>
              <a:rPr lang="en-US" altLang="zh-CN" sz="1600" kern="0" dirty="0" smtClean="0">
                <a:solidFill>
                  <a:srgbClr val="00B050"/>
                </a:solidFill>
                <a:latin typeface="Calibri" panose="020F0502020204030204" pitchFamily="34" charset="0"/>
                <a:cs typeface="Calibri" panose="020F0502020204030204" pitchFamily="34" charset="0"/>
              </a:rPr>
              <a:t> </a:t>
            </a:r>
            <a:r>
              <a:rPr lang="en-US" altLang="zh-CN" sz="1600" kern="0" dirty="0">
                <a:solidFill>
                  <a:srgbClr val="00B050"/>
                </a:solidFill>
                <a:latin typeface="Calibri" panose="020F0502020204030204" pitchFamily="34" charset="0"/>
                <a:cs typeface="Calibri" panose="020F0502020204030204" pitchFamily="34" charset="0"/>
              </a:rPr>
              <a:t>IIS</a:t>
            </a:r>
            <a:r>
              <a:rPr lang="en-US" altLang="zh-CN" sz="16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rPr>
              <a:t>11-24/1163</a:t>
            </a:r>
            <a:r>
              <a:rPr lang="en-US" altLang="en-US" sz="1600" kern="0" dirty="0">
                <a:solidFill>
                  <a:srgbClr val="00B050"/>
                </a:solidFill>
                <a:latin typeface="Calibri" panose="020F0502020204030204" pitchFamily="34" charset="0"/>
                <a:cs typeface="Calibri" panose="020F0502020204030204" pitchFamily="34" charset="0"/>
              </a:rPr>
              <a:t>,</a:t>
            </a:r>
            <a:r>
              <a:rPr lang="zh-CN" altLang="en-US" sz="1600" kern="0" dirty="0" smtClean="0">
                <a:solidFill>
                  <a:srgbClr val="00B050"/>
                </a:solidFill>
                <a:latin typeface="Calibri" panose="020F0502020204030204" pitchFamily="34" charset="0"/>
                <a:cs typeface="Calibri" panose="020F0502020204030204" pitchFamily="34" charset="0"/>
              </a:rPr>
              <a:t> </a:t>
            </a:r>
            <a:r>
              <a:rPr lang="en-US" altLang="zh-CN" sz="1600" kern="0" dirty="0" smtClean="0">
                <a:solidFill>
                  <a:srgbClr val="00B050"/>
                </a:solidFill>
                <a:latin typeface="Calibri" panose="020F0502020204030204" pitchFamily="34" charset="0"/>
                <a:cs typeface="Calibri" panose="020F0502020204030204" pitchFamily="34" charset="0"/>
              </a:rPr>
              <a:t>WUR for Integrated Energizer Case, Steve </a:t>
            </a:r>
            <a:r>
              <a:rPr lang="en-US" altLang="zh-CN" sz="1600" kern="0" dirty="0" err="1" smtClean="0">
                <a:solidFill>
                  <a:srgbClr val="00B050"/>
                </a:solidFill>
                <a:latin typeface="Calibri" panose="020F0502020204030204" pitchFamily="34" charset="0"/>
                <a:cs typeface="Calibri" panose="020F0502020204030204" pitchFamily="34" charset="0"/>
              </a:rPr>
              <a:t>Shellhammer</a:t>
            </a:r>
            <a:r>
              <a:rPr lang="en-US" altLang="zh-CN" sz="1600" kern="0" dirty="0" smtClean="0">
                <a:solidFill>
                  <a:srgbClr val="00B050"/>
                </a:solidFill>
                <a:latin typeface="Calibri" panose="020F0502020204030204" pitchFamily="34" charset="0"/>
                <a:cs typeface="Calibri" panose="020F0502020204030204" pitchFamily="34" charset="0"/>
              </a:rPr>
              <a:t> (Qualcomm), &lt;Mon PM1, Tue AM2&gt;</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11-24/1180, </a:t>
            </a:r>
            <a:r>
              <a:rPr lang="en-US" altLang="zh-CN" sz="1600" kern="0" dirty="0">
                <a:solidFill>
                  <a:srgbClr val="00B050"/>
                </a:solidFill>
                <a:latin typeface="Calibri" panose="020F0502020204030204" pitchFamily="34" charset="0"/>
                <a:cs typeface="Calibri" panose="020F0502020204030204" pitchFamily="34" charset="0"/>
              </a:rPr>
              <a:t>reference model of AMP only IOT devices, Solomon </a:t>
            </a:r>
            <a:r>
              <a:rPr lang="en-US" altLang="zh-CN" sz="1600" kern="0" dirty="0" err="1">
                <a:solidFill>
                  <a:srgbClr val="00B050"/>
                </a:solidFill>
                <a:latin typeface="Calibri" panose="020F0502020204030204" pitchFamily="34" charset="0"/>
                <a:cs typeface="Calibri" panose="020F0502020204030204" pitchFamily="34" charset="0"/>
              </a:rPr>
              <a:t>Trainin</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err="1">
                <a:solidFill>
                  <a:srgbClr val="00B050"/>
                </a:solidFill>
                <a:latin typeface="Calibri" panose="020F0502020204030204" pitchFamily="34" charset="0"/>
                <a:cs typeface="Calibri" panose="020F0502020204030204" pitchFamily="34" charset="0"/>
              </a:rPr>
              <a:t>Wiliot</a:t>
            </a:r>
            <a:r>
              <a:rPr lang="en-US" altLang="zh-CN" sz="1600" kern="0" dirty="0">
                <a:solidFill>
                  <a:srgbClr val="00B050"/>
                </a:solidFill>
                <a:latin typeface="Calibri" panose="020F0502020204030204" pitchFamily="34" charset="0"/>
                <a:cs typeface="Calibri" panose="020F0502020204030204" pitchFamily="34" charset="0"/>
              </a:rPr>
              <a:t>), &lt;</a:t>
            </a:r>
            <a:r>
              <a:rPr lang="en-US" altLang="en-US" sz="1600" kern="0" dirty="0">
                <a:solidFill>
                  <a:srgbClr val="00B050"/>
                </a:solidFill>
                <a:latin typeface="Calibri" panose="020F0502020204030204" pitchFamily="34" charset="0"/>
                <a:cs typeface="Calibri" panose="020F0502020204030204" pitchFamily="34" charset="0"/>
              </a:rPr>
              <a:t>AM&gt;</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11-24/1194, </a:t>
            </a:r>
            <a:r>
              <a:rPr lang="en-US" altLang="zh-CN" sz="1600" kern="0" dirty="0">
                <a:solidFill>
                  <a:srgbClr val="00B050"/>
                </a:solidFill>
                <a:latin typeface="Calibri" panose="020F0502020204030204" pitchFamily="34" charset="0"/>
                <a:cs typeface="Calibri" panose="020F0502020204030204" pitchFamily="34" charset="0"/>
              </a:rPr>
              <a:t>Capability report for AMP STA, </a:t>
            </a:r>
            <a:r>
              <a:rPr lang="en-US" altLang="zh-CN" sz="1600" kern="0" dirty="0" err="1">
                <a:solidFill>
                  <a:srgbClr val="00B050"/>
                </a:solidFill>
                <a:latin typeface="Calibri" panose="020F0502020204030204" pitchFamily="34" charset="0"/>
                <a:cs typeface="Calibri" panose="020F0502020204030204" pitchFamily="34" charset="0"/>
              </a:rPr>
              <a:t>Zhanjing</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err="1">
                <a:solidFill>
                  <a:srgbClr val="00B050"/>
                </a:solidFill>
                <a:latin typeface="Calibri" panose="020F0502020204030204" pitchFamily="34" charset="0"/>
                <a:cs typeface="Calibri" panose="020F0502020204030204" pitchFamily="34" charset="0"/>
              </a:rPr>
              <a:t>Bao</a:t>
            </a:r>
            <a:r>
              <a:rPr lang="en-US" altLang="zh-CN" sz="1600" kern="0" dirty="0">
                <a:solidFill>
                  <a:srgbClr val="00B050"/>
                </a:solidFill>
                <a:latin typeface="Calibri" panose="020F0502020204030204" pitchFamily="34" charset="0"/>
                <a:cs typeface="Calibri" panose="020F0502020204030204" pitchFamily="34" charset="0"/>
              </a:rPr>
              <a:t> (TCL), &lt;</a:t>
            </a:r>
            <a:r>
              <a:rPr lang="en-US" altLang="en-US" sz="1600" kern="0" dirty="0">
                <a:solidFill>
                  <a:srgbClr val="00B050"/>
                </a:solidFill>
                <a:latin typeface="Calibri" panose="020F0502020204030204" pitchFamily="34" charset="0"/>
                <a:cs typeface="Calibri" panose="020F0502020204030204" pitchFamily="34" charset="0"/>
              </a:rPr>
              <a:t>AM&gt;</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11-24/1197, Consideration on AMP Coexistence, </a:t>
            </a:r>
            <a:r>
              <a:rPr lang="en-US" altLang="en-US" sz="1600" kern="0" dirty="0" err="1">
                <a:solidFill>
                  <a:srgbClr val="00B050"/>
                </a:solidFill>
                <a:latin typeface="Calibri" panose="020F0502020204030204" pitchFamily="34" charset="0"/>
                <a:cs typeface="Calibri" panose="020F0502020204030204" pitchFamily="34" charset="0"/>
              </a:rPr>
              <a:t>Panan</a:t>
            </a:r>
            <a:r>
              <a:rPr lang="en-US" altLang="en-US" sz="1600" kern="0" dirty="0">
                <a:solidFill>
                  <a:srgbClr val="00B050"/>
                </a:solidFill>
                <a:latin typeface="Calibri" panose="020F0502020204030204" pitchFamily="34" charset="0"/>
                <a:cs typeface="Calibri" panose="020F0502020204030204" pitchFamily="34" charset="0"/>
              </a:rPr>
              <a:t> Li (Huawei), &lt;AM&gt;</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11-24/1198, UL Data Rate for AMP, </a:t>
            </a:r>
            <a:r>
              <a:rPr lang="en-US" altLang="en-US" sz="1600" kern="0" dirty="0" err="1">
                <a:solidFill>
                  <a:srgbClr val="00B050"/>
                </a:solidFill>
                <a:latin typeface="Calibri" panose="020F0502020204030204" pitchFamily="34" charset="0"/>
                <a:cs typeface="Calibri" panose="020F0502020204030204" pitchFamily="34" charset="0"/>
              </a:rPr>
              <a:t>Yinan</a:t>
            </a:r>
            <a:r>
              <a:rPr lang="en-US" altLang="en-US" sz="1600" kern="0" dirty="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11-24/1199, PHY Design for AMP, </a:t>
            </a:r>
            <a:r>
              <a:rPr lang="en-US" altLang="en-US" sz="1600" kern="0" dirty="0" err="1">
                <a:solidFill>
                  <a:srgbClr val="00B050"/>
                </a:solidFill>
                <a:latin typeface="Calibri" panose="020F0502020204030204" pitchFamily="34" charset="0"/>
                <a:cs typeface="Calibri" panose="020F0502020204030204" pitchFamily="34" charset="0"/>
              </a:rPr>
              <a:t>Yinan</a:t>
            </a:r>
            <a:r>
              <a:rPr lang="en-US" altLang="en-US" sz="1600" kern="0" dirty="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11-24/1200, Follow up on Transmission Modes, </a:t>
            </a:r>
            <a:r>
              <a:rPr lang="en-US" altLang="en-US" sz="1600" kern="0" dirty="0" err="1">
                <a:solidFill>
                  <a:schemeClr val="tx1"/>
                </a:solidFill>
                <a:latin typeface="Calibri" panose="020F0502020204030204" pitchFamily="34" charset="0"/>
                <a:cs typeface="Calibri" panose="020F0502020204030204" pitchFamily="34" charset="0"/>
              </a:rPr>
              <a:t>Yinan</a:t>
            </a:r>
            <a:r>
              <a:rPr lang="en-US" altLang="en-US" sz="1600" kern="0" dirty="0">
                <a:solidFill>
                  <a:schemeClr val="tx1"/>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11-24/1201, Time and frequency synchronization for AMP, </a:t>
            </a:r>
            <a:r>
              <a:rPr lang="en-US" altLang="en-US" sz="1600" kern="0" dirty="0" err="1">
                <a:solidFill>
                  <a:srgbClr val="00B050"/>
                </a:solidFill>
                <a:latin typeface="Calibri" panose="020F0502020204030204" pitchFamily="34" charset="0"/>
                <a:cs typeface="Calibri" panose="020F0502020204030204" pitchFamily="34" charset="0"/>
              </a:rPr>
              <a:t>Jinyu</a:t>
            </a:r>
            <a:r>
              <a:rPr lang="en-US" altLang="en-US" sz="1600" kern="0" dirty="0">
                <a:solidFill>
                  <a:srgbClr val="00B050"/>
                </a:solidFill>
                <a:latin typeface="Calibri" panose="020F0502020204030204" pitchFamily="34" charset="0"/>
                <a:cs typeface="Calibri" panose="020F0502020204030204" pitchFamily="34" charset="0"/>
              </a:rPr>
              <a:t> Zhang (OPPO), &lt;AM&gt;</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11-24/1202, Scanning and discovery for AMP </a:t>
            </a:r>
            <a:r>
              <a:rPr lang="en-US" altLang="en-US" sz="1600" kern="0" dirty="0" err="1">
                <a:solidFill>
                  <a:srgbClr val="00B050"/>
                </a:solidFill>
                <a:latin typeface="Calibri" panose="020F0502020204030204" pitchFamily="34" charset="0"/>
                <a:cs typeface="Calibri" panose="020F0502020204030204" pitchFamily="34" charset="0"/>
              </a:rPr>
              <a:t>IoT</a:t>
            </a:r>
            <a:r>
              <a:rPr lang="en-US" altLang="en-US" sz="1600" kern="0" dirty="0">
                <a:solidFill>
                  <a:srgbClr val="00B050"/>
                </a:solidFill>
                <a:latin typeface="Calibri" panose="020F0502020204030204" pitchFamily="34" charset="0"/>
                <a:cs typeface="Calibri" panose="020F0502020204030204" pitchFamily="34" charset="0"/>
              </a:rPr>
              <a:t>, </a:t>
            </a:r>
            <a:r>
              <a:rPr lang="en-US" altLang="en-US" sz="1600" kern="0" dirty="0" err="1">
                <a:solidFill>
                  <a:srgbClr val="00B050"/>
                </a:solidFill>
                <a:latin typeface="Calibri" panose="020F0502020204030204" pitchFamily="34" charset="0"/>
                <a:cs typeface="Calibri" panose="020F0502020204030204" pitchFamily="34" charset="0"/>
              </a:rPr>
              <a:t>Weijie</a:t>
            </a:r>
            <a:r>
              <a:rPr lang="en-US" altLang="en-US" sz="1600" kern="0" dirty="0">
                <a:solidFill>
                  <a:srgbClr val="00B050"/>
                </a:solidFill>
                <a:latin typeface="Calibri" panose="020F0502020204030204" pitchFamily="34" charset="0"/>
                <a:cs typeface="Calibri" panose="020F0502020204030204" pitchFamily="34" charset="0"/>
              </a:rPr>
              <a:t> Xu (OPPO)</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11-24/1203, Authentication and Security transaction for AMP, </a:t>
            </a:r>
            <a:r>
              <a:rPr lang="en-US" altLang="en-US" sz="1600" kern="0" dirty="0" err="1">
                <a:solidFill>
                  <a:srgbClr val="00B050"/>
                </a:solidFill>
                <a:latin typeface="Calibri" panose="020F0502020204030204" pitchFamily="34" charset="0"/>
                <a:cs typeface="Calibri" panose="020F0502020204030204" pitchFamily="34" charset="0"/>
              </a:rPr>
              <a:t>Chuanfeng</a:t>
            </a:r>
            <a:r>
              <a:rPr lang="en-US" altLang="en-US" sz="1600" kern="0" dirty="0">
                <a:solidFill>
                  <a:srgbClr val="00B050"/>
                </a:solidFill>
                <a:latin typeface="Calibri" panose="020F0502020204030204" pitchFamily="34" charset="0"/>
                <a:cs typeface="Calibri" panose="020F0502020204030204" pitchFamily="34" charset="0"/>
              </a:rPr>
              <a:t> He, (OPPO), &lt;AM&gt;</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11-24/1208, </a:t>
            </a:r>
            <a:r>
              <a:rPr lang="en-US" altLang="zh-CN" sz="1600" kern="0" dirty="0">
                <a:solidFill>
                  <a:schemeClr val="tx1"/>
                </a:solidFill>
                <a:latin typeface="Calibri" panose="020F0502020204030204" pitchFamily="34" charset="0"/>
                <a:cs typeface="Calibri" panose="020F0502020204030204" pitchFamily="34" charset="0"/>
              </a:rPr>
              <a:t>Thoughts on the AMP WPT protocol, Ian Bajaj (Huawei), &lt;</a:t>
            </a:r>
            <a:r>
              <a:rPr lang="en-US" altLang="en-US" sz="1600" kern="0" dirty="0">
                <a:solidFill>
                  <a:schemeClr val="tx1"/>
                </a:solidFill>
                <a:latin typeface="Calibri" panose="020F0502020204030204" pitchFamily="34" charset="0"/>
                <a:cs typeface="Calibri" panose="020F0502020204030204" pitchFamily="34" charset="0"/>
              </a:rPr>
              <a:t>AM&gt;</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11-24/1210, 802.11 Features Re-use, </a:t>
            </a:r>
            <a:r>
              <a:rPr lang="en-US" altLang="en-US" sz="1600" kern="0" dirty="0" err="1">
                <a:solidFill>
                  <a:schemeClr val="tx1"/>
                </a:solidFill>
                <a:latin typeface="Calibri" panose="020F0502020204030204" pitchFamily="34" charset="0"/>
                <a:cs typeface="Calibri" panose="020F0502020204030204" pitchFamily="34" charset="0"/>
              </a:rPr>
              <a:t>Vytas</a:t>
            </a:r>
            <a:r>
              <a:rPr lang="en-US" altLang="en-US" sz="1600" kern="0" dirty="0">
                <a:solidFill>
                  <a:schemeClr val="tx1"/>
                </a:solidFill>
                <a:latin typeface="Calibri" panose="020F0502020204030204" pitchFamily="34" charset="0"/>
                <a:cs typeface="Calibri" panose="020F0502020204030204" pitchFamily="34" charset="0"/>
              </a:rPr>
              <a:t> </a:t>
            </a:r>
            <a:r>
              <a:rPr lang="en-US" altLang="en-US" sz="1600" kern="0" dirty="0" err="1">
                <a:solidFill>
                  <a:schemeClr val="tx1"/>
                </a:solidFill>
                <a:latin typeface="Calibri" panose="020F0502020204030204" pitchFamily="34" charset="0"/>
                <a:cs typeface="Calibri" panose="020F0502020204030204" pitchFamily="34" charset="0"/>
              </a:rPr>
              <a:t>Kezyz</a:t>
            </a:r>
            <a:r>
              <a:rPr lang="en-US" altLang="en-US" sz="1600" kern="0" dirty="0">
                <a:solidFill>
                  <a:schemeClr val="tx1"/>
                </a:solidFill>
                <a:latin typeface="Calibri" panose="020F0502020204030204" pitchFamily="34" charset="0"/>
                <a:cs typeface="Calibri" panose="020F0502020204030204" pitchFamily="34" charset="0"/>
              </a:rPr>
              <a:t> (</a:t>
            </a:r>
            <a:r>
              <a:rPr lang="en-US" altLang="en-US" sz="1600" kern="0" dirty="0" err="1">
                <a:solidFill>
                  <a:schemeClr val="tx1"/>
                </a:solidFill>
                <a:latin typeface="Calibri" panose="020F0502020204030204" pitchFamily="34" charset="0"/>
                <a:cs typeface="Calibri" panose="020F0502020204030204" pitchFamily="34" charset="0"/>
              </a:rPr>
              <a:t>HaiLa</a:t>
            </a:r>
            <a:r>
              <a:rPr lang="en-US" altLang="en-US" sz="1600" kern="0" dirty="0">
                <a:solidFill>
                  <a:schemeClr val="tx1"/>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11-24/1212, Discussion on AMP Channel access, </a:t>
            </a:r>
            <a:r>
              <a:rPr lang="en-US" altLang="en-US" sz="1600" kern="0" dirty="0" err="1">
                <a:solidFill>
                  <a:schemeClr val="tx1"/>
                </a:solidFill>
                <a:latin typeface="Calibri" panose="020F0502020204030204" pitchFamily="34" charset="0"/>
                <a:cs typeface="Calibri" panose="020F0502020204030204" pitchFamily="34" charset="0"/>
              </a:rPr>
              <a:t>Rojan</a:t>
            </a:r>
            <a:r>
              <a:rPr lang="en-US" altLang="en-US" sz="1600" kern="0" dirty="0">
                <a:solidFill>
                  <a:schemeClr val="tx1"/>
                </a:solidFill>
                <a:latin typeface="Calibri" panose="020F0502020204030204" pitchFamily="34" charset="0"/>
                <a:cs typeface="Calibri" panose="020F0502020204030204" pitchFamily="34" charset="0"/>
              </a:rPr>
              <a:t> </a:t>
            </a:r>
            <a:r>
              <a:rPr lang="en-US" altLang="en-US" sz="1600" kern="0" dirty="0" err="1">
                <a:solidFill>
                  <a:schemeClr val="tx1"/>
                </a:solidFill>
                <a:latin typeface="Calibri" panose="020F0502020204030204" pitchFamily="34" charset="0"/>
                <a:cs typeface="Calibri" panose="020F0502020204030204" pitchFamily="34" charset="0"/>
              </a:rPr>
              <a:t>Chitrakar</a:t>
            </a:r>
            <a:r>
              <a:rPr lang="en-US" altLang="en-US" sz="1600" kern="0" dirty="0">
                <a:solidFill>
                  <a:schemeClr val="tx1"/>
                </a:solidFill>
                <a:latin typeface="Calibri" panose="020F0502020204030204" pitchFamily="34" charset="0"/>
                <a:cs typeface="Calibri" panose="020F0502020204030204" pitchFamily="34" charset="0"/>
              </a:rPr>
              <a:t> (Huawei), &lt;AM&gt;</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11-24/1213, 2.4 GHz Downlink AMP PPDU Follow up, Bin Qian (Huawei)</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11-24/1214, Carrier PPDU Discussion for Long-range Backscatter Operation, Bin Qian (Huawei)</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11-24/1215, Feasibility study on long range backscatter operation, </a:t>
            </a:r>
            <a:r>
              <a:rPr lang="en-US" altLang="en-US" sz="1600" kern="0" dirty="0" err="1">
                <a:solidFill>
                  <a:schemeClr val="tx1"/>
                </a:solidFill>
                <a:latin typeface="Calibri" panose="020F0502020204030204" pitchFamily="34" charset="0"/>
                <a:cs typeface="Calibri" panose="020F0502020204030204" pitchFamily="34" charset="0"/>
              </a:rPr>
              <a:t>Weilin</a:t>
            </a:r>
            <a:r>
              <a:rPr lang="en-US" altLang="en-US" sz="1600" kern="0" dirty="0">
                <a:solidFill>
                  <a:schemeClr val="tx1"/>
                </a:solidFill>
                <a:latin typeface="Calibri" panose="020F0502020204030204" pitchFamily="34" charset="0"/>
                <a:cs typeface="Calibri" panose="020F0502020204030204" pitchFamily="34" charset="0"/>
              </a:rPr>
              <a:t> (Huawei), &lt;AM&gt;</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11-24/1236, </a:t>
            </a:r>
            <a:r>
              <a:rPr lang="en-US" altLang="zh-CN" sz="1600" kern="0" dirty="0">
                <a:solidFill>
                  <a:schemeClr val="tx1"/>
                </a:solidFill>
                <a:latin typeface="Calibri" panose="020F0502020204030204" pitchFamily="34" charset="0"/>
                <a:cs typeface="Calibri" panose="020F0502020204030204" pitchFamily="34" charset="0"/>
              </a:rPr>
              <a:t>Close-Range Backscattering Waveform and Modulation, </a:t>
            </a:r>
            <a:r>
              <a:rPr lang="en-US" altLang="zh-CN" sz="1600" kern="0" dirty="0" err="1">
                <a:solidFill>
                  <a:schemeClr val="tx1"/>
                </a:solidFill>
                <a:latin typeface="Calibri" panose="020F0502020204030204" pitchFamily="34" charset="0"/>
                <a:cs typeface="Calibri" panose="020F0502020204030204" pitchFamily="34" charset="0"/>
              </a:rPr>
              <a:t>Rui</a:t>
            </a:r>
            <a:r>
              <a:rPr lang="en-US" altLang="zh-CN" sz="1600" kern="0" dirty="0">
                <a:solidFill>
                  <a:schemeClr val="tx1"/>
                </a:solidFill>
                <a:latin typeface="Calibri" panose="020F0502020204030204" pitchFamily="34" charset="0"/>
                <a:cs typeface="Calibri" panose="020F0502020204030204" pitchFamily="34" charset="0"/>
              </a:rPr>
              <a:t> Cao (NXP)</a:t>
            </a:r>
            <a:endParaRPr lang="en-US" altLang="en-US" sz="1600"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a:solidFill>
                  <a:srgbClr val="FFC000"/>
                </a:solidFill>
                <a:latin typeface="Calibri" panose="020F0502020204030204" pitchFamily="34" charset="0"/>
                <a:cs typeface="Calibri" panose="020F0502020204030204" pitchFamily="34" charset="0"/>
              </a:rPr>
              <a:t>11-24/1237, </a:t>
            </a:r>
            <a:r>
              <a:rPr lang="en-US" altLang="zh-CN" sz="1600" kern="0" dirty="0">
                <a:solidFill>
                  <a:srgbClr val="FFC000"/>
                </a:solidFill>
                <a:latin typeface="Calibri" panose="020F0502020204030204" pitchFamily="34" charset="0"/>
                <a:cs typeface="Calibri" panose="020F0502020204030204" pitchFamily="34" charset="0"/>
              </a:rPr>
              <a:t>AMP Tag-STA Requirements for Close-Range Backscattering, </a:t>
            </a:r>
            <a:r>
              <a:rPr lang="en-US" altLang="zh-CN" sz="1600" kern="0" dirty="0" err="1">
                <a:solidFill>
                  <a:srgbClr val="FFC000"/>
                </a:solidFill>
                <a:latin typeface="Calibri" panose="020F0502020204030204" pitchFamily="34" charset="0"/>
                <a:cs typeface="Calibri" panose="020F0502020204030204" pitchFamily="34" charset="0"/>
              </a:rPr>
              <a:t>Rui</a:t>
            </a:r>
            <a:r>
              <a:rPr lang="en-US" altLang="zh-CN" sz="1600" kern="0" dirty="0">
                <a:solidFill>
                  <a:srgbClr val="FFC000"/>
                </a:solidFill>
                <a:latin typeface="Calibri" panose="020F0502020204030204" pitchFamily="34" charset="0"/>
                <a:cs typeface="Calibri" panose="020F0502020204030204" pitchFamily="34" charset="0"/>
              </a:rPr>
              <a:t> Cao (NXP)</a:t>
            </a:r>
            <a:endParaRPr lang="en-US" altLang="en-US" sz="1600" kern="0" dirty="0">
              <a:solidFill>
                <a:srgbClr val="FFC00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11-24/1242, AMP Security Transaction Methods Using Random MAC Address for Privacy, Hui Luo (Infineon Technologies)</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11-24/1253, </a:t>
            </a:r>
            <a:r>
              <a:rPr lang="en-US" altLang="zh-CN" sz="1600" kern="0" dirty="0">
                <a:solidFill>
                  <a:schemeClr val="tx1"/>
                </a:solidFill>
                <a:latin typeface="Calibri" panose="020F0502020204030204" pitchFamily="34" charset="0"/>
                <a:cs typeface="Calibri" panose="020F0502020204030204" pitchFamily="34" charset="0"/>
              </a:rPr>
              <a:t>Ultra Low Power Features For Active Devices, </a:t>
            </a:r>
            <a:r>
              <a:rPr lang="en-US" altLang="zh-CN" sz="1600" kern="0" dirty="0" err="1">
                <a:solidFill>
                  <a:schemeClr val="tx1"/>
                </a:solidFill>
                <a:latin typeface="Calibri" panose="020F0502020204030204" pitchFamily="34" charset="0"/>
                <a:cs typeface="Calibri" panose="020F0502020204030204" pitchFamily="34" charset="0"/>
              </a:rPr>
              <a:t>Amichai</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err="1">
                <a:solidFill>
                  <a:schemeClr val="tx1"/>
                </a:solidFill>
                <a:latin typeface="Calibri" panose="020F0502020204030204" pitchFamily="34" charset="0"/>
                <a:cs typeface="Calibri" panose="020F0502020204030204" pitchFamily="34" charset="0"/>
              </a:rPr>
              <a:t>Sanderovich</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err="1">
                <a:solidFill>
                  <a:schemeClr val="tx1"/>
                </a:solidFill>
                <a:latin typeface="Calibri" panose="020F0502020204030204" pitchFamily="34" charset="0"/>
                <a:cs typeface="Calibri" panose="020F0502020204030204" pitchFamily="34" charset="0"/>
              </a:rPr>
              <a:t>Wiliot</a:t>
            </a:r>
            <a:r>
              <a:rPr lang="en-US" altLang="zh-CN" sz="1600" kern="0" dirty="0" smtClean="0">
                <a:solidFill>
                  <a:schemeClr val="tx1"/>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600" kern="0" dirty="0" smtClean="0">
                <a:solidFill>
                  <a:schemeClr val="tx1"/>
                </a:solidFill>
                <a:latin typeface="Calibri" panose="020F0502020204030204" pitchFamily="34" charset="0"/>
                <a:cs typeface="Calibri" panose="020F0502020204030204" pitchFamily="34" charset="0"/>
              </a:rPr>
              <a:t>11-24/1263, AMP Supported Legacy Mode, </a:t>
            </a:r>
            <a:r>
              <a:rPr lang="en-US" altLang="en-US" sz="1600" kern="0" dirty="0" err="1" smtClean="0">
                <a:solidFill>
                  <a:schemeClr val="tx1"/>
                </a:solidFill>
                <a:latin typeface="Calibri" panose="020F0502020204030204" pitchFamily="34" charset="0"/>
                <a:cs typeface="Calibri" panose="020F0502020204030204" pitchFamily="34" charset="0"/>
              </a:rPr>
              <a:t>Pooria</a:t>
            </a:r>
            <a:r>
              <a:rPr lang="en-US" altLang="en-US" sz="1600" kern="0" dirty="0" smtClean="0">
                <a:solidFill>
                  <a:schemeClr val="tx1"/>
                </a:solidFill>
                <a:latin typeface="Calibri" panose="020F0502020204030204" pitchFamily="34" charset="0"/>
                <a:cs typeface="Calibri" panose="020F0502020204030204" pitchFamily="34" charset="0"/>
              </a:rPr>
              <a:t> </a:t>
            </a:r>
            <a:r>
              <a:rPr lang="en-US" altLang="en-US" sz="1600" kern="0" dirty="0" err="1" smtClean="0">
                <a:solidFill>
                  <a:schemeClr val="tx1"/>
                </a:solidFill>
                <a:latin typeface="Calibri" panose="020F0502020204030204" pitchFamily="34" charset="0"/>
                <a:cs typeface="Calibri" panose="020F0502020204030204" pitchFamily="34" charset="0"/>
              </a:rPr>
              <a:t>Pakrooh</a:t>
            </a:r>
            <a:r>
              <a:rPr lang="en-US" altLang="en-US" sz="1600" kern="0" dirty="0">
                <a:solidFill>
                  <a:schemeClr val="tx1"/>
                </a:solidFill>
                <a:latin typeface="Calibri" panose="020F0502020204030204" pitchFamily="34" charset="0"/>
                <a:cs typeface="Calibri" panose="020F0502020204030204" pitchFamily="34" charset="0"/>
              </a:rPr>
              <a:t> </a:t>
            </a:r>
            <a:r>
              <a:rPr lang="en-US" altLang="en-US" sz="1600" kern="0" dirty="0" smtClean="0">
                <a:solidFill>
                  <a:schemeClr val="tx1"/>
                </a:solidFill>
                <a:latin typeface="Calibri" panose="020F0502020204030204" pitchFamily="34" charset="0"/>
                <a:cs typeface="Calibri" panose="020F0502020204030204" pitchFamily="34" charset="0"/>
              </a:rPr>
              <a:t>(Qualcomm), &lt;Tue AM2, Thu AM1</a:t>
            </a:r>
            <a:r>
              <a:rPr lang="en-US" altLang="en-US" sz="1600" kern="0" dirty="0" smtClean="0">
                <a:solidFill>
                  <a:schemeClr val="tx1"/>
                </a:solidFill>
                <a:latin typeface="Calibri" panose="020F0502020204030204" pitchFamily="34" charset="0"/>
                <a:cs typeface="Calibri" panose="020F0502020204030204" pitchFamily="34" charset="0"/>
              </a:rPr>
              <a:t>&gt;</a:t>
            </a:r>
          </a:p>
          <a:p>
            <a:pPr marL="800100" lvl="1" indent="-342900" algn="just">
              <a:buFontTx/>
              <a:buChar char="•"/>
              <a:defRPr/>
            </a:pPr>
            <a:r>
              <a:rPr lang="en-US" altLang="en-US" sz="1600" kern="0" dirty="0" smtClean="0">
                <a:solidFill>
                  <a:schemeClr val="tx1"/>
                </a:solidFill>
                <a:latin typeface="Calibri" panose="020F0502020204030204" pitchFamily="34" charset="0"/>
                <a:cs typeface="Calibri" panose="020F0502020204030204" pitchFamily="34" charset="0"/>
              </a:rPr>
              <a:t>11-24/1307, Proposed </a:t>
            </a:r>
            <a:r>
              <a:rPr lang="en-US" altLang="en-US" sz="1600" kern="0" dirty="0" err="1" smtClean="0">
                <a:solidFill>
                  <a:schemeClr val="tx1"/>
                </a:solidFill>
                <a:latin typeface="Calibri" panose="020F0502020204030204" pitchFamily="34" charset="0"/>
                <a:cs typeface="Calibri" panose="020F0502020204030204" pitchFamily="34" charset="0"/>
              </a:rPr>
              <a:t>tgbp</a:t>
            </a:r>
            <a:r>
              <a:rPr lang="en-US" altLang="en-US" sz="1600" kern="0" dirty="0" smtClean="0">
                <a:solidFill>
                  <a:schemeClr val="tx1"/>
                </a:solidFill>
                <a:latin typeface="Calibri" panose="020F0502020204030204" pitchFamily="34" charset="0"/>
                <a:cs typeface="Calibri" panose="020F0502020204030204" pitchFamily="34" charset="0"/>
              </a:rPr>
              <a:t> functional requirements, Bin Qian (Huawei)</a:t>
            </a:r>
            <a:endParaRPr lang="en-US" altLang="en-US" sz="16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chor="t"/>
          <a:lstStyle/>
          <a:p>
            <a:r>
              <a:rPr lang="en-US" altLang="zh-CN" sz="3200" dirty="0" smtClean="0">
                <a:solidFill>
                  <a:schemeClr val="tx1"/>
                </a:solidFill>
              </a:rPr>
              <a:t>Meeting agenda for the week</a:t>
            </a:r>
            <a:endParaRPr lang="zh-CN" altLang="en-US" sz="3200" dirty="0">
              <a:solidFill>
                <a:schemeClr val="tx1"/>
              </a:solidFill>
            </a:endParaRPr>
          </a:p>
        </p:txBody>
      </p:sp>
      <p:sp>
        <p:nvSpPr>
          <p:cNvPr id="4" name="页脚占位符 3"/>
          <p:cNvSpPr>
            <a:spLocks noGrp="1"/>
          </p:cNvSpPr>
          <p:nvPr>
            <p:ph type="ftr" idx="11"/>
          </p:nvPr>
        </p:nvSpPr>
        <p:spPr/>
        <p:txBody>
          <a:bodyPr/>
          <a:lstStyle/>
          <a:p>
            <a:pPr eaLnBrk="0" hangingPunct="0">
              <a:defRPr/>
            </a:pPr>
            <a:r>
              <a:rPr lang="en-US" smtClean="0"/>
              <a:t>Bo Sun (Sanechips)</a:t>
            </a:r>
            <a:endParaRPr lang="en-US" dirty="0"/>
          </a:p>
        </p:txBody>
      </p:sp>
      <p:sp>
        <p:nvSpPr>
          <p:cNvPr id="5" name="灯片编号占位符 4"/>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Rectangle 3"/>
          <p:cNvSpPr txBox="1">
            <a:spLocks noChangeArrowheads="1"/>
          </p:cNvSpPr>
          <p:nvPr/>
        </p:nvSpPr>
        <p:spPr bwMode="auto">
          <a:xfrm>
            <a:off x="4813883" y="1667440"/>
            <a:ext cx="3263265" cy="48266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spcBef>
                <a:spcPts val="0"/>
              </a:spcBef>
              <a:buNone/>
              <a:defRPr/>
            </a:pPr>
            <a:r>
              <a:rPr lang="en-US" altLang="en-GB" sz="1600" u="sng" dirty="0">
                <a:sym typeface="+mn-ea"/>
              </a:rPr>
              <a:t>Tuesday</a:t>
            </a:r>
            <a:r>
              <a:rPr lang="en-GB" altLang="en-US" sz="1600" u="sng" dirty="0">
                <a:sym typeface="+mn-ea"/>
              </a:rPr>
              <a:t> (</a:t>
            </a:r>
            <a:r>
              <a:rPr lang="en-US" altLang="en-GB" sz="1600" u="sng" dirty="0">
                <a:sym typeface="+mn-ea"/>
              </a:rPr>
              <a:t>AM2, </a:t>
            </a:r>
            <a:r>
              <a:rPr lang="en-US" altLang="en-GB" sz="1600" u="sng" dirty="0" err="1"/>
              <a:t>Drumond</a:t>
            </a:r>
            <a:r>
              <a:rPr lang="en-US" altLang="en-GB" sz="1600" u="sng" dirty="0"/>
              <a:t> Est</a:t>
            </a:r>
            <a:r>
              <a:rPr lang="en-GB" altLang="en-US" sz="1600" u="sng" dirty="0">
                <a:sym typeface="+mn-ea"/>
              </a:rPr>
              <a:t>)</a:t>
            </a:r>
            <a:endParaRPr lang="en-GB" altLang="en-US" sz="1600" u="sng" dirty="0"/>
          </a:p>
          <a:p>
            <a:pPr lvl="0" eaLnBrk="0" hangingPunct="0">
              <a:spcBef>
                <a:spcPts val="0"/>
              </a:spcBef>
              <a:defRPr/>
            </a:pPr>
            <a:r>
              <a:rPr lang="en-US" altLang="zh-CN" sz="1600" dirty="0">
                <a:sym typeface="+mn-ea"/>
              </a:rPr>
              <a:t>Regular items</a:t>
            </a:r>
          </a:p>
          <a:p>
            <a:pPr lvl="0" eaLnBrk="0" hangingPunct="0">
              <a:spcBef>
                <a:spcPts val="0"/>
              </a:spcBef>
              <a:defRPr/>
            </a:pPr>
            <a:r>
              <a:rPr lang="en-US" altLang="en-GB" sz="1600" dirty="0">
                <a:sym typeface="+mn-ea"/>
              </a:rPr>
              <a:t>Contribution discussion</a:t>
            </a:r>
          </a:p>
          <a:p>
            <a:pPr lvl="0" eaLnBrk="0" hangingPunct="0">
              <a:spcBef>
                <a:spcPts val="0"/>
              </a:spcBef>
              <a:defRPr/>
            </a:pPr>
            <a:r>
              <a:rPr lang="en-US" altLang="en-GB" sz="1600" dirty="0">
                <a:sym typeface="+mn-ea"/>
              </a:rPr>
              <a:t>Recess</a:t>
            </a:r>
          </a:p>
          <a:p>
            <a:pPr marL="0" lvl="0" indent="0" eaLnBrk="0" hangingPunct="0">
              <a:spcBef>
                <a:spcPts val="0"/>
              </a:spcBef>
              <a:buNone/>
              <a:defRPr/>
            </a:pPr>
            <a:endParaRPr lang="en-US" altLang="en-GB" sz="1600" u="sng" dirty="0" smtClean="0">
              <a:sym typeface="+mn-ea"/>
            </a:endParaRPr>
          </a:p>
          <a:p>
            <a:pPr marL="0" lvl="0" indent="0" eaLnBrk="0" hangingPunct="0">
              <a:spcBef>
                <a:spcPts val="0"/>
              </a:spcBef>
              <a:buNone/>
              <a:defRPr/>
            </a:pPr>
            <a:r>
              <a:rPr lang="en-US" altLang="en-GB" sz="1600" u="sng" dirty="0" smtClean="0">
                <a:sym typeface="+mn-ea"/>
              </a:rPr>
              <a:t>Wednesday</a:t>
            </a:r>
            <a:r>
              <a:rPr lang="en-GB" altLang="en-US" sz="1600" u="sng" dirty="0" smtClean="0">
                <a:sym typeface="+mn-ea"/>
              </a:rPr>
              <a:t> </a:t>
            </a:r>
            <a:r>
              <a:rPr lang="en-GB" altLang="en-US" sz="1600" u="sng" dirty="0">
                <a:sym typeface="+mn-ea"/>
              </a:rPr>
              <a:t>(AM</a:t>
            </a:r>
            <a:r>
              <a:rPr lang="en-US" altLang="en-GB" sz="1600" u="sng" dirty="0">
                <a:sym typeface="+mn-ea"/>
              </a:rPr>
              <a:t>1</a:t>
            </a:r>
            <a:r>
              <a:rPr lang="en-US" altLang="en-US" sz="1600" u="sng" dirty="0">
                <a:sym typeface="+mn-ea"/>
              </a:rPr>
              <a:t>, </a:t>
            </a:r>
            <a:r>
              <a:rPr lang="en-US" altLang="en-GB" sz="1600" u="sng" dirty="0" err="1"/>
              <a:t>Drumond</a:t>
            </a:r>
            <a:r>
              <a:rPr lang="en-US" altLang="en-GB" sz="1600" u="sng" dirty="0"/>
              <a:t> Est</a:t>
            </a:r>
            <a:r>
              <a:rPr lang="en-GB" altLang="en-US" sz="1600" u="sng" dirty="0">
                <a:sym typeface="+mn-ea"/>
              </a:rPr>
              <a:t>)</a:t>
            </a:r>
            <a:endParaRPr lang="en-GB" altLang="en-US" sz="1600" u="sng" dirty="0"/>
          </a:p>
          <a:p>
            <a:pPr lvl="0" eaLnBrk="0" hangingPunct="0">
              <a:spcBef>
                <a:spcPts val="0"/>
              </a:spcBef>
              <a:defRPr/>
            </a:pPr>
            <a:r>
              <a:rPr lang="en-US" altLang="zh-CN" sz="1600" dirty="0">
                <a:sym typeface="+mn-ea"/>
              </a:rPr>
              <a:t>Regular items</a:t>
            </a:r>
          </a:p>
          <a:p>
            <a:pPr eaLnBrk="0" hangingPunct="0">
              <a:spcBef>
                <a:spcPts val="0"/>
              </a:spcBef>
              <a:defRPr/>
            </a:pPr>
            <a:r>
              <a:rPr lang="en-US" altLang="en-GB" sz="1600" dirty="0">
                <a:sym typeface="+mn-ea"/>
              </a:rPr>
              <a:t>Contribution discussion</a:t>
            </a:r>
            <a:endParaRPr lang="en-US" altLang="en-GB" sz="1600" dirty="0"/>
          </a:p>
          <a:p>
            <a:pPr lvl="0" eaLnBrk="0" hangingPunct="0">
              <a:spcBef>
                <a:spcPts val="0"/>
              </a:spcBef>
              <a:defRPr/>
            </a:pPr>
            <a:r>
              <a:rPr lang="en-GB" altLang="en-US" sz="1600" dirty="0" smtClean="0">
                <a:sym typeface="+mn-ea"/>
              </a:rPr>
              <a:t>Recess</a:t>
            </a:r>
            <a:endParaRPr lang="en-GB" altLang="en-US" sz="1600" dirty="0">
              <a:sym typeface="+mn-ea"/>
            </a:endParaRPr>
          </a:p>
          <a:p>
            <a:pPr lvl="0" eaLnBrk="0" hangingPunct="0">
              <a:lnSpc>
                <a:spcPct val="100000"/>
              </a:lnSpc>
              <a:spcBef>
                <a:spcPts val="0"/>
              </a:spcBef>
              <a:defRPr/>
            </a:pPr>
            <a:endParaRPr lang="en-GB" altLang="en-US" sz="1600" dirty="0">
              <a:solidFill>
                <a:schemeClr val="tx1"/>
              </a:solidFill>
              <a:sym typeface="+mn-ea"/>
            </a:endParaRPr>
          </a:p>
          <a:p>
            <a:pPr marL="0" lvl="0" indent="0" eaLnBrk="0" hangingPunct="0">
              <a:spcBef>
                <a:spcPts val="0"/>
              </a:spcBef>
              <a:buNone/>
              <a:defRPr/>
            </a:pPr>
            <a:r>
              <a:rPr lang="en-US" altLang="en-GB" sz="1600" u="sng" dirty="0">
                <a:solidFill>
                  <a:srgbClr val="0070C0"/>
                </a:solidFill>
                <a:sym typeface="+mn-ea"/>
              </a:rPr>
              <a:t>Wednesday</a:t>
            </a:r>
            <a:r>
              <a:rPr lang="en-GB" altLang="en-US" sz="1600" u="sng" dirty="0">
                <a:solidFill>
                  <a:srgbClr val="0070C0"/>
                </a:solidFill>
                <a:sym typeface="+mn-ea"/>
              </a:rPr>
              <a:t> </a:t>
            </a:r>
            <a:r>
              <a:rPr lang="en-GB" altLang="en-US" sz="1600" u="sng" dirty="0" smtClean="0">
                <a:solidFill>
                  <a:srgbClr val="0070C0"/>
                </a:solidFill>
                <a:sym typeface="+mn-ea"/>
              </a:rPr>
              <a:t>(PM2</a:t>
            </a:r>
            <a:r>
              <a:rPr lang="en-US" altLang="en-US" sz="1600" u="sng" dirty="0" smtClean="0">
                <a:solidFill>
                  <a:srgbClr val="0070C0"/>
                </a:solidFill>
                <a:sym typeface="+mn-ea"/>
              </a:rPr>
              <a:t>, </a:t>
            </a:r>
            <a:r>
              <a:rPr lang="en-US" altLang="en-GB" sz="1600" u="sng" dirty="0" smtClean="0">
                <a:solidFill>
                  <a:srgbClr val="0070C0"/>
                </a:solidFill>
              </a:rPr>
              <a:t>TBD</a:t>
            </a:r>
            <a:r>
              <a:rPr lang="en-GB" altLang="en-US" sz="1600" u="sng" dirty="0" smtClean="0">
                <a:solidFill>
                  <a:srgbClr val="0070C0"/>
                </a:solidFill>
                <a:sym typeface="+mn-ea"/>
              </a:rPr>
              <a:t>)</a:t>
            </a:r>
            <a:endParaRPr lang="en-GB" altLang="en-US" sz="1600" u="sng" dirty="0">
              <a:solidFill>
                <a:srgbClr val="0070C0"/>
              </a:solidFill>
            </a:endParaRPr>
          </a:p>
          <a:p>
            <a:pPr lvl="0" eaLnBrk="0" hangingPunct="0">
              <a:spcBef>
                <a:spcPts val="0"/>
              </a:spcBef>
              <a:defRPr/>
            </a:pPr>
            <a:r>
              <a:rPr lang="en-US" altLang="zh-CN" sz="1600" dirty="0">
                <a:solidFill>
                  <a:srgbClr val="0070C0"/>
                </a:solidFill>
                <a:sym typeface="+mn-ea"/>
              </a:rPr>
              <a:t>Regular items</a:t>
            </a:r>
          </a:p>
          <a:p>
            <a:pPr eaLnBrk="0" hangingPunct="0">
              <a:spcBef>
                <a:spcPts val="0"/>
              </a:spcBef>
              <a:defRPr/>
            </a:pPr>
            <a:r>
              <a:rPr lang="en-US" altLang="en-GB" sz="1600" dirty="0">
                <a:solidFill>
                  <a:srgbClr val="0070C0"/>
                </a:solidFill>
                <a:sym typeface="+mn-ea"/>
              </a:rPr>
              <a:t>Contribution discussion</a:t>
            </a:r>
            <a:endParaRPr lang="en-US" altLang="en-GB" sz="1600" dirty="0">
              <a:solidFill>
                <a:srgbClr val="0070C0"/>
              </a:solidFill>
            </a:endParaRPr>
          </a:p>
          <a:p>
            <a:pPr lvl="0" eaLnBrk="0" hangingPunct="0">
              <a:spcBef>
                <a:spcPts val="0"/>
              </a:spcBef>
              <a:defRPr/>
            </a:pPr>
            <a:r>
              <a:rPr lang="en-GB" altLang="en-US" sz="1600" dirty="0" smtClean="0">
                <a:solidFill>
                  <a:srgbClr val="0070C0"/>
                </a:solidFill>
                <a:sym typeface="+mn-ea"/>
              </a:rPr>
              <a:t>Recess</a:t>
            </a:r>
            <a:endParaRPr lang="en-US" altLang="en-GB" sz="1600" dirty="0" smtClean="0">
              <a:solidFill>
                <a:srgbClr val="0070C0"/>
              </a:solidFill>
              <a:sym typeface="+mn-ea"/>
            </a:endParaRPr>
          </a:p>
        </p:txBody>
      </p:sp>
      <p:sp>
        <p:nvSpPr>
          <p:cNvPr id="7" name="Rectangle 3"/>
          <p:cNvSpPr txBox="1">
            <a:spLocks noChangeArrowheads="1"/>
          </p:cNvSpPr>
          <p:nvPr/>
        </p:nvSpPr>
        <p:spPr bwMode="auto">
          <a:xfrm>
            <a:off x="8292734" y="1667440"/>
            <a:ext cx="3289522" cy="4428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spcBef>
                <a:spcPts val="0"/>
              </a:spcBef>
              <a:buNone/>
              <a:defRPr/>
            </a:pPr>
            <a:r>
              <a:rPr lang="en-US" altLang="en-GB" sz="1600" u="sng" dirty="0" smtClean="0">
                <a:sym typeface="+mn-ea"/>
              </a:rPr>
              <a:t>Thursday</a:t>
            </a:r>
            <a:r>
              <a:rPr lang="en-GB" altLang="en-US" sz="1600" u="sng" dirty="0" smtClean="0">
                <a:sym typeface="+mn-ea"/>
              </a:rPr>
              <a:t> </a:t>
            </a:r>
            <a:r>
              <a:rPr lang="en-GB" altLang="en-US" sz="1600" u="sng" dirty="0" smtClean="0">
                <a:sym typeface="+mn-ea"/>
              </a:rPr>
              <a:t>(AM</a:t>
            </a:r>
            <a:r>
              <a:rPr lang="en-US" altLang="en-GB" sz="1600" u="sng" dirty="0" smtClean="0">
                <a:sym typeface="+mn-ea"/>
              </a:rPr>
              <a:t>1</a:t>
            </a:r>
            <a:r>
              <a:rPr lang="en-US" altLang="en-US" sz="1600" u="sng" dirty="0" smtClean="0">
                <a:sym typeface="+mn-ea"/>
              </a:rPr>
              <a:t>, </a:t>
            </a:r>
            <a:r>
              <a:rPr lang="en-US" altLang="en-GB" sz="1600" u="sng" dirty="0" err="1"/>
              <a:t>Drumond</a:t>
            </a:r>
            <a:r>
              <a:rPr lang="en-US" altLang="en-GB" sz="1600" u="sng" dirty="0"/>
              <a:t> Est</a:t>
            </a:r>
            <a:r>
              <a:rPr lang="en-GB" altLang="en-US" sz="1600" u="sng" dirty="0" smtClean="0">
                <a:sym typeface="+mn-ea"/>
              </a:rPr>
              <a:t>)</a:t>
            </a:r>
            <a:endParaRPr lang="en-GB" altLang="en-US" sz="1600" u="sng" dirty="0" smtClean="0">
              <a:solidFill>
                <a:schemeClr val="tx1"/>
              </a:solidFill>
            </a:endParaRPr>
          </a:p>
          <a:p>
            <a:pPr eaLnBrk="0" hangingPunct="0">
              <a:spcBef>
                <a:spcPts val="0"/>
              </a:spcBef>
              <a:defRPr/>
            </a:pPr>
            <a:r>
              <a:rPr lang="en-US" sz="1600" dirty="0" smtClean="0">
                <a:sym typeface="+mn-ea"/>
              </a:rPr>
              <a:t>Regular items</a:t>
            </a:r>
          </a:p>
          <a:p>
            <a:pPr eaLnBrk="0" hangingPunct="0">
              <a:spcBef>
                <a:spcPts val="0"/>
              </a:spcBef>
              <a:defRPr/>
            </a:pPr>
            <a:r>
              <a:rPr lang="en-US" altLang="en-GB" sz="1600" dirty="0" smtClean="0">
                <a:sym typeface="+mn-ea"/>
              </a:rPr>
              <a:t>Contribution </a:t>
            </a:r>
            <a:r>
              <a:rPr lang="en-US" altLang="en-GB" sz="1600" dirty="0">
                <a:sym typeface="+mn-ea"/>
              </a:rPr>
              <a:t>discussion</a:t>
            </a:r>
            <a:endParaRPr lang="en-US" altLang="en-GB" sz="1600" dirty="0">
              <a:solidFill>
                <a:schemeClr val="tx1"/>
              </a:solidFill>
            </a:endParaRPr>
          </a:p>
          <a:p>
            <a:pPr lvl="0" eaLnBrk="0" hangingPunct="0">
              <a:spcBef>
                <a:spcPts val="0"/>
              </a:spcBef>
              <a:defRPr/>
            </a:pPr>
            <a:r>
              <a:rPr lang="en-GB" altLang="en-US" sz="1600" dirty="0" smtClean="0">
                <a:sym typeface="+mn-ea"/>
              </a:rPr>
              <a:t>Recess</a:t>
            </a:r>
            <a:endParaRPr lang="en-GB" altLang="en-US" sz="1600" dirty="0" smtClean="0">
              <a:solidFill>
                <a:schemeClr val="tx1"/>
              </a:solidFill>
              <a:sym typeface="+mn-ea"/>
            </a:endParaRPr>
          </a:p>
          <a:p>
            <a:pPr lvl="0" eaLnBrk="0" hangingPunct="0">
              <a:spcBef>
                <a:spcPts val="0"/>
              </a:spcBef>
              <a:defRPr/>
            </a:pPr>
            <a:endParaRPr lang="en-GB" altLang="en-US" sz="1600" dirty="0" smtClean="0">
              <a:solidFill>
                <a:schemeClr val="tx1"/>
              </a:solidFill>
              <a:sym typeface="+mn-ea"/>
            </a:endParaRPr>
          </a:p>
          <a:p>
            <a:pPr marL="0" lvl="0" indent="0" eaLnBrk="0" hangingPunct="0">
              <a:spcBef>
                <a:spcPts val="0"/>
              </a:spcBef>
              <a:buNone/>
              <a:defRPr/>
            </a:pPr>
            <a:r>
              <a:rPr lang="en-GB" altLang="en-US" sz="1600" u="sng" dirty="0" smtClean="0">
                <a:sym typeface="+mn-ea"/>
              </a:rPr>
              <a:t>Thursday (</a:t>
            </a:r>
            <a:r>
              <a:rPr lang="en-US" altLang="en-GB" sz="1600" u="sng" dirty="0" smtClean="0">
                <a:sym typeface="+mn-ea"/>
              </a:rPr>
              <a:t>P</a:t>
            </a:r>
            <a:r>
              <a:rPr lang="en-GB" altLang="en-US" sz="1600" u="sng" dirty="0" smtClean="0">
                <a:sym typeface="+mn-ea"/>
              </a:rPr>
              <a:t>M1, </a:t>
            </a:r>
            <a:r>
              <a:rPr lang="en-US" altLang="en-GB" sz="1600" u="sng" dirty="0" err="1"/>
              <a:t>Drumond</a:t>
            </a:r>
            <a:r>
              <a:rPr lang="en-US" altLang="en-GB" sz="1600" u="sng" dirty="0"/>
              <a:t> Est</a:t>
            </a:r>
            <a:r>
              <a:rPr lang="en-GB" altLang="en-US" sz="1600" u="sng" dirty="0" smtClean="0">
                <a:sym typeface="+mn-ea"/>
              </a:rPr>
              <a:t>)</a:t>
            </a:r>
            <a:endParaRPr lang="en-GB" altLang="en-US" sz="1600" u="sng" dirty="0" smtClean="0">
              <a:solidFill>
                <a:schemeClr val="tx1"/>
              </a:solidFill>
            </a:endParaRPr>
          </a:p>
          <a:p>
            <a:pPr eaLnBrk="0" hangingPunct="0">
              <a:spcBef>
                <a:spcPts val="0"/>
              </a:spcBef>
              <a:defRPr/>
            </a:pPr>
            <a:r>
              <a:rPr lang="en-US" altLang="en-GB" sz="1600" dirty="0" smtClean="0">
                <a:sym typeface="+mn-ea"/>
              </a:rPr>
              <a:t>Regular items</a:t>
            </a:r>
          </a:p>
          <a:p>
            <a:pPr eaLnBrk="0" hangingPunct="0">
              <a:spcBef>
                <a:spcPts val="0"/>
              </a:spcBef>
              <a:defRPr/>
            </a:pPr>
            <a:r>
              <a:rPr lang="en-US" altLang="en-GB" sz="1600" dirty="0" smtClean="0">
                <a:sym typeface="+mn-ea"/>
              </a:rPr>
              <a:t>Functional requirements baseline and motion</a:t>
            </a:r>
          </a:p>
          <a:p>
            <a:pPr eaLnBrk="0" hangingPunct="0">
              <a:spcBef>
                <a:spcPts val="0"/>
              </a:spcBef>
              <a:defRPr/>
            </a:pPr>
            <a:r>
              <a:rPr lang="en-US" altLang="en-GB" sz="1600" dirty="0">
                <a:sym typeface="+mn-ea"/>
              </a:rPr>
              <a:t>SPs and Motions</a:t>
            </a:r>
          </a:p>
          <a:p>
            <a:pPr eaLnBrk="0" hangingPunct="0">
              <a:spcBef>
                <a:spcPts val="0"/>
              </a:spcBef>
              <a:defRPr/>
            </a:pPr>
            <a:r>
              <a:rPr lang="en-US" altLang="en-GB" sz="1600" dirty="0" smtClean="0">
                <a:sym typeface="+mn-ea"/>
              </a:rPr>
              <a:t>Contribution </a:t>
            </a:r>
            <a:r>
              <a:rPr lang="en-US" altLang="en-GB" sz="1600" dirty="0" smtClean="0">
                <a:sym typeface="+mn-ea"/>
              </a:rPr>
              <a:t>discussion</a:t>
            </a:r>
          </a:p>
          <a:p>
            <a:pPr eaLnBrk="0" hangingPunct="0">
              <a:spcBef>
                <a:spcPts val="0"/>
              </a:spcBef>
              <a:defRPr/>
            </a:pPr>
            <a:r>
              <a:rPr lang="en-US" altLang="en-GB" sz="1600" dirty="0" smtClean="0">
                <a:sym typeface="+mn-ea"/>
              </a:rPr>
              <a:t>Timeline </a:t>
            </a:r>
            <a:r>
              <a:rPr lang="en-US" altLang="en-GB" sz="1600" dirty="0" smtClean="0">
                <a:sym typeface="+mn-ea"/>
              </a:rPr>
              <a:t>Review</a:t>
            </a:r>
          </a:p>
          <a:p>
            <a:pPr eaLnBrk="0" hangingPunct="0">
              <a:spcBef>
                <a:spcPts val="0"/>
              </a:spcBef>
              <a:defRPr/>
            </a:pPr>
            <a:r>
              <a:rPr lang="en-US" altLang="en-GB" sz="1600" dirty="0" smtClean="0">
                <a:sym typeface="+mn-ea"/>
              </a:rPr>
              <a:t>Teleconference Plan</a:t>
            </a:r>
            <a:endParaRPr lang="en-US" altLang="en-GB" sz="1600" dirty="0" smtClean="0">
              <a:solidFill>
                <a:schemeClr val="tx1"/>
              </a:solidFill>
            </a:endParaRPr>
          </a:p>
          <a:p>
            <a:pPr lvl="0" eaLnBrk="0" hangingPunct="0">
              <a:spcBef>
                <a:spcPts val="0"/>
              </a:spcBef>
              <a:defRPr/>
            </a:pPr>
            <a:r>
              <a:rPr lang="en-US" altLang="en-GB" sz="1600" dirty="0" smtClean="0">
                <a:sym typeface="+mn-ea"/>
              </a:rPr>
              <a:t>Adjourn</a:t>
            </a:r>
            <a:endParaRPr lang="en-US" altLang="en-GB" sz="1600" dirty="0" smtClean="0">
              <a:solidFill>
                <a:schemeClr val="tx1"/>
              </a:solidFill>
              <a:sym typeface="+mn-ea"/>
            </a:endParaRPr>
          </a:p>
        </p:txBody>
      </p:sp>
      <p:sp>
        <p:nvSpPr>
          <p:cNvPr id="10"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
        <p:nvSpPr>
          <p:cNvPr id="3" name="文本框 2"/>
          <p:cNvSpPr txBox="1"/>
          <p:nvPr/>
        </p:nvSpPr>
        <p:spPr>
          <a:xfrm>
            <a:off x="838200" y="5561965"/>
            <a:ext cx="6096000" cy="975995"/>
          </a:xfrm>
          <a:prstGeom prst="rect">
            <a:avLst/>
          </a:prstGeom>
          <a:noFill/>
        </p:spPr>
        <p:txBody>
          <a:bodyPr wrap="square" rtlCol="0" anchor="t">
            <a:spAutoFit/>
          </a:bodyPr>
          <a:lstStyle/>
          <a:p>
            <a:pPr lvl="0" eaLnBrk="0" hangingPunct="0">
              <a:lnSpc>
                <a:spcPct val="120000"/>
              </a:lnSpc>
              <a:spcBef>
                <a:spcPts val="0"/>
              </a:spcBef>
              <a:defRPr/>
            </a:pPr>
            <a:r>
              <a:rPr lang="en-US" altLang="en-GB" b="1" i="1" dirty="0" smtClean="0">
                <a:sym typeface="+mn-ea"/>
              </a:rPr>
              <a:t>Note, the “Regular items” include:</a:t>
            </a:r>
          </a:p>
          <a:p>
            <a:pPr marL="171450" lvl="0" indent="-171450" eaLnBrk="0" hangingPunct="0">
              <a:lnSpc>
                <a:spcPct val="120000"/>
              </a:lnSpc>
              <a:spcBef>
                <a:spcPts val="0"/>
              </a:spcBef>
              <a:buFont typeface="Arial" panose="020B0604020202020204" pitchFamily="34" charset="0"/>
              <a:buChar char="•"/>
              <a:defRPr/>
            </a:pPr>
            <a:r>
              <a:rPr lang="en-GB" altLang="en-US" b="1" i="1" dirty="0" smtClean="0">
                <a:sym typeface="+mn-ea"/>
              </a:rPr>
              <a:t>Call </a:t>
            </a:r>
            <a:r>
              <a:rPr lang="en-US" altLang="en-GB" b="1" i="1" dirty="0">
                <a:sym typeface="+mn-ea"/>
              </a:rPr>
              <a:t>meeting to order and remind the group to record </a:t>
            </a:r>
            <a:r>
              <a:rPr lang="en-US" altLang="en-GB" b="1" i="1" dirty="0" smtClean="0">
                <a:sym typeface="+mn-ea"/>
              </a:rPr>
              <a:t>attendance </a:t>
            </a:r>
            <a:r>
              <a:rPr lang="en-US" altLang="en-GB" b="1" i="1" dirty="0">
                <a:sym typeface="+mn-ea"/>
              </a:rPr>
              <a:t>on imat.ieee.org</a:t>
            </a:r>
            <a:endParaRPr lang="en-GB" altLang="en-US" b="1" i="1" dirty="0">
              <a:solidFill>
                <a:schemeClr val="tx1"/>
              </a:solidFill>
            </a:endParaRPr>
          </a:p>
          <a:p>
            <a:pPr marL="171450" lvl="0" indent="-171450" eaLnBrk="0" hangingPunct="0">
              <a:lnSpc>
                <a:spcPct val="120000"/>
              </a:lnSpc>
              <a:spcBef>
                <a:spcPts val="0"/>
              </a:spcBef>
              <a:buFont typeface="Arial" panose="020B0604020202020204" pitchFamily="34" charset="0"/>
              <a:buChar char="•"/>
              <a:defRPr/>
            </a:pPr>
            <a:r>
              <a:rPr lang="en-GB" altLang="en-US" b="1" i="1" dirty="0">
                <a:sym typeface="+mn-ea"/>
              </a:rPr>
              <a:t>IEEE-SA IPR policies </a:t>
            </a:r>
            <a:r>
              <a:rPr lang="en-US" altLang="en-GB" b="1" i="1" dirty="0">
                <a:sym typeface="+mn-ea"/>
              </a:rPr>
              <a:t>and meeting rules</a:t>
            </a:r>
            <a:endParaRPr lang="en-US" altLang="en-GB" b="1" i="1" dirty="0">
              <a:solidFill>
                <a:schemeClr val="tx1"/>
              </a:solidFill>
            </a:endParaRPr>
          </a:p>
          <a:p>
            <a:pPr marL="171450" lvl="0" indent="-171450" eaLnBrk="0" hangingPunct="0">
              <a:lnSpc>
                <a:spcPct val="120000"/>
              </a:lnSpc>
              <a:spcBef>
                <a:spcPts val="0"/>
              </a:spcBef>
              <a:buFont typeface="Arial" panose="020B0604020202020204" pitchFamily="34" charset="0"/>
              <a:buChar char="•"/>
              <a:defRPr/>
            </a:pPr>
            <a:r>
              <a:rPr lang="en-US" altLang="en-GB" b="1" i="1" dirty="0" smtClean="0">
                <a:sym typeface="+mn-ea"/>
              </a:rPr>
              <a:t>Approve meeting </a:t>
            </a:r>
            <a:r>
              <a:rPr lang="en-GB" altLang="en-US" b="1" i="1" dirty="0" smtClean="0">
                <a:sym typeface="+mn-ea"/>
              </a:rPr>
              <a:t>agenda</a:t>
            </a:r>
          </a:p>
        </p:txBody>
      </p:sp>
      <p:sp>
        <p:nvSpPr>
          <p:cNvPr id="9" name="Rectangle 3"/>
          <p:cNvSpPr txBox="1">
            <a:spLocks noChangeArrowheads="1"/>
          </p:cNvSpPr>
          <p:nvPr/>
        </p:nvSpPr>
        <p:spPr bwMode="auto">
          <a:xfrm>
            <a:off x="1447922" y="1667440"/>
            <a:ext cx="3263265" cy="3913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lnSpc>
                <a:spcPct val="100000"/>
              </a:lnSpc>
              <a:spcBef>
                <a:spcPts val="0"/>
              </a:spcBef>
              <a:buNone/>
              <a:defRPr/>
            </a:pPr>
            <a:r>
              <a:rPr lang="en-US" altLang="en-GB" sz="1600" u="sng" dirty="0" smtClean="0">
                <a:solidFill>
                  <a:schemeClr val="tx1"/>
                </a:solidFill>
              </a:rPr>
              <a:t>Monday</a:t>
            </a:r>
            <a:r>
              <a:rPr lang="en-GB" altLang="en-US" sz="1600" u="sng" dirty="0" smtClean="0">
                <a:solidFill>
                  <a:schemeClr val="tx1"/>
                </a:solidFill>
              </a:rPr>
              <a:t> (AM</a:t>
            </a:r>
            <a:r>
              <a:rPr lang="en-US" altLang="en-GB" sz="1600" u="sng" dirty="0" smtClean="0">
                <a:solidFill>
                  <a:schemeClr val="tx1"/>
                </a:solidFill>
              </a:rPr>
              <a:t>1, </a:t>
            </a:r>
            <a:r>
              <a:rPr lang="en-US" altLang="en-GB" sz="1600" u="sng" dirty="0" err="1" smtClean="0">
                <a:solidFill>
                  <a:schemeClr val="tx1"/>
                </a:solidFill>
              </a:rPr>
              <a:t>Drumond</a:t>
            </a:r>
            <a:r>
              <a:rPr lang="en-US" altLang="en-GB" sz="1600" u="sng" dirty="0" smtClean="0">
                <a:solidFill>
                  <a:schemeClr val="tx1"/>
                </a:solidFill>
              </a:rPr>
              <a:t> Est</a:t>
            </a:r>
            <a:r>
              <a:rPr lang="en-GB" altLang="en-US" sz="1600" u="sng" dirty="0" smtClean="0">
                <a:solidFill>
                  <a:schemeClr val="tx1"/>
                </a:solidFill>
              </a:rPr>
              <a:t>)</a:t>
            </a:r>
          </a:p>
          <a:p>
            <a:pPr lvl="0" eaLnBrk="0" hangingPunct="0">
              <a:lnSpc>
                <a:spcPct val="100000"/>
              </a:lnSpc>
              <a:spcBef>
                <a:spcPts val="0"/>
              </a:spcBef>
              <a:defRPr/>
            </a:pPr>
            <a:r>
              <a:rPr lang="en-US" sz="1600" dirty="0" smtClean="0">
                <a:solidFill>
                  <a:schemeClr val="tx1"/>
                </a:solidFill>
              </a:rPr>
              <a:t>Regular items</a:t>
            </a:r>
          </a:p>
          <a:p>
            <a:pPr lvl="0" eaLnBrk="0" hangingPunct="0">
              <a:lnSpc>
                <a:spcPct val="100000"/>
              </a:lnSpc>
              <a:spcBef>
                <a:spcPts val="0"/>
              </a:spcBef>
              <a:defRPr/>
            </a:pPr>
            <a:r>
              <a:rPr lang="en-US" sz="1600" dirty="0" smtClean="0">
                <a:solidFill>
                  <a:schemeClr val="tx1"/>
                </a:solidFill>
              </a:rPr>
              <a:t>Approve TG minutes</a:t>
            </a:r>
          </a:p>
          <a:p>
            <a:pPr eaLnBrk="0" hangingPunct="0">
              <a:lnSpc>
                <a:spcPct val="100000"/>
              </a:lnSpc>
              <a:spcBef>
                <a:spcPts val="0"/>
              </a:spcBef>
              <a:defRPr/>
            </a:pPr>
            <a:r>
              <a:rPr lang="en-US" altLang="en-GB" sz="1600" dirty="0" smtClean="0">
                <a:solidFill>
                  <a:schemeClr val="tx1"/>
                </a:solidFill>
              </a:rPr>
              <a:t>Contribution discussion</a:t>
            </a:r>
          </a:p>
          <a:p>
            <a:pPr lvl="0" eaLnBrk="0" hangingPunct="0">
              <a:lnSpc>
                <a:spcPct val="100000"/>
              </a:lnSpc>
              <a:spcBef>
                <a:spcPts val="0"/>
              </a:spcBef>
              <a:defRPr/>
            </a:pPr>
            <a:r>
              <a:rPr lang="en-GB" altLang="en-US" sz="1600" dirty="0" smtClean="0">
                <a:solidFill>
                  <a:schemeClr val="tx1"/>
                </a:solidFill>
                <a:sym typeface="+mn-ea"/>
              </a:rPr>
              <a:t>Recess</a:t>
            </a:r>
            <a:endParaRPr lang="en-GB" altLang="en-US" sz="1600" dirty="0">
              <a:solidFill>
                <a:schemeClr val="tx1"/>
              </a:solidFill>
              <a:sym typeface="+mn-ea"/>
            </a:endParaRPr>
          </a:p>
          <a:p>
            <a:pPr lvl="0" eaLnBrk="0" hangingPunct="0">
              <a:lnSpc>
                <a:spcPct val="100000"/>
              </a:lnSpc>
              <a:spcBef>
                <a:spcPts val="0"/>
              </a:spcBef>
              <a:defRPr/>
            </a:pPr>
            <a:endParaRPr lang="en-GB" altLang="en-US" sz="1600" dirty="0">
              <a:solidFill>
                <a:schemeClr val="tx1"/>
              </a:solidFill>
              <a:sym typeface="+mn-ea"/>
            </a:endParaRPr>
          </a:p>
          <a:p>
            <a:pPr marL="0" lvl="0" indent="0" eaLnBrk="0" hangingPunct="0">
              <a:lnSpc>
                <a:spcPct val="100000"/>
              </a:lnSpc>
              <a:spcBef>
                <a:spcPts val="0"/>
              </a:spcBef>
              <a:buNone/>
              <a:defRPr/>
            </a:pPr>
            <a:r>
              <a:rPr lang="en-US" altLang="en-GB" sz="1600" u="sng" dirty="0" smtClean="0">
                <a:sym typeface="+mn-ea"/>
              </a:rPr>
              <a:t>Monday</a:t>
            </a:r>
            <a:r>
              <a:rPr lang="en-GB" altLang="en-US" sz="1600" u="sng" dirty="0" smtClean="0">
                <a:sym typeface="+mn-ea"/>
              </a:rPr>
              <a:t> (</a:t>
            </a:r>
            <a:r>
              <a:rPr lang="en-US" altLang="en-GB" sz="1600" u="sng" dirty="0" smtClean="0">
                <a:sym typeface="+mn-ea"/>
              </a:rPr>
              <a:t>PM1, </a:t>
            </a:r>
            <a:r>
              <a:rPr lang="en-US" altLang="en-GB" sz="1600" u="sng" dirty="0" err="1" smtClean="0">
                <a:sym typeface="+mn-ea"/>
              </a:rPr>
              <a:t>Drumond</a:t>
            </a:r>
            <a:r>
              <a:rPr lang="en-US" altLang="en-GB" sz="1600" u="sng" dirty="0" smtClean="0">
                <a:sym typeface="+mn-ea"/>
              </a:rPr>
              <a:t> Oust Centre</a:t>
            </a:r>
            <a:r>
              <a:rPr lang="en-GB" altLang="en-US" sz="1600" u="sng" dirty="0" smtClean="0">
                <a:sym typeface="+mn-ea"/>
              </a:rPr>
              <a:t>)</a:t>
            </a:r>
            <a:endParaRPr lang="en-GB" altLang="en-US" sz="1600" u="sng" dirty="0" smtClean="0">
              <a:solidFill>
                <a:schemeClr val="tx1"/>
              </a:solidFill>
            </a:endParaRPr>
          </a:p>
          <a:p>
            <a:pPr lvl="0" eaLnBrk="0" hangingPunct="0">
              <a:lnSpc>
                <a:spcPct val="100000"/>
              </a:lnSpc>
              <a:spcBef>
                <a:spcPts val="0"/>
              </a:spcBef>
              <a:defRPr/>
            </a:pPr>
            <a:r>
              <a:rPr lang="en-US" altLang="en-GB" sz="1600" dirty="0" smtClean="0">
                <a:sym typeface="+mn-ea"/>
              </a:rPr>
              <a:t>Regular items</a:t>
            </a:r>
          </a:p>
          <a:p>
            <a:pPr lvl="0" eaLnBrk="0" hangingPunct="0">
              <a:lnSpc>
                <a:spcPct val="100000"/>
              </a:lnSpc>
              <a:spcBef>
                <a:spcPts val="0"/>
              </a:spcBef>
              <a:defRPr/>
            </a:pPr>
            <a:r>
              <a:rPr lang="en-US" altLang="en-GB" sz="1600" dirty="0" smtClean="0">
                <a:sym typeface="+mn-ea"/>
              </a:rPr>
              <a:t>Contribution discussion</a:t>
            </a:r>
          </a:p>
          <a:p>
            <a:pPr lvl="0" eaLnBrk="0" hangingPunct="0">
              <a:lnSpc>
                <a:spcPct val="100000"/>
              </a:lnSpc>
              <a:spcBef>
                <a:spcPts val="0"/>
              </a:spcBef>
              <a:defRPr/>
            </a:pPr>
            <a:r>
              <a:rPr lang="en-US" altLang="en-GB" sz="1600" dirty="0" smtClean="0">
                <a:sym typeface="+mn-ea"/>
              </a:rPr>
              <a:t>Recess</a:t>
            </a:r>
            <a:endParaRPr lang="en-US" altLang="en-GB" sz="1600" dirty="0" smtClean="0">
              <a:sym typeface="+mn-ea"/>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adhoc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Jul Plenary week,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15</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r>
              <a:rPr lang="en-US" altLang="en-US" sz="2000" kern="0" dirty="0">
                <a:latin typeface="Arial" panose="020B0604020202020204" pitchFamily="34" charset="0"/>
              </a:rPr>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2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GB" altLang="en-US" dirty="0" smtClean="0"/>
              <a:t>Approve meeting agenda</a:t>
            </a:r>
          </a:p>
          <a:p>
            <a:pPr lvl="0" eaLnBrk="0" hangingPunct="0">
              <a:defRPr/>
            </a:pPr>
            <a:r>
              <a:rPr lang="en-US" altLang="en-GB" dirty="0" smtClean="0"/>
              <a:t>Approve TG minutes</a:t>
            </a:r>
            <a:endParaRPr lang="en-GB" altLang="en-US" dirty="0" smtClean="0"/>
          </a:p>
          <a:p>
            <a:pPr eaLnBrk="0" hangingPunct="0">
              <a:defRPr/>
            </a:pPr>
            <a:r>
              <a:rPr lang="en-GB" altLang="en-US" dirty="0" smtClean="0"/>
              <a:t>Contribution discussion</a:t>
            </a:r>
          </a:p>
          <a:p>
            <a:pPr lvl="1" eaLnBrk="0" hangingPunct="0">
              <a:defRPr/>
            </a:pPr>
            <a:r>
              <a:rPr lang="en-US" altLang="en-US" sz="2100" dirty="0" smtClean="0">
                <a:solidFill>
                  <a:srgbClr val="00B050"/>
                </a:solidFill>
              </a:rPr>
              <a:t>11-24/0897</a:t>
            </a:r>
            <a:r>
              <a:rPr lang="en-US" altLang="en-US" sz="2100" dirty="0">
                <a:solidFill>
                  <a:srgbClr val="00B050"/>
                </a:solidFill>
              </a:rPr>
              <a:t>, </a:t>
            </a:r>
            <a:r>
              <a:rPr lang="en-US" altLang="en-US" sz="2100" dirty="0" err="1">
                <a:solidFill>
                  <a:srgbClr val="00B050"/>
                </a:solidFill>
              </a:rPr>
              <a:t>TGbp</a:t>
            </a:r>
            <a:r>
              <a:rPr lang="en-US" altLang="en-US" sz="2100" dirty="0">
                <a:solidFill>
                  <a:srgbClr val="00B050"/>
                </a:solidFill>
              </a:rPr>
              <a:t> selection procedure, Bo Sun (</a:t>
            </a:r>
            <a:r>
              <a:rPr lang="en-US" altLang="en-US" sz="2100" dirty="0" err="1">
                <a:solidFill>
                  <a:srgbClr val="00B050"/>
                </a:solidFill>
              </a:rPr>
              <a:t>Sanechips</a:t>
            </a:r>
            <a:r>
              <a:rPr lang="en-US" altLang="en-US" sz="2100" dirty="0">
                <a:solidFill>
                  <a:srgbClr val="00B050"/>
                </a:solidFill>
              </a:rPr>
              <a:t>)</a:t>
            </a:r>
          </a:p>
          <a:p>
            <a:pPr lvl="1" eaLnBrk="0" hangingPunct="0">
              <a:defRPr/>
            </a:pPr>
            <a:r>
              <a:rPr lang="en-US" altLang="en-US" sz="2100" dirty="0">
                <a:solidFill>
                  <a:srgbClr val="00B050"/>
                </a:solidFill>
              </a:rPr>
              <a:t>11-24/0900, </a:t>
            </a:r>
            <a:r>
              <a:rPr lang="en-US" altLang="zh-CN" sz="2100" dirty="0">
                <a:solidFill>
                  <a:srgbClr val="00B050"/>
                </a:solidFill>
              </a:rPr>
              <a:t>Wireless Power Transfer and Frequency Regulation, </a:t>
            </a:r>
            <a:r>
              <a:rPr lang="en-US" altLang="zh-CN" sz="2100" dirty="0" err="1">
                <a:solidFill>
                  <a:srgbClr val="00B050"/>
                </a:solidFill>
              </a:rPr>
              <a:t>Joerg</a:t>
            </a:r>
            <a:r>
              <a:rPr lang="en-US" altLang="zh-CN" sz="2100" dirty="0">
                <a:solidFill>
                  <a:srgbClr val="00B050"/>
                </a:solidFill>
              </a:rPr>
              <a:t> Robert (TU </a:t>
            </a:r>
            <a:r>
              <a:rPr lang="en-US" altLang="zh-CN" sz="2100" dirty="0" err="1">
                <a:solidFill>
                  <a:srgbClr val="00B050"/>
                </a:solidFill>
              </a:rPr>
              <a:t>Ilmenau</a:t>
            </a:r>
            <a:r>
              <a:rPr lang="en-US" altLang="zh-CN" sz="2100" dirty="0">
                <a:solidFill>
                  <a:srgbClr val="00B050"/>
                </a:solidFill>
              </a:rPr>
              <a:t>/</a:t>
            </a:r>
            <a:r>
              <a:rPr lang="en-US" altLang="zh-CN" sz="2100" dirty="0" err="1">
                <a:solidFill>
                  <a:srgbClr val="00B050"/>
                </a:solidFill>
              </a:rPr>
              <a:t>Fraunhofer</a:t>
            </a:r>
            <a:r>
              <a:rPr lang="en-US" altLang="zh-CN" sz="2100" dirty="0">
                <a:solidFill>
                  <a:srgbClr val="00B050"/>
                </a:solidFill>
              </a:rPr>
              <a:t> IIS)</a:t>
            </a:r>
          </a:p>
          <a:p>
            <a:pPr lvl="1" eaLnBrk="0" hangingPunct="0">
              <a:defRPr/>
            </a:pPr>
            <a:r>
              <a:rPr lang="en-US" altLang="en-US" sz="2100" dirty="0">
                <a:solidFill>
                  <a:srgbClr val="00B050"/>
                </a:solidFill>
              </a:rPr>
              <a:t>11-24/1180, </a:t>
            </a:r>
            <a:r>
              <a:rPr lang="en-US" altLang="zh-CN" sz="2100" dirty="0">
                <a:solidFill>
                  <a:srgbClr val="00B050"/>
                </a:solidFill>
              </a:rPr>
              <a:t>reference model of AMP only IOT devices, Solomon </a:t>
            </a:r>
            <a:r>
              <a:rPr lang="en-US" altLang="zh-CN" sz="2100" dirty="0" err="1">
                <a:solidFill>
                  <a:srgbClr val="00B050"/>
                </a:solidFill>
              </a:rPr>
              <a:t>Trainin</a:t>
            </a:r>
            <a:r>
              <a:rPr lang="en-US" altLang="zh-CN" sz="2100" dirty="0">
                <a:solidFill>
                  <a:srgbClr val="00B050"/>
                </a:solidFill>
              </a:rPr>
              <a:t> (</a:t>
            </a:r>
            <a:r>
              <a:rPr lang="en-US" altLang="zh-CN" sz="2100" dirty="0" err="1">
                <a:solidFill>
                  <a:srgbClr val="00B050"/>
                </a:solidFill>
              </a:rPr>
              <a:t>Wiliot</a:t>
            </a:r>
            <a:r>
              <a:rPr lang="en-US" altLang="zh-CN" sz="2100" dirty="0">
                <a:solidFill>
                  <a:srgbClr val="00B050"/>
                </a:solidFill>
              </a:rPr>
              <a:t>), &lt;</a:t>
            </a:r>
            <a:r>
              <a:rPr lang="en-US" altLang="en-US" sz="2100" dirty="0">
                <a:solidFill>
                  <a:srgbClr val="00B050"/>
                </a:solidFill>
              </a:rPr>
              <a:t>AM&gt;</a:t>
            </a:r>
          </a:p>
          <a:p>
            <a:pPr eaLnBrk="0" hangingPunct="0">
              <a:defRPr/>
            </a:pPr>
            <a:r>
              <a:rPr lang="en-GB" altLang="en-US" dirty="0" smtClean="0"/>
              <a:t>Any other business?</a:t>
            </a:r>
          </a:p>
          <a:p>
            <a:pPr lvl="0" eaLnBrk="0" hangingPunct="0">
              <a:defRPr/>
            </a:pPr>
            <a:r>
              <a:rPr lang="en-GB" altLang="en-US" dirty="0" smtClean="0">
                <a:sym typeface="+mn-ea"/>
              </a:rPr>
              <a:t>Recess</a:t>
            </a:r>
            <a:endParaRPr lang="en-GB" altLang="en-US" dirty="0" smtClean="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sym typeface="+mn-ea"/>
              </a:rPr>
              <a:t>Approve TGbp Meeting Minutes</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sz="2400" dirty="0" smtClean="0">
                <a:sym typeface="+mn-ea"/>
              </a:rPr>
              <a:t>Approve the meeting minutes for </a:t>
            </a:r>
            <a:r>
              <a:rPr lang="en-US" altLang="en-GB" sz="2400" dirty="0" smtClean="0">
                <a:sym typeface="+mn-ea"/>
              </a:rPr>
              <a:t>TGbp</a:t>
            </a:r>
            <a:r>
              <a:rPr lang="en-GB" altLang="en-US" sz="2400" dirty="0" smtClean="0">
                <a:sym typeface="+mn-ea"/>
              </a:rPr>
              <a:t> meetings during 802 </a:t>
            </a:r>
            <a:r>
              <a:rPr lang="en-US" altLang="en-GB" sz="2400" dirty="0" smtClean="0">
                <a:sym typeface="+mn-ea"/>
              </a:rPr>
              <a:t>May interim</a:t>
            </a:r>
            <a:r>
              <a:rPr lang="en-US" altLang="zh-CN" sz="2400" dirty="0" smtClean="0">
                <a:sym typeface="+mn-ea"/>
              </a:rPr>
              <a:t> </a:t>
            </a:r>
            <a:r>
              <a:rPr lang="en-GB" altLang="en-US" sz="2400" dirty="0" smtClean="0">
                <a:sym typeface="+mn-ea"/>
              </a:rPr>
              <a:t>session as below:</a:t>
            </a:r>
            <a:endParaRPr lang="en-GB" altLang="en-US" sz="2400" dirty="0" smtClean="0"/>
          </a:p>
          <a:p>
            <a:pPr lvl="1" indent="-342900" eaLnBrk="0" hangingPunct="0">
              <a:buFontTx/>
              <a:buChar char="-"/>
              <a:defRPr/>
            </a:pPr>
            <a:r>
              <a:rPr lang="en-GB" altLang="en-US" sz="2400" dirty="0">
                <a:sym typeface="+mn-ea"/>
                <a:hlinkClick r:id="rId2"/>
              </a:rPr>
              <a:t>https://mentor.ieee.org/802.11/dcn/24/11-24-0953-00-00bp-2024-05-interim-meeting-minutes.docx</a:t>
            </a:r>
            <a:endParaRPr lang="en-GB" altLang="en-US" sz="2400" dirty="0">
              <a:sym typeface="+mn-ea"/>
            </a:endParaRPr>
          </a:p>
          <a:p>
            <a:pPr marL="0" lvl="0" indent="0" eaLnBrk="0" hangingPunct="0">
              <a:buNone/>
              <a:defRPr/>
            </a:pPr>
            <a:endParaRPr lang="en-GB" altLang="en-US" sz="2400" dirty="0" smtClean="0"/>
          </a:p>
          <a:p>
            <a:pPr marL="0" lvl="0" indent="0" eaLnBrk="0" hangingPunct="0">
              <a:buNone/>
              <a:defRPr/>
            </a:pPr>
            <a:r>
              <a:rPr lang="en-GB" altLang="en-US" sz="2400" dirty="0" smtClean="0">
                <a:sym typeface="+mn-ea"/>
              </a:rPr>
              <a:t>Moved: </a:t>
            </a:r>
            <a:r>
              <a:rPr lang="en-US" altLang="en-GB" sz="2400" dirty="0" smtClean="0">
                <a:sym typeface="+mn-ea"/>
              </a:rPr>
              <a:t>Sebastian</a:t>
            </a:r>
            <a:r>
              <a:rPr lang="en-US" altLang="en-GB" sz="2400" dirty="0" smtClean="0"/>
              <a:t> Max</a:t>
            </a:r>
          </a:p>
          <a:p>
            <a:pPr marL="0" lvl="0" indent="0" eaLnBrk="0" hangingPunct="0">
              <a:buNone/>
              <a:defRPr/>
            </a:pPr>
            <a:r>
              <a:rPr lang="en-GB" altLang="en-US" sz="2400" dirty="0" smtClean="0">
                <a:sym typeface="+mn-ea"/>
              </a:rPr>
              <a:t>Seconded: Rakesh </a:t>
            </a:r>
            <a:r>
              <a:rPr lang="en-GB" altLang="en-US" sz="2400" dirty="0" err="1" smtClean="0">
                <a:sym typeface="+mn-ea"/>
              </a:rPr>
              <a:t>Taori</a:t>
            </a:r>
            <a:endParaRPr lang="en-GB" altLang="en-US" sz="2400" dirty="0"/>
          </a:p>
          <a:p>
            <a:pPr marL="0" lvl="0" indent="0" eaLnBrk="0" hangingPunct="0">
              <a:buNone/>
              <a:defRPr/>
            </a:pPr>
            <a:r>
              <a:rPr lang="en-GB" altLang="en-US" sz="2400" dirty="0" smtClean="0">
                <a:sym typeface="+mn-ea"/>
              </a:rPr>
              <a:t>Result: approved with unanimous consent</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endParaRPr lang="en-US" dirty="0" smtClean="0"/>
          </a:p>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meeting, please make sure your</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badge could be seen if you’re in the meeting room and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please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make sure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your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name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and affiliation are correctly shown if you’re joining the meeting remotely.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Meeting Protocol, Attendance, Voting &amp; Document Status</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Jul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15</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2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GB" altLang="en-US" sz="2400" dirty="0" smtClean="0">
                <a:sym typeface="+mn-ea"/>
              </a:rPr>
              <a:t>Contribution discussion</a:t>
            </a:r>
            <a:endParaRPr lang="en-GB" altLang="en-US" sz="2400" dirty="0" smtClean="0"/>
          </a:p>
          <a:p>
            <a:pPr lvl="1" eaLnBrk="0" hangingPunct="0">
              <a:buFontTx/>
              <a:buChar char="–"/>
              <a:defRPr/>
            </a:pPr>
            <a:r>
              <a:rPr lang="en-US" altLang="en-US" sz="2100" dirty="0" smtClean="0">
                <a:solidFill>
                  <a:srgbClr val="00B050"/>
                </a:solidFill>
              </a:rPr>
              <a:t>11-24/1163</a:t>
            </a:r>
            <a:r>
              <a:rPr lang="en-US" altLang="en-US" sz="2100" dirty="0">
                <a:solidFill>
                  <a:srgbClr val="00B050"/>
                </a:solidFill>
              </a:rPr>
              <a:t>,</a:t>
            </a:r>
            <a:r>
              <a:rPr lang="zh-CN" altLang="en-US" sz="2100" dirty="0">
                <a:solidFill>
                  <a:srgbClr val="00B050"/>
                </a:solidFill>
              </a:rPr>
              <a:t> </a:t>
            </a:r>
            <a:r>
              <a:rPr lang="en-US" altLang="zh-CN" sz="2100" dirty="0">
                <a:solidFill>
                  <a:srgbClr val="00B050"/>
                </a:solidFill>
              </a:rPr>
              <a:t>WUR for Integrated Energizer Case, Steve </a:t>
            </a:r>
            <a:r>
              <a:rPr lang="en-US" altLang="zh-CN" sz="2100" dirty="0" err="1">
                <a:solidFill>
                  <a:srgbClr val="00B050"/>
                </a:solidFill>
              </a:rPr>
              <a:t>Shellhammer</a:t>
            </a:r>
            <a:r>
              <a:rPr lang="en-US" altLang="zh-CN" sz="2100" dirty="0">
                <a:solidFill>
                  <a:srgbClr val="00B050"/>
                </a:solidFill>
              </a:rPr>
              <a:t> (Qualcomm), &lt;Mon PM1, Tue AM2&gt;</a:t>
            </a:r>
          </a:p>
          <a:p>
            <a:pPr lvl="1" eaLnBrk="0" hangingPunct="0">
              <a:buFontTx/>
              <a:buChar char="–"/>
              <a:defRPr/>
            </a:pPr>
            <a:r>
              <a:rPr lang="en-US" altLang="en-US" sz="2100" dirty="0">
                <a:solidFill>
                  <a:srgbClr val="00B050"/>
                </a:solidFill>
              </a:rPr>
              <a:t>11-24/1198, UL Data Rate for AMP, </a:t>
            </a:r>
            <a:r>
              <a:rPr lang="en-US" altLang="en-US" sz="2100" dirty="0" err="1">
                <a:solidFill>
                  <a:srgbClr val="00B050"/>
                </a:solidFill>
              </a:rPr>
              <a:t>Yinan</a:t>
            </a:r>
            <a:r>
              <a:rPr lang="en-US" altLang="en-US" sz="2100" dirty="0">
                <a:solidFill>
                  <a:srgbClr val="00B050"/>
                </a:solidFill>
              </a:rPr>
              <a:t> Qi (OPPO)</a:t>
            </a:r>
          </a:p>
          <a:p>
            <a:pPr lvl="1" eaLnBrk="0" hangingPunct="0">
              <a:buFontTx/>
              <a:buChar char="–"/>
              <a:defRPr/>
            </a:pPr>
            <a:r>
              <a:rPr lang="en-US" altLang="en-US" sz="2100" dirty="0">
                <a:solidFill>
                  <a:srgbClr val="00B050"/>
                </a:solidFill>
              </a:rPr>
              <a:t>11-24/1199, PHY Design for AMP, </a:t>
            </a:r>
            <a:r>
              <a:rPr lang="en-US" altLang="en-US" sz="2100" dirty="0" err="1">
                <a:solidFill>
                  <a:srgbClr val="00B050"/>
                </a:solidFill>
              </a:rPr>
              <a:t>Yinan</a:t>
            </a:r>
            <a:r>
              <a:rPr lang="en-US" altLang="en-US" sz="2100" dirty="0">
                <a:solidFill>
                  <a:srgbClr val="00B050"/>
                </a:solidFill>
              </a:rPr>
              <a:t> Qi (OPPO)</a:t>
            </a:r>
          </a:p>
          <a:p>
            <a:pPr lvl="1" eaLnBrk="0" hangingPunct="0">
              <a:defRPr/>
            </a:pPr>
            <a:r>
              <a:rPr lang="en-US" altLang="en-US" sz="2100" dirty="0"/>
              <a:t>11-24/1210, 802.11 Features Re-use, </a:t>
            </a:r>
            <a:r>
              <a:rPr lang="en-US" altLang="en-US" sz="2100" dirty="0" err="1"/>
              <a:t>Vytas</a:t>
            </a:r>
            <a:r>
              <a:rPr lang="en-US" altLang="en-US" sz="2100" dirty="0"/>
              <a:t> </a:t>
            </a:r>
            <a:r>
              <a:rPr lang="en-US" altLang="en-US" sz="2100" dirty="0" err="1" smtClean="0"/>
              <a:t>Kezys</a:t>
            </a:r>
            <a:r>
              <a:rPr lang="en-US" altLang="en-US" sz="2100" dirty="0" smtClean="0"/>
              <a:t> </a:t>
            </a:r>
            <a:r>
              <a:rPr lang="en-US" altLang="en-US" sz="2100" dirty="0"/>
              <a:t>(</a:t>
            </a:r>
            <a:r>
              <a:rPr lang="en-US" altLang="en-US" sz="2100" dirty="0" err="1"/>
              <a:t>HaiLa</a:t>
            </a:r>
            <a:r>
              <a:rPr lang="en-US" altLang="en-US" sz="2100" dirty="0"/>
              <a:t>)</a:t>
            </a:r>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endParaRPr lang="en-US" dirty="0" smtClean="0"/>
          </a:p>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Jul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16</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Jul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GB" altLang="en-US" sz="2400" dirty="0" smtClean="0">
                <a:sym typeface="+mn-ea"/>
              </a:rPr>
              <a:t>Contribution discussion</a:t>
            </a:r>
            <a:endParaRPr lang="en-GB" altLang="en-US" sz="2400" dirty="0" smtClean="0"/>
          </a:p>
          <a:p>
            <a:pPr lvl="1" eaLnBrk="0" hangingPunct="0">
              <a:buFontTx/>
              <a:buChar char="–"/>
              <a:defRPr/>
            </a:pPr>
            <a:r>
              <a:rPr lang="en-US" altLang="en-US" sz="2100" dirty="0" smtClean="0">
                <a:solidFill>
                  <a:srgbClr val="00B050"/>
                </a:solidFill>
              </a:rPr>
              <a:t>11-24/1194</a:t>
            </a:r>
            <a:r>
              <a:rPr lang="en-US" altLang="en-US" sz="2100" dirty="0">
                <a:solidFill>
                  <a:srgbClr val="00B050"/>
                </a:solidFill>
              </a:rPr>
              <a:t>, </a:t>
            </a:r>
            <a:r>
              <a:rPr lang="en-US" altLang="zh-CN" sz="2100" dirty="0">
                <a:solidFill>
                  <a:srgbClr val="00B050"/>
                </a:solidFill>
              </a:rPr>
              <a:t>Capability report for AMP STA, </a:t>
            </a:r>
            <a:r>
              <a:rPr lang="en-US" altLang="zh-CN" sz="2100" dirty="0" err="1">
                <a:solidFill>
                  <a:srgbClr val="00B050"/>
                </a:solidFill>
              </a:rPr>
              <a:t>Zhanjing</a:t>
            </a:r>
            <a:r>
              <a:rPr lang="en-US" altLang="zh-CN" sz="2100" dirty="0">
                <a:solidFill>
                  <a:srgbClr val="00B050"/>
                </a:solidFill>
              </a:rPr>
              <a:t> </a:t>
            </a:r>
            <a:r>
              <a:rPr lang="en-US" altLang="zh-CN" sz="2100" dirty="0" err="1">
                <a:solidFill>
                  <a:srgbClr val="00B050"/>
                </a:solidFill>
              </a:rPr>
              <a:t>Bao</a:t>
            </a:r>
            <a:r>
              <a:rPr lang="en-US" altLang="zh-CN" sz="2100" dirty="0">
                <a:solidFill>
                  <a:srgbClr val="00B050"/>
                </a:solidFill>
              </a:rPr>
              <a:t> (TCL), &lt;</a:t>
            </a:r>
            <a:r>
              <a:rPr lang="en-US" altLang="en-US" sz="2100" dirty="0">
                <a:solidFill>
                  <a:srgbClr val="00B050"/>
                </a:solidFill>
              </a:rPr>
              <a:t>AM&gt;</a:t>
            </a:r>
          </a:p>
          <a:p>
            <a:pPr lvl="1" eaLnBrk="0" hangingPunct="0">
              <a:buFontTx/>
              <a:buChar char="–"/>
              <a:defRPr/>
            </a:pPr>
            <a:r>
              <a:rPr lang="en-US" altLang="en-US" sz="2100" dirty="0">
                <a:solidFill>
                  <a:srgbClr val="00B050"/>
                </a:solidFill>
              </a:rPr>
              <a:t>11-24/1197, Consideration on AMP Coexistence, </a:t>
            </a:r>
            <a:r>
              <a:rPr lang="en-US" altLang="en-US" sz="2100" dirty="0" err="1">
                <a:solidFill>
                  <a:srgbClr val="00B050"/>
                </a:solidFill>
              </a:rPr>
              <a:t>Panan</a:t>
            </a:r>
            <a:r>
              <a:rPr lang="en-US" altLang="en-US" sz="2100" dirty="0">
                <a:solidFill>
                  <a:srgbClr val="00B050"/>
                </a:solidFill>
              </a:rPr>
              <a:t> Li (Huawei), &lt;AM&gt;</a:t>
            </a:r>
          </a:p>
          <a:p>
            <a:pPr lvl="1" eaLnBrk="0" hangingPunct="0">
              <a:defRPr/>
            </a:pPr>
            <a:r>
              <a:rPr lang="en-US" altLang="en-US" sz="2100" dirty="0">
                <a:solidFill>
                  <a:srgbClr val="00B050"/>
                </a:solidFill>
              </a:rPr>
              <a:t>11-24/1201, Time and frequency synchronization for AMP, </a:t>
            </a:r>
            <a:r>
              <a:rPr lang="en-US" altLang="en-US" sz="2100" dirty="0" err="1">
                <a:solidFill>
                  <a:srgbClr val="00B050"/>
                </a:solidFill>
              </a:rPr>
              <a:t>Jinyu</a:t>
            </a:r>
            <a:r>
              <a:rPr lang="en-US" altLang="en-US" sz="2100" dirty="0">
                <a:solidFill>
                  <a:srgbClr val="00B050"/>
                </a:solidFill>
              </a:rPr>
              <a:t> Zhang (OPPO), &lt;AM&gt;</a:t>
            </a:r>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Jul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17</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3" name="页脚占位符 2"/>
          <p:cNvSpPr>
            <a:spLocks noGrp="1"/>
          </p:cNvSpPr>
          <p:nvPr>
            <p:ph type="ftr" idx="3"/>
          </p:nvPr>
        </p:nvSpPr>
        <p:spPr/>
        <p:txBody>
          <a:bodyPr/>
          <a:lstStyle/>
          <a:p>
            <a:pPr eaLnBrk="0" hangingPunct="0">
              <a:defRPr/>
            </a:pPr>
            <a:r>
              <a:rPr lang="en-US" smtClean="0"/>
              <a:t>Bo Sun (Sanechips)</a:t>
            </a:r>
            <a:endParaRPr lang="en-US" dirty="0"/>
          </a:p>
        </p:txBody>
      </p:sp>
      <p:sp>
        <p:nvSpPr>
          <p:cNvPr id="7" name="日期占位符 3"/>
          <p:cNvSpPr>
            <a:spLocks noGrp="1"/>
          </p:cNvSpPr>
          <p:nvPr>
            <p:ph type="dt" idx="2"/>
          </p:nvPr>
        </p:nvSpPr>
        <p:spPr/>
        <p:txBody>
          <a:bodyPr/>
          <a:lstStyle/>
          <a:p>
            <a:pPr eaLnBrk="0" hangingPunct="0">
              <a:defRPr/>
            </a:pPr>
            <a:r>
              <a:rPr lang="en-US" dirty="0" smtClean="0"/>
              <a:t>Jul 2024</a:t>
            </a:r>
            <a:endParaRPr lang="en-US" dirty="0"/>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1" y="1878263"/>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2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algn="l" eaLnBrk="0" hangingPunct="0">
              <a:buClrTx/>
              <a:buSzTx/>
              <a:buFontTx/>
              <a:defRPr/>
            </a:pPr>
            <a:r>
              <a:rPr lang="en-US" altLang="en-GB" dirty="0"/>
              <a:t>Contribution discussion</a:t>
            </a:r>
          </a:p>
          <a:p>
            <a:pPr lvl="1" eaLnBrk="0" hangingPunct="0">
              <a:defRPr/>
            </a:pPr>
            <a:r>
              <a:rPr lang="en-US" altLang="en-US" sz="2100" dirty="0" smtClean="0">
                <a:solidFill>
                  <a:srgbClr val="00B050"/>
                </a:solidFill>
              </a:rPr>
              <a:t>11-24/1202</a:t>
            </a:r>
            <a:r>
              <a:rPr lang="en-US" altLang="en-US" sz="2100" dirty="0">
                <a:solidFill>
                  <a:srgbClr val="00B050"/>
                </a:solidFill>
              </a:rPr>
              <a:t>, Scanning and discovery for AMP </a:t>
            </a:r>
            <a:r>
              <a:rPr lang="en-US" altLang="en-US" sz="2100" dirty="0" err="1">
                <a:solidFill>
                  <a:srgbClr val="00B050"/>
                </a:solidFill>
              </a:rPr>
              <a:t>IoT</a:t>
            </a:r>
            <a:r>
              <a:rPr lang="en-US" altLang="en-US" sz="2100" dirty="0">
                <a:solidFill>
                  <a:srgbClr val="00B050"/>
                </a:solidFill>
              </a:rPr>
              <a:t>, </a:t>
            </a:r>
            <a:r>
              <a:rPr lang="en-US" altLang="en-US" sz="2100" dirty="0" err="1">
                <a:solidFill>
                  <a:srgbClr val="00B050"/>
                </a:solidFill>
              </a:rPr>
              <a:t>Weijie</a:t>
            </a:r>
            <a:r>
              <a:rPr lang="en-US" altLang="en-US" sz="2100" dirty="0">
                <a:solidFill>
                  <a:srgbClr val="00B050"/>
                </a:solidFill>
              </a:rPr>
              <a:t> Xu (OPPO)</a:t>
            </a:r>
          </a:p>
          <a:p>
            <a:pPr lvl="1" eaLnBrk="0" hangingPunct="0">
              <a:defRPr/>
            </a:pPr>
            <a:r>
              <a:rPr lang="en-US" altLang="en-US" sz="2100" dirty="0">
                <a:solidFill>
                  <a:srgbClr val="00B050"/>
                </a:solidFill>
              </a:rPr>
              <a:t>11-24/1203, Authentication and Security transaction for AMP, </a:t>
            </a:r>
            <a:r>
              <a:rPr lang="en-US" altLang="en-US" sz="2100" dirty="0" err="1">
                <a:solidFill>
                  <a:srgbClr val="00B050"/>
                </a:solidFill>
              </a:rPr>
              <a:t>Chuanfeng</a:t>
            </a:r>
            <a:r>
              <a:rPr lang="en-US" altLang="en-US" sz="2100" dirty="0">
                <a:solidFill>
                  <a:srgbClr val="00B050"/>
                </a:solidFill>
              </a:rPr>
              <a:t> He, (OPPO), &lt;AM&gt;</a:t>
            </a:r>
          </a:p>
          <a:p>
            <a:pPr lvl="1" eaLnBrk="0" hangingPunct="0">
              <a:defRPr/>
            </a:pPr>
            <a:r>
              <a:rPr lang="en-US" altLang="en-US" sz="2100" dirty="0">
                <a:solidFill>
                  <a:srgbClr val="00B050"/>
                </a:solidFill>
              </a:rPr>
              <a:t>11-24/1242, AMP Security Transaction Methods Using Random MAC Address for Privacy, Hui Luo (Infineon Technologies</a:t>
            </a:r>
          </a:p>
          <a:p>
            <a:pPr lvl="1" eaLnBrk="0" hangingPunct="0">
              <a:defRPr/>
            </a:pPr>
            <a:r>
              <a:rPr lang="en-US" altLang="en-US" sz="2100" dirty="0"/>
              <a:t>11-24/1215, Feasibility study on long range backscatter operation, </a:t>
            </a:r>
            <a:r>
              <a:rPr lang="en-US" altLang="en-US" sz="2100" dirty="0" err="1"/>
              <a:t>Weilin</a:t>
            </a:r>
            <a:r>
              <a:rPr lang="en-US" altLang="en-US" sz="2100" dirty="0"/>
              <a:t> (Huawei), &lt;AM</a:t>
            </a:r>
            <a:r>
              <a:rPr lang="en-US" altLang="en-US" sz="2100" dirty="0" smtClean="0"/>
              <a:t>&gt;</a:t>
            </a:r>
            <a:r>
              <a:rPr lang="en-US" altLang="en-GB" sz="2100" i="1" dirty="0"/>
              <a:t>	</a:t>
            </a:r>
          </a:p>
          <a:p>
            <a:pPr algn="l" eaLnBrk="0" hangingPunct="0">
              <a:buClrTx/>
              <a:buSzTx/>
              <a:buFontTx/>
              <a:defRPr/>
            </a:pPr>
            <a:r>
              <a:rPr lang="en-US" altLang="en-GB" dirty="0"/>
              <a:t>Any other business?</a:t>
            </a:r>
          </a:p>
          <a:p>
            <a:pPr lvl="0" eaLnBrk="0" hangingPunct="0">
              <a:defRPr/>
            </a:pPr>
            <a:r>
              <a:rPr lang="en-US" altLang="en-GB" dirty="0">
                <a:sym typeface="+mn-ea"/>
              </a:rPr>
              <a:t>Recess</a:t>
            </a:r>
            <a:endParaRPr lang="en-US" altLang="en-GB"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Jul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17</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38659188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3" name="页脚占位符 2"/>
          <p:cNvSpPr>
            <a:spLocks noGrp="1"/>
          </p:cNvSpPr>
          <p:nvPr>
            <p:ph type="ftr" idx="3"/>
          </p:nvPr>
        </p:nvSpPr>
        <p:spPr/>
        <p:txBody>
          <a:bodyPr/>
          <a:lstStyle/>
          <a:p>
            <a:pPr eaLnBrk="0" hangingPunct="0">
              <a:defRPr/>
            </a:pPr>
            <a:r>
              <a:rPr lang="en-US" smtClean="0"/>
              <a:t>Bo Sun (Sanechips)</a:t>
            </a:r>
            <a:endParaRPr lang="en-US" dirty="0"/>
          </a:p>
        </p:txBody>
      </p:sp>
      <p:sp>
        <p:nvSpPr>
          <p:cNvPr id="7" name="日期占位符 3"/>
          <p:cNvSpPr>
            <a:spLocks noGrp="1"/>
          </p:cNvSpPr>
          <p:nvPr>
            <p:ph type="dt" idx="2"/>
          </p:nvPr>
        </p:nvSpPr>
        <p:spPr/>
        <p:txBody>
          <a:bodyPr/>
          <a:lstStyle/>
          <a:p>
            <a:pPr eaLnBrk="0" hangingPunct="0">
              <a:defRPr/>
            </a:pPr>
            <a:r>
              <a:rPr lang="en-US" dirty="0" smtClean="0"/>
              <a:t>Jul 2024</a:t>
            </a:r>
            <a:endParaRPr lang="en-US" dirty="0"/>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1" y="1878263"/>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2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algn="l" eaLnBrk="0" hangingPunct="0">
              <a:buClrTx/>
              <a:buSzTx/>
              <a:buFontTx/>
              <a:defRPr/>
            </a:pPr>
            <a:r>
              <a:rPr lang="en-US" altLang="en-GB" dirty="0"/>
              <a:t>Contribution discussion</a:t>
            </a:r>
          </a:p>
          <a:p>
            <a:pPr lvl="1" eaLnBrk="0" hangingPunct="0">
              <a:defRPr/>
            </a:pPr>
            <a:r>
              <a:rPr lang="en-US" altLang="en-US" sz="2100" dirty="0" smtClean="0"/>
              <a:t>11-24/1215</a:t>
            </a:r>
            <a:r>
              <a:rPr lang="en-US" altLang="en-US" sz="2100" dirty="0"/>
              <a:t>, Feasibility study on long range backscatter operation, </a:t>
            </a:r>
            <a:r>
              <a:rPr lang="en-US" altLang="en-US" sz="2100" dirty="0" err="1"/>
              <a:t>Weilin</a:t>
            </a:r>
            <a:r>
              <a:rPr lang="en-US" altLang="en-US" sz="2100" dirty="0"/>
              <a:t> (Huawei), &lt;AM</a:t>
            </a:r>
            <a:r>
              <a:rPr lang="en-US" altLang="en-US" sz="2100" dirty="0" smtClean="0"/>
              <a:t>&gt;</a:t>
            </a:r>
          </a:p>
          <a:p>
            <a:pPr lvl="1" eaLnBrk="0" hangingPunct="0">
              <a:defRPr/>
            </a:pPr>
            <a:r>
              <a:rPr lang="en-US" altLang="en-US" sz="2100" dirty="0"/>
              <a:t>11-24/1208, </a:t>
            </a:r>
            <a:r>
              <a:rPr lang="en-US" altLang="zh-CN" sz="2100" dirty="0"/>
              <a:t>Thoughts on the AMP WPT protocol, Ian Bajaj (Huawei), &lt;</a:t>
            </a:r>
            <a:r>
              <a:rPr lang="en-US" altLang="en-US" sz="2100" dirty="0"/>
              <a:t>AM&gt;</a:t>
            </a:r>
          </a:p>
          <a:p>
            <a:pPr lvl="1" eaLnBrk="0" hangingPunct="0">
              <a:defRPr/>
            </a:pPr>
            <a:r>
              <a:rPr lang="en-US" altLang="en-US" sz="2100" dirty="0" smtClean="0"/>
              <a:t>11-24/1253</a:t>
            </a:r>
            <a:r>
              <a:rPr lang="en-US" altLang="en-US" sz="2100" dirty="0"/>
              <a:t>, </a:t>
            </a:r>
            <a:r>
              <a:rPr lang="en-US" altLang="zh-CN" sz="2100" dirty="0"/>
              <a:t>Ultra Low Power Features For Active Devices, </a:t>
            </a:r>
            <a:r>
              <a:rPr lang="en-US" altLang="zh-CN" sz="2100" dirty="0" err="1"/>
              <a:t>Amichai</a:t>
            </a:r>
            <a:r>
              <a:rPr lang="en-US" altLang="zh-CN" sz="2100" dirty="0"/>
              <a:t> </a:t>
            </a:r>
            <a:r>
              <a:rPr lang="en-US" altLang="zh-CN" sz="2100" dirty="0" err="1"/>
              <a:t>Sanderovich</a:t>
            </a:r>
            <a:r>
              <a:rPr lang="en-US" altLang="zh-CN" sz="2100" dirty="0"/>
              <a:t> (</a:t>
            </a:r>
            <a:r>
              <a:rPr lang="en-US" altLang="zh-CN" sz="2100" dirty="0" err="1"/>
              <a:t>Wiliot</a:t>
            </a:r>
            <a:r>
              <a:rPr lang="en-US" altLang="zh-CN" sz="2100" dirty="0"/>
              <a:t>)</a:t>
            </a:r>
            <a:endParaRPr lang="en-US" altLang="en-US" sz="2100" dirty="0"/>
          </a:p>
          <a:p>
            <a:pPr lvl="1" eaLnBrk="0" hangingPunct="0">
              <a:defRPr/>
            </a:pPr>
            <a:r>
              <a:rPr lang="en-US" altLang="en-US" sz="2100" dirty="0" smtClean="0"/>
              <a:t>11-24/1307</a:t>
            </a:r>
            <a:r>
              <a:rPr lang="en-US" altLang="en-US" sz="2100" dirty="0"/>
              <a:t>, Proposed </a:t>
            </a:r>
            <a:r>
              <a:rPr lang="en-US" altLang="en-US" sz="2100" dirty="0" err="1"/>
              <a:t>tgbp</a:t>
            </a:r>
            <a:r>
              <a:rPr lang="en-US" altLang="en-US" sz="2100" dirty="0"/>
              <a:t> functional requirements, Bin Qian (Huawei</a:t>
            </a:r>
            <a:r>
              <a:rPr lang="en-US" altLang="en-US" sz="2100" dirty="0" smtClean="0"/>
              <a:t>)</a:t>
            </a:r>
          </a:p>
          <a:p>
            <a:pPr lvl="1" eaLnBrk="0" hangingPunct="0">
              <a:defRPr/>
            </a:pPr>
            <a:r>
              <a:rPr lang="en-US" altLang="en-US" sz="2100" dirty="0"/>
              <a:t>11-24/1263, AMP Supported Legacy Mode, </a:t>
            </a:r>
            <a:r>
              <a:rPr lang="en-US" altLang="en-US" sz="2100" dirty="0" err="1"/>
              <a:t>Pooria</a:t>
            </a:r>
            <a:r>
              <a:rPr lang="en-US" altLang="en-US" sz="2100" dirty="0"/>
              <a:t> </a:t>
            </a:r>
            <a:r>
              <a:rPr lang="en-US" altLang="en-US" sz="2100" dirty="0" err="1"/>
              <a:t>Pakrooh</a:t>
            </a:r>
            <a:r>
              <a:rPr lang="en-US" altLang="en-US" sz="2100" dirty="0"/>
              <a:t> (Qualcomm), &lt;Tue AM2, Thu AM1</a:t>
            </a:r>
            <a:r>
              <a:rPr lang="en-US" altLang="en-US" sz="2100" dirty="0" smtClean="0"/>
              <a:t>&gt;</a:t>
            </a:r>
            <a:r>
              <a:rPr lang="en-US" altLang="en-GB" sz="2100" dirty="0"/>
              <a:t>	</a:t>
            </a:r>
          </a:p>
          <a:p>
            <a:pPr algn="l" eaLnBrk="0" hangingPunct="0">
              <a:buClrTx/>
              <a:buSzTx/>
              <a:buFontTx/>
              <a:defRPr/>
            </a:pPr>
            <a:r>
              <a:rPr lang="en-US" altLang="en-GB" dirty="0"/>
              <a:t>Any other business?</a:t>
            </a:r>
          </a:p>
          <a:p>
            <a:pPr lvl="0" eaLnBrk="0" hangingPunct="0">
              <a:defRPr/>
            </a:pPr>
            <a:r>
              <a:rPr lang="en-US" altLang="en-GB" dirty="0">
                <a:sym typeface="+mn-ea"/>
              </a:rPr>
              <a:t>Recess</a:t>
            </a:r>
            <a:endParaRPr lang="en-US" altLang="en-GB" dirty="0"/>
          </a:p>
        </p:txBody>
      </p:sp>
    </p:spTree>
    <p:extLst>
      <p:ext uri="{BB962C8B-B14F-4D97-AF65-F5344CB8AC3E}">
        <p14:creationId xmlns:p14="http://schemas.microsoft.com/office/powerpoint/2010/main" val="20625032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Jul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18</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3" name="页脚占位符 2"/>
          <p:cNvSpPr>
            <a:spLocks noGrp="1"/>
          </p:cNvSpPr>
          <p:nvPr>
            <p:ph type="ftr" idx="3"/>
          </p:nvPr>
        </p:nvSpPr>
        <p:spPr/>
        <p:txBody>
          <a:bodyPr/>
          <a:lstStyle/>
          <a:p>
            <a:pPr eaLnBrk="0" hangingPunct="0">
              <a:defRPr/>
            </a:pPr>
            <a:r>
              <a:rPr lang="en-US" smtClean="0"/>
              <a:t>Bo Sun (Sanechips)</a:t>
            </a:r>
            <a:endParaRPr lang="en-US" dirty="0"/>
          </a:p>
        </p:txBody>
      </p:sp>
      <p:sp>
        <p:nvSpPr>
          <p:cNvPr id="7" name="日期占位符 3"/>
          <p:cNvSpPr>
            <a:spLocks noGrp="1"/>
          </p:cNvSpPr>
          <p:nvPr>
            <p:ph type="dt" idx="2"/>
          </p:nvPr>
        </p:nvSpPr>
        <p:spPr/>
        <p:txBody>
          <a:bodyPr/>
          <a:lstStyle/>
          <a:p>
            <a:pPr eaLnBrk="0" hangingPunct="0">
              <a:defRPr/>
            </a:pPr>
            <a:r>
              <a:rPr lang="en-US" dirty="0" smtClean="0"/>
              <a:t>Jul 2024</a:t>
            </a:r>
            <a:endParaRPr lang="en-US" dirty="0"/>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1" y="1878263"/>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5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algn="l" eaLnBrk="0" hangingPunct="0">
              <a:buClrTx/>
              <a:buSzTx/>
              <a:buFontTx/>
              <a:defRPr/>
            </a:pPr>
            <a:r>
              <a:rPr lang="en-US" altLang="en-GB" dirty="0"/>
              <a:t>Contribution discussion</a:t>
            </a:r>
          </a:p>
          <a:p>
            <a:pPr lvl="1" eaLnBrk="0" hangingPunct="0">
              <a:defRPr/>
            </a:pPr>
            <a:r>
              <a:rPr lang="en-US" altLang="en-US" sz="2100" strike="sngStrike" dirty="0"/>
              <a:t>11-24/1208, </a:t>
            </a:r>
            <a:r>
              <a:rPr lang="en-US" altLang="zh-CN" sz="2100" strike="sngStrike" dirty="0"/>
              <a:t>Thoughts on the AMP WPT protocol, Ian Bajaj (Huawei), &lt;</a:t>
            </a:r>
            <a:r>
              <a:rPr lang="en-US" altLang="en-US" sz="2100" strike="sngStrike" dirty="0"/>
              <a:t>AM&gt;</a:t>
            </a:r>
          </a:p>
          <a:p>
            <a:pPr lvl="1" eaLnBrk="0" hangingPunct="0">
              <a:defRPr/>
            </a:pPr>
            <a:r>
              <a:rPr lang="en-US" altLang="en-US" sz="2100" dirty="0" smtClean="0"/>
              <a:t>11-24/1210</a:t>
            </a:r>
            <a:r>
              <a:rPr lang="en-US" altLang="en-US" sz="2100" dirty="0"/>
              <a:t>, 802.11 Features Re-use, </a:t>
            </a:r>
            <a:r>
              <a:rPr lang="en-US" altLang="en-US" sz="2100" dirty="0" err="1"/>
              <a:t>Vytas</a:t>
            </a:r>
            <a:r>
              <a:rPr lang="en-US" altLang="en-US" sz="2100" dirty="0"/>
              <a:t> </a:t>
            </a:r>
            <a:r>
              <a:rPr lang="en-US" altLang="en-US" sz="2100" dirty="0" err="1"/>
              <a:t>Kezys</a:t>
            </a:r>
            <a:r>
              <a:rPr lang="en-US" altLang="en-US" sz="2100" dirty="0"/>
              <a:t> (</a:t>
            </a:r>
            <a:r>
              <a:rPr lang="en-US" altLang="en-US" sz="2100" dirty="0" err="1"/>
              <a:t>HaiLa</a:t>
            </a:r>
            <a:r>
              <a:rPr lang="en-US" altLang="en-US" sz="2100" dirty="0"/>
              <a:t>)</a:t>
            </a:r>
          </a:p>
          <a:p>
            <a:pPr lvl="1" eaLnBrk="0" hangingPunct="0">
              <a:defRPr/>
            </a:pPr>
            <a:r>
              <a:rPr lang="en-US" altLang="en-US" sz="2100" dirty="0" smtClean="0"/>
              <a:t>11-24/1214</a:t>
            </a:r>
            <a:r>
              <a:rPr lang="en-US" altLang="en-US" sz="2100" dirty="0"/>
              <a:t>, Carrier PPDU Discussion for Long-range Backscatter Operation, Bin Qian (Huawei</a:t>
            </a:r>
            <a:r>
              <a:rPr lang="en-US" altLang="en-US" sz="2100" dirty="0"/>
              <a:t>) </a:t>
            </a:r>
            <a:endParaRPr lang="en-US" altLang="en-US" sz="2100" dirty="0" smtClean="0"/>
          </a:p>
          <a:p>
            <a:pPr lvl="1" eaLnBrk="0" hangingPunct="0">
              <a:defRPr/>
            </a:pPr>
            <a:r>
              <a:rPr lang="en-US" altLang="en-US" sz="2100" dirty="0" smtClean="0"/>
              <a:t>11-24/1212</a:t>
            </a:r>
            <a:r>
              <a:rPr lang="en-US" altLang="en-US" sz="2100" dirty="0"/>
              <a:t>, Discussion on AMP Channel access, </a:t>
            </a:r>
            <a:r>
              <a:rPr lang="en-US" altLang="en-US" sz="2100" dirty="0" err="1"/>
              <a:t>Rojan</a:t>
            </a:r>
            <a:r>
              <a:rPr lang="en-US" altLang="en-US" sz="2100" dirty="0"/>
              <a:t> </a:t>
            </a:r>
            <a:r>
              <a:rPr lang="en-US" altLang="en-US" sz="2100" dirty="0" err="1"/>
              <a:t>Chitrakar</a:t>
            </a:r>
            <a:r>
              <a:rPr lang="en-US" altLang="en-US" sz="2100" dirty="0"/>
              <a:t> (Huawei), &lt;AM&gt;</a:t>
            </a:r>
          </a:p>
          <a:p>
            <a:pPr lvl="1" eaLnBrk="0" hangingPunct="0">
              <a:defRPr/>
            </a:pPr>
            <a:r>
              <a:rPr lang="en-US" altLang="en-US" sz="2100" dirty="0" smtClean="0"/>
              <a:t>11-24/1236</a:t>
            </a:r>
            <a:r>
              <a:rPr lang="en-US" altLang="en-US" sz="2100" dirty="0"/>
              <a:t>, </a:t>
            </a:r>
            <a:r>
              <a:rPr lang="en-US" altLang="zh-CN" sz="2100" dirty="0"/>
              <a:t>Close-Range Backscattering Waveform and Modulation, </a:t>
            </a:r>
            <a:r>
              <a:rPr lang="en-US" altLang="zh-CN" sz="2100" dirty="0" err="1"/>
              <a:t>Rui</a:t>
            </a:r>
            <a:r>
              <a:rPr lang="en-US" altLang="zh-CN" sz="2100" dirty="0"/>
              <a:t> Cao (NXP</a:t>
            </a:r>
            <a:r>
              <a:rPr lang="en-US" altLang="zh-CN" sz="2100" dirty="0" smtClean="0"/>
              <a:t>)</a:t>
            </a:r>
          </a:p>
          <a:p>
            <a:pPr lvl="1" eaLnBrk="0" hangingPunct="0">
              <a:defRPr/>
            </a:pPr>
            <a:r>
              <a:rPr lang="en-US" altLang="en-US" sz="2100" strike="sngStrike" dirty="0"/>
              <a:t>11-24/1237, </a:t>
            </a:r>
            <a:r>
              <a:rPr lang="en-US" altLang="zh-CN" sz="2100" strike="sngStrike" dirty="0"/>
              <a:t>AMP Tag-STA Requirements for Close-Range Backscattering, </a:t>
            </a:r>
            <a:r>
              <a:rPr lang="en-US" altLang="zh-CN" sz="2100" strike="sngStrike" dirty="0" err="1"/>
              <a:t>Rui</a:t>
            </a:r>
            <a:r>
              <a:rPr lang="en-US" altLang="zh-CN" sz="2100" strike="sngStrike" dirty="0"/>
              <a:t> Cao (NXP</a:t>
            </a:r>
            <a:r>
              <a:rPr lang="en-US" altLang="zh-CN" sz="2100" strike="sngStrike" dirty="0" smtClean="0"/>
              <a:t>)</a:t>
            </a:r>
            <a:endParaRPr lang="en-US" altLang="en-US" sz="2100" strike="sngStrike" dirty="0"/>
          </a:p>
          <a:p>
            <a:pPr lvl="1" eaLnBrk="0" hangingPunct="0">
              <a:defRPr/>
            </a:pPr>
            <a:r>
              <a:rPr lang="en-US" altLang="en-US" sz="2100" dirty="0"/>
              <a:t>11-24/1263, AMP Supported Legacy Mode, </a:t>
            </a:r>
            <a:r>
              <a:rPr lang="en-US" altLang="en-US" sz="2100" dirty="0" err="1"/>
              <a:t>Pooria</a:t>
            </a:r>
            <a:r>
              <a:rPr lang="en-US" altLang="en-US" sz="2100" dirty="0"/>
              <a:t> </a:t>
            </a:r>
            <a:r>
              <a:rPr lang="en-US" altLang="en-US" sz="2100" dirty="0" err="1"/>
              <a:t>Pakrooh</a:t>
            </a:r>
            <a:r>
              <a:rPr lang="en-US" altLang="en-US" sz="2100" dirty="0"/>
              <a:t> (Qualcomm), &lt;Tue AM2, Thu AM1&gt;</a:t>
            </a:r>
          </a:p>
          <a:p>
            <a:pPr lvl="1" eaLnBrk="0" hangingPunct="0">
              <a:defRPr/>
            </a:pPr>
            <a:r>
              <a:rPr lang="en-US" altLang="en-GB" sz="2100" i="1" dirty="0" smtClean="0">
                <a:sym typeface="+mn-ea"/>
              </a:rPr>
              <a:t>TBD</a:t>
            </a:r>
            <a:r>
              <a:rPr lang="en-US" altLang="en-GB" sz="2100" i="1" dirty="0"/>
              <a:t>	</a:t>
            </a:r>
          </a:p>
          <a:p>
            <a:pPr algn="l" eaLnBrk="0" hangingPunct="0">
              <a:buClrTx/>
              <a:buSzTx/>
              <a:buFontTx/>
              <a:defRPr/>
            </a:pPr>
            <a:r>
              <a:rPr lang="en-US" altLang="en-GB" dirty="0"/>
              <a:t>Any other business?</a:t>
            </a:r>
          </a:p>
          <a:p>
            <a:pPr lvl="0" eaLnBrk="0" hangingPunct="0">
              <a:defRPr/>
            </a:pPr>
            <a:r>
              <a:rPr lang="en-US" altLang="en-GB" dirty="0">
                <a:sym typeface="+mn-ea"/>
              </a:rPr>
              <a:t>Recess</a:t>
            </a:r>
            <a:endParaRPr lang="en-US" alt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Jul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15</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5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smtClean="0"/>
              <a:t>agenda</a:t>
            </a:r>
          </a:p>
          <a:p>
            <a:pPr eaLnBrk="0" hangingPunct="0">
              <a:defRPr/>
            </a:pPr>
            <a:r>
              <a:rPr lang="en-US" altLang="en-GB" dirty="0" smtClean="0"/>
              <a:t>Functional Requirements baseline and motion</a:t>
            </a:r>
          </a:p>
          <a:p>
            <a:pPr eaLnBrk="0" hangingPunct="0">
              <a:defRPr/>
            </a:pPr>
            <a:r>
              <a:rPr lang="en-US" altLang="en-GB" dirty="0"/>
              <a:t>Contribution SPs and Motions</a:t>
            </a:r>
          </a:p>
          <a:p>
            <a:pPr eaLnBrk="0" hangingPunct="0">
              <a:defRPr/>
            </a:pPr>
            <a:r>
              <a:rPr lang="en-US" altLang="en-GB" dirty="0" smtClean="0"/>
              <a:t>Contribution </a:t>
            </a:r>
            <a:r>
              <a:rPr lang="en-US" altLang="en-GB" dirty="0" smtClean="0"/>
              <a:t>discussion</a:t>
            </a:r>
          </a:p>
          <a:p>
            <a:pPr lvl="1" eaLnBrk="0" hangingPunct="0">
              <a:defRPr/>
            </a:pPr>
            <a:r>
              <a:rPr lang="en-US" altLang="en-US" sz="2100" dirty="0" smtClean="0"/>
              <a:t>11-24/1200</a:t>
            </a:r>
            <a:r>
              <a:rPr lang="en-US" altLang="en-US" sz="2100" dirty="0"/>
              <a:t>, Follow up on Transmission Modes, </a:t>
            </a:r>
            <a:r>
              <a:rPr lang="en-US" altLang="en-US" sz="2100" dirty="0" err="1"/>
              <a:t>Yinan</a:t>
            </a:r>
            <a:r>
              <a:rPr lang="en-US" altLang="en-US" sz="2100" dirty="0"/>
              <a:t> Qi (OPPO)</a:t>
            </a:r>
          </a:p>
          <a:p>
            <a:pPr lvl="1" eaLnBrk="0" hangingPunct="0">
              <a:defRPr/>
            </a:pPr>
            <a:r>
              <a:rPr lang="en-US" altLang="en-US" sz="2100" dirty="0"/>
              <a:t>11-24/1213, 2.4 GHz Downlink AMP PPDU Follow up, Bin Qian (Huawei)</a:t>
            </a:r>
          </a:p>
          <a:p>
            <a:pPr lvl="1" eaLnBrk="0" hangingPunct="0">
              <a:defRPr/>
            </a:pPr>
            <a:r>
              <a:rPr lang="en-US" altLang="en-US" sz="2100" strike="sngStrike" dirty="0"/>
              <a:t>11-24/1253, </a:t>
            </a:r>
            <a:r>
              <a:rPr lang="en-US" altLang="zh-CN" sz="2100" strike="sngStrike" dirty="0"/>
              <a:t>Ultra Low Power Features For Active Devices, </a:t>
            </a:r>
            <a:r>
              <a:rPr lang="en-US" altLang="zh-CN" sz="2100" strike="sngStrike" dirty="0" err="1"/>
              <a:t>Amichai</a:t>
            </a:r>
            <a:r>
              <a:rPr lang="en-US" altLang="zh-CN" sz="2100" strike="sngStrike" dirty="0"/>
              <a:t> </a:t>
            </a:r>
            <a:r>
              <a:rPr lang="en-US" altLang="zh-CN" sz="2100" strike="sngStrike" dirty="0" err="1"/>
              <a:t>Sanderovich</a:t>
            </a:r>
            <a:r>
              <a:rPr lang="en-US" altLang="zh-CN" sz="2100" strike="sngStrike" dirty="0"/>
              <a:t> (</a:t>
            </a:r>
            <a:r>
              <a:rPr lang="en-US" altLang="zh-CN" sz="2100" strike="sngStrike" dirty="0" err="1"/>
              <a:t>Wiliot</a:t>
            </a:r>
            <a:r>
              <a:rPr lang="en-US" altLang="zh-CN" sz="2100" strike="sngStrike" dirty="0"/>
              <a:t>)</a:t>
            </a:r>
            <a:endParaRPr lang="en-US" altLang="en-US" sz="2100" strike="sngStrike" dirty="0"/>
          </a:p>
          <a:p>
            <a:pPr lvl="1" eaLnBrk="0" hangingPunct="0">
              <a:defRPr/>
            </a:pPr>
            <a:r>
              <a:rPr lang="en-US" altLang="en-US" sz="2100" i="1" dirty="0" smtClean="0">
                <a:sym typeface="+mn-ea"/>
              </a:rPr>
              <a:t>TBD</a:t>
            </a:r>
            <a:endParaRPr lang="en-US" altLang="en-US" sz="2100" i="1" dirty="0">
              <a:solidFill>
                <a:schemeClr val="tx1"/>
              </a:solidFill>
            </a:endParaRPr>
          </a:p>
          <a:p>
            <a:pPr eaLnBrk="0" hangingPunct="0">
              <a:defRPr/>
            </a:pPr>
            <a:r>
              <a:rPr lang="en-US" altLang="en-GB" dirty="0" smtClean="0">
                <a:sym typeface="+mn-ea"/>
              </a:rPr>
              <a:t>Timeline </a:t>
            </a:r>
            <a:r>
              <a:rPr lang="en-US" altLang="en-GB" dirty="0" smtClean="0">
                <a:sym typeface="+mn-ea"/>
              </a:rPr>
              <a:t>Review</a:t>
            </a:r>
            <a:endParaRPr lang="en-US" altLang="en-GB" dirty="0" smtClean="0"/>
          </a:p>
          <a:p>
            <a:pPr eaLnBrk="0" hangingPunct="0">
              <a:defRPr/>
            </a:pPr>
            <a:r>
              <a:rPr lang="en-US" altLang="en-GB" dirty="0"/>
              <a:t>Teleconference Plan</a:t>
            </a:r>
          </a:p>
          <a:p>
            <a:pPr eaLnBrk="0" hangingPunct="0">
              <a:defRPr/>
            </a:pPr>
            <a:r>
              <a:rPr lang="en-US" altLang="en-GB" dirty="0" smtClean="0"/>
              <a:t>Any other business?</a:t>
            </a:r>
          </a:p>
          <a:p>
            <a:pPr lvl="0" eaLnBrk="0" hangingPunct="0">
              <a:defRPr/>
            </a:pPr>
            <a:r>
              <a:rPr lang="en-GB" altLang="en-US" dirty="0" smtClean="0">
                <a:sym typeface="+mn-ea"/>
              </a:rPr>
              <a:t>Adjourn</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Jul 2024</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630769" y="1903650"/>
            <a:ext cx="7656121" cy="4573270"/>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PAR approved							Mar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First TG meeting							May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D0.1 (ready for CC)</a:t>
            </a:r>
            <a:r>
              <a:rPr lang="en-US" altLang="en-US" sz="2000" kern="0" dirty="0">
                <a:solidFill>
                  <a:schemeClr val="tx1"/>
                </a:solidFill>
                <a:sym typeface="+mn-ea"/>
              </a:rPr>
              <a:t>						Mar, </a:t>
            </a:r>
            <a:r>
              <a:rPr lang="en-US" altLang="en-US" sz="2000" kern="0" dirty="0" smtClean="0">
                <a:solidFill>
                  <a:schemeClr val="tx1"/>
                </a:solidFill>
                <a:sym typeface="+mn-ea"/>
              </a:rPr>
              <a:t>2025</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D1.0 Letter Ballot						Feb, </a:t>
            </a:r>
            <a:r>
              <a:rPr lang="en-US" altLang="en-US" sz="2000" kern="0" dirty="0" smtClean="0">
                <a:solidFill>
                  <a:schemeClr val="tx1"/>
                </a:solidFill>
                <a:sym typeface="+mn-ea"/>
              </a:rPr>
              <a:t>2026</a:t>
            </a:r>
            <a:r>
              <a:rPr lang="en-US" altLang="en-US" sz="2000" kern="0" dirty="0" smtClean="0">
                <a:solidFill>
                  <a:schemeClr val="tx1"/>
                </a:solidFill>
                <a:cs typeface="+mn-ea"/>
                <a:sym typeface="Wingdings" panose="05000000000000000000" pitchFamily="2" charset="2"/>
              </a:rPr>
              <a:t> </a:t>
            </a:r>
            <a:endParaRPr lang="en-US" altLang="en-US" sz="2000" kern="0" dirty="0">
              <a:solidFill>
                <a:schemeClr val="tx1"/>
              </a:solidFill>
              <a:cs typeface="+mn-ea"/>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D2.0 LB recirculation					Nov, </a:t>
            </a:r>
            <a:r>
              <a:rPr lang="en-US" altLang="en-US" sz="2000" kern="0" dirty="0" smtClean="0">
                <a:solidFill>
                  <a:schemeClr val="tx1"/>
                </a:solidFill>
                <a:sym typeface="+mn-ea"/>
              </a:rPr>
              <a:t>2026</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Form SA Ballot Pool					Mar</a:t>
            </a:r>
            <a:r>
              <a:rPr lang="en-US" altLang="en-US" sz="2000" kern="0" dirty="0">
                <a:solidFill>
                  <a:schemeClr val="tx1"/>
                </a:solidFill>
                <a:cs typeface="+mn-ea"/>
                <a:sym typeface="Wingdings" panose="05000000000000000000" pitchFamily="2" charset="2"/>
              </a:rPr>
              <a:t> 1 to Mar 31, </a:t>
            </a:r>
            <a:r>
              <a:rPr lang="en-US" altLang="en-US" sz="2000" kern="0" dirty="0" smtClean="0">
                <a:solidFill>
                  <a:schemeClr val="tx1"/>
                </a:solidFill>
                <a:cs typeface="+mn-ea"/>
                <a:sym typeface="Wingdings" panose="05000000000000000000" pitchFamily="2" charset="2"/>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Initial </a:t>
            </a:r>
            <a:r>
              <a:rPr lang="en-US" altLang="en-US" sz="2000" kern="0" dirty="0">
                <a:solidFill>
                  <a:schemeClr val="tx1"/>
                </a:solidFill>
                <a:sym typeface="+mn-ea"/>
              </a:rPr>
              <a:t>SA Ballot (D4.0)					Aug, </a:t>
            </a:r>
            <a:r>
              <a:rPr lang="en-US" altLang="en-US" sz="2000" kern="0" dirty="0" smtClean="0">
                <a:solidFill>
                  <a:schemeClr val="tx1"/>
                </a:solidFill>
                <a:sym typeface="+mn-ea"/>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Final 802.11 WG approval				Jan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802 EC approval							Mar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May </a:t>
            </a:r>
            <a:r>
              <a:rPr lang="en-US" altLang="en-US" sz="2000" kern="0" dirty="0" smtClean="0">
                <a:solidFill>
                  <a:schemeClr val="tx1"/>
                </a:solidFill>
                <a:sym typeface="+mn-ea"/>
              </a:rPr>
              <a:t>2028</a:t>
            </a:r>
            <a:endParaRPr lang="en-US" altLang="en-US" sz="2000" kern="0" dirty="0">
              <a:solidFill>
                <a:schemeClr val="tx1"/>
              </a:solidFill>
              <a:cs typeface="+mn-ea"/>
              <a:sym typeface="Wingdings" panose="05000000000000000000" pitchFamily="2" charset="2"/>
            </a:endParaRPr>
          </a:p>
        </p:txBody>
      </p:sp>
      <p:sp>
        <p:nvSpPr>
          <p:cNvPr id="7"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smtClean="0"/>
              <a:t>TGbp Timeline Plan</a:t>
            </a:r>
          </a:p>
          <a:p>
            <a:r>
              <a:rPr lang="en-US" altLang="zh-CN" sz="2800" kern="0" dirty="0" smtClean="0"/>
              <a:t>(Subject to change based on development progress) </a:t>
            </a:r>
            <a:endParaRPr lang="zh-CN" altLang="en-US" sz="2800" kern="0"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Jul 2024</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286100" y="2437036"/>
            <a:ext cx="7656121" cy="3354102"/>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Aug 6 (Tuesday), 10:00am, ET, 2 hours; </a:t>
            </a:r>
            <a:r>
              <a:rPr lang="en-US" altLang="en-US" sz="2400" kern="0" dirty="0" err="1" smtClean="0">
                <a:solidFill>
                  <a:schemeClr val="tx1"/>
                </a:solidFill>
                <a:sym typeface="+mn-ea"/>
              </a:rPr>
              <a:t>Webex</a:t>
            </a:r>
            <a:endParaRPr lang="en-US" altLang="en-US"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endParaRPr lang="en-US" altLang="en-US" sz="24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Sep 3 (Tuesday), 10:00am, ET, 2 hours; </a:t>
            </a:r>
            <a:r>
              <a:rPr lang="en-US" altLang="en-US" sz="2400" kern="0" dirty="0" err="1" smtClean="0">
                <a:solidFill>
                  <a:schemeClr val="tx1"/>
                </a:solidFill>
                <a:sym typeface="+mn-ea"/>
              </a:rPr>
              <a:t>Webex</a:t>
            </a:r>
            <a:endParaRPr lang="en-US" altLang="en-US" sz="2400" kern="0" dirty="0">
              <a:solidFill>
                <a:schemeClr val="tx1"/>
              </a:solidFill>
              <a:cs typeface="+mn-ea"/>
              <a:sym typeface="Wingdings" panose="05000000000000000000" pitchFamily="2" charset="2"/>
            </a:endParaRPr>
          </a:p>
        </p:txBody>
      </p:sp>
      <p:sp>
        <p:nvSpPr>
          <p:cNvPr id="7"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err="1" smtClean="0"/>
              <a:t>TGbp</a:t>
            </a:r>
            <a:r>
              <a:rPr lang="en-US" altLang="zh-CN" sz="2800" kern="0" dirty="0" smtClean="0"/>
              <a:t> Teleconference Plan (Tentative) </a:t>
            </a:r>
            <a:endParaRPr lang="zh-CN" altLang="en-US" sz="2800" kern="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en-US" sz="3200" u="sng" kern="0" dirty="0" smtClean="0">
                <a:solidFill>
                  <a:schemeClr val="tx1"/>
                </a:solidFill>
                <a:latin typeface="Calibri" panose="020F0502020204030204" pitchFamily="34" charset="0"/>
                <a:cs typeface="Calibri" panose="020F0502020204030204" pitchFamily="34" charset="0"/>
              </a:rPr>
              <a:t>Instructions for the WG Chair</a:t>
            </a:r>
            <a:endParaRPr lang="zh-CN" altLang="en-US" sz="3200" kern="0" dirty="0"/>
          </a:p>
        </p:txBody>
      </p:sp>
      <p:sp>
        <p:nvSpPr>
          <p:cNvPr id="6" name="内容占位符 2"/>
          <p:cNvSpPr txBox="1"/>
          <p:nvPr/>
        </p:nvSpPr>
        <p:spPr>
          <a:xfrm>
            <a:off x="914400" y="1524050"/>
            <a:ext cx="10361613" cy="4113213"/>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80000"/>
              </a:lnSpc>
              <a:spcAft>
                <a:spcPct val="30000"/>
              </a:spcAft>
              <a:buFont typeface="Monotype Sorts"/>
              <a:buNone/>
            </a:pPr>
            <a:r>
              <a:rPr lang="en-US" altLang="en-US" sz="2000" kern="0"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Advise the WG attendees that:</a:t>
            </a:r>
            <a:r>
              <a:rPr lang="en-US" altLang="en-US" sz="1600" kern="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kern="0" dirty="0" smtClean="0">
                <a:solidFill>
                  <a:schemeClr val="tx1"/>
                </a:solidFill>
                <a:latin typeface="Calibri" panose="020F0502020204030204" pitchFamily="34" charset="0"/>
                <a:cs typeface="Calibri" panose="020F0502020204030204" pitchFamily="34" charset="0"/>
              </a:rPr>
              <a:t>IEEE SA Standards Board Bylaws</a:t>
            </a:r>
            <a:r>
              <a:rPr lang="en-US" altLang="en-US" sz="1400" kern="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kern="0" dirty="0" smtClean="0">
                <a:solidFill>
                  <a:schemeClr val="tx1"/>
                </a:solidFill>
                <a:latin typeface="Calibri" panose="020F0502020204030204" pitchFamily="34" charset="0"/>
                <a:cs typeface="Calibri" panose="020F0502020204030204" pitchFamily="34" charset="0"/>
              </a:rPr>
            </a:br>
            <a:endParaRPr lang="en-US" altLang="en-US" sz="1600" kern="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kern="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kern="0"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kern="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kern="0" dirty="0" smtClean="0">
                <a:solidFill>
                  <a:schemeClr val="tx1"/>
                </a:solidFill>
                <a:latin typeface="Calibri" panose="020F0502020204030204" pitchFamily="34" charset="0"/>
                <a:cs typeface="Calibri" panose="020F0502020204030204" pitchFamily="34" charset="0"/>
              </a:rPr>
              <a:t>	Note: </a:t>
            </a:r>
            <a:r>
              <a:rPr lang="en-US" altLang="en-US" sz="1400" b="1" kern="0" dirty="0" smtClean="0">
                <a:solidFill>
                  <a:schemeClr val="tx1"/>
                </a:solidFill>
                <a:latin typeface="Calibri" panose="020F0502020204030204" pitchFamily="34" charset="0"/>
                <a:cs typeface="Calibri" panose="020F0502020204030204" pitchFamily="34" charset="0"/>
              </a:rPr>
              <a:t>WG</a:t>
            </a:r>
            <a:r>
              <a:rPr lang="en-US" altLang="en-US" sz="1400" kern="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sz="1800" kern="0" dirty="0"/>
          </a:p>
        </p:txBody>
      </p:sp>
      <p:sp>
        <p:nvSpPr>
          <p:cNvPr id="7" name="Text Box 1030"/>
          <p:cNvSpPr txBox="1">
            <a:spLocks noChangeArrowheads="1"/>
          </p:cNvSpPr>
          <p:nvPr/>
        </p:nvSpPr>
        <p:spPr bwMode="auto">
          <a:xfrm>
            <a:off x="928688" y="6223776"/>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p>
        </p:txBody>
      </p:sp>
      <p:sp>
        <p:nvSpPr>
          <p:cNvPr id="9"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0"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11"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143268" y="607616"/>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466" y="2131015"/>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5"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5"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7" name="Text Box 4"/>
          <p:cNvSpPr txBox="1"/>
          <p:nvPr/>
        </p:nvSpPr>
        <p:spPr>
          <a:xfrm>
            <a:off x="838338" y="6106081"/>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3884</TotalTime>
  <Words>2993</Words>
  <Application>Microsoft Office PowerPoint</Application>
  <PresentationFormat>宽屏</PresentationFormat>
  <Paragraphs>469</Paragraphs>
  <Slides>33</Slides>
  <Notes>0</Notes>
  <HiddenSlides>0</HiddenSlides>
  <MMClips>0</MMClips>
  <ScaleCrop>false</ScaleCrop>
  <HeadingPairs>
    <vt:vector size="8" baseType="variant">
      <vt:variant>
        <vt:lpstr>已用的字体</vt:lpstr>
      </vt:variant>
      <vt:variant>
        <vt:i4>10</vt:i4>
      </vt:variant>
      <vt:variant>
        <vt:lpstr>主题</vt:lpstr>
      </vt:variant>
      <vt:variant>
        <vt:i4>2</vt:i4>
      </vt:variant>
      <vt:variant>
        <vt:lpstr>嵌入 OLE 服务器</vt:lpstr>
      </vt:variant>
      <vt:variant>
        <vt:i4>1</vt:i4>
      </vt:variant>
      <vt:variant>
        <vt:lpstr>幻灯片标题</vt:lpstr>
      </vt:variant>
      <vt:variant>
        <vt:i4>33</vt:i4>
      </vt:variant>
    </vt:vector>
  </HeadingPairs>
  <TitlesOfParts>
    <vt:vector size="46" baseType="lpstr">
      <vt:lpstr>Arial Unicode MS</vt:lpstr>
      <vt:lpstr>Monotype Sorts</vt:lpstr>
      <vt:lpstr>MS Gothic</vt:lpstr>
      <vt:lpstr>MS PGothic</vt:lpstr>
      <vt:lpstr>Arial</vt:lpstr>
      <vt:lpstr>Arial Black</vt:lpstr>
      <vt:lpstr>Calibri</vt:lpstr>
      <vt:lpstr>Cambria</vt:lpstr>
      <vt:lpstr>Times New Roman</vt:lpstr>
      <vt:lpstr>Wingdings</vt:lpstr>
      <vt:lpstr>802-11-Submission-16-9</vt:lpstr>
      <vt:lpstr>1_802-11-Submission-16-9</vt:lpstr>
      <vt:lpstr>Document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Meeting agenda for the week</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Mr. Bo Sun</Manager>
  <Company>Sanechips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TGbp Meeting Agenda</dc:title>
  <dc:subject>IEEE 802.11TGbp Meeting Agenda</dc:subject>
  <dc:creator>Mr. Bo Sun</dc:creator>
  <cp:keywords>Sep 2023</cp:keywords>
  <cp:lastModifiedBy>Bo</cp:lastModifiedBy>
  <cp:revision>289</cp:revision>
  <cp:lastPrinted>2014-11-04T15:04:00Z</cp:lastPrinted>
  <dcterms:created xsi:type="dcterms:W3CDTF">2007-04-17T18:10:00Z</dcterms:created>
  <dcterms:modified xsi:type="dcterms:W3CDTF">2024-07-17T19:53:23Z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74412E5E3A414694A6E1E2AFBA2FB34A</vt:lpwstr>
  </property>
</Properties>
</file>