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4"/>
  </p:notesMasterIdLst>
  <p:handoutMasterIdLst>
    <p:handoutMasterId r:id="rId35"/>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5" r:id="rId28"/>
    <p:sldId id="1367" r:id="rId29"/>
    <p:sldId id="1364" r:id="rId30"/>
    <p:sldId id="1291" r:id="rId31"/>
    <p:sldId id="1346" r:id="rId32"/>
    <p:sldId id="1347" r:id="rId3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8" d="100"/>
          <a:sy n="78" d="100"/>
        </p:scale>
        <p:origin x="352" y="60"/>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4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11-24/0900, </a:t>
            </a:r>
            <a:r>
              <a:rPr lang="en-US" altLang="zh-CN" sz="1600" kern="0" dirty="0">
                <a:solidFill>
                  <a:srgbClr val="00B050"/>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rgbClr val="00B050"/>
                </a:solidFill>
                <a:latin typeface="Calibri" panose="020F0502020204030204" pitchFamily="34" charset="0"/>
                <a:cs typeface="Calibri" panose="020F0502020204030204" pitchFamily="34" charset="0"/>
              </a:rPr>
              <a:t>Joerg</a:t>
            </a:r>
            <a:r>
              <a:rPr lang="en-US" altLang="zh-CN" sz="1600" kern="0" dirty="0">
                <a:solidFill>
                  <a:srgbClr val="00B050"/>
                </a:solidFill>
                <a:latin typeface="Calibri" panose="020F0502020204030204" pitchFamily="34" charset="0"/>
                <a:cs typeface="Calibri" panose="020F0502020204030204" pitchFamily="34" charset="0"/>
              </a:rPr>
              <a:t> Robert (TU </a:t>
            </a:r>
            <a:r>
              <a:rPr lang="en-US" altLang="zh-CN" sz="1600" kern="0" dirty="0" err="1" smtClean="0">
                <a:solidFill>
                  <a:srgbClr val="00B050"/>
                </a:solidFill>
                <a:latin typeface="Calibri" panose="020F0502020204030204" pitchFamily="34" charset="0"/>
                <a:cs typeface="Calibri" panose="020F0502020204030204" pitchFamily="34" charset="0"/>
              </a:rPr>
              <a:t>Ilmenau</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Fraunhofer</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IIS</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11-24/1163</a:t>
            </a:r>
            <a:r>
              <a:rPr lang="en-US" altLang="en-US" sz="1600" kern="0" dirty="0">
                <a:solidFill>
                  <a:schemeClr val="tx1"/>
                </a:solidFill>
                <a:latin typeface="Calibri" panose="020F0502020204030204" pitchFamily="34" charset="0"/>
                <a:cs typeface="Calibri" panose="020F0502020204030204" pitchFamily="34" charset="0"/>
              </a:rPr>
              <a:t>,</a:t>
            </a:r>
            <a:r>
              <a:rPr lang="zh-CN" altLang="en-US" sz="1600" kern="0" dirty="0" smtClean="0">
                <a:solidFill>
                  <a:schemeClr val="tx1"/>
                </a:solidFill>
                <a:latin typeface="Calibri" panose="020F0502020204030204" pitchFamily="34" charset="0"/>
                <a:cs typeface="Calibri" panose="020F0502020204030204" pitchFamily="34" charset="0"/>
              </a:rPr>
              <a:t> </a:t>
            </a:r>
            <a:r>
              <a:rPr lang="en-US" altLang="zh-CN" sz="1600" kern="0" dirty="0" smtClean="0">
                <a:solidFill>
                  <a:schemeClr val="tx1"/>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chemeClr val="tx1"/>
                </a:solidFill>
                <a:latin typeface="Calibri" panose="020F0502020204030204" pitchFamily="34" charset="0"/>
                <a:cs typeface="Calibri" panose="020F0502020204030204" pitchFamily="34" charset="0"/>
              </a:rPr>
              <a:t>Shellhammer</a:t>
            </a:r>
            <a:r>
              <a:rPr lang="en-US" altLang="zh-CN" sz="1600" kern="0" dirty="0" smtClean="0">
                <a:solidFill>
                  <a:schemeClr val="tx1"/>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11-24/1180, </a:t>
            </a:r>
            <a:r>
              <a:rPr lang="en-US" altLang="zh-CN" sz="1600" kern="0" dirty="0">
                <a:solidFill>
                  <a:srgbClr val="00B050"/>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11-24/1194, </a:t>
            </a:r>
            <a:r>
              <a:rPr lang="en-US" altLang="zh-CN" sz="1600" kern="0" dirty="0">
                <a:solidFill>
                  <a:schemeClr val="tx1"/>
                </a:solidFill>
                <a:latin typeface="Calibri" panose="020F0502020204030204" pitchFamily="34" charset="0"/>
                <a:cs typeface="Calibri" panose="020F0502020204030204" pitchFamily="34" charset="0"/>
              </a:rPr>
              <a:t>Capability report for AMP STA, </a:t>
            </a:r>
            <a:r>
              <a:rPr lang="en-US" altLang="zh-CN" sz="1600" kern="0" dirty="0" err="1">
                <a:solidFill>
                  <a:schemeClr val="tx1"/>
                </a:solidFill>
                <a:latin typeface="Calibri" panose="020F0502020204030204" pitchFamily="34" charset="0"/>
                <a:cs typeface="Calibri" panose="020F0502020204030204" pitchFamily="34" charset="0"/>
              </a:rPr>
              <a:t>Zhanjing</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Bao</a:t>
            </a:r>
            <a:r>
              <a:rPr lang="en-US" altLang="zh-CN" sz="1600" kern="0" dirty="0">
                <a:solidFill>
                  <a:schemeClr val="tx1"/>
                </a:solidFill>
                <a:latin typeface="Calibri" panose="020F0502020204030204" pitchFamily="34" charset="0"/>
                <a:cs typeface="Calibri" panose="020F0502020204030204" pitchFamily="34" charset="0"/>
              </a:rPr>
              <a:t> (TCL),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11-24/1197, Consideration on AMP Coexistence, </a:t>
            </a:r>
            <a:r>
              <a:rPr lang="en-US" altLang="en-US" sz="1600" kern="0" dirty="0" err="1">
                <a:solidFill>
                  <a:schemeClr val="tx1"/>
                </a:solidFill>
                <a:latin typeface="Calibri" panose="020F0502020204030204" pitchFamily="34" charset="0"/>
                <a:cs typeface="Calibri" panose="020F0502020204030204" pitchFamily="34" charset="0"/>
              </a:rPr>
              <a:t>Panan</a:t>
            </a:r>
            <a:r>
              <a:rPr lang="en-US" altLang="en-US" sz="1600" kern="0" dirty="0">
                <a:solidFill>
                  <a:schemeClr val="tx1"/>
                </a:solidFill>
                <a:latin typeface="Calibri" panose="020F0502020204030204" pitchFamily="34" charset="0"/>
                <a:cs typeface="Calibri" panose="020F0502020204030204" pitchFamily="34" charset="0"/>
              </a:rPr>
              <a:t> Li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11-24/1198, UL Data Rate for AMP,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11-24/1199, PHY Design for AMP,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11-24/1200, Follow up on Transmission Modes, </a:t>
            </a:r>
            <a:r>
              <a:rPr lang="en-US" altLang="en-US" sz="1600" kern="0" dirty="0" err="1">
                <a:solidFill>
                  <a:schemeClr val="tx1"/>
                </a:solidFill>
                <a:latin typeface="Calibri" panose="020F0502020204030204" pitchFamily="34" charset="0"/>
                <a:cs typeface="Calibri" panose="020F0502020204030204" pitchFamily="34" charset="0"/>
              </a:rPr>
              <a:t>Yinan</a:t>
            </a:r>
            <a:r>
              <a:rPr lang="en-US" altLang="en-US"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chemeClr val="tx1"/>
                </a:solidFill>
                <a:latin typeface="Calibri" panose="020F0502020204030204" pitchFamily="34" charset="0"/>
                <a:cs typeface="Calibri" panose="020F0502020204030204" pitchFamily="34" charset="0"/>
              </a:rPr>
              <a:t>Jinyu</a:t>
            </a:r>
            <a:r>
              <a:rPr lang="en-US" altLang="en-US" sz="1600" kern="0" dirty="0">
                <a:solidFill>
                  <a:schemeClr val="tx1"/>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11-24/1202, Scanning and discovery for AMP </a:t>
            </a:r>
            <a:r>
              <a:rPr lang="en-US" altLang="en-US" sz="1600" kern="0" dirty="0" err="1">
                <a:solidFill>
                  <a:schemeClr val="tx1"/>
                </a:solidFill>
                <a:latin typeface="Calibri" panose="020F0502020204030204" pitchFamily="34" charset="0"/>
                <a:cs typeface="Calibri" panose="020F0502020204030204" pitchFamily="34" charset="0"/>
              </a:rPr>
              <a:t>IoT</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Weijie</a:t>
            </a:r>
            <a:r>
              <a:rPr lang="en-US" altLang="en-US" sz="1600" kern="0" dirty="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chemeClr val="tx1"/>
                </a:solidFill>
                <a:latin typeface="Calibri" panose="020F0502020204030204" pitchFamily="34" charset="0"/>
                <a:cs typeface="Calibri" panose="020F0502020204030204" pitchFamily="34" charset="0"/>
              </a:rPr>
              <a:t>Chuanfeng</a:t>
            </a:r>
            <a:r>
              <a:rPr lang="en-US" altLang="en-US" sz="1600" kern="0" dirty="0">
                <a:solidFill>
                  <a:schemeClr val="tx1"/>
                </a:solidFill>
                <a:latin typeface="Calibri" panose="020F0502020204030204" pitchFamily="34" charset="0"/>
                <a:cs typeface="Calibri" panose="020F0502020204030204" pitchFamily="34" charset="0"/>
              </a:rPr>
              <a:t> He, (OPPO),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11-24/1208, </a:t>
            </a:r>
            <a:r>
              <a:rPr lang="en-US" altLang="zh-CN" sz="1600" kern="0" dirty="0">
                <a:solidFill>
                  <a:schemeClr val="tx1"/>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chemeClr val="tx1"/>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11-24/1210, 802.11 Features Re-use, </a:t>
            </a:r>
            <a:r>
              <a:rPr lang="en-US" altLang="en-US" sz="1600" kern="0" dirty="0" err="1">
                <a:solidFill>
                  <a:schemeClr val="tx1"/>
                </a:solidFill>
                <a:latin typeface="Calibri" panose="020F0502020204030204" pitchFamily="34" charset="0"/>
                <a:cs typeface="Calibri" panose="020F0502020204030204" pitchFamily="34" charset="0"/>
              </a:rPr>
              <a:t>Vytas</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Kezyz</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HaiLa</a:t>
            </a:r>
            <a:r>
              <a:rPr lang="en-US" altLang="en-US" sz="1600" kern="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11-24/1212, Discussion on AMP Channel access, </a:t>
            </a:r>
            <a:r>
              <a:rPr lang="en-US" altLang="en-US" sz="1600" kern="0" dirty="0" err="1">
                <a:solidFill>
                  <a:schemeClr val="tx1"/>
                </a:solidFill>
                <a:latin typeface="Calibri" panose="020F0502020204030204" pitchFamily="34" charset="0"/>
                <a:cs typeface="Calibri" panose="020F0502020204030204" pitchFamily="34" charset="0"/>
              </a:rPr>
              <a:t>Rojan</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err="1">
                <a:solidFill>
                  <a:schemeClr val="tx1"/>
                </a:solidFill>
                <a:latin typeface="Calibri" panose="020F0502020204030204" pitchFamily="34" charset="0"/>
                <a:cs typeface="Calibri" panose="020F0502020204030204" pitchFamily="34" charset="0"/>
              </a:rPr>
              <a:t>Chitrakar</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chemeClr val="tx1"/>
                </a:solidFill>
                <a:latin typeface="Calibri" panose="020F0502020204030204" pitchFamily="34" charset="0"/>
                <a:cs typeface="Calibri" panose="020F0502020204030204" pitchFamily="34" charset="0"/>
              </a:rPr>
              <a:t>Weilin</a:t>
            </a:r>
            <a:r>
              <a:rPr lang="en-US" altLang="en-US" sz="1600" kern="0" dirty="0">
                <a:solidFill>
                  <a:schemeClr val="tx1"/>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11-24/1236, </a:t>
            </a:r>
            <a:r>
              <a:rPr lang="en-US" altLang="zh-CN" sz="1600" kern="0" dirty="0">
                <a:solidFill>
                  <a:schemeClr val="tx1"/>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11-24/1237, </a:t>
            </a:r>
            <a:r>
              <a:rPr lang="en-US" altLang="zh-CN" sz="1600" kern="0" dirty="0">
                <a:solidFill>
                  <a:schemeClr val="tx1"/>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chemeClr val="tx1"/>
                </a:solidFill>
                <a:latin typeface="Calibri" panose="020F0502020204030204" pitchFamily="34" charset="0"/>
                <a:cs typeface="Calibri" panose="020F0502020204030204" pitchFamily="34" charset="0"/>
              </a:rPr>
              <a:t>Rui</a:t>
            </a:r>
            <a:r>
              <a:rPr lang="en-US" altLang="zh-CN" sz="1600" kern="0" dirty="0">
                <a:solidFill>
                  <a:schemeClr val="tx1"/>
                </a:solidFill>
                <a:latin typeface="Calibri" panose="020F0502020204030204" pitchFamily="34" charset="0"/>
                <a:cs typeface="Calibri" panose="020F0502020204030204" pitchFamily="34" charset="0"/>
              </a:rPr>
              <a:t> Cao (NXP)</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11-24/1253, </a:t>
            </a:r>
            <a:r>
              <a:rPr lang="en-US" altLang="zh-CN" sz="1600" kern="0" dirty="0">
                <a:solidFill>
                  <a:schemeClr val="tx1"/>
                </a:solidFill>
                <a:latin typeface="Calibri" panose="020F0502020204030204" pitchFamily="34" charset="0"/>
                <a:cs typeface="Calibri" panose="020F0502020204030204" pitchFamily="34" charset="0"/>
              </a:rPr>
              <a:t>Ultra Low Power Features For Active Devices, </a:t>
            </a:r>
            <a:r>
              <a:rPr lang="en-US" altLang="zh-CN" sz="1600" kern="0" dirty="0" err="1">
                <a:solidFill>
                  <a:schemeClr val="tx1"/>
                </a:solidFill>
                <a:latin typeface="Calibri" panose="020F0502020204030204" pitchFamily="34" charset="0"/>
                <a:cs typeface="Calibri" panose="020F0502020204030204" pitchFamily="34" charset="0"/>
              </a:rPr>
              <a:t>Amichai</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Sanderovich</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chemeClr val="tx1"/>
                </a:solidFill>
                <a:latin typeface="Calibri" panose="020F0502020204030204" pitchFamily="34" charset="0"/>
                <a:cs typeface="Calibri" panose="020F0502020204030204" pitchFamily="34" charset="0"/>
              </a:rPr>
              <a:t>Pooria</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Pakrooh</a:t>
            </a:r>
            <a:r>
              <a:rPr lang="en-US" altLang="en-US" sz="1600" kern="0" dirty="0">
                <a:solidFill>
                  <a:schemeClr val="tx1"/>
                </a:solidFill>
                <a:latin typeface="Calibri" panose="020F0502020204030204" pitchFamily="34" charset="0"/>
                <a:cs typeface="Calibri" panose="020F0502020204030204" pitchFamily="34" charset="0"/>
              </a:rPr>
              <a:t> </a:t>
            </a:r>
            <a:r>
              <a:rPr lang="en-US" altLang="en-US" sz="1600" kern="0" dirty="0" smtClean="0">
                <a:solidFill>
                  <a:schemeClr val="tx1"/>
                </a:solidFill>
                <a:latin typeface="Calibri" panose="020F0502020204030204" pitchFamily="34" charset="0"/>
                <a:cs typeface="Calibri" panose="020F0502020204030204" pitchFamily="34" charset="0"/>
              </a:rPr>
              <a:t>(Qualcomm), &lt;Tue AM2, Thu AM1&gt;</a:t>
            </a:r>
            <a:endParaRPr lang="en-US" altLang="en-US"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3116580" y="1448435"/>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err="1" smtClean="0">
                <a:solidFill>
                  <a:schemeClr val="tx1"/>
                </a:solidFill>
              </a:rPr>
              <a:t>Drumond</a:t>
            </a:r>
            <a:r>
              <a:rPr lang="en-US" altLang="en-GB" sz="1600" u="sng" dirty="0" smtClean="0">
                <a:solidFill>
                  <a:schemeClr val="tx1"/>
                </a:solidFill>
              </a:rPr>
              <a:t> Est</a:t>
            </a:r>
            <a:r>
              <a:rPr lang="en-GB" altLang="en-US" sz="1600" u="sng" dirty="0" smtClean="0">
                <a:solidFill>
                  <a:schemeClr val="tx1"/>
                </a:solidFill>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eaLnBrk="0" hangingPunct="0">
              <a:lnSpc>
                <a:spcPct val="100000"/>
              </a:lnSpc>
              <a:spcBef>
                <a:spcPts val="0"/>
              </a:spcBef>
              <a:defRPr/>
            </a:pPr>
            <a:r>
              <a:rPr lang="en-US" altLang="en-GB" sz="1600" dirty="0" smtClean="0">
                <a:solidFill>
                  <a:schemeClr val="tx1"/>
                </a:solidFill>
              </a:rPr>
              <a:t>Any </a:t>
            </a:r>
            <a:r>
              <a:rPr lang="en-US" altLang="en-GB" sz="1600" dirty="0">
                <a:solidFill>
                  <a:schemeClr val="tx1"/>
                </a:solidFill>
              </a:rPr>
              <a:t>other business?</a:t>
            </a:r>
          </a:p>
          <a:p>
            <a:pPr lvl="0" eaLnBrk="0" hangingPunct="0">
              <a:lnSpc>
                <a:spcPct val="100000"/>
              </a:lnSpc>
              <a:spcBef>
                <a:spcPts val="0"/>
              </a:spcBef>
              <a:defRPr/>
            </a:pPr>
            <a:r>
              <a:rPr lang="en-GB" altLang="en-US" sz="1600" dirty="0">
                <a:solidFill>
                  <a:schemeClr val="tx1"/>
                </a:solidFill>
                <a:sym typeface="+mn-ea"/>
              </a:rPr>
              <a:t>Recess</a:t>
            </a: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a:t>
            </a:r>
            <a:r>
              <a:rPr lang="en-US" altLang="en-GB" sz="1600" u="sng" dirty="0" err="1" smtClean="0">
                <a:sym typeface="+mn-ea"/>
              </a:rPr>
              <a:t>Drumond</a:t>
            </a:r>
            <a:r>
              <a:rPr lang="en-US" altLang="en-GB" sz="1600" u="sng" dirty="0" smtClean="0">
                <a:sym typeface="+mn-ea"/>
              </a:rPr>
              <a:t> Oust Centre</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p>
          <a:p>
            <a:pPr marL="0" lvl="0" indent="0" eaLnBrk="0" hangingPunct="0">
              <a:lnSpc>
                <a:spcPct val="100000"/>
              </a:lnSpc>
              <a:spcBef>
                <a:spcPts val="0"/>
              </a:spcBef>
              <a:buNone/>
              <a:defRPr/>
            </a:pPr>
            <a:endParaRPr lang="en-US" altLang="en-GB"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Tuesday</a:t>
            </a:r>
            <a:r>
              <a:rPr lang="en-GB" altLang="en-US" sz="1600" u="sng" dirty="0" smtClean="0">
                <a:sym typeface="+mn-ea"/>
              </a:rPr>
              <a:t> (</a:t>
            </a:r>
            <a:r>
              <a:rPr lang="en-US" altLang="en-GB" sz="1600" u="sng" dirty="0" smtClean="0">
                <a:sym typeface="+mn-ea"/>
              </a:rPr>
              <a:t>AM2,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olidFill>
                <a:schemeClr val="tx1"/>
              </a:solidFill>
              <a:sym typeface="+mn-ea"/>
            </a:endParaRPr>
          </a:p>
          <a:p>
            <a:pPr marL="0" lvl="0" indent="0" eaLnBrk="0" hangingPunct="0">
              <a:lnSpc>
                <a:spcPct val="120000"/>
              </a:lnSpc>
              <a:spcBef>
                <a:spcPts val="600"/>
              </a:spcBef>
              <a:buNone/>
              <a:defRPr/>
            </a:pPr>
            <a:endParaRPr lang="en-US" altLang="en-GB" sz="1600" dirty="0" smtClean="0">
              <a:solidFill>
                <a:schemeClr val="tx1"/>
              </a:solidFill>
              <a:sym typeface="+mn-ea"/>
            </a:endParaRPr>
          </a:p>
        </p:txBody>
      </p:sp>
      <p:sp>
        <p:nvSpPr>
          <p:cNvPr id="7" name="Rectangle 3"/>
          <p:cNvSpPr txBox="1">
            <a:spLocks noChangeArrowheads="1"/>
          </p:cNvSpPr>
          <p:nvPr/>
        </p:nvSpPr>
        <p:spPr bwMode="auto">
          <a:xfrm>
            <a:off x="6934835"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lvl="0"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eaLnBrk="0" hangingPunct="0">
              <a:spcBef>
                <a:spcPts val="0"/>
              </a:spcBef>
              <a:defRPr/>
            </a:pPr>
            <a:r>
              <a:rPr lang="en-US" altLang="en-GB" sz="1600" dirty="0" smtClean="0">
                <a:sym typeface="+mn-ea"/>
              </a:rPr>
              <a:t>Any </a:t>
            </a:r>
            <a:r>
              <a:rPr lang="en-US" altLang="en-GB" sz="1600" dirty="0">
                <a:sym typeface="+mn-ea"/>
              </a:rPr>
              <a:t>other business</a:t>
            </a:r>
            <a:r>
              <a:rPr lang="en-US" altLang="en-GB" sz="1600" dirty="0" smtClean="0">
                <a:sym typeface="+mn-ea"/>
              </a:rPr>
              <a:t>?</a:t>
            </a:r>
            <a:endParaRPr lang="en-US" altLang="en-GB" sz="1600" dirty="0" smtClean="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Contribution discussion</a:t>
            </a:r>
          </a:p>
          <a:p>
            <a:pPr eaLnBrk="0" hangingPunct="0">
              <a:spcBef>
                <a:spcPts val="0"/>
              </a:spcBef>
              <a:defRPr/>
            </a:pPr>
            <a:r>
              <a:rPr lang="en-US" altLang="en-GB" sz="1600" dirty="0" smtClean="0">
                <a:solidFill>
                  <a:schemeClr val="tx1"/>
                </a:solidFill>
                <a:sym typeface="+mn-ea"/>
              </a:rPr>
              <a:t>SPs and Motions</a:t>
            </a:r>
            <a:endParaRPr lang="en-US" altLang="en-GB" sz="1600" dirty="0" smtClean="0">
              <a:sym typeface="+mn-ea"/>
            </a:endParaRPr>
          </a:p>
          <a:p>
            <a:pPr eaLnBrk="0" hangingPunct="0">
              <a:spcBef>
                <a:spcPts val="0"/>
              </a:spcBef>
              <a:defRPr/>
            </a:pPr>
            <a:r>
              <a:rPr lang="en-US" altLang="en-GB" sz="1600" dirty="0" smtClean="0">
                <a:sym typeface="+mn-ea"/>
              </a:rPr>
              <a:t>Timeline 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eaLnBrk="0" hangingPunct="0">
              <a:spcBef>
                <a:spcPts val="0"/>
              </a:spcBef>
              <a:defRPr/>
            </a:pPr>
            <a:r>
              <a:rPr lang="en-US" altLang="en-GB" sz="1600" dirty="0" smtClean="0">
                <a:sym typeface="+mn-ea"/>
              </a:rPr>
              <a:t>Any other business?</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solidFill>
                  <a:srgbClr val="00B050"/>
                </a:solidFill>
              </a:rPr>
              <a:t>11-24/0897</a:t>
            </a:r>
            <a:r>
              <a:rPr lang="en-US" altLang="en-US" sz="2100" dirty="0">
                <a:solidFill>
                  <a:srgbClr val="00B050"/>
                </a:solidFill>
              </a:rPr>
              <a:t>, </a:t>
            </a:r>
            <a:r>
              <a:rPr lang="en-US" altLang="en-US" sz="2100" dirty="0" err="1">
                <a:solidFill>
                  <a:srgbClr val="00B050"/>
                </a:solidFill>
              </a:rPr>
              <a:t>TGbp</a:t>
            </a:r>
            <a:r>
              <a:rPr lang="en-US" altLang="en-US" sz="2100" dirty="0">
                <a:solidFill>
                  <a:srgbClr val="00B050"/>
                </a:solidFill>
              </a:rPr>
              <a:t> selection procedure, Bo Sun (</a:t>
            </a:r>
            <a:r>
              <a:rPr lang="en-US" altLang="en-US" sz="2100" dirty="0" err="1">
                <a:solidFill>
                  <a:srgbClr val="00B050"/>
                </a:solidFill>
              </a:rPr>
              <a:t>Sanechips</a:t>
            </a:r>
            <a:r>
              <a:rPr lang="en-US" altLang="en-US" sz="2100" dirty="0">
                <a:solidFill>
                  <a:srgbClr val="00B050"/>
                </a:solidFill>
              </a:rPr>
              <a:t>)</a:t>
            </a:r>
          </a:p>
          <a:p>
            <a:pPr lvl="1" eaLnBrk="0" hangingPunct="0">
              <a:defRPr/>
            </a:pPr>
            <a:r>
              <a:rPr lang="en-US" altLang="en-US" sz="2100" dirty="0">
                <a:solidFill>
                  <a:srgbClr val="00B050"/>
                </a:solidFill>
              </a:rPr>
              <a:t>11-24/0900, </a:t>
            </a:r>
            <a:r>
              <a:rPr lang="en-US" altLang="zh-CN" sz="2100" dirty="0">
                <a:solidFill>
                  <a:srgbClr val="00B050"/>
                </a:solidFill>
              </a:rPr>
              <a:t>Wireless Power Transfer and Frequency Regulation, </a:t>
            </a:r>
            <a:r>
              <a:rPr lang="en-US" altLang="zh-CN" sz="2100" dirty="0" err="1">
                <a:solidFill>
                  <a:srgbClr val="00B050"/>
                </a:solidFill>
              </a:rPr>
              <a:t>Joerg</a:t>
            </a:r>
            <a:r>
              <a:rPr lang="en-US" altLang="zh-CN"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11-24/1180, </a:t>
            </a:r>
            <a:r>
              <a:rPr lang="en-US" altLang="zh-CN" sz="2100" dirty="0">
                <a:solidFill>
                  <a:srgbClr val="00B050"/>
                </a:solidFill>
              </a:rPr>
              <a:t>reference model of AMP only IOT devices, Solomon </a:t>
            </a:r>
            <a:r>
              <a:rPr lang="en-US" altLang="zh-CN" sz="2100" dirty="0" err="1">
                <a:solidFill>
                  <a:srgbClr val="00B050"/>
                </a:solidFill>
              </a:rPr>
              <a:t>Trainin</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&lt;</a:t>
            </a:r>
            <a:r>
              <a:rPr lang="en-US" altLang="en-US" sz="2100" dirty="0">
                <a:solidFill>
                  <a:srgbClr val="00B050"/>
                </a:solidFill>
              </a:rPr>
              <a:t>AM&gt;</a:t>
            </a:r>
          </a:p>
          <a:p>
            <a:pPr eaLnBrk="0" hangingPunct="0">
              <a:defRPr/>
            </a:pPr>
            <a:r>
              <a:rPr lang="en-GB" altLang="en-US" dirty="0" smtClean="0"/>
              <a:t>Any </a:t>
            </a:r>
            <a:r>
              <a:rPr lang="en-GB" altLang="en-US" dirty="0" smtClean="0"/>
              <a:t>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smtClean="0">
                <a:sym typeface="+mn-ea"/>
              </a:rPr>
              <a:t>Rakesh </a:t>
            </a:r>
            <a:r>
              <a:rPr lang="en-GB" altLang="en-US" sz="2400" dirty="0" err="1" smtClean="0">
                <a:sym typeface="+mn-ea"/>
              </a:rPr>
              <a:t>Taori</a:t>
            </a:r>
            <a:endParaRPr lang="en-GB" altLang="en-US" sz="2400" dirty="0"/>
          </a:p>
          <a:p>
            <a:pPr marL="0" lvl="0" indent="0" eaLnBrk="0" hangingPunct="0">
              <a:buNone/>
              <a:defRPr/>
            </a:pPr>
            <a:r>
              <a:rPr lang="en-GB" altLang="en-US" sz="2400" dirty="0" smtClean="0">
                <a:sym typeface="+mn-ea"/>
              </a:rPr>
              <a:t>Result: </a:t>
            </a:r>
            <a:r>
              <a:rPr lang="en-GB" altLang="en-US" sz="2400" dirty="0" smtClean="0">
                <a:sym typeface="+mn-ea"/>
              </a:rPr>
              <a:t>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t>11-24/1163</a:t>
            </a:r>
            <a:r>
              <a:rPr lang="en-US" altLang="en-US" sz="2100" dirty="0"/>
              <a:t>,</a:t>
            </a:r>
            <a:r>
              <a:rPr lang="zh-CN" altLang="en-US" sz="2100" dirty="0"/>
              <a:t> </a:t>
            </a:r>
            <a:r>
              <a:rPr lang="en-US" altLang="zh-CN" sz="2100" dirty="0"/>
              <a:t>WUR for Integrated Energizer Case, Steve </a:t>
            </a:r>
            <a:r>
              <a:rPr lang="en-US" altLang="zh-CN" sz="2100" dirty="0" err="1"/>
              <a:t>Shellhammer</a:t>
            </a:r>
            <a:r>
              <a:rPr lang="en-US" altLang="zh-CN" sz="2100" dirty="0"/>
              <a:t> (Qualcomm), &lt;Mon PM1, Tue AM2&gt;</a:t>
            </a:r>
          </a:p>
          <a:p>
            <a:pPr lvl="1" eaLnBrk="0" hangingPunct="0">
              <a:buFontTx/>
              <a:buChar char="–"/>
              <a:defRPr/>
            </a:pPr>
            <a:r>
              <a:rPr lang="en-US" altLang="en-US" sz="2100" dirty="0"/>
              <a:t>11-24/1198, UL Data Rate for AMP, </a:t>
            </a:r>
            <a:r>
              <a:rPr lang="en-US" altLang="en-US" sz="2100" dirty="0" err="1"/>
              <a:t>Yinan</a:t>
            </a:r>
            <a:r>
              <a:rPr lang="en-US" altLang="en-US" sz="2100" dirty="0"/>
              <a:t> Qi (OPPO)</a:t>
            </a:r>
          </a:p>
          <a:p>
            <a:pPr lvl="1" eaLnBrk="0" hangingPunct="0">
              <a:buFontTx/>
              <a:buChar char="–"/>
              <a:defRPr/>
            </a:pPr>
            <a:r>
              <a:rPr lang="en-US" altLang="en-US" sz="2100" dirty="0"/>
              <a:t>11-24/1199, PHY Design for AMP, </a:t>
            </a:r>
            <a:r>
              <a:rPr lang="en-US" altLang="en-US" sz="2100" dirty="0" err="1"/>
              <a:t>Yinan</a:t>
            </a:r>
            <a:r>
              <a:rPr lang="en-US" altLang="en-US" sz="2100" dirty="0"/>
              <a:t> Qi (OPPO)</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a:t>Kezyz</a:t>
            </a:r>
            <a:r>
              <a:rPr lang="en-US" altLang="en-US" sz="2100" dirty="0"/>
              <a:t> (</a:t>
            </a:r>
            <a:r>
              <a:rPr lang="en-US" altLang="en-US" sz="2100" dirty="0" err="1"/>
              <a:t>HaiLa</a:t>
            </a:r>
            <a:r>
              <a:rPr lang="en-US" altLang="en-US" sz="2100" dirty="0"/>
              <a:t>)</a:t>
            </a:r>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t>11-24/1194</a:t>
            </a:r>
            <a:r>
              <a:rPr lang="en-US" altLang="en-US" sz="2100" dirty="0"/>
              <a:t>, </a:t>
            </a:r>
            <a:r>
              <a:rPr lang="en-US" altLang="zh-CN" sz="2100" dirty="0"/>
              <a:t>Capability report for AMP STA, </a:t>
            </a:r>
            <a:r>
              <a:rPr lang="en-US" altLang="zh-CN" sz="2100" dirty="0" err="1"/>
              <a:t>Zhanjing</a:t>
            </a:r>
            <a:r>
              <a:rPr lang="en-US" altLang="zh-CN" sz="2100" dirty="0"/>
              <a:t> </a:t>
            </a:r>
            <a:r>
              <a:rPr lang="en-US" altLang="zh-CN" sz="2100" dirty="0" err="1"/>
              <a:t>Bao</a:t>
            </a:r>
            <a:r>
              <a:rPr lang="en-US" altLang="zh-CN" sz="2100" dirty="0"/>
              <a:t> (TCL), &lt;</a:t>
            </a:r>
            <a:r>
              <a:rPr lang="en-US" altLang="en-US" sz="2100" dirty="0"/>
              <a:t>AM&gt;</a:t>
            </a:r>
          </a:p>
          <a:p>
            <a:pPr lvl="1" eaLnBrk="0" hangingPunct="0">
              <a:buFontTx/>
              <a:buChar char="–"/>
              <a:defRPr/>
            </a:pPr>
            <a:r>
              <a:rPr lang="en-US" altLang="en-US" sz="2100" dirty="0"/>
              <a:t>11-24/1197, Consideration on AMP Coexistence, </a:t>
            </a:r>
            <a:r>
              <a:rPr lang="en-US" altLang="en-US" sz="2100" dirty="0" err="1"/>
              <a:t>Panan</a:t>
            </a:r>
            <a:r>
              <a:rPr lang="en-US" altLang="en-US" sz="2100" dirty="0"/>
              <a:t> Li (Huawei), &lt;AM&gt;</a:t>
            </a:r>
          </a:p>
          <a:p>
            <a:pPr lvl="1" eaLnBrk="0" hangingPunct="0">
              <a:defRPr/>
            </a:pPr>
            <a:r>
              <a:rPr lang="en-US" altLang="en-US" sz="2100" dirty="0"/>
              <a:t>11-24/1201, Time and frequency synchronization for AMP, </a:t>
            </a:r>
            <a:r>
              <a:rPr lang="en-US" altLang="en-US" sz="2100" dirty="0" err="1"/>
              <a:t>Jinyu</a:t>
            </a:r>
            <a:r>
              <a:rPr lang="en-US" altLang="en-US" sz="2100" dirty="0"/>
              <a:t> Zhang (OPPO), &lt;AM&gt;</a:t>
            </a:r>
          </a:p>
          <a:p>
            <a:pPr lvl="1" eaLnBrk="0" hangingPunct="0">
              <a:defRPr/>
            </a:pPr>
            <a:r>
              <a:rPr lang="en-US" altLang="en-US" sz="2100" dirty="0"/>
              <a:t>11-24/1208, </a:t>
            </a:r>
            <a:r>
              <a:rPr lang="en-US" altLang="zh-CN" sz="2100" dirty="0"/>
              <a:t>Thoughts on the AMP WPT protocol, Ian Bajaj (Huawei), &lt;</a:t>
            </a:r>
            <a:r>
              <a:rPr lang="en-US" altLang="en-US" sz="2100" dirty="0"/>
              <a:t>AM&gt;</a:t>
            </a:r>
          </a:p>
          <a:p>
            <a:pPr lvl="1" eaLnBrk="0" hangingPunct="0">
              <a:defRPr/>
            </a:pPr>
            <a:r>
              <a:rPr lang="en-US" altLang="en-US" sz="2100" dirty="0">
                <a:solidFill>
                  <a:srgbClr val="FFC000"/>
                </a:solidFill>
              </a:rPr>
              <a:t>11-24/1263, AMP Supported 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US" sz="2100" i="1" dirty="0" smtClean="0">
                <a:sym typeface="+mn-ea"/>
              </a:rPr>
              <a:t>TBD</a:t>
            </a:r>
            <a:endParaRPr lang="en-US" altLang="en-US" sz="2400" i="1" dirty="0">
              <a:solidFill>
                <a:schemeClr val="tx1"/>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11-24/1202</a:t>
            </a:r>
            <a:r>
              <a:rPr lang="en-US" altLang="en-US" sz="2100" dirty="0"/>
              <a:t>, Scanning and discovery for AMP </a:t>
            </a:r>
            <a:r>
              <a:rPr lang="en-US" altLang="en-US" sz="2100" dirty="0" err="1"/>
              <a:t>IoT</a:t>
            </a:r>
            <a:r>
              <a:rPr lang="en-US" altLang="en-US" sz="2100" dirty="0"/>
              <a:t>, </a:t>
            </a:r>
            <a:r>
              <a:rPr lang="en-US" altLang="en-US" sz="2100" dirty="0" err="1"/>
              <a:t>Weijie</a:t>
            </a:r>
            <a:r>
              <a:rPr lang="en-US" altLang="en-US" sz="2100" dirty="0"/>
              <a:t> Xu (OPPO)</a:t>
            </a:r>
          </a:p>
          <a:p>
            <a:pPr lvl="1" eaLnBrk="0" hangingPunct="0">
              <a:defRPr/>
            </a:pPr>
            <a:r>
              <a:rPr lang="en-US" altLang="en-US" sz="2100" dirty="0"/>
              <a:t>11-24/1203, Authentication and Security transaction for AMP, </a:t>
            </a:r>
            <a:r>
              <a:rPr lang="en-US" altLang="en-US" sz="2100" dirty="0" err="1"/>
              <a:t>Chuanfeng</a:t>
            </a:r>
            <a:r>
              <a:rPr lang="en-US" altLang="en-US" sz="2100" dirty="0"/>
              <a:t> He, (OPPO), &lt;AM&gt;</a:t>
            </a:r>
          </a:p>
          <a:p>
            <a:pPr lvl="1" eaLnBrk="0" hangingPunct="0">
              <a:defRPr/>
            </a:pPr>
            <a:r>
              <a:rPr lang="en-US" altLang="en-US" sz="2100" dirty="0"/>
              <a:t>11-24/1242, AMP Security Transaction Methods Using Random MAC Address for Privacy, Hui Luo (Infineon Technologies</a:t>
            </a:r>
          </a:p>
          <a:p>
            <a:pPr lvl="1" eaLnBrk="0" hangingPunct="0">
              <a:defRPr/>
            </a:pPr>
            <a:r>
              <a:rPr lang="en-US" altLang="en-US" sz="2100" dirty="0"/>
              <a:t>11-24/1212, Discussion on AMP Channel access, </a:t>
            </a:r>
            <a:r>
              <a:rPr lang="en-US" altLang="en-US" sz="2100" dirty="0" err="1"/>
              <a:t>Rojan</a:t>
            </a:r>
            <a:r>
              <a:rPr lang="en-US" altLang="en-US" sz="2100" dirty="0"/>
              <a:t> </a:t>
            </a:r>
            <a:r>
              <a:rPr lang="en-US" altLang="en-US" sz="2100" dirty="0" err="1"/>
              <a:t>Chitrakar</a:t>
            </a:r>
            <a:r>
              <a:rPr lang="en-US" altLang="en-US" sz="2100" dirty="0"/>
              <a:t> (Huawei), &lt;AM&gt;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t>11-24/1214</a:t>
            </a:r>
            <a:r>
              <a:rPr lang="en-US" altLang="en-US" sz="2100" dirty="0"/>
              <a:t>, Carrier PPDU Discussion for Long-range Backscatter Operation, Bin Qian (Huawei)</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&lt;AM&gt;</a:t>
            </a:r>
          </a:p>
          <a:p>
            <a:pPr lvl="1" eaLnBrk="0" hangingPunct="0">
              <a:defRPr/>
            </a:pPr>
            <a:r>
              <a:rPr lang="en-US" altLang="en-US" sz="2100" dirty="0"/>
              <a:t>11-24/1236, </a:t>
            </a:r>
            <a:r>
              <a:rPr lang="en-US" altLang="zh-CN" sz="2100" dirty="0"/>
              <a:t>Close-Range Backscattering Waveform and Modulation, </a:t>
            </a:r>
            <a:r>
              <a:rPr lang="en-US" altLang="zh-CN" sz="2100" dirty="0" err="1"/>
              <a:t>Rui</a:t>
            </a:r>
            <a:r>
              <a:rPr lang="en-US" altLang="zh-CN" sz="2100" dirty="0"/>
              <a:t> Cao (NXP)</a:t>
            </a:r>
            <a:endParaRPr lang="en-US" altLang="en-US" sz="2100" dirty="0"/>
          </a:p>
          <a:p>
            <a:pPr lvl="1" eaLnBrk="0" hangingPunct="0">
              <a:defRPr/>
            </a:pPr>
            <a:r>
              <a:rPr lang="en-US" altLang="en-US" sz="2100" dirty="0"/>
              <a:t>11-24/1237, </a:t>
            </a:r>
            <a:r>
              <a:rPr lang="en-US" altLang="zh-CN" sz="2100" dirty="0"/>
              <a:t>AMP Tag-STA Requirements for Close-Range Backscattering, </a:t>
            </a:r>
            <a:r>
              <a:rPr lang="en-US" altLang="zh-CN" sz="2100" dirty="0" err="1"/>
              <a:t>Rui</a:t>
            </a:r>
            <a:r>
              <a:rPr lang="en-US" altLang="zh-CN" sz="2100" dirty="0"/>
              <a:t> Cao (NXP</a:t>
            </a:r>
            <a:r>
              <a:rPr lang="en-US" altLang="zh-CN" sz="2100" dirty="0" smtClean="0"/>
              <a:t>)</a:t>
            </a:r>
            <a:endParaRPr lang="en-US" altLang="en-US" sz="2100" dirty="0"/>
          </a:p>
          <a:p>
            <a:pPr lvl="1" eaLnBrk="0" hangingPunct="0">
              <a:defRPr/>
            </a:pPr>
            <a:r>
              <a:rPr lang="en-US" altLang="en-US" sz="2100" dirty="0">
                <a:solidFill>
                  <a:srgbClr val="FFC000"/>
                </a:solidFill>
              </a:rPr>
              <a:t>11-24/1263, AMP Supported Legacy Mode, </a:t>
            </a:r>
            <a:r>
              <a:rPr lang="en-US" altLang="en-US" sz="2100" dirty="0" err="1">
                <a:solidFill>
                  <a:srgbClr val="FFC000"/>
                </a:solidFill>
              </a:rPr>
              <a:t>Pooria</a:t>
            </a:r>
            <a:r>
              <a:rPr lang="en-US" altLang="en-US" sz="2100" dirty="0">
                <a:solidFill>
                  <a:srgbClr val="FFC000"/>
                </a:solidFill>
              </a:rPr>
              <a:t> </a:t>
            </a:r>
            <a:r>
              <a:rPr lang="en-US" altLang="en-US" sz="2100" dirty="0" err="1">
                <a:solidFill>
                  <a:srgbClr val="FFC000"/>
                </a:solidFill>
              </a:rPr>
              <a:t>Pakrooh</a:t>
            </a:r>
            <a:r>
              <a:rPr lang="en-US" altLang="en-US" sz="2100" dirty="0">
                <a:solidFill>
                  <a:srgbClr val="FFC000"/>
                </a:solidFill>
              </a:rPr>
              <a:t> (Qualcomm), &lt;Tue AM2, Thu AM1&gt;</a:t>
            </a:r>
          </a:p>
          <a:p>
            <a:pPr lvl="1" eaLnBrk="0" hangingPunct="0">
              <a:defRPr/>
            </a:pPr>
            <a:r>
              <a:rPr lang="en-US" altLang="en-GB" sz="2100" i="1" dirty="0" smtClean="0">
                <a:sym typeface="+mn-ea"/>
              </a:rPr>
              <a:t>TBD</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discussion</a:t>
            </a:r>
          </a:p>
          <a:p>
            <a:pPr lvl="1" eaLnBrk="0" hangingPunct="0">
              <a:defRPr/>
            </a:pPr>
            <a:r>
              <a:rPr lang="en-US" altLang="en-US" sz="2100" dirty="0" smtClean="0"/>
              <a:t>11-24/1200</a:t>
            </a:r>
            <a:r>
              <a:rPr lang="en-US" altLang="en-US" sz="2100" dirty="0"/>
              <a:t>, Follow up on Transmission Modes, </a:t>
            </a:r>
            <a:r>
              <a:rPr lang="en-US" altLang="en-US" sz="2100" dirty="0" err="1"/>
              <a:t>Yinan</a:t>
            </a:r>
            <a:r>
              <a:rPr lang="en-US" altLang="en-US" sz="2100" dirty="0"/>
              <a:t> Qi (OPPO)</a:t>
            </a:r>
          </a:p>
          <a:p>
            <a:pPr lvl="1" eaLnBrk="0" hangingPunct="0">
              <a:defRPr/>
            </a:pPr>
            <a:r>
              <a:rPr lang="en-US" altLang="en-US" sz="2100" dirty="0"/>
              <a:t>11-24/1213, 2.4 GHz Downlink AMP PPDU Follow up, Bin Qian (Huawei)</a:t>
            </a:r>
          </a:p>
          <a:p>
            <a:pPr lvl="1" eaLnBrk="0" hangingPunct="0">
              <a:defRPr/>
            </a:pPr>
            <a:r>
              <a:rPr lang="en-US" altLang="en-US" sz="2100" dirty="0"/>
              <a:t>11-24/1253, </a:t>
            </a:r>
            <a:r>
              <a:rPr lang="en-US" altLang="zh-CN" sz="2100" dirty="0"/>
              <a:t>Ultra Low Power Features For Active Devices, </a:t>
            </a:r>
            <a:r>
              <a:rPr lang="en-US" altLang="zh-CN" sz="2100" dirty="0" err="1"/>
              <a:t>Amichai</a:t>
            </a:r>
            <a:r>
              <a:rPr lang="en-US" altLang="zh-CN" sz="2100" dirty="0"/>
              <a:t> </a:t>
            </a:r>
            <a:r>
              <a:rPr lang="en-US" altLang="zh-CN" sz="2100" dirty="0" err="1"/>
              <a:t>Sanderovich</a:t>
            </a:r>
            <a:r>
              <a:rPr lang="en-US" altLang="zh-CN" sz="2100" dirty="0"/>
              <a:t> (</a:t>
            </a:r>
            <a:r>
              <a:rPr lang="en-US" altLang="zh-CN" sz="2100" dirty="0" err="1"/>
              <a:t>Wiliot</a:t>
            </a:r>
            <a:r>
              <a:rPr lang="en-US" altLang="zh-CN" sz="2100" dirty="0"/>
              <a:t>)</a:t>
            </a:r>
            <a:endParaRPr lang="en-US" altLang="en-US" sz="2100" dirty="0"/>
          </a:p>
          <a:p>
            <a:pPr lvl="1" eaLnBrk="0" hangingPunct="0">
              <a:defRPr/>
            </a:pPr>
            <a:r>
              <a:rPr lang="en-US" altLang="en-US" sz="2100" i="1" dirty="0" smtClean="0">
                <a:sym typeface="+mn-ea"/>
              </a:rPr>
              <a:t>TBD</a:t>
            </a:r>
            <a:endParaRPr lang="en-US" altLang="en-US" sz="2100" i="1" dirty="0">
              <a:solidFill>
                <a:schemeClr val="tx1"/>
              </a:solidFill>
            </a:endParaRPr>
          </a:p>
          <a:p>
            <a:pPr eaLnBrk="0" hangingPunct="0">
              <a:defRPr/>
            </a:pPr>
            <a:r>
              <a:rPr lang="en-US" altLang="en-GB" dirty="0"/>
              <a:t>SPs and Motions</a:t>
            </a: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6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765</TotalTime>
  <Words>2853</Words>
  <Application>Microsoft Office PowerPoint</Application>
  <PresentationFormat>宽屏</PresentationFormat>
  <Paragraphs>442</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31</vt:i4>
      </vt:variant>
    </vt:vector>
  </HeadingPairs>
  <TitlesOfParts>
    <vt:vector size="44"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271</cp:revision>
  <cp:lastPrinted>2014-11-04T15:04:00Z</cp:lastPrinted>
  <dcterms:created xsi:type="dcterms:W3CDTF">2007-04-17T18:10:00Z</dcterms:created>
  <dcterms:modified xsi:type="dcterms:W3CDTF">2024-07-15T14:45:13Z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