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6" r:id="rId3"/>
    <p:sldId id="313" r:id="rId4"/>
    <p:sldId id="334" r:id="rId5"/>
    <p:sldId id="338" r:id="rId6"/>
    <p:sldId id="339" r:id="rId7"/>
    <p:sldId id="342" r:id="rId8"/>
    <p:sldId id="314" r:id="rId9"/>
    <p:sldId id="316" r:id="rId10"/>
    <p:sldId id="315" r:id="rId11"/>
    <p:sldId id="340" r:id="rId12"/>
    <p:sldId id="321" r:id="rId13"/>
    <p:sldId id="369" r:id="rId14"/>
    <p:sldId id="317" r:id="rId15"/>
    <p:sldId id="331" r:id="rId16"/>
    <p:sldId id="368" r:id="rId17"/>
    <p:sldId id="345" r:id="rId18"/>
    <p:sldId id="346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23" r:id="rId31"/>
    <p:sldId id="324" r:id="rId32"/>
    <p:sldId id="326" r:id="rId33"/>
    <p:sldId id="362" r:id="rId34"/>
    <p:sldId id="364" r:id="rId35"/>
    <p:sldId id="363" r:id="rId36"/>
    <p:sldId id="365" r:id="rId37"/>
    <p:sldId id="366" r:id="rId38"/>
    <p:sldId id="367" r:id="rId39"/>
    <p:sldId id="327" r:id="rId40"/>
    <p:sldId id="335" r:id="rId41"/>
    <p:sldId id="370" r:id="rId4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30C3A2-00C9-87A5-DE6A-2D30AA8F4686}" v="6" dt="2024-07-12T17:12:41.619"/>
    <p1510:client id="{400EE987-643B-CEC0-0622-AE6BEEFA59AF}" v="59" dt="2024-07-11T19:10:29.364"/>
    <p1510:client id="{65459017-E38D-4709-AFD4-EF5E8C54D914}" v="1" dt="2024-07-12T18:11:00.568"/>
    <p1510:client id="{95D357F9-19A7-1290-5F8D-817C1EA09BEC}" v="28" dt="2024-07-11T23:25:47.906"/>
    <p1510:client id="{9FCC1D6C-DB49-D682-9FFE-2F1539DF12FA}" v="549" dt="2024-07-11T22:39:36.080"/>
    <p1510:client id="{AE0C5EA3-3FAB-7ED0-8E97-6B4BBCD4D88A}" v="34" dt="2024-07-12T17:10:50.134"/>
    <p1510:client id="{C9D4D374-34A2-F219-86DB-6CD13AB824C5}" v="42" dt="2024-07-12T17:34: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4"/>
    <p:restoredTop sz="83267"/>
  </p:normalViewPr>
  <p:slideViewPr>
    <p:cSldViewPr snapToGrid="0">
      <p:cViewPr varScale="1">
        <p:scale>
          <a:sx n="143" d="100"/>
          <a:sy n="143" d="100"/>
        </p:scale>
        <p:origin x="960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802.11-24/1059r1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July 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Stone Liu, Carleton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802.11-24/1059r1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July 2024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Stone Liu, Carleton University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802.11-24/1059r1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16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86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Calibri" pitchFamily="16" charset="0"/>
              <a:buNone/>
            </a:pP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71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802.11-24/1059r1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40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802.11-24/1059r1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285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40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Times New Roman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802.11-24/1059r1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Times New Roman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802.11-24/1059r1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802.11-24/1059r1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4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58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06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802.11-24/1059r1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Stone Liu,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2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96CB-019F-FB83-DA6E-DA08770D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21BAE0-665E-85E1-D8F6-E52C08794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6F585-F698-5211-FF5D-347E931A9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FD3BB-D8B9-E2E9-D234-E6ACD19D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9ED-4E3D-4A8F-95D5-2C8D8AF0133F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0320359-7304-3D43-7F6D-91E20F5788AA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AA42A7A-6142-4B48-B30F-C60BE684072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89468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July 2024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July 2024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Stone Liu, Carleton University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802.11-24/1059r1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x-software.com/2022/11/21/bluetooth-le-6-ghz-frequency-ban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Coexistence of Wi-Fi with Narrowband Technology</a:t>
            </a:r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/>
              <a:t>Date:</a:t>
            </a:r>
            <a:r>
              <a:rPr lang="en-GB" sz="2000" b="0"/>
              <a:t> 2024-07-16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218924"/>
              </p:ext>
            </p:extLst>
          </p:nvPr>
        </p:nvGraphicFramePr>
        <p:xfrm>
          <a:off x="989013" y="2419350"/>
          <a:ext cx="102235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66184" imgH="1596567" progId="Word.Document.8">
                  <p:embed/>
                </p:oleObj>
              </mc:Choice>
              <mc:Fallback>
                <p:oleObj name="Document" r:id="rId3" imgW="10466184" imgH="1596567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419350"/>
                        <a:ext cx="10223500" cy="1562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C7C00-B8A0-884C-A4DC-32BFE425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setup, details</a:t>
            </a:r>
            <a:br>
              <a:rPr lang="en-US"/>
            </a:b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A73A50-A838-D499-2BA5-9BBBE23A7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arenBoth"/>
            </a:pPr>
            <a:r>
              <a:rPr lang="en-US"/>
              <a:t>Transmitting AP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/>
              <a:t>Operated in bridge mode if possible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iperf3 traffic source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iperf3 traffic sink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Receiving STA/AP</a:t>
            </a:r>
            <a:endParaRPr lang="en-US">
              <a:cs typeface="Times New Roman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/>
              <a:t>Operated in bridge mode if possible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SDR generating test signals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Antenna combiner, type A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Antenna combiner, type B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Antenna combiner, type B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Variable attenuator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Variable attenuator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Signal analyzer</a:t>
            </a:r>
            <a:endParaRPr lang="en-US">
              <a:cs typeface="Times New Roman"/>
            </a:endParaRPr>
          </a:p>
          <a:p>
            <a:pPr marL="457200" indent="-457200">
              <a:buFont typeface="+mj-lt"/>
              <a:buAutoNum type="arabicParenBoth"/>
            </a:pPr>
            <a:r>
              <a:rPr lang="en-US"/>
              <a:t>RF isolation chamber</a:t>
            </a:r>
            <a:endParaRPr lang="en-US">
              <a:cs typeface="Times New Roman"/>
            </a:endParaRPr>
          </a:p>
          <a:p>
            <a:pPr marL="457200" indent="-457200">
              <a:buAutoNum type="arabicParenBoth"/>
            </a:pPr>
            <a:r>
              <a:rPr lang="en-US">
                <a:cs typeface="Times New Roman"/>
              </a:rPr>
              <a:t>Antenna combiner, type A</a:t>
            </a:r>
          </a:p>
          <a:p>
            <a:endParaRPr lang="en-US">
              <a:cs typeface="Times New Roman"/>
            </a:endParaRPr>
          </a:p>
          <a:p>
            <a:r>
              <a:rPr lang="en-US">
                <a:cs typeface="Times New Roman"/>
              </a:rPr>
              <a:t>DUT: Device Under Test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80999C7-178B-585B-D63F-8B99A07A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70EDBC-7CF7-4B3A-7C09-BA24EB2E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CF5B58-741F-0404-4A59-A35DB815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8" name="Picture 7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9FF295CA-7451-6698-34B1-1122844CD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1449023"/>
            <a:ext cx="634365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2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E54F3-D71D-44E6-A7D7-EDF6E32F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21687"/>
          </a:xfrm>
        </p:spPr>
        <p:txBody>
          <a:bodyPr/>
          <a:lstStyle/>
          <a:p>
            <a:r>
              <a:rPr lang="en-US">
                <a:cs typeface="Times New Roman"/>
              </a:rPr>
              <a:t>Static Gaussian Test Signals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F26946E-8DB9-DEC4-35A5-C5FF6AFF630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63D5BF-8FAB-C6FD-A4C2-E502DB604A1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F6C29B-4408-7307-E17F-C2A3E8CC77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Picture 12" descr="A blue line graph with white text&#10;&#10;Description automatically generated">
            <a:extLst>
              <a:ext uri="{FF2B5EF4-FFF2-40B4-BE49-F238E27FC236}">
                <a16:creationId xmlns:a16="http://schemas.microsoft.com/office/drawing/2014/main" id="{282C764F-B0B3-EB33-E018-6F885D6F7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172" y="3697495"/>
            <a:ext cx="2636909" cy="2290142"/>
          </a:xfrm>
          <a:prstGeom prst="rect">
            <a:avLst/>
          </a:prstGeom>
        </p:spPr>
      </p:pic>
      <p:pic>
        <p:nvPicPr>
          <p:cNvPr id="7" name="Picture 13" descr="A graph of a signal&#10;&#10;Description automatically generated">
            <a:extLst>
              <a:ext uri="{FF2B5EF4-FFF2-40B4-BE49-F238E27FC236}">
                <a16:creationId xmlns:a16="http://schemas.microsoft.com/office/drawing/2014/main" id="{A8AA96D2-8AED-371A-36E3-6C1F973C9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968" y="3697495"/>
            <a:ext cx="2633457" cy="2301186"/>
          </a:xfrm>
          <a:prstGeom prst="rect">
            <a:avLst/>
          </a:prstGeom>
        </p:spPr>
      </p:pic>
      <p:pic>
        <p:nvPicPr>
          <p:cNvPr id="8" name="Picture 14" descr="A graph of a graph&#10;&#10;Description automatically generated">
            <a:extLst>
              <a:ext uri="{FF2B5EF4-FFF2-40B4-BE49-F238E27FC236}">
                <a16:creationId xmlns:a16="http://schemas.microsoft.com/office/drawing/2014/main" id="{824C0D47-ACEE-E77D-3AB1-450DA9610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781" y="1413152"/>
            <a:ext cx="2736299" cy="2301184"/>
          </a:xfrm>
          <a:prstGeom prst="rect">
            <a:avLst/>
          </a:prstGeom>
        </p:spPr>
      </p:pic>
      <p:pic>
        <p:nvPicPr>
          <p:cNvPr id="9" name="Picture 15" descr="A graph of a signal&#10;&#10;Description automatically generated">
            <a:extLst>
              <a:ext uri="{FF2B5EF4-FFF2-40B4-BE49-F238E27FC236}">
                <a16:creationId xmlns:a16="http://schemas.microsoft.com/office/drawing/2014/main" id="{2CA258FE-13C4-C25E-83BF-7A522BCFB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797" y="1400450"/>
            <a:ext cx="2561535" cy="2168663"/>
          </a:xfrm>
          <a:prstGeom prst="rect">
            <a:avLst/>
          </a:prstGeom>
        </p:spPr>
      </p:pic>
      <p:pic>
        <p:nvPicPr>
          <p:cNvPr id="10" name="Picture 16" descr="A screen shot of a computer&#10;&#10;Description automatically generated">
            <a:extLst>
              <a:ext uri="{FF2B5EF4-FFF2-40B4-BE49-F238E27FC236}">
                <a16:creationId xmlns:a16="http://schemas.microsoft.com/office/drawing/2014/main" id="{7B7BD3F9-0223-24E5-DEC5-5BFFC6ADB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1579" y="3698460"/>
            <a:ext cx="2879449" cy="2299253"/>
          </a:xfrm>
          <a:prstGeom prst="rect">
            <a:avLst/>
          </a:prstGeom>
        </p:spPr>
      </p:pic>
      <p:pic>
        <p:nvPicPr>
          <p:cNvPr id="11" name="Picture 17" descr="A screen shot of a computer&#10;&#10;Description automatically generated">
            <a:extLst>
              <a:ext uri="{FF2B5EF4-FFF2-40B4-BE49-F238E27FC236}">
                <a16:creationId xmlns:a16="http://schemas.microsoft.com/office/drawing/2014/main" id="{3AE507BC-A723-427C-0A72-A4D77B77F4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0267" y="1417429"/>
            <a:ext cx="2882072" cy="2289312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84BD8816-A8FF-3369-FFAF-D134E0930B4A}"/>
              </a:ext>
            </a:extLst>
          </p:cNvPr>
          <p:cNvSpPr txBox="1"/>
          <p:nvPr/>
        </p:nvSpPr>
        <p:spPr>
          <a:xfrm>
            <a:off x="1673087" y="5983908"/>
            <a:ext cx="27432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Time-Domain Representation of Test Signals (MATLAB)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27F54602-4437-855B-0218-FDB977238255}"/>
              </a:ext>
            </a:extLst>
          </p:cNvPr>
          <p:cNvSpPr txBox="1"/>
          <p:nvPr/>
        </p:nvSpPr>
        <p:spPr>
          <a:xfrm>
            <a:off x="7901608" y="5983908"/>
            <a:ext cx="27432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PSD Representation of Test Signals (Signal Analyzer)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CECFF8E0-52F6-D6D3-7A2A-387E30BD1E1D}"/>
              </a:ext>
            </a:extLst>
          </p:cNvPr>
          <p:cNvSpPr txBox="1"/>
          <p:nvPr/>
        </p:nvSpPr>
        <p:spPr>
          <a:xfrm>
            <a:off x="4721087" y="5983908"/>
            <a:ext cx="27432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PSD Representation of Test Signals (MATLAB)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00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571F-9C08-7CB5-3F94-432E1E79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Dynamic (On-Off) 2 MHz Test Signals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827265-E362-F965-F92F-0C27A62C06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Dwell Time defined as the active portion of signal block (on-time)</a:t>
            </a:r>
          </a:p>
          <a:p>
            <a:pPr marL="457200" indent="-45720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Duty Cycle defined as the percentage of the signal block that the signal is active</a:t>
            </a:r>
          </a:p>
          <a:p>
            <a:pPr marL="457200" indent="-45720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On-Off traffic is constructed by varying these time-domain parameters as shown to the right</a:t>
            </a:r>
          </a:p>
          <a:p>
            <a:pPr marL="457200" indent="-457200">
              <a:buFont typeface="Arial" pitchFamily="16" charset="0"/>
              <a:buChar char="•"/>
            </a:pPr>
            <a:endParaRPr lang="en-US" b="0">
              <a:cs typeface="Times New Roman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AB6806-4874-AAA5-1EA6-159C44B820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238FD-3B14-CCE8-1D8A-A91EC15D4C3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0F1F4-9DBD-91A3-723A-91F02EABC8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dirty="0"/>
              <a:pPr/>
              <a:t>12</a:t>
            </a:fld>
            <a:endParaRPr lang="en-GB"/>
          </a:p>
        </p:txBody>
      </p:sp>
      <p:pic>
        <p:nvPicPr>
          <p:cNvPr id="6" name="Picture 5" descr="A graph of a graph showing a number of blue lines&#10;&#10;Description automatically generated">
            <a:extLst>
              <a:ext uri="{FF2B5EF4-FFF2-40B4-BE49-F238E27FC236}">
                <a16:creationId xmlns:a16="http://schemas.microsoft.com/office/drawing/2014/main" id="{27EE802F-DEEA-93B9-70A6-03C70BAEF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365" y="1886431"/>
            <a:ext cx="4492211" cy="37810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478D6B-5664-349A-AE42-4613CEB2A7AD}"/>
              </a:ext>
            </a:extLst>
          </p:cNvPr>
          <p:cNvSpPr txBox="1"/>
          <p:nvPr/>
        </p:nvSpPr>
        <p:spPr>
          <a:xfrm>
            <a:off x="7333242" y="5744869"/>
            <a:ext cx="3402457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2 MHz Test Signal with 100 µs Dwell Time and 10% Duty Cycle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7354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AE834-397D-0C77-0B45-838A0C9B3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3852629" cy="1065213"/>
          </a:xfrm>
        </p:spPr>
        <p:txBody>
          <a:bodyPr/>
          <a:lstStyle/>
          <a:p>
            <a:r>
              <a:rPr lang="en-US"/>
              <a:t>Frequency Hopping</a:t>
            </a:r>
            <a:r>
              <a:rPr lang="en-US" noProof="0"/>
              <a:t> Emulation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9633B1-0B54-F5BD-249D-D18171CEBF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3385A4-E7ED-893E-BDCB-3C0807FECD1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CEA371-3B1D-4040-94E6-430E6F6667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19BF7D37-F38D-E4D6-E7A3-7236929AC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057" y="994466"/>
            <a:ext cx="3721193" cy="1973688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EFFE82C-0DEE-925E-7D9D-69CF0A3D5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262" y="2978621"/>
            <a:ext cx="3852629" cy="31146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D01B59-53D4-D187-A876-518C29395C67}"/>
              </a:ext>
            </a:extLst>
          </p:cNvPr>
          <p:cNvCxnSpPr/>
          <p:nvPr/>
        </p:nvCxnSpPr>
        <p:spPr>
          <a:xfrm flipH="1">
            <a:off x="5963766" y="4051703"/>
            <a:ext cx="20764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0DBDD10-76BB-F6DC-5F86-1CF6190AE077}"/>
              </a:ext>
            </a:extLst>
          </p:cNvPr>
          <p:cNvSpPr txBox="1"/>
          <p:nvPr/>
        </p:nvSpPr>
        <p:spPr>
          <a:xfrm>
            <a:off x="6131483" y="3645024"/>
            <a:ext cx="1159292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67.5 </a:t>
            </a:r>
            <a:r>
              <a:rPr lang="en-US" err="1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ms</a:t>
            </a:r>
            <a:endParaRPr lang="en-US">
              <a:solidFill>
                <a:schemeClr val="tx1"/>
              </a:solidFill>
              <a:latin typeface="Times New Roman"/>
              <a:ea typeface="MS Gothic"/>
              <a:cs typeface="Times New Roman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7E880FF6-6D46-D0B6-C7A4-3B3EA3534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674" y="2983636"/>
            <a:ext cx="3181879" cy="2572404"/>
          </a:xfrm>
          <a:prstGeom prst="rect">
            <a:avLst/>
          </a:prstGeom>
        </p:spPr>
      </p:pic>
      <p:cxnSp>
        <p:nvCxnSpPr>
          <p:cNvPr id="13" name="Straight Arrow Connector 14">
            <a:extLst>
              <a:ext uri="{FF2B5EF4-FFF2-40B4-BE49-F238E27FC236}">
                <a16:creationId xmlns:a16="http://schemas.microsoft.com/office/drawing/2014/main" id="{5ABF6903-B198-0A4F-A46A-AA09B60F818D}"/>
              </a:ext>
            </a:extLst>
          </p:cNvPr>
          <p:cNvCxnSpPr/>
          <p:nvPr/>
        </p:nvCxnSpPr>
        <p:spPr>
          <a:xfrm flipV="1">
            <a:off x="8207933" y="3613553"/>
            <a:ext cx="1490249" cy="688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6">
            <a:extLst>
              <a:ext uri="{FF2B5EF4-FFF2-40B4-BE49-F238E27FC236}">
                <a16:creationId xmlns:a16="http://schemas.microsoft.com/office/drawing/2014/main" id="{7D5A70B2-EE4B-76BB-6C2A-0272E702170F}"/>
              </a:ext>
            </a:extLst>
          </p:cNvPr>
          <p:cNvCxnSpPr/>
          <p:nvPr/>
        </p:nvCxnSpPr>
        <p:spPr>
          <a:xfrm flipH="1">
            <a:off x="9892145" y="3470077"/>
            <a:ext cx="137621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7">
            <a:extLst>
              <a:ext uri="{FF2B5EF4-FFF2-40B4-BE49-F238E27FC236}">
                <a16:creationId xmlns:a16="http://schemas.microsoft.com/office/drawing/2014/main" id="{C5B7D4D3-2D41-1B2E-E875-7F26E0DC9679}"/>
              </a:ext>
            </a:extLst>
          </p:cNvPr>
          <p:cNvSpPr txBox="1"/>
          <p:nvPr/>
        </p:nvSpPr>
        <p:spPr>
          <a:xfrm>
            <a:off x="10153694" y="306896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7.5 </a:t>
            </a:r>
            <a:r>
              <a:rPr lang="en-US" err="1"/>
              <a:t>ms</a:t>
            </a:r>
            <a:endParaRPr lang="en-US"/>
          </a:p>
        </p:txBody>
      </p:sp>
      <p:pic>
        <p:nvPicPr>
          <p:cNvPr id="17" name="Content Placeholder 1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A5EF2917-95C7-63EF-9F07-08317F5F1F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54376" y="1748133"/>
            <a:ext cx="4416872" cy="3055349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411B764-CF7A-CF1B-5C81-16B59940C461}"/>
              </a:ext>
            </a:extLst>
          </p:cNvPr>
          <p:cNvSpPr txBox="1"/>
          <p:nvPr/>
        </p:nvSpPr>
        <p:spPr>
          <a:xfrm>
            <a:off x="620617" y="5036544"/>
            <a:ext cx="326650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Essentially a frequency hopping signal with a 7.5 </a:t>
            </a:r>
            <a:r>
              <a:rPr lang="en-US" sz="1800" err="1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ms</a:t>
            </a:r>
            <a:r>
              <a:rPr lang="en-US" sz="18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 Dwell Time and 10 % Duty Cycle</a:t>
            </a:r>
          </a:p>
        </p:txBody>
      </p:sp>
    </p:spTree>
    <p:extLst>
      <p:ext uri="{BB962C8B-B14F-4D97-AF65-F5344CB8AC3E}">
        <p14:creationId xmlns:p14="http://schemas.microsoft.com/office/powerpoint/2010/main" val="89282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6723F2B-FB23-7112-638A-C67C4C5B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Detection capabilities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736BD41-30E4-470B-F7CC-1DC7ACEB3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Energy Detection performance with signals of less than 20 MHz bandwidth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19B4E9C-752E-52F7-F1A1-604402580B0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07A7BA-1419-EDB4-A8C1-843C20A6132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526A38-DBAA-D9A6-F237-CAF67726BE7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2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58832-C2CD-1961-B431-25382CB74F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E03A0-75A1-5B62-2159-69EA33F6F6D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96618-DCC6-8545-CADD-9944BC9B3D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15" name="Picture 14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56137B1F-1EF7-04D3-D1C7-D60A9DD11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1708150"/>
            <a:ext cx="4806950" cy="3060700"/>
          </a:xfrm>
          <a:prstGeom prst="rect">
            <a:avLst/>
          </a:prstGeom>
        </p:spPr>
      </p:pic>
      <p:pic>
        <p:nvPicPr>
          <p:cNvPr id="17" name="Picture 16" descr="A red rectangle with blue lines&#10;&#10;Description automatically generated">
            <a:extLst>
              <a:ext uri="{FF2B5EF4-FFF2-40B4-BE49-F238E27FC236}">
                <a16:creationId xmlns:a16="http://schemas.microsoft.com/office/drawing/2014/main" id="{5219F379-3017-F6E5-1096-6E36890C9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60000">
            <a:off x="4140898" y="3096089"/>
            <a:ext cx="1296370" cy="306900"/>
          </a:xfrm>
          <a:prstGeom prst="rect">
            <a:avLst/>
          </a:prstGeom>
        </p:spPr>
      </p:pic>
      <p:pic>
        <p:nvPicPr>
          <p:cNvPr id="19" name="Picture 18" descr="A black background with blue and green lines&#10;&#10;Description automatically generated">
            <a:extLst>
              <a:ext uri="{FF2B5EF4-FFF2-40B4-BE49-F238E27FC236}">
                <a16:creationId xmlns:a16="http://schemas.microsoft.com/office/drawing/2014/main" id="{457CF7CC-E514-BEAA-5F37-7B49A07E4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288" y="1471613"/>
            <a:ext cx="35909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59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E5FD9-73E4-F1EC-2BA8-EBE1DCC4F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cs typeface="Times New Roman"/>
              </a:rPr>
              <a:t>Test 1: Energy Detection of Broadband vs. Narrowband</a:t>
            </a:r>
            <a:endParaRPr lang="en-US" sz="2800" b="0">
              <a:cs typeface="Times New Roman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1037AE-9AAB-A59E-A1B5-AE431C9E8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>
                <a:cs typeface="Times New Roman"/>
              </a:rPr>
              <a:t>Experiment:</a:t>
            </a:r>
            <a:endParaRPr lang="en-US" b="0">
              <a:cs typeface="Times New Roman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>
                <a:cs typeface="Times New Roman"/>
              </a:rPr>
              <a:t>Assess Energy Detection level of transmitting device using 20 MHz and 2 MHz test signals</a:t>
            </a:r>
          </a:p>
          <a:p>
            <a:pPr marL="1200150" lvl="2" indent="-285750">
              <a:buFont typeface="Arial,Sans-Serif"/>
              <a:buChar char="•"/>
            </a:pPr>
            <a:r>
              <a:rPr lang="en-US">
                <a:cs typeface="Times New Roman"/>
              </a:rPr>
              <a:t>Country Code set to Canada </a:t>
            </a:r>
          </a:p>
          <a:p>
            <a:pPr marL="1200150" lvl="2" indent="-285750">
              <a:buFont typeface="Arial,Sans-Serif"/>
              <a:buChar char="•"/>
            </a:pPr>
            <a:r>
              <a:rPr lang="en-US">
                <a:cs typeface="Times New Roman"/>
              </a:rPr>
              <a:t>EDT set to –62 dBm where applicable</a:t>
            </a:r>
          </a:p>
          <a:p>
            <a:pPr marL="1200150" lvl="2" indent="-285750">
              <a:buFont typeface="Arial,Sans-Serif"/>
              <a:buChar char="•"/>
            </a:pPr>
            <a:r>
              <a:rPr lang="en-US">
                <a:cs typeface="Times New Roman"/>
              </a:rPr>
              <a:t>Test signal transmitted at center frequency of channel 36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cs typeface="Times New Roman"/>
              </a:rPr>
              <a:t>Observations</a:t>
            </a:r>
            <a:endParaRPr lang="en-US" b="0">
              <a:cs typeface="Times New Roman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>
                <a:cs typeface="Times New Roman"/>
              </a:rPr>
              <a:t>Narrowband test signal is measured differently than broadband test signal in both devices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>
                <a:cs typeface="Times New Roman"/>
              </a:rPr>
              <a:t>Experimental EDT differs between devices and between the IEEE 802.11-2020 prescribed value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7325C-381A-DF33-CD62-0E7EB83F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9ED-4E3D-4A8F-95D5-2C8D8AF0133F}" type="slidenum">
              <a:rPr lang="en-US" smtClean="0"/>
              <a:t>16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FBFFC75-03B9-551F-E6FB-8AE42DA93BD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30867F-F021-7021-AAF9-9B2AFBA6B21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pic>
        <p:nvPicPr>
          <p:cNvPr id="13" name="Picture 16" descr="A diagram of a computer hardware&#10;&#10;Description automatically generated">
            <a:extLst>
              <a:ext uri="{FF2B5EF4-FFF2-40B4-BE49-F238E27FC236}">
                <a16:creationId xmlns:a16="http://schemas.microsoft.com/office/drawing/2014/main" id="{44EA8F81-FEDC-022E-09A6-7A100AF9C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077" y="736738"/>
            <a:ext cx="1860550" cy="1327150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AB1A4B37-C1B8-24B8-890A-C90F9DAC0B03}"/>
              </a:ext>
            </a:extLst>
          </p:cNvPr>
          <p:cNvSpPr txBox="1"/>
          <p:nvPr/>
        </p:nvSpPr>
        <p:spPr>
          <a:xfrm>
            <a:off x="6795551" y="3269428"/>
            <a:ext cx="1031010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1BCCFC-21FF-3478-DFF4-952FC9D7BF42}"/>
              </a:ext>
            </a:extLst>
          </p:cNvPr>
          <p:cNvSpPr txBox="1"/>
          <p:nvPr/>
        </p:nvSpPr>
        <p:spPr>
          <a:xfrm>
            <a:off x="6806594" y="5930907"/>
            <a:ext cx="1031010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7" name="Picture 16" descr="A graph of a signal&#10;&#10;Description automatically generated">
            <a:extLst>
              <a:ext uri="{FF2B5EF4-FFF2-40B4-BE49-F238E27FC236}">
                <a16:creationId xmlns:a16="http://schemas.microsoft.com/office/drawing/2014/main" id="{E15ADD93-3B2E-816F-84EB-A22AAE9B6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305" y="856354"/>
            <a:ext cx="4179808" cy="2384839"/>
          </a:xfrm>
          <a:prstGeom prst="rect">
            <a:avLst/>
          </a:prstGeom>
        </p:spPr>
      </p:pic>
      <p:pic>
        <p:nvPicPr>
          <p:cNvPr id="19" name="Picture 18" descr="A graph of a signal&#10;&#10;Description automatically generated">
            <a:extLst>
              <a:ext uri="{FF2B5EF4-FFF2-40B4-BE49-F238E27FC236}">
                <a16:creationId xmlns:a16="http://schemas.microsoft.com/office/drawing/2014/main" id="{DB17E123-AFE2-047A-F753-A179DBD3C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066" y="3573050"/>
            <a:ext cx="4189896" cy="237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54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568092-EAE6-D16E-A38A-48285DD43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4245495" cy="1065213"/>
          </a:xfrm>
        </p:spPr>
        <p:txBody>
          <a:bodyPr/>
          <a:lstStyle/>
          <a:p>
            <a:r>
              <a:rPr lang="en-US">
                <a:cs typeface="Times New Roman"/>
              </a:rPr>
              <a:t>Test 1: Additional Supporting Metrics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FFB3C0-B471-7408-2B36-531317044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4245495" cy="4113213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Device 1 enables us to monitor live radio traffic statistics from the command line interface (CLI)</a:t>
            </a:r>
          </a:p>
          <a:p>
            <a:pPr marL="285750" indent="-28575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One useful metric is data retries over a 5 s window</a:t>
            </a:r>
          </a:p>
          <a:p>
            <a:pPr marL="285750" indent="-28575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Nominally, without a test signal present we expect ca. 2200 successful transmissions and 0 retries</a:t>
            </a:r>
          </a:p>
          <a:p>
            <a:pPr marL="285750" indent="-28575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We observe that although the throughput decreases, there is not a proportional increase in the number of retransmissions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Indicates an inaccurate energy measurement of the signal and throttling of transmissions, not packet corruption</a:t>
            </a:r>
          </a:p>
          <a:p>
            <a:pPr marL="285750" indent="-28575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Without loss of generality, this was observed for all transmitter-side tests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636FDF-D7F5-152C-F94E-E00AAE7D767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9436C1-79B8-7038-F9D1-1B38C146773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EDDE01-5616-FF37-89D8-541A0BD4D3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A1E9BAD3-00CF-45EA-931A-E8B83A19BE69}"/>
              </a:ext>
            </a:extLst>
          </p:cNvPr>
          <p:cNvSpPr txBox="1"/>
          <p:nvPr/>
        </p:nvSpPr>
        <p:spPr>
          <a:xfrm>
            <a:off x="7949021" y="5212006"/>
            <a:ext cx="843271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0" name="Picture 16" descr="A diagram of a computer hardware&#10;&#10;Description automatically generated">
            <a:extLst>
              <a:ext uri="{FF2B5EF4-FFF2-40B4-BE49-F238E27FC236}">
                <a16:creationId xmlns:a16="http://schemas.microsoft.com/office/drawing/2014/main" id="{04DC19FA-94D8-B3F5-75BC-C2420264F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642" y="758825"/>
            <a:ext cx="1860550" cy="1327150"/>
          </a:xfrm>
          <a:prstGeom prst="rect">
            <a:avLst/>
          </a:prstGeom>
        </p:spPr>
      </p:pic>
      <p:pic>
        <p:nvPicPr>
          <p:cNvPr id="4" name="Picture 3" descr="A graph of a signal&#10;&#10;Description automatically generated">
            <a:extLst>
              <a:ext uri="{FF2B5EF4-FFF2-40B4-BE49-F238E27FC236}">
                <a16:creationId xmlns:a16="http://schemas.microsoft.com/office/drawing/2014/main" id="{2B146ECB-11F6-6D2E-D5A5-BCA762FA6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940" y="2371185"/>
            <a:ext cx="5153744" cy="284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83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DC35A-BC4B-3887-E216-712A6B88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4173487" cy="1065213"/>
          </a:xfrm>
        </p:spPr>
        <p:txBody>
          <a:bodyPr>
            <a:noAutofit/>
          </a:bodyPr>
          <a:lstStyle/>
          <a:p>
            <a:r>
              <a:rPr lang="en-US" sz="2400" noProof="0"/>
              <a:t>Test 2: Detection of 312.5 kHz wide test signals</a:t>
            </a:r>
            <a:endParaRPr lang="en-US" sz="24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77E795-7D00-52F5-9682-E4B810234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4173487" cy="4113213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Experiment: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Place a 312.5 kHz test signal at</a:t>
            </a:r>
            <a:r>
              <a:rPr lang="en-US" noProof="0"/>
              <a:t> </a:t>
            </a:r>
            <a:r>
              <a:rPr lang="en-US"/>
              <a:t>the center frequency,</a:t>
            </a:r>
            <a:r>
              <a:rPr lang="en-US" noProof="0"/>
              <a:t> a random data tone</a:t>
            </a:r>
            <a:r>
              <a:rPr lang="en-US"/>
              <a:t> (D24),</a:t>
            </a:r>
            <a:r>
              <a:rPr lang="en-US" noProof="0"/>
              <a:t> </a:t>
            </a:r>
            <a:r>
              <a:rPr lang="en-US"/>
              <a:t>a pilot</a:t>
            </a:r>
            <a:r>
              <a:rPr lang="en-US" noProof="0"/>
              <a:t> tone</a:t>
            </a:r>
            <a:r>
              <a:rPr lang="en-US"/>
              <a:t> (P7),</a:t>
            </a:r>
            <a:r>
              <a:rPr lang="en-US" noProof="0"/>
              <a:t> and just right of the last sub-carrier</a:t>
            </a:r>
            <a:r>
              <a:rPr lang="en-US"/>
              <a:t> (D47 + 312.5 kHz)</a:t>
            </a:r>
            <a:endParaRPr lang="en-US" noProof="0"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Observations: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Device</a:t>
            </a:r>
            <a:r>
              <a:rPr lang="en-US"/>
              <a:t> 1 is able to perform EDT consistently at different carrier frequencies within the channel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Device 2 does not measure the test signal as accurately as the test 1 results, and is insensitive to the test signal at the center of the channel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E46F4E-03C0-4F12-709B-0D9C77FB8C2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E71DE1-2F05-4F94-F53A-74C1800C8D3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663D10-804C-4B84-3BE3-4FC1DFB734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10" name="Picture 10" descr="A diagram of a computer hardware&#10;&#10;Description automatically generated">
            <a:extLst>
              <a:ext uri="{FF2B5EF4-FFF2-40B4-BE49-F238E27FC236}">
                <a16:creationId xmlns:a16="http://schemas.microsoft.com/office/drawing/2014/main" id="{FE251EE5-F442-70C9-1CCA-9057FC930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990" y="1185763"/>
            <a:ext cx="1860550" cy="1327150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C0A9CF0B-C9DB-5C3E-4BF0-815E20C8E8D0}"/>
              </a:ext>
            </a:extLst>
          </p:cNvPr>
          <p:cNvSpPr txBox="1"/>
          <p:nvPr/>
        </p:nvSpPr>
        <p:spPr>
          <a:xfrm>
            <a:off x="7098167" y="3370996"/>
            <a:ext cx="90731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34397B0C-D189-BD6E-0F58-1E818D70176A}"/>
              </a:ext>
            </a:extLst>
          </p:cNvPr>
          <p:cNvSpPr txBox="1"/>
          <p:nvPr/>
        </p:nvSpPr>
        <p:spPr>
          <a:xfrm>
            <a:off x="7098167" y="6089457"/>
            <a:ext cx="1151728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5" name="Picture 14" descr="A graph of a test&#10;&#10;Description automatically generated">
            <a:extLst>
              <a:ext uri="{FF2B5EF4-FFF2-40B4-BE49-F238E27FC236}">
                <a16:creationId xmlns:a16="http://schemas.microsoft.com/office/drawing/2014/main" id="{FBB7F6C9-6F03-68A9-D6E6-1EA898EB8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882" y="976582"/>
            <a:ext cx="4180226" cy="2403177"/>
          </a:xfrm>
          <a:prstGeom prst="rect">
            <a:avLst/>
          </a:prstGeom>
        </p:spPr>
      </p:pic>
      <p:pic>
        <p:nvPicPr>
          <p:cNvPr id="16" name="Picture 15" descr="A graph of a test&#10;&#10;Description automatically generated">
            <a:extLst>
              <a:ext uri="{FF2B5EF4-FFF2-40B4-BE49-F238E27FC236}">
                <a16:creationId xmlns:a16="http://schemas.microsoft.com/office/drawing/2014/main" id="{2B904FAB-9256-DF6B-7FD5-BA01A2AED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645" y="3693903"/>
            <a:ext cx="4195313" cy="24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01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3BBAF-C357-87FC-9CC8-4320C3ED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3813447" cy="1065213"/>
          </a:xfrm>
        </p:spPr>
        <p:txBody>
          <a:bodyPr/>
          <a:lstStyle/>
          <a:p>
            <a:r>
              <a:rPr lang="en-US" noProof="0"/>
              <a:t>Test </a:t>
            </a:r>
            <a:r>
              <a:rPr lang="en-US"/>
              <a:t>3</a:t>
            </a:r>
            <a:r>
              <a:rPr lang="en-US" noProof="0"/>
              <a:t>: Frequency Hopping</a:t>
            </a:r>
            <a:r>
              <a:rPr lang="en-US"/>
              <a:t>—Part </a:t>
            </a:r>
            <a:r>
              <a:rPr lang="en-US" noProof="0"/>
              <a:t>1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D1BE7E-EC20-BD01-14ED-919F9BF26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3813447" cy="4113213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Experiment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Evaluate energy detection performance in presence of</a:t>
            </a:r>
            <a:r>
              <a:rPr lang="en-US"/>
              <a:t> a 2 MHz test signal</a:t>
            </a:r>
            <a:r>
              <a:rPr lang="en-US" noProof="0"/>
              <a:t> </a:t>
            </a:r>
            <a:r>
              <a:rPr lang="en-US"/>
              <a:t>placed </a:t>
            </a:r>
            <a:r>
              <a:rPr lang="en-US" noProof="0"/>
              <a:t>at </a:t>
            </a:r>
            <a:r>
              <a:rPr lang="en-US"/>
              <a:t>increasing 1</a:t>
            </a:r>
            <a:r>
              <a:rPr lang="en-US" noProof="0"/>
              <a:t> MHz offsets from center of IEEE 802.11 5 GHz channel 36</a:t>
            </a:r>
            <a:endParaRPr lang="en-US" noProof="0"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Observations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Both devices are less sensitive at the channel edge, in Device 2 CCA is not performed at all at 5189 MHz</a:t>
            </a:r>
            <a:endParaRPr lang="en-US">
              <a:cs typeface="Times New Roman"/>
            </a:endParaRP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US">
                <a:cs typeface="Times New Roman"/>
              </a:rPr>
              <a:t>Indicates device 2 has a better out-of-band rejection filter as this frequency is outside the occupied channel bandwidth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1B0B4E-C2EE-BCC6-0696-6BAA7A50E8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F93629-D77B-8970-6A21-B7587C4E477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8CE028-F0E9-A1D7-D5CA-7DD996BC7BE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pic>
        <p:nvPicPr>
          <p:cNvPr id="11" name="Picture 10" descr="A diagram of a computer hardware&#10;&#10;Description automatically generated">
            <a:extLst>
              <a:ext uri="{FF2B5EF4-FFF2-40B4-BE49-F238E27FC236}">
                <a16:creationId xmlns:a16="http://schemas.microsoft.com/office/drawing/2014/main" id="{B47DC577-15FE-9BB3-46B4-8B986F311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68" y="758825"/>
            <a:ext cx="1860550" cy="1327150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4BAF60DF-2772-8FDC-F601-AFCF9BE94E7B}"/>
              </a:ext>
            </a:extLst>
          </p:cNvPr>
          <p:cNvSpPr txBox="1"/>
          <p:nvPr/>
        </p:nvSpPr>
        <p:spPr>
          <a:xfrm>
            <a:off x="6634520" y="3171315"/>
            <a:ext cx="88939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0AA3D75A-55EF-62A1-85A0-AF272172FE88}"/>
              </a:ext>
            </a:extLst>
          </p:cNvPr>
          <p:cNvSpPr txBox="1"/>
          <p:nvPr/>
        </p:nvSpPr>
        <p:spPr>
          <a:xfrm>
            <a:off x="6638422" y="5941984"/>
            <a:ext cx="1005272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 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8" name="Picture 17" descr="A graph of different colors and numbers&#10;&#10;Description automatically generated">
            <a:extLst>
              <a:ext uri="{FF2B5EF4-FFF2-40B4-BE49-F238E27FC236}">
                <a16:creationId xmlns:a16="http://schemas.microsoft.com/office/drawing/2014/main" id="{B3F09100-D43E-C0A7-E6E7-91B97A54B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027" y="789885"/>
            <a:ext cx="4170816" cy="2391732"/>
          </a:xfrm>
          <a:prstGeom prst="rect">
            <a:avLst/>
          </a:prstGeom>
        </p:spPr>
      </p:pic>
      <p:pic>
        <p:nvPicPr>
          <p:cNvPr id="21" name="Picture 20" descr="A graph of different colors and numbers&#10;&#10;Description automatically generated">
            <a:extLst>
              <a:ext uri="{FF2B5EF4-FFF2-40B4-BE49-F238E27FC236}">
                <a16:creationId xmlns:a16="http://schemas.microsoft.com/office/drawing/2014/main" id="{EAE2438D-4FDA-7D91-42AB-58BE519A8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08" y="3578884"/>
            <a:ext cx="4180225" cy="23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0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noProof="0"/>
              <a:t>Abstract (1)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numCol="2" spcCol="180000">
            <a:normAutofit/>
          </a:bodyPr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/>
              <a:t>In 2020, CEPT</a:t>
            </a:r>
            <a:r>
              <a:rPr lang="en-US" noProof="0"/>
              <a:t>/ECC</a:t>
            </a:r>
            <a:r>
              <a:rPr lang="en-US"/>
              <a:t> </a:t>
            </a:r>
            <a:r>
              <a:rPr lang="en-US" noProof="0"/>
              <a:t>opened the 5945 MHz to 6425 MHz band for license-exempt Wireless Access System/Radio Local Area Network (WAS/RLAN) operation in Europe</a:t>
            </a:r>
            <a:r>
              <a:rPr lang="en-US"/>
              <a:t> [1]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noProof="0"/>
              <a:t>This decision also permits for Narrowband Frequency Hopping (NB FH) operation</a:t>
            </a:r>
            <a:endParaRPr lang="en-US">
              <a:cs typeface="Times New Roman"/>
            </a:endParaRP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noProof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noProof="0"/>
              <a:t>The Bluetooth SIG [2] and other entities announced their interest to operate NB FH equipment in the license-exempt 6 GHz band</a:t>
            </a:r>
            <a:endParaRPr lang="en-US" noProof="0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noProof="0"/>
              <a:t>In the future, NB FH devices are likely to share the wireless spectrum with devices operating according to the IEEE 802.11 standard [3]</a:t>
            </a:r>
            <a:endParaRPr lang="en-US" noProof="0"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689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blue and orange bars&#10;&#10;Description automatically generated">
            <a:extLst>
              <a:ext uri="{FF2B5EF4-FFF2-40B4-BE49-F238E27FC236}">
                <a16:creationId xmlns:a16="http://schemas.microsoft.com/office/drawing/2014/main" id="{7BEAD167-EE6A-A820-C9BB-9F135058F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878" y="3528667"/>
            <a:ext cx="4189897" cy="246214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0752F3-3843-968B-4D37-E868F6B2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4185480" cy="1065213"/>
          </a:xfrm>
        </p:spPr>
        <p:txBody>
          <a:bodyPr/>
          <a:lstStyle/>
          <a:p>
            <a:r>
              <a:rPr lang="en-US">
                <a:cs typeface="Times New Roman"/>
              </a:rPr>
              <a:t>Test 4: Frequency Hopping</a:t>
            </a:r>
            <a:r>
              <a:rPr lang="en-US"/>
              <a:t>—</a:t>
            </a:r>
            <a:r>
              <a:rPr lang="en-US">
                <a:cs typeface="Times New Roman"/>
              </a:rPr>
              <a:t>Part 2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4A28F7-6EB5-01E7-FF1C-89169DA6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4185480" cy="411321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1200">
                <a:cs typeface="Times New Roman"/>
              </a:rPr>
              <a:t>Experiment</a:t>
            </a:r>
            <a:endParaRPr lang="en-US" sz="1200" b="0">
              <a:cs typeface="Times New Roman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1100">
                <a:cs typeface="Times New Roman"/>
              </a:rPr>
              <a:t>Energy detection evaluation in response to an on-off 2 MHz test signal above the measured EDT at 5180 MHz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100">
                <a:cs typeface="Times New Roman"/>
              </a:rPr>
              <a:t>Energy detection evaluation in the presence of a frequency hopping 2 MHz test signal above the measured EDT</a:t>
            </a:r>
          </a:p>
          <a:p>
            <a:pPr marL="285750" indent="-285750">
              <a:buFont typeface="Arial,Sans-Serif"/>
              <a:buChar char="•"/>
            </a:pPr>
            <a:r>
              <a:rPr lang="en-US" sz="1200">
                <a:cs typeface="Times New Roman"/>
              </a:rPr>
              <a:t>Expected Throughput</a:t>
            </a:r>
            <a:endParaRPr lang="en-US" sz="1200" b="0">
              <a:cs typeface="Times New Roman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1100">
                <a:cs typeface="Times New Roman"/>
              </a:rPr>
              <a:t>Offered load selected to yield 90 % of the nominal throughput without test signal present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100">
                <a:cs typeface="Times New Roman"/>
              </a:rPr>
              <a:t>For a 10 % duty cycle, we would expect the device to perform CCA 10 % of the time, yielding an expected throughput of 0.9 × 90 % = 81 %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100">
                <a:cs typeface="Times New Roman"/>
              </a:rPr>
              <a:t>For a 50 % duty cycle, we would expect the device to perform CCA 50 % of the time, yielding an expected throughput of 0.5 × 90 % = 45 %</a:t>
            </a:r>
          </a:p>
          <a:p>
            <a:pPr marL="285750" indent="-285750">
              <a:buFont typeface="Arial,Sans-Serif"/>
              <a:buChar char="•"/>
            </a:pPr>
            <a:r>
              <a:rPr lang="en-US" sz="1200">
                <a:cs typeface="Times New Roman"/>
              </a:rPr>
              <a:t>Observations:</a:t>
            </a:r>
            <a:endParaRPr lang="en-US" sz="1200" b="0">
              <a:cs typeface="Times New Roman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1100">
                <a:cs typeface="Times New Roman"/>
              </a:rPr>
              <a:t>Device 1 experiences expected throughput for longer dwell times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100">
                <a:cs typeface="Times New Roman"/>
              </a:rPr>
              <a:t>Device 2 experiences better than expected throughput for short dwell times, and expected throughput for longer dwell times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310662-D857-F835-E668-63CF940F59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7F0EB8-926B-E5AB-8916-B598D580E9B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61E01CF-4158-2E0E-A8AE-56C8F481815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pic>
        <p:nvPicPr>
          <p:cNvPr id="9" name="Picture 12" descr="A diagram of a computer hardware&#10;&#10;Description automatically generated">
            <a:extLst>
              <a:ext uri="{FF2B5EF4-FFF2-40B4-BE49-F238E27FC236}">
                <a16:creationId xmlns:a16="http://schemas.microsoft.com/office/drawing/2014/main" id="{B2212389-E0FA-2479-D251-E2C43ACBC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026" y="982264"/>
            <a:ext cx="1860550" cy="1327150"/>
          </a:xfrm>
          <a:prstGeom prst="rect">
            <a:avLst/>
          </a:prstGeom>
        </p:spPr>
      </p:pic>
      <p:cxnSp>
        <p:nvCxnSpPr>
          <p:cNvPr id="11" name="Straight Arrow Connector 14">
            <a:extLst>
              <a:ext uri="{FF2B5EF4-FFF2-40B4-BE49-F238E27FC236}">
                <a16:creationId xmlns:a16="http://schemas.microsoft.com/office/drawing/2014/main" id="{86706048-7D60-61C9-E7AE-BE6E99403FF2}"/>
              </a:ext>
            </a:extLst>
          </p:cNvPr>
          <p:cNvCxnSpPr>
            <a:cxnSpLocks/>
          </p:cNvCxnSpPr>
          <p:nvPr/>
        </p:nvCxnSpPr>
        <p:spPr bwMode="auto">
          <a:xfrm>
            <a:off x="5548120" y="4752881"/>
            <a:ext cx="3597963" cy="1104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 descr="A graph of blue and orange bars&#10;&#10;Description automatically generated">
            <a:extLst>
              <a:ext uri="{FF2B5EF4-FFF2-40B4-BE49-F238E27FC236}">
                <a16:creationId xmlns:a16="http://schemas.microsoft.com/office/drawing/2014/main" id="{24604A70-8031-579B-92B0-A9F19FECB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878" y="977623"/>
            <a:ext cx="4192369" cy="2395883"/>
          </a:xfrm>
          <a:prstGeom prst="rect">
            <a:avLst/>
          </a:prstGeom>
        </p:spPr>
      </p:pic>
      <p:cxnSp>
        <p:nvCxnSpPr>
          <p:cNvPr id="10" name="Straight Arrow Connector 13">
            <a:extLst>
              <a:ext uri="{FF2B5EF4-FFF2-40B4-BE49-F238E27FC236}">
                <a16:creationId xmlns:a16="http://schemas.microsoft.com/office/drawing/2014/main" id="{DE8E25F4-2073-2C32-21CE-3E45F76777F6}"/>
              </a:ext>
            </a:extLst>
          </p:cNvPr>
          <p:cNvCxnSpPr>
            <a:cxnSpLocks/>
          </p:cNvCxnSpPr>
          <p:nvPr/>
        </p:nvCxnSpPr>
        <p:spPr bwMode="auto">
          <a:xfrm>
            <a:off x="5680369" y="1713108"/>
            <a:ext cx="345958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69109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DEE78-1A81-98D2-FACE-161CC065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Receiver-side Tests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3A5A6C-535A-AC02-FAB1-353ECD323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/>
              <a:t>Packet reception performance in the presence of simultaneously inserted </a:t>
            </a:r>
            <a:r>
              <a:rPr lang="en-US"/>
              <a:t>interference signals</a:t>
            </a:r>
            <a:endParaRPr lang="en-US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2CA069-7093-A23C-9A6D-43FEE62F4FF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9A3CB3-75D8-92CB-4DE7-2740DCD621C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E7C260-94B9-9307-F4EC-79FD394629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191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B2B64F3-4A61-D0A6-467E-A2C5531D3A9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3B48D7-9C57-58DC-1721-C3928459288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4081B9-7B36-D919-EDD4-4E3B575E91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5" name="Picture 3" descr="A diagram of a computer&#10;&#10;Description automatically generated">
            <a:extLst>
              <a:ext uri="{FF2B5EF4-FFF2-40B4-BE49-F238E27FC236}">
                <a16:creationId xmlns:a16="http://schemas.microsoft.com/office/drawing/2014/main" id="{98EEA81D-EB96-D656-70E4-B5BED58ED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93" t="-118" r="683" b="726"/>
          <a:stretch/>
        </p:blipFill>
        <p:spPr>
          <a:xfrm>
            <a:off x="3216911" y="1944053"/>
            <a:ext cx="5186683" cy="3209333"/>
          </a:xfrm>
          <a:prstGeom prst="rect">
            <a:avLst/>
          </a:prstGeom>
        </p:spPr>
      </p:pic>
      <p:pic>
        <p:nvPicPr>
          <p:cNvPr id="6" name="Picture 7" descr="A red rectangle with blue lines&#10;&#10;Description automatically generated">
            <a:extLst>
              <a:ext uri="{FF2B5EF4-FFF2-40B4-BE49-F238E27FC236}">
                <a16:creationId xmlns:a16="http://schemas.microsoft.com/office/drawing/2014/main" id="{648442C7-7A72-D4F9-C891-A7C2B3D7B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20000">
            <a:off x="4937946" y="3359609"/>
            <a:ext cx="2549149" cy="397306"/>
          </a:xfrm>
          <a:prstGeom prst="rect">
            <a:avLst/>
          </a:prstGeom>
        </p:spPr>
      </p:pic>
      <p:pic>
        <p:nvPicPr>
          <p:cNvPr id="7" name="Picture 9" descr="A black background with blue and green lines&#10;&#10;Description automatically generated">
            <a:extLst>
              <a:ext uri="{FF2B5EF4-FFF2-40B4-BE49-F238E27FC236}">
                <a16:creationId xmlns:a16="http://schemas.microsoft.com/office/drawing/2014/main" id="{F045063D-C310-A9E4-5646-9B5B9FFD8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000">
            <a:off x="3868123" y="1626056"/>
            <a:ext cx="4314825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11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4752223-61AA-F443-078C-FFE65997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3741439" cy="1065213"/>
          </a:xfrm>
        </p:spPr>
        <p:txBody>
          <a:bodyPr/>
          <a:lstStyle/>
          <a:p>
            <a:r>
              <a:rPr lang="en-US" noProof="0"/>
              <a:t>Test 1: Broadband vs. Narrowband</a:t>
            </a:r>
            <a:endParaRPr lang="en-US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8FBC2DA-E12E-6E37-D69C-41545DB9B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3741439" cy="4113213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Experiment: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MCS:</a:t>
            </a:r>
            <a:r>
              <a:rPr lang="en-US" b="1"/>
              <a:t> </a:t>
            </a:r>
            <a:r>
              <a:rPr lang="en-US"/>
              <a:t>IEEE </a:t>
            </a:r>
            <a:r>
              <a:rPr lang="en-US" noProof="0"/>
              <a:t>802.11a BPSK ½</a:t>
            </a:r>
            <a:r>
              <a:rPr lang="en-US"/>
              <a:t> 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P</a:t>
            </a:r>
            <a:r>
              <a:rPr lang="en-US" baseline="-25000" noProof="0"/>
              <a:t>RX</a:t>
            </a:r>
            <a:r>
              <a:rPr lang="en-US"/>
              <a:t>: −50</a:t>
            </a:r>
            <a:r>
              <a:rPr lang="en-US" noProof="0"/>
              <a:t> dBm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20 MHz vs. 2 MHz Gaussian </a:t>
            </a:r>
            <a:r>
              <a:rPr lang="en-US"/>
              <a:t>interference signals</a:t>
            </a:r>
            <a:r>
              <a:rPr lang="en-US" noProof="0"/>
              <a:t> centered @ f</a:t>
            </a:r>
            <a:r>
              <a:rPr lang="en-US" baseline="-25000" noProof="0"/>
              <a:t>c</a:t>
            </a:r>
            <a:r>
              <a:rPr lang="en-US" noProof="0"/>
              <a:t> = </a:t>
            </a:r>
            <a:r>
              <a:rPr lang="en-US"/>
              <a:t>5180 MHz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The Wi-Fi station acting as an AP on the transmitter side dissociates on low acknowledgement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Observation: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Both devices disconnect at the same power level for a 20 MHz signal at around –57 dBm and </a:t>
            </a:r>
            <a:r>
              <a:rPr lang="en-US"/>
              <a:t>−</a:t>
            </a:r>
            <a:r>
              <a:rPr lang="en-US">
                <a:cs typeface="Times New Roman"/>
              </a:rPr>
              <a:t>58 dBm respectively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Device 1 is more impacted by the 2 MHz signal, whereas device 2 is more impacted by the 20 MHz signal</a:t>
            </a:r>
            <a:endParaRPr lang="en-US" noProof="0">
              <a:cs typeface="Times New Roman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1A547D-5BB4-7D52-158B-6B83B5EA6F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A6A3CC-C894-82BC-9CAF-A6D0449612C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E1CC5B-9997-A8C3-D123-8453A1DF1C2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pic>
        <p:nvPicPr>
          <p:cNvPr id="9" name="Picture 2" descr="A diagram of a computer&#10;&#10;Description automatically generated">
            <a:extLst>
              <a:ext uri="{FF2B5EF4-FFF2-40B4-BE49-F238E27FC236}">
                <a16:creationId xmlns:a16="http://schemas.microsoft.com/office/drawing/2014/main" id="{D8644449-7585-2483-9D67-11892DBC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250" y="677863"/>
            <a:ext cx="1911350" cy="13493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D15F094-01C2-DA2C-DFB0-C86D316F1AAA}"/>
              </a:ext>
            </a:extLst>
          </p:cNvPr>
          <p:cNvSpPr txBox="1"/>
          <p:nvPr/>
        </p:nvSpPr>
        <p:spPr>
          <a:xfrm>
            <a:off x="6766569" y="3400339"/>
            <a:ext cx="9760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9228DB-0036-7C2B-3254-F2EAE21F7174}"/>
              </a:ext>
            </a:extLst>
          </p:cNvPr>
          <p:cNvSpPr txBox="1"/>
          <p:nvPr/>
        </p:nvSpPr>
        <p:spPr>
          <a:xfrm>
            <a:off x="6807745" y="6063315"/>
            <a:ext cx="968829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 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25" name="Picture 24" descr="A graph of a signal&#10;&#10;Description automatically generated">
            <a:extLst>
              <a:ext uri="{FF2B5EF4-FFF2-40B4-BE49-F238E27FC236}">
                <a16:creationId xmlns:a16="http://schemas.microsoft.com/office/drawing/2014/main" id="{55C12EC6-650F-A670-69BE-C6975651D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268" y="3705363"/>
            <a:ext cx="4192371" cy="2406928"/>
          </a:xfrm>
          <a:prstGeom prst="rect">
            <a:avLst/>
          </a:prstGeom>
        </p:spPr>
      </p:pic>
      <p:pic>
        <p:nvPicPr>
          <p:cNvPr id="27" name="Picture 26" descr="A graph of a signal&#10;&#10;Description automatically generated">
            <a:extLst>
              <a:ext uri="{FF2B5EF4-FFF2-40B4-BE49-F238E27FC236}">
                <a16:creationId xmlns:a16="http://schemas.microsoft.com/office/drawing/2014/main" id="{B5F6E34A-2AE1-C328-1C75-352A12109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377" y="988667"/>
            <a:ext cx="4179809" cy="232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48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43CA5-E9B3-B973-9AAE-FFFE21E95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3957463" cy="1065213"/>
          </a:xfrm>
        </p:spPr>
        <p:txBody>
          <a:bodyPr/>
          <a:lstStyle/>
          <a:p>
            <a:r>
              <a:rPr lang="en-US">
                <a:cs typeface="Times New Roman"/>
              </a:rPr>
              <a:t>Test 1: Additional Supporting Metrics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42831E-A0C6-E72D-C12E-F9FA58DDB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3957463" cy="411321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On the receiver side, we observe the data retries concurrently with the throughput for device 1</a:t>
            </a:r>
          </a:p>
          <a:p>
            <a:pPr marL="285750" indent="-28575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We see that the number of retransmissions increases proportionally to the throughput drop, indicating that loss in throughput at the receiver side is due to packet loss</a:t>
            </a:r>
          </a:p>
          <a:p>
            <a:pPr marL="285750" indent="-285750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Without loss of generality, this trend holds true for all receiver side coexistence tests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A6C784-30BD-5C74-CE81-4DC651A2C2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ED7C36-6644-81D8-EE94-C2FCD522F0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5C7AAF1-0053-683F-D0F2-762D79CFEC1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A7EDCD16-6D92-D502-FFDE-B004EF6905CE}"/>
              </a:ext>
            </a:extLst>
          </p:cNvPr>
          <p:cNvSpPr txBox="1"/>
          <p:nvPr/>
        </p:nvSpPr>
        <p:spPr>
          <a:xfrm>
            <a:off x="7487323" y="5190176"/>
            <a:ext cx="8998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8" name="Picture 9" descr="A diagram of a computer&#10;&#10;Description automatically generated">
            <a:extLst>
              <a:ext uri="{FF2B5EF4-FFF2-40B4-BE49-F238E27FC236}">
                <a16:creationId xmlns:a16="http://schemas.microsoft.com/office/drawing/2014/main" id="{CBE32102-A412-EBAC-41F0-B57A17A6F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360" y="836712"/>
            <a:ext cx="1911350" cy="1349375"/>
          </a:xfrm>
          <a:prstGeom prst="rect">
            <a:avLst/>
          </a:prstGeom>
        </p:spPr>
      </p:pic>
      <p:pic>
        <p:nvPicPr>
          <p:cNvPr id="10" name="Picture 9" descr="A graph with a line graph and numbers&#10;&#10;Description automatically generated">
            <a:extLst>
              <a:ext uri="{FF2B5EF4-FFF2-40B4-BE49-F238E27FC236}">
                <a16:creationId xmlns:a16="http://schemas.microsoft.com/office/drawing/2014/main" id="{50F48CD5-BEC2-DD14-2072-A54FB9C2B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117" y="2612059"/>
            <a:ext cx="4665720" cy="258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71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EB68B-733C-0316-F343-0D71333F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5397623" cy="1065213"/>
          </a:xfrm>
        </p:spPr>
        <p:txBody>
          <a:bodyPr/>
          <a:lstStyle/>
          <a:p>
            <a:r>
              <a:rPr lang="en-US">
                <a:cs typeface="Times New Roman"/>
              </a:rPr>
              <a:t>Test 1: Additional Supporting Metrics—Device 2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5263CF-081F-C491-F1C2-6617265AC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4533527" cy="4113213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>
                <a:cs typeface="Times New Roman"/>
              </a:rPr>
              <a:t>Although we are unable to view the radio statistics on device 2, it needs to be verified that a loss of throughput is not a result of CCA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>
                <a:cs typeface="Times New Roman"/>
              </a:rPr>
              <a:t>To rule out CCA as the reason for a throughput loss, varying P</a:t>
            </a:r>
            <a:r>
              <a:rPr lang="en-US" b="0" baseline="-25000">
                <a:cs typeface="Times New Roman"/>
              </a:rPr>
              <a:t>RX </a:t>
            </a:r>
            <a:r>
              <a:rPr lang="en-US" b="0">
                <a:cs typeface="Times New Roman"/>
              </a:rPr>
              <a:t>should vary the point where the connection is lost accordingly</a:t>
            </a:r>
          </a:p>
          <a:p>
            <a:pPr marL="685800" lvl="1">
              <a:buFont typeface="Arial" pitchFamily="16" charset="0"/>
              <a:buChar char="•"/>
            </a:pPr>
            <a:r>
              <a:rPr lang="en-US">
                <a:cs typeface="Times New Roman"/>
              </a:rPr>
              <a:t>As shown to the right, increasing P</a:t>
            </a:r>
            <a:r>
              <a:rPr lang="en-US" baseline="-25000">
                <a:cs typeface="Times New Roman"/>
              </a:rPr>
              <a:t>RX</a:t>
            </a:r>
            <a:r>
              <a:rPr lang="en-US">
                <a:cs typeface="Times New Roman"/>
              </a:rPr>
              <a:t> increases the point at which the connection is dropped</a:t>
            </a:r>
          </a:p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E30D27-58D6-E95E-C54F-94FEA072B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6F912D-94CD-3E8B-CBB7-26CDB7AF4A5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AD1D1E8-554C-3877-C1C7-3AD63382F8B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pic>
        <p:nvPicPr>
          <p:cNvPr id="8" name="Picture 7" descr="A diagram of a computer&#10;&#10;Description automatically generated">
            <a:extLst>
              <a:ext uri="{FF2B5EF4-FFF2-40B4-BE49-F238E27FC236}">
                <a16:creationId xmlns:a16="http://schemas.microsoft.com/office/drawing/2014/main" id="{392064E4-3009-BBB5-9FC1-E2FE939B7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434" y="689148"/>
            <a:ext cx="1911350" cy="1349375"/>
          </a:xfrm>
          <a:prstGeom prst="rect">
            <a:avLst/>
          </a:prstGeom>
        </p:spPr>
      </p:pic>
      <p:pic>
        <p:nvPicPr>
          <p:cNvPr id="9" name="Picture 8" descr="A graph with a line graph&#10;&#10;Description automatically generated">
            <a:extLst>
              <a:ext uri="{FF2B5EF4-FFF2-40B4-BE49-F238E27FC236}">
                <a16:creationId xmlns:a16="http://schemas.microsoft.com/office/drawing/2014/main" id="{B9491E54-9820-83F8-F375-9297B9227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538" y="2444750"/>
            <a:ext cx="5584825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70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ABFB6C-38C8-4909-923D-629389676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4878917" cy="1065213"/>
          </a:xfrm>
        </p:spPr>
        <p:txBody>
          <a:bodyPr>
            <a:noAutofit/>
          </a:bodyPr>
          <a:lstStyle/>
          <a:p>
            <a:r>
              <a:rPr lang="en-US" sz="2400" noProof="0"/>
              <a:t>Test 2: 312.5 kHz Interference to Assess Sub-Carrier Susceptibility</a:t>
            </a:r>
            <a:endParaRPr lang="en-US" sz="24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16173A-270A-C1B7-061F-BBAA4B07A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4173487" cy="4113213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Experiment</a:t>
            </a: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US" sz="1800"/>
              <a:t>MCS:</a:t>
            </a:r>
            <a:r>
              <a:rPr lang="en-US" sz="1800" b="1"/>
              <a:t> </a:t>
            </a:r>
            <a:r>
              <a:rPr lang="en-US" sz="1800" noProof="0"/>
              <a:t>IEEE 802.11a BPSK ½</a:t>
            </a:r>
            <a:r>
              <a:rPr lang="en-US" sz="1800"/>
              <a:t> </a:t>
            </a:r>
            <a:endParaRPr lang="en-US" sz="1800" noProof="0">
              <a:cs typeface="Times New Roman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US" sz="1800" noProof="0"/>
              <a:t>P</a:t>
            </a:r>
            <a:r>
              <a:rPr lang="en-US" sz="1200" baseline="-25000" noProof="0"/>
              <a:t>RX</a:t>
            </a:r>
            <a:r>
              <a:rPr lang="en-US" sz="1800"/>
              <a:t>:</a:t>
            </a:r>
            <a:r>
              <a:rPr lang="en-US" sz="1800" noProof="0"/>
              <a:t> −50 dBm</a:t>
            </a:r>
            <a:endParaRPr lang="en-US" sz="1800">
              <a:cs typeface="Times New Roman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US" sz="1800">
                <a:cs typeface="Times New Roman"/>
              </a:rPr>
              <a:t>312.5 kHz interference signal placed at the center frequency, a random data tone (D24) and a random pilot tone (P7)</a:t>
            </a:r>
            <a:endParaRPr lang="en-US" sz="1800"/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US" sz="1800"/>
              <a:t>The Wi-Fi station acting as an AP on the transmitter side dissociates on low acknowledgement</a:t>
            </a:r>
            <a:endParaRPr lang="en-US" noProof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Observation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In device 1, it is clear that interfering with a pilot sub-carrier is more harmful to the Wi-Fi traffic than a data sub-carrier, and interfering at the null tone has minimal impact as expected</a:t>
            </a:r>
            <a:endParaRPr lang="en-US" b="1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In device 2, these discrepancies are less noticeable, although the dissociation point for the three cases follow the same order as device 1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cs typeface="Times New Roman"/>
            </a:endParaRPr>
          </a:p>
          <a:p>
            <a:endParaRPr lang="en-US">
              <a:cs typeface="Times New Roman"/>
            </a:endParaRPr>
          </a:p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CF6563-EB54-6566-6256-4FC93CAFE3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997667-C41A-AFC9-48AD-E236B8A80A2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E1AA7CE-E928-ADB2-09F3-5FB27FAD2B1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92188B2-E0D5-3F13-ECD4-4F467AEA0A24}"/>
              </a:ext>
            </a:extLst>
          </p:cNvPr>
          <p:cNvSpPr txBox="1"/>
          <p:nvPr/>
        </p:nvSpPr>
        <p:spPr>
          <a:xfrm>
            <a:off x="7446303" y="3234981"/>
            <a:ext cx="8617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9990D8E0-BB86-E761-D4BF-48E81B38C039}"/>
              </a:ext>
            </a:extLst>
          </p:cNvPr>
          <p:cNvSpPr txBox="1"/>
          <p:nvPr/>
        </p:nvSpPr>
        <p:spPr>
          <a:xfrm>
            <a:off x="7446303" y="6092481"/>
            <a:ext cx="8744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9" name="Picture 6" descr="A diagram of a computer&#10;&#10;Description automatically generated">
            <a:extLst>
              <a:ext uri="{FF2B5EF4-FFF2-40B4-BE49-F238E27FC236}">
                <a16:creationId xmlns:a16="http://schemas.microsoft.com/office/drawing/2014/main" id="{E92D70AA-63F9-8E99-CCFB-6F58B1A13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290" y="677863"/>
            <a:ext cx="1911350" cy="1349375"/>
          </a:xfrm>
          <a:prstGeom prst="rect">
            <a:avLst/>
          </a:prstGeom>
        </p:spPr>
      </p:pic>
      <p:pic>
        <p:nvPicPr>
          <p:cNvPr id="10" name="Picture 8" descr="A graph of a signal&#10;&#10;Description automatically generated">
            <a:extLst>
              <a:ext uri="{FF2B5EF4-FFF2-40B4-BE49-F238E27FC236}">
                <a16:creationId xmlns:a16="http://schemas.microsoft.com/office/drawing/2014/main" id="{D018A6DA-83CD-28E6-886F-359B9F7C0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296" y="3533084"/>
            <a:ext cx="4187814" cy="2565400"/>
          </a:xfrm>
          <a:prstGeom prst="rect">
            <a:avLst/>
          </a:prstGeom>
        </p:spPr>
      </p:pic>
      <p:pic>
        <p:nvPicPr>
          <p:cNvPr id="11" name="Picture 10" descr="A graph of a signal&#10;&#10;Description automatically generated">
            <a:extLst>
              <a:ext uri="{FF2B5EF4-FFF2-40B4-BE49-F238E27FC236}">
                <a16:creationId xmlns:a16="http://schemas.microsoft.com/office/drawing/2014/main" id="{EC3467A0-236E-821F-D377-4C098264C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578" y="680002"/>
            <a:ext cx="4186298" cy="25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80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93278-EA27-DAC1-2977-96641712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4389511" cy="1065213"/>
          </a:xfrm>
        </p:spPr>
        <p:txBody>
          <a:bodyPr/>
          <a:lstStyle/>
          <a:p>
            <a:r>
              <a:rPr lang="en-US" noProof="0"/>
              <a:t>Test 3: Higher-Order MCS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118631-C41F-EA8E-8C47-226EF7058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4389511" cy="4113213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Experiment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MCS: </a:t>
            </a:r>
            <a:r>
              <a:rPr lang="en-US" noProof="0"/>
              <a:t>IEEE 802.11ac MCS 7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noProof="0"/>
              <a:t>P</a:t>
            </a:r>
            <a:r>
              <a:rPr lang="en-US" b="1" baseline="-25000" noProof="0"/>
              <a:t>RX</a:t>
            </a:r>
            <a:r>
              <a:rPr lang="en-US" b="1"/>
              <a:t> increased to −35</a:t>
            </a:r>
            <a:r>
              <a:rPr lang="en-US" b="1" noProof="0"/>
              <a:t> dBm</a:t>
            </a:r>
            <a:endParaRPr lang="en-US" b="1" noProof="0">
              <a:cs typeface="Times New Roman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noProof="0"/>
              <a:t>To account for higher order MCS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Assess </a:t>
            </a:r>
            <a:r>
              <a:rPr lang="en-US"/>
              <a:t>20</a:t>
            </a:r>
            <a:r>
              <a:rPr lang="en-US" noProof="0"/>
              <a:t> MHz and 2 MHz </a:t>
            </a:r>
            <a:r>
              <a:rPr lang="en-US"/>
              <a:t>interference signals</a:t>
            </a:r>
            <a:r>
              <a:rPr lang="en-US" noProof="0"/>
              <a:t> @ f</a:t>
            </a:r>
            <a:r>
              <a:rPr lang="en-US" baseline="-25000" noProof="0"/>
              <a:t>c</a:t>
            </a:r>
            <a:r>
              <a:rPr lang="en-US" noProof="0"/>
              <a:t> = </a:t>
            </a:r>
            <a:r>
              <a:rPr lang="en-US"/>
              <a:t>5180 MHz</a:t>
            </a:r>
            <a:r>
              <a:rPr lang="en-US" noProof="0"/>
              <a:t> (100 % Duty Cycle)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Evaluate if </a:t>
            </a:r>
            <a:r>
              <a:rPr lang="en-US"/>
              <a:t>error detection and correction mechanisms offer better performance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Can only perform test on Device 1 due to limited MCS control on </a:t>
            </a:r>
            <a:r>
              <a:rPr lang="en-US" err="1"/>
              <a:t>OpenWRT</a:t>
            </a:r>
            <a:endParaRPr lang="en-US"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Observations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We still see a greater throughput loss in the presence of narrowband </a:t>
            </a:r>
            <a:r>
              <a:rPr lang="en-US"/>
              <a:t>interference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We see less drastic of a difference between broadband and narrowband </a:t>
            </a:r>
            <a:r>
              <a:rPr lang="en-US"/>
              <a:t>interference signals</a:t>
            </a:r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6724ED-7978-79A4-7EF9-B28B8AA782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C2FCB0-E172-2D58-0D72-1F997B5A619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B907E5F-CA6C-32C1-4931-62E5FE12C0E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D92F6F1-CE8F-3CBF-E64F-81C597BBCF58}"/>
              </a:ext>
            </a:extLst>
          </p:cNvPr>
          <p:cNvSpPr txBox="1"/>
          <p:nvPr/>
        </p:nvSpPr>
        <p:spPr>
          <a:xfrm>
            <a:off x="6339182" y="6181923"/>
            <a:ext cx="229191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IEEE 802.11ac MCS 7 Results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2E1C65-AF1F-EDA6-DF48-0E298948E8CA}"/>
              </a:ext>
            </a:extLst>
          </p:cNvPr>
          <p:cNvSpPr txBox="1"/>
          <p:nvPr/>
        </p:nvSpPr>
        <p:spPr>
          <a:xfrm>
            <a:off x="6339182" y="3255401"/>
            <a:ext cx="2479654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IEEE 802.11a BPSK 1/2 Results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9" name="Picture 9" descr="A diagram of a computer&#10;&#10;Description automatically generated">
            <a:extLst>
              <a:ext uri="{FF2B5EF4-FFF2-40B4-BE49-F238E27FC236}">
                <a16:creationId xmlns:a16="http://schemas.microsoft.com/office/drawing/2014/main" id="{73AD17C8-8CC0-1E95-71DD-2BC3B180A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425" y="677863"/>
            <a:ext cx="1911350" cy="1349375"/>
          </a:xfrm>
          <a:prstGeom prst="rect">
            <a:avLst/>
          </a:prstGeom>
        </p:spPr>
      </p:pic>
      <p:pic>
        <p:nvPicPr>
          <p:cNvPr id="10" name="Picture 5" descr="A graph of a signal&#10;&#10;Description automatically generated">
            <a:extLst>
              <a:ext uri="{FF2B5EF4-FFF2-40B4-BE49-F238E27FC236}">
                <a16:creationId xmlns:a16="http://schemas.microsoft.com/office/drawing/2014/main" id="{9063731C-2BB9-B743-8B5E-661AEBE24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048" y="3540262"/>
            <a:ext cx="4195545" cy="2707308"/>
          </a:xfrm>
          <a:prstGeom prst="rect">
            <a:avLst/>
          </a:prstGeom>
        </p:spPr>
      </p:pic>
      <p:pic>
        <p:nvPicPr>
          <p:cNvPr id="11" name="Picture 10" descr="A graph of a signal&#10;&#10;Description automatically generated">
            <a:extLst>
              <a:ext uri="{FF2B5EF4-FFF2-40B4-BE49-F238E27FC236}">
                <a16:creationId xmlns:a16="http://schemas.microsoft.com/office/drawing/2014/main" id="{4D6F5F53-7C20-55EB-3F04-7036A0BED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912" y="644663"/>
            <a:ext cx="4197476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70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77F86-6FD0-5B4F-7EAA-469D2106A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3813447" cy="1065213"/>
          </a:xfrm>
        </p:spPr>
        <p:txBody>
          <a:bodyPr/>
          <a:lstStyle/>
          <a:p>
            <a:r>
              <a:rPr lang="en-US" noProof="0"/>
              <a:t>Test 3: Frequency Hopping Part 1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C0EFB2-DA1A-6F6B-2337-B11DE963B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3813447" cy="4113213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Experiment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MCS: IEEE</a:t>
            </a:r>
            <a:r>
              <a:rPr lang="en-US" noProof="0"/>
              <a:t> 802.11a BPSK 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P</a:t>
            </a:r>
            <a:r>
              <a:rPr lang="en-US" baseline="-25000" noProof="0"/>
              <a:t>RX</a:t>
            </a:r>
            <a:r>
              <a:rPr lang="en-US" baseline="-25000"/>
              <a:t> </a:t>
            </a:r>
            <a:r>
              <a:rPr lang="en-US"/>
              <a:t>= −</a:t>
            </a:r>
            <a:r>
              <a:rPr lang="en-US" noProof="0"/>
              <a:t>50 dBm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Assess 2 MHz interference placed at f</a:t>
            </a:r>
            <a:r>
              <a:rPr lang="en-US" baseline="-25000" noProof="0"/>
              <a:t>c</a:t>
            </a:r>
            <a:r>
              <a:rPr lang="en-US" noProof="0"/>
              <a:t> = </a:t>
            </a:r>
            <a:r>
              <a:rPr lang="en-US"/>
              <a:t>5180</a:t>
            </a:r>
            <a:r>
              <a:rPr lang="en-US" noProof="0"/>
              <a:t> </a:t>
            </a:r>
            <a:r>
              <a:rPr lang="en-US"/>
              <a:t>MHz</a:t>
            </a:r>
            <a:r>
              <a:rPr lang="en-US" noProof="0"/>
              <a:t> + {0, 1, 2, 3, 4, 5, 6, 7, 8, 9} MHz</a:t>
            </a:r>
            <a:endParaRPr lang="en-US" noProof="0"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Observations</a:t>
            </a:r>
            <a:endParaRPr lang="en-US" noProof="0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Both devices are least sensitive to the test signal placed at the edge of the channel, with device 2 not dissociating up to an interference power of –50 dBm at this frequency placement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649F80-0361-8F44-2591-295E48F4D0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B80BAE-3CF2-A044-7C92-F260D2FB07E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1DF0987-9413-3AC6-1CB8-0BD49F474D9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pic>
        <p:nvPicPr>
          <p:cNvPr id="9" name="Picture 7" descr="A diagram of a computer&#10;&#10;Description automatically generated">
            <a:extLst>
              <a:ext uri="{FF2B5EF4-FFF2-40B4-BE49-F238E27FC236}">
                <a16:creationId xmlns:a16="http://schemas.microsoft.com/office/drawing/2014/main" id="{7C1C1315-4547-FFF9-187F-76864E181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226" y="677863"/>
            <a:ext cx="1911350" cy="1349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729EAA-259D-0AD3-7783-372836BBB4A9}"/>
              </a:ext>
            </a:extLst>
          </p:cNvPr>
          <p:cNvSpPr txBox="1"/>
          <p:nvPr/>
        </p:nvSpPr>
        <p:spPr>
          <a:xfrm>
            <a:off x="6759269" y="3152011"/>
            <a:ext cx="9125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4CDA71-6663-1B8B-307A-AE7D8E7A5B77}"/>
              </a:ext>
            </a:extLst>
          </p:cNvPr>
          <p:cNvSpPr txBox="1"/>
          <p:nvPr/>
        </p:nvSpPr>
        <p:spPr>
          <a:xfrm>
            <a:off x="6765619" y="6100054"/>
            <a:ext cx="8998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7" name="Picture 16" descr="A graph with different colors and numbers&#10;&#10;Description automatically generated">
            <a:extLst>
              <a:ext uri="{FF2B5EF4-FFF2-40B4-BE49-F238E27FC236}">
                <a16:creationId xmlns:a16="http://schemas.microsoft.com/office/drawing/2014/main" id="{5C52DA48-1D5E-0859-66FF-E1B1E08B2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246" y="3617014"/>
            <a:ext cx="4177334" cy="2318579"/>
          </a:xfrm>
          <a:prstGeom prst="rect">
            <a:avLst/>
          </a:prstGeom>
        </p:spPr>
      </p:pic>
      <p:pic>
        <p:nvPicPr>
          <p:cNvPr id="19" name="Picture 18" descr="A graph of different colors and numbers&#10;&#10;Description automatically generated">
            <a:extLst>
              <a:ext uri="{FF2B5EF4-FFF2-40B4-BE49-F238E27FC236}">
                <a16:creationId xmlns:a16="http://schemas.microsoft.com/office/drawing/2014/main" id="{DF4D2BDA-75CC-19B2-0925-8AA8A5207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483" y="800927"/>
            <a:ext cx="4186860" cy="232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9B8CA1A-B60A-0F71-B1E1-A5A10AD97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4029471" cy="1065213"/>
          </a:xfrm>
        </p:spPr>
        <p:txBody>
          <a:bodyPr/>
          <a:lstStyle/>
          <a:p>
            <a:r>
              <a:rPr lang="en-US" noProof="0"/>
              <a:t>Test 3: Frequency Hopping Part 2</a:t>
            </a:r>
            <a:endParaRPr lang="en-US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E534099D-21E1-C515-832A-8025C0FFE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4029471" cy="4113213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Experiment: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MCS: IEEE</a:t>
            </a:r>
            <a:r>
              <a:rPr lang="en-US" noProof="0"/>
              <a:t> 802.11a BPSK ½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P</a:t>
            </a:r>
            <a:r>
              <a:rPr lang="en-US" baseline="-25000"/>
              <a:t>RX</a:t>
            </a:r>
            <a:r>
              <a:rPr lang="en-US"/>
              <a:t> = −50</a:t>
            </a:r>
            <a:r>
              <a:rPr lang="en-US" noProof="0"/>
              <a:t> dBm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/>
              <a:t>Run a 2 MHz </a:t>
            </a:r>
            <a:r>
              <a:rPr lang="en-US"/>
              <a:t>interference signal</a:t>
            </a:r>
            <a:r>
              <a:rPr lang="en-US" noProof="0"/>
              <a:t> with different dwell times and duty cycles at </a:t>
            </a:r>
            <a:r>
              <a:rPr lang="en-US"/>
              <a:t>5180 MHz</a:t>
            </a:r>
            <a:endParaRPr lang="en-US" noProof="0">
              <a:cs typeface="Times New Roman"/>
            </a:endParaRP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US">
                <a:cs typeface="Times New Roman"/>
              </a:rPr>
              <a:t>Run the interference using the described hopping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/>
              <a:t>Observations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Short dwell-times cause connection to dissociate due to every packet experiencing interference for a fraction of the packet duration</a:t>
            </a:r>
            <a:endParaRPr lang="en-US" noProof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Hopping with a 7.5 </a:t>
            </a:r>
            <a:r>
              <a:rPr lang="en-US" err="1">
                <a:cs typeface="Times New Roman"/>
              </a:rPr>
              <a:t>ms</a:t>
            </a:r>
            <a:r>
              <a:rPr lang="en-US">
                <a:cs typeface="Times New Roman"/>
              </a:rPr>
              <a:t> dwell-time and a 10 % duty cycle is equivalent to using an on-off signal with the same parameters at 5180 MHz, both of these result in the least throughput loss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13B1DE-4CA6-87DA-0CAF-06A63173F7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7DF79ED-4E3D-4A8F-95D5-2C8D8AF0133F}" type="slidenum">
              <a:rPr lang="en-US" smtClean="0"/>
              <a:t>29</a:t>
            </a:fld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0C8D44C-8DCF-A129-D374-15FA6A4D01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15EAE03-F275-4799-2765-FA4597040D8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830BA60-18A8-122C-27BF-1DC8AA8BF858}"/>
              </a:ext>
            </a:extLst>
          </p:cNvPr>
          <p:cNvSpPr txBox="1"/>
          <p:nvPr/>
        </p:nvSpPr>
        <p:spPr>
          <a:xfrm>
            <a:off x="6779719" y="3281263"/>
            <a:ext cx="9379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1B4532F8-6972-B67A-F64D-9885C3E9B23D}"/>
              </a:ext>
            </a:extLst>
          </p:cNvPr>
          <p:cNvSpPr txBox="1"/>
          <p:nvPr/>
        </p:nvSpPr>
        <p:spPr>
          <a:xfrm>
            <a:off x="6801806" y="6144402"/>
            <a:ext cx="9125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2" name="Picture 8" descr="A diagram of a computer&#10;&#10;Description automatically generated">
            <a:extLst>
              <a:ext uri="{FF2B5EF4-FFF2-40B4-BE49-F238E27FC236}">
                <a16:creationId xmlns:a16="http://schemas.microsoft.com/office/drawing/2014/main" id="{D3D2947B-762E-717C-85D9-70E2631E0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902" y="764704"/>
            <a:ext cx="1911350" cy="1349375"/>
          </a:xfrm>
          <a:prstGeom prst="rect">
            <a:avLst/>
          </a:prstGeom>
        </p:spPr>
      </p:pic>
      <p:pic>
        <p:nvPicPr>
          <p:cNvPr id="13" name="Picture 5" descr="A graph of a signal&#10;&#10;Description automatically generated">
            <a:extLst>
              <a:ext uri="{FF2B5EF4-FFF2-40B4-BE49-F238E27FC236}">
                <a16:creationId xmlns:a16="http://schemas.microsoft.com/office/drawing/2014/main" id="{4EDE8F8F-489F-3894-360B-00F3DDA03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000" y="856698"/>
            <a:ext cx="4177460" cy="2414657"/>
          </a:xfrm>
          <a:prstGeom prst="rect">
            <a:avLst/>
          </a:prstGeom>
        </p:spPr>
      </p:pic>
      <p:pic>
        <p:nvPicPr>
          <p:cNvPr id="14" name="Picture 6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3333EC8F-244A-1338-C1F7-D1639A35B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3577256"/>
            <a:ext cx="4178014" cy="256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4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C32D4-5A89-B1B1-56AF-2DB71BC2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 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4B1119-CCD3-F90E-6923-3E53DC22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291806"/>
          </a:xfrm>
        </p:spPr>
        <p:txBody>
          <a:bodyPr numCol="2" spcCol="180000"/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/>
              <a:t>To estimate how IEEE 802.11 and NB FH devices may be coexisting in the future, we are </a:t>
            </a:r>
            <a:r>
              <a:rPr lang="en-US"/>
              <a:t>subjecting</a:t>
            </a:r>
            <a:r>
              <a:rPr lang="en-US" noProof="0"/>
              <a:t> commercial (enterprise) IEEE 802.11 devices with NB FH signals and </a:t>
            </a:r>
            <a:r>
              <a:rPr lang="en-US"/>
              <a:t>measuring</a:t>
            </a:r>
            <a:r>
              <a:rPr lang="en-US" noProof="0"/>
              <a:t> the IEEE 802.11 devices’ capability to detect NB FH transmissions as well as to receive IEEE 802.11 transmissions interfered by concurrent NB FH signals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Because of easier commercial availability, all tests are conducted with devices operating in the license-exempt 5 GHz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Nonetheless, the gained insights are relevant for the discussion of the aspect of coexistence in the 6 GHz band, too</a:t>
            </a:r>
            <a:endParaRPr lang="en-US" noProof="0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AAF4B9-BD1A-1C14-A182-995747B808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8E22ED-2025-768D-D469-53168FC7B31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BC5401F-8D74-E9EC-370F-021C58447D0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545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6723F2B-FB23-7112-638A-C67C4C5B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Side-By-Side Analysis of Transmitter and Receiver Results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736BD41-30E4-470B-F7CC-1DC7ACEB3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Times New Roman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19B4E9C-752E-52F7-F1A1-604402580B0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07A7BA-1419-EDB4-A8C1-843C20A6132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526A38-DBAA-D9A6-F237-CAF67726BE7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52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D352C-7E97-6B8E-C577-7D9E671BEA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2C0E3-985A-4E68-5101-1DC7ACF081A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B81F0-A11D-5475-5516-F30C9C74FB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0E95-6FEE-FD06-BFA0-6C288F74C053}"/>
              </a:ext>
            </a:extLst>
          </p:cNvPr>
          <p:cNvSpPr txBox="1"/>
          <p:nvPr/>
        </p:nvSpPr>
        <p:spPr>
          <a:xfrm>
            <a:off x="9041526" y="3124252"/>
            <a:ext cx="9760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A72082-C971-691A-4D14-E577DEFD8ED2}"/>
              </a:ext>
            </a:extLst>
          </p:cNvPr>
          <p:cNvSpPr txBox="1"/>
          <p:nvPr/>
        </p:nvSpPr>
        <p:spPr>
          <a:xfrm>
            <a:off x="9082702" y="5787228"/>
            <a:ext cx="968829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 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73BF7B-E196-8054-A167-67F6C2E524CE}"/>
              </a:ext>
            </a:extLst>
          </p:cNvPr>
          <p:cNvSpPr txBox="1"/>
          <p:nvPr/>
        </p:nvSpPr>
        <p:spPr>
          <a:xfrm>
            <a:off x="5300887" y="1717599"/>
            <a:ext cx="213492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itchFamily="16" charset="0"/>
              <a:buChar char="•"/>
            </a:pPr>
            <a:r>
              <a:rPr lang="en-US" sz="18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Compared to device 2, device 1 struggles to accurately detect narrowband traffic </a:t>
            </a:r>
            <a:br>
              <a:rPr lang="en-US" sz="18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</a:br>
            <a:endParaRPr lang="en-US" sz="1800">
              <a:solidFill>
                <a:schemeClr val="tx1"/>
              </a:solidFill>
              <a:latin typeface="Times New Roman"/>
              <a:ea typeface="MS Gothic"/>
              <a:cs typeface="Times New Roman"/>
            </a:endParaRPr>
          </a:p>
          <a:p>
            <a:pPr marL="171450" indent="-171450">
              <a:buFont typeface="Arial" pitchFamily="16" charset="0"/>
              <a:buChar char="•"/>
            </a:pPr>
            <a:r>
              <a:rPr lang="en-US" sz="18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 is more robust against narrowband traffic than device 1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7DA37A1-C031-8CC7-FB1F-AD1931EFB27D}"/>
              </a:ext>
            </a:extLst>
          </p:cNvPr>
          <p:cNvSpPr txBox="1"/>
          <p:nvPr/>
        </p:nvSpPr>
        <p:spPr>
          <a:xfrm>
            <a:off x="2640494" y="3125654"/>
            <a:ext cx="1031010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6F503BB-9E27-DC2F-33CB-0CEFA2639747}"/>
              </a:ext>
            </a:extLst>
          </p:cNvPr>
          <p:cNvSpPr txBox="1"/>
          <p:nvPr/>
        </p:nvSpPr>
        <p:spPr>
          <a:xfrm>
            <a:off x="2651537" y="5787133"/>
            <a:ext cx="1031010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9" name="Picture 8" descr="A graph of a signal&#10;&#10;Description automatically generated">
            <a:extLst>
              <a:ext uri="{FF2B5EF4-FFF2-40B4-BE49-F238E27FC236}">
                <a16:creationId xmlns:a16="http://schemas.microsoft.com/office/drawing/2014/main" id="{B3663E25-28D0-E492-367A-61C7671B0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225" y="3429276"/>
            <a:ext cx="4192371" cy="2406928"/>
          </a:xfrm>
          <a:prstGeom prst="rect">
            <a:avLst/>
          </a:prstGeom>
        </p:spPr>
      </p:pic>
      <p:pic>
        <p:nvPicPr>
          <p:cNvPr id="11" name="Picture 10" descr="A graph of a signal&#10;&#10;Description automatically generated">
            <a:extLst>
              <a:ext uri="{FF2B5EF4-FFF2-40B4-BE49-F238E27FC236}">
                <a16:creationId xmlns:a16="http://schemas.microsoft.com/office/drawing/2014/main" id="{8198F193-9757-E55A-17A0-808D0541C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48" y="712580"/>
            <a:ext cx="4179808" cy="2384839"/>
          </a:xfrm>
          <a:prstGeom prst="rect">
            <a:avLst/>
          </a:prstGeom>
        </p:spPr>
      </p:pic>
      <p:pic>
        <p:nvPicPr>
          <p:cNvPr id="12" name="Picture 11" descr="A graph of a signal&#10;&#10;Description automatically generated">
            <a:extLst>
              <a:ext uri="{FF2B5EF4-FFF2-40B4-BE49-F238E27FC236}">
                <a16:creationId xmlns:a16="http://schemas.microsoft.com/office/drawing/2014/main" id="{6A6D6450-AD45-803E-81D3-B32418061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333" y="712580"/>
            <a:ext cx="4179809" cy="2329623"/>
          </a:xfrm>
          <a:prstGeom prst="rect">
            <a:avLst/>
          </a:prstGeom>
        </p:spPr>
      </p:pic>
      <p:pic>
        <p:nvPicPr>
          <p:cNvPr id="13" name="Picture 12" descr="A graph of a signal&#10;&#10;Description automatically generated">
            <a:extLst>
              <a:ext uri="{FF2B5EF4-FFF2-40B4-BE49-F238E27FC236}">
                <a16:creationId xmlns:a16="http://schemas.microsoft.com/office/drawing/2014/main" id="{7D4C07B0-4C82-210E-A992-960719CD16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009" y="3429276"/>
            <a:ext cx="4189896" cy="237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47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85CB3C-5969-409A-F697-A7C8142002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B7530B-7119-5133-CEF1-24E4AC0E7C8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19D49-DBDF-9D74-91E5-FFC65A255C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32</a:t>
            </a:fld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3FEAA9-064B-AA92-6C61-66141BB31206}"/>
              </a:ext>
            </a:extLst>
          </p:cNvPr>
          <p:cNvSpPr txBox="1"/>
          <p:nvPr/>
        </p:nvSpPr>
        <p:spPr>
          <a:xfrm>
            <a:off x="4957327" y="1334424"/>
            <a:ext cx="2025374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itchFamily="16" charset="0"/>
              <a:buChar char="•"/>
            </a:pPr>
            <a:r>
              <a:rPr lang="en-US" sz="14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 performs CCA better at the center frequency where there is a notch than device 2</a:t>
            </a:r>
          </a:p>
          <a:p>
            <a:pPr marL="342900" indent="-342900">
              <a:buFont typeface="Arial" pitchFamily="16" charset="0"/>
              <a:buChar char="•"/>
            </a:pPr>
            <a:endParaRPr lang="en-US" sz="1400">
              <a:solidFill>
                <a:schemeClr val="tx1"/>
              </a:solidFill>
              <a:latin typeface="Times New Roman"/>
              <a:ea typeface="MS Gothic"/>
              <a:cs typeface="Times New Roman"/>
            </a:endParaRPr>
          </a:p>
          <a:p>
            <a:pPr marL="342900" indent="-342900">
              <a:buFont typeface="Arial" pitchFamily="16" charset="0"/>
              <a:buChar char="•"/>
            </a:pPr>
            <a:r>
              <a:rPr lang="en-US" sz="14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 has a sharper filter in that a signal at the channel edge, which is outside the occupied bandwidth, is not detected</a:t>
            </a:r>
          </a:p>
          <a:p>
            <a:pPr marL="342900" indent="-342900">
              <a:buFont typeface="Arial" pitchFamily="16" charset="0"/>
              <a:buChar char="•"/>
            </a:pPr>
            <a:endParaRPr lang="en-US" sz="1400">
              <a:solidFill>
                <a:schemeClr val="tx1"/>
              </a:solidFill>
              <a:latin typeface="Times New Roman"/>
              <a:ea typeface="MS Gothic"/>
              <a:cs typeface="Times New Roman"/>
            </a:endParaRPr>
          </a:p>
          <a:p>
            <a:pPr marL="342900" indent="-342900">
              <a:buFont typeface="Arial" pitchFamily="16" charset="0"/>
              <a:buChar char="•"/>
            </a:pPr>
            <a:r>
              <a:rPr lang="en-US" sz="14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 is more sensitive to narrowband traffic at the receiver side than device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19484F-87DB-8D57-E301-8DAADC7CD368}"/>
              </a:ext>
            </a:extLst>
          </p:cNvPr>
          <p:cNvSpPr txBox="1"/>
          <p:nvPr/>
        </p:nvSpPr>
        <p:spPr>
          <a:xfrm>
            <a:off x="8736052" y="3140968"/>
            <a:ext cx="9125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BACD9-7E55-8E25-BF5A-5200A97E9159}"/>
              </a:ext>
            </a:extLst>
          </p:cNvPr>
          <p:cNvSpPr txBox="1"/>
          <p:nvPr/>
        </p:nvSpPr>
        <p:spPr>
          <a:xfrm>
            <a:off x="8742402" y="6089010"/>
            <a:ext cx="899885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1" name="Picture 10" descr="A graph with different colors and numbers&#10;&#10;Description automatically generated">
            <a:extLst>
              <a:ext uri="{FF2B5EF4-FFF2-40B4-BE49-F238E27FC236}">
                <a16:creationId xmlns:a16="http://schemas.microsoft.com/office/drawing/2014/main" id="{3E9469CC-7E42-7D64-BDEE-69592895E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029" y="3605971"/>
            <a:ext cx="4177334" cy="2318579"/>
          </a:xfrm>
          <a:prstGeom prst="rect">
            <a:avLst/>
          </a:prstGeom>
        </p:spPr>
      </p:pic>
      <p:pic>
        <p:nvPicPr>
          <p:cNvPr id="12" name="Picture 11" descr="A graph of different colors and numbers&#10;&#10;Description automatically generated">
            <a:extLst>
              <a:ext uri="{FF2B5EF4-FFF2-40B4-BE49-F238E27FC236}">
                <a16:creationId xmlns:a16="http://schemas.microsoft.com/office/drawing/2014/main" id="{FC2730CF-5876-91E3-14B6-46E6CF7A3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266" y="789884"/>
            <a:ext cx="4186860" cy="2329623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939142B8-BD71-50AD-8CF1-1F4A439B98E2}"/>
              </a:ext>
            </a:extLst>
          </p:cNvPr>
          <p:cNvSpPr txBox="1"/>
          <p:nvPr/>
        </p:nvSpPr>
        <p:spPr>
          <a:xfrm>
            <a:off x="2250259" y="3226532"/>
            <a:ext cx="88939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1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790B27A-A5F0-0858-056B-653B33088B63}"/>
              </a:ext>
            </a:extLst>
          </p:cNvPr>
          <p:cNvSpPr txBox="1"/>
          <p:nvPr/>
        </p:nvSpPr>
        <p:spPr>
          <a:xfrm>
            <a:off x="2254161" y="5997201"/>
            <a:ext cx="1005272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2 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26" name="Picture 25" descr="A graph of different colors and numbers&#10;&#10;Description automatically generated">
            <a:extLst>
              <a:ext uri="{FF2B5EF4-FFF2-40B4-BE49-F238E27FC236}">
                <a16:creationId xmlns:a16="http://schemas.microsoft.com/office/drawing/2014/main" id="{C0FF1A5C-FBCA-B845-628E-28212A06A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723" y="789885"/>
            <a:ext cx="4170816" cy="2391732"/>
          </a:xfrm>
          <a:prstGeom prst="rect">
            <a:avLst/>
          </a:prstGeom>
        </p:spPr>
      </p:pic>
      <p:pic>
        <p:nvPicPr>
          <p:cNvPr id="28" name="Picture 27" descr="A graph of different colors and numbers&#10;&#10;Description automatically generated">
            <a:extLst>
              <a:ext uri="{FF2B5EF4-FFF2-40B4-BE49-F238E27FC236}">
                <a16:creationId xmlns:a16="http://schemas.microsoft.com/office/drawing/2014/main" id="{74D6D919-7C2C-117A-6F15-4362734434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04" y="3600971"/>
            <a:ext cx="4180225" cy="23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93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6723F2B-FB23-7112-638A-C67C4C5B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Adaptive Energy Detection Threshold</a:t>
            </a:r>
            <a:endParaRPr lang="en-US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736BD41-30E4-470B-F7CC-1DC7ACEB3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Times New Roman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19B4E9C-752E-52F7-F1A1-604402580B0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07A7BA-1419-EDB4-A8C1-843C20A6132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526A38-DBAA-D9A6-F237-CAF67726BE7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983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58832-C2CD-1961-B431-25382CB74F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E03A0-75A1-5B62-2159-69EA33F6F6D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96618-DCC6-8545-CADD-9944BC9B3D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15" name="Picture 14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56137B1F-1EF7-04D3-D1C7-D60A9DD11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1708150"/>
            <a:ext cx="4806950" cy="3060700"/>
          </a:xfrm>
          <a:prstGeom prst="rect">
            <a:avLst/>
          </a:prstGeom>
        </p:spPr>
      </p:pic>
      <p:pic>
        <p:nvPicPr>
          <p:cNvPr id="17" name="Picture 16" descr="A red rectangle with blue lines&#10;&#10;Description automatically generated">
            <a:extLst>
              <a:ext uri="{FF2B5EF4-FFF2-40B4-BE49-F238E27FC236}">
                <a16:creationId xmlns:a16="http://schemas.microsoft.com/office/drawing/2014/main" id="{5219F379-3017-F6E5-1096-6E36890C9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60000">
            <a:off x="4140898" y="3096089"/>
            <a:ext cx="1296370" cy="306900"/>
          </a:xfrm>
          <a:prstGeom prst="rect">
            <a:avLst/>
          </a:prstGeom>
        </p:spPr>
      </p:pic>
      <p:pic>
        <p:nvPicPr>
          <p:cNvPr id="19" name="Picture 18" descr="A black background with blue and green lines&#10;&#10;Description automatically generated">
            <a:extLst>
              <a:ext uri="{FF2B5EF4-FFF2-40B4-BE49-F238E27FC236}">
                <a16:creationId xmlns:a16="http://schemas.microsoft.com/office/drawing/2014/main" id="{457CF7CC-E514-BEAA-5F37-7B49A07E4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288" y="1471613"/>
            <a:ext cx="35909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22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9D08-83C0-844F-C1D8-82C944E4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Background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A4E04-1E05-BA72-BB0B-FE489F1E9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>
                <a:cs typeface="Times New Roman"/>
              </a:rPr>
              <a:t>While assessing the CCA mechanism of two additional commercial devices with the same chipset manufacturer, an adaptive energy threshold was observed</a:t>
            </a:r>
            <a:endParaRPr lang="en-US" b="0">
              <a:cs typeface="Times New Roman"/>
            </a:endParaRPr>
          </a:p>
          <a:p>
            <a:pPr marL="1028700" lvl="1">
              <a:buFont typeface="Courier New,monospace"/>
              <a:buChar char="o"/>
            </a:pPr>
            <a:r>
              <a:rPr lang="en-US">
                <a:cs typeface="Times New Roman"/>
              </a:rPr>
              <a:t>Noise Floor visibly increases in the presence of Gaussian Test signal, proportional to the test signal power</a:t>
            </a:r>
          </a:p>
          <a:p>
            <a:pPr marL="1028700" lvl="1">
              <a:buFont typeface="Courier New,monospace"/>
              <a:buChar char="o"/>
            </a:pPr>
            <a:r>
              <a:rPr lang="en-US">
                <a:cs typeface="Times New Roman"/>
              </a:rPr>
              <a:t>The EDT is calculated internally within the device as the: </a:t>
            </a:r>
            <a:br>
              <a:rPr lang="en-US">
                <a:cs typeface="Times New Roman"/>
              </a:rPr>
            </a:br>
            <a:r>
              <a:rPr lang="en-US">
                <a:cs typeface="Times New Roman"/>
              </a:rPr>
              <a:t>EDT Value = adapted noise floor + fixed offset</a:t>
            </a:r>
          </a:p>
          <a:p>
            <a:pPr marL="1028700" lvl="1">
              <a:buFont typeface="Courier New,monospace"/>
              <a:buChar char="o"/>
            </a:pPr>
            <a:r>
              <a:rPr lang="en-US">
                <a:cs typeface="Times New Roman"/>
              </a:rPr>
              <a:t>In some cases, this causes the device to become “deaf” to the test signal after some time and not defer its transmissions</a:t>
            </a:r>
          </a:p>
          <a:p>
            <a:pPr marL="1028700" lvl="1">
              <a:buFont typeface="Courier New,monospace"/>
              <a:buChar char="o"/>
            </a:pPr>
            <a:r>
              <a:rPr lang="en-US">
                <a:cs typeface="Times New Roman"/>
              </a:rPr>
              <a:t>Primarily in response to 20 MHz Gaussian Test Signal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68BD3-835A-2DB0-77DA-B4D2E373BE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35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D0A81-5214-C93C-3179-F47650A2A79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6E8DF-D0E8-C27C-4BAC-C181ABFF621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855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B01F-533F-CD60-09AC-7215631B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Time-Domain Visualization of Noise Floor Calibration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08EA3-B296-34B2-B858-0FD604B316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36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391FF-7C0B-B352-F3E8-C75DF358443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8FC043C-6124-BFB7-2399-0AD31159AC8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pic>
        <p:nvPicPr>
          <p:cNvPr id="3" name="Picture 2" descr="A graph with a line&#10;&#10;Description automatically generated">
            <a:extLst>
              <a:ext uri="{FF2B5EF4-FFF2-40B4-BE49-F238E27FC236}">
                <a16:creationId xmlns:a16="http://schemas.microsoft.com/office/drawing/2014/main" id="{2C79BFE8-9239-3CDB-D329-C9F953BFD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67" y="1453044"/>
            <a:ext cx="4566066" cy="2229127"/>
          </a:xfrm>
          <a:prstGeom prst="rect">
            <a:avLst/>
          </a:prstGeom>
        </p:spPr>
      </p:pic>
      <p:pic>
        <p:nvPicPr>
          <p:cNvPr id="9" name="Picture 8" descr="A graph with a line&#10;&#10;Description automatically generated">
            <a:extLst>
              <a:ext uri="{FF2B5EF4-FFF2-40B4-BE49-F238E27FC236}">
                <a16:creationId xmlns:a16="http://schemas.microsoft.com/office/drawing/2014/main" id="{9FF3879F-33D7-4637-859E-5EE7C5A1C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93" y="3672784"/>
            <a:ext cx="4573657" cy="2240170"/>
          </a:xfrm>
          <a:prstGeom prst="rect">
            <a:avLst/>
          </a:prstGeom>
        </p:spPr>
      </p:pic>
      <p:pic>
        <p:nvPicPr>
          <p:cNvPr id="12" name="Picture 11" descr="A graph with a line graph&#10;&#10;Description automatically generated">
            <a:extLst>
              <a:ext uri="{FF2B5EF4-FFF2-40B4-BE49-F238E27FC236}">
                <a16:creationId xmlns:a16="http://schemas.microsoft.com/office/drawing/2014/main" id="{E9913AAE-DC7E-5FAB-102E-6AF10FE80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06" y="1453046"/>
            <a:ext cx="4553502" cy="2229126"/>
          </a:xfrm>
          <a:prstGeom prst="rect">
            <a:avLst/>
          </a:prstGeom>
        </p:spPr>
      </p:pic>
      <p:pic>
        <p:nvPicPr>
          <p:cNvPr id="13" name="Picture 12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DA3187DD-5A1C-C1BA-E0B9-41CBD8AC3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205" y="3694871"/>
            <a:ext cx="4553503" cy="22180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AEC8A-1F6F-576E-B583-F4D665C67350}"/>
              </a:ext>
            </a:extLst>
          </p:cNvPr>
          <p:cNvSpPr txBox="1"/>
          <p:nvPr/>
        </p:nvSpPr>
        <p:spPr>
          <a:xfrm>
            <a:off x="2419041" y="5923746"/>
            <a:ext cx="968829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3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046BE5-A965-E400-69CB-C6F49C830614}"/>
              </a:ext>
            </a:extLst>
          </p:cNvPr>
          <p:cNvSpPr txBox="1"/>
          <p:nvPr/>
        </p:nvSpPr>
        <p:spPr>
          <a:xfrm>
            <a:off x="7886088" y="5911651"/>
            <a:ext cx="968829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 4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7920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61E30-36F2-1910-0444-2FA7772D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Impact on Throughput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DC9AB2F-EEB6-70BC-4140-9B252616B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Experiment:</a:t>
            </a:r>
            <a:endParaRPr lang="en-US" b="0">
              <a:cs typeface="Times New Roman"/>
            </a:endParaRPr>
          </a:p>
          <a:p>
            <a:pPr marL="742950" lvl="1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Assess Energy Detection level of transmitting device using 20 MHz and 2 MHz test signals both before and after internal noise floor calibrations</a:t>
            </a:r>
          </a:p>
          <a:p>
            <a:pPr marL="1200150" lvl="2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Country Code set to Canada </a:t>
            </a:r>
          </a:p>
          <a:p>
            <a:pPr marL="1200150" lvl="2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Test signal transmitted at f</a:t>
            </a:r>
            <a:r>
              <a:rPr lang="en-US" baseline="-25000">
                <a:cs typeface="Times New Roman"/>
              </a:rPr>
              <a:t>c</a:t>
            </a:r>
            <a:r>
              <a:rPr lang="en-US">
                <a:cs typeface="Times New Roman"/>
              </a:rPr>
              <a:t> = 5180 MHz</a:t>
            </a:r>
          </a:p>
          <a:p>
            <a:pPr marL="1200150" lvl="2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Device 4 uses IEEE 802.11n BPSK ½ due to configuration limitations</a:t>
            </a:r>
          </a:p>
          <a:p>
            <a:pPr marL="285750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Observations</a:t>
            </a:r>
            <a:endParaRPr lang="en-US" b="0">
              <a:cs typeface="Times New Roman"/>
            </a:endParaRPr>
          </a:p>
          <a:p>
            <a:pPr marL="742950" lvl="1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In both cases, the noise floor calibration allows for higher transmission over the 20 MHz test signal </a:t>
            </a:r>
          </a:p>
          <a:p>
            <a:pPr marL="742950" lvl="1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Both devices measure narrowband signals very inaccurately and backoff even at low signal powers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7AA90-BD07-7CD5-C563-A3A9D2A1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dirty="0"/>
              <a:pPr/>
              <a:t>37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77C06CF-5741-B27B-A068-8313083AF40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8785C-7380-C1D9-CE3C-EFEA27CEAFC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21F189-A9FD-5430-CE30-D4BF50ED1A2E}"/>
              </a:ext>
            </a:extLst>
          </p:cNvPr>
          <p:cNvSpPr txBox="1"/>
          <p:nvPr/>
        </p:nvSpPr>
        <p:spPr>
          <a:xfrm>
            <a:off x="9079941" y="5873367"/>
            <a:ext cx="968829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4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896D6A-FB80-699D-973D-4BAC0240489A}"/>
              </a:ext>
            </a:extLst>
          </p:cNvPr>
          <p:cNvSpPr txBox="1"/>
          <p:nvPr/>
        </p:nvSpPr>
        <p:spPr>
          <a:xfrm>
            <a:off x="9077732" y="3143418"/>
            <a:ext cx="968829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Device 3</a:t>
            </a:r>
            <a:endParaRPr lang="en-US" sz="13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7" name="Picture 6" descr="A graph of a signal&#10;&#10;Description automatically generated">
            <a:extLst>
              <a:ext uri="{FF2B5EF4-FFF2-40B4-BE49-F238E27FC236}">
                <a16:creationId xmlns:a16="http://schemas.microsoft.com/office/drawing/2014/main" id="{2490934F-9AEF-373B-3518-BE9573B2B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464" y="3528667"/>
            <a:ext cx="4179807" cy="2351709"/>
          </a:xfrm>
          <a:prstGeom prst="rect">
            <a:avLst/>
          </a:prstGeom>
        </p:spPr>
      </p:pic>
      <p:pic>
        <p:nvPicPr>
          <p:cNvPr id="8" name="Picture 7" descr="A graph of a signal&#10;&#10;Description automatically generated">
            <a:extLst>
              <a:ext uri="{FF2B5EF4-FFF2-40B4-BE49-F238E27FC236}">
                <a16:creationId xmlns:a16="http://schemas.microsoft.com/office/drawing/2014/main" id="{16A394D0-B1EA-3FEA-F0A8-14863AF53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464" y="823015"/>
            <a:ext cx="4179807" cy="23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34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9BB1-B940-EA4D-A38D-33DBF9F7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NB FH Impact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B637C6-1013-9976-3FE2-7F928C529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Experiment:</a:t>
            </a:r>
            <a:endParaRPr lang="en-US" b="0">
              <a:cs typeface="Times New Roman"/>
            </a:endParaRPr>
          </a:p>
          <a:p>
            <a:pPr marL="742950" lvl="1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Assess the impact of dynamic 2 MHz test signals on these devices at a power level above the experimental EDT</a:t>
            </a:r>
          </a:p>
          <a:p>
            <a:pPr marL="285750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Observations</a:t>
            </a:r>
            <a:endParaRPr lang="en-US" b="0">
              <a:cs typeface="Times New Roman"/>
            </a:endParaRPr>
          </a:p>
          <a:p>
            <a:pPr marL="742950" lvl="1" indent="-285750">
              <a:buFont typeface="Arial,Sans-Serif" pitchFamily="16" charset="0"/>
              <a:buChar char="•"/>
            </a:pPr>
            <a:r>
              <a:rPr lang="en-US">
                <a:cs typeface="Times New Roman"/>
              </a:rPr>
              <a:t>In all cases better than expected throughput is achieved indicating that NB FH traffic does not have a disproportional impact on these devices' ability to perform CCA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6533C-0844-7E1E-6A97-F2696AE7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38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ECF7AD-D167-A2E2-D12B-5D92F44F760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C8D5A-73EC-77DC-24DE-D916CF933E9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pic>
        <p:nvPicPr>
          <p:cNvPr id="3" name="Picture 2" descr="A graph of blue and orange bars&#10;&#10;Description automatically generated">
            <a:extLst>
              <a:ext uri="{FF2B5EF4-FFF2-40B4-BE49-F238E27FC236}">
                <a16:creationId xmlns:a16="http://schemas.microsoft.com/office/drawing/2014/main" id="{B1370052-70C8-686E-D424-585005C1F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464" y="789884"/>
            <a:ext cx="4177334" cy="230753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E16551-96F1-2DC3-A32D-9883CEAD972C}"/>
              </a:ext>
            </a:extLst>
          </p:cNvPr>
          <p:cNvCxnSpPr/>
          <p:nvPr/>
        </p:nvCxnSpPr>
        <p:spPr bwMode="auto">
          <a:xfrm flipV="1">
            <a:off x="6941930" y="1489764"/>
            <a:ext cx="3421267" cy="13252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graph with blue and orange bars&#10;&#10;Description automatically generated">
            <a:extLst>
              <a:ext uri="{FF2B5EF4-FFF2-40B4-BE49-F238E27FC236}">
                <a16:creationId xmlns:a16="http://schemas.microsoft.com/office/drawing/2014/main" id="{567E78F6-BB2A-D664-921B-E2E2D5EBA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463" y="3274666"/>
            <a:ext cx="4177335" cy="230753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BF2169-9998-8BF8-D071-893007A2F75E}"/>
              </a:ext>
            </a:extLst>
          </p:cNvPr>
          <p:cNvCxnSpPr>
            <a:cxnSpLocks/>
          </p:cNvCxnSpPr>
          <p:nvPr/>
        </p:nvCxnSpPr>
        <p:spPr bwMode="auto">
          <a:xfrm flipV="1">
            <a:off x="6941931" y="4427329"/>
            <a:ext cx="3222485" cy="220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502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10A4-B28C-91B2-88A4-FA1BDFA2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Conclusions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ECD62-2F60-A79B-41B0-9075221EB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3859213"/>
          </a:xfrm>
        </p:spPr>
        <p:txBody>
          <a:bodyPr/>
          <a:lstStyle/>
          <a:p>
            <a:pPr>
              <a:buFont typeface="Arial" pitchFamily="16" charset="0"/>
              <a:buChar char="•"/>
            </a:pPr>
            <a:r>
              <a:rPr lang="en-US" sz="2100" b="0">
                <a:cs typeface="Times New Roman"/>
              </a:rPr>
              <a:t>From our test results, narrowband traffic is not detected nor accounted for in the device design compared with broadband traffic by these commercial and enterprise-grade Wi-Fi devices</a:t>
            </a:r>
          </a:p>
          <a:p>
            <a:pPr>
              <a:buFont typeface="Arial" pitchFamily="16" charset="0"/>
              <a:buChar char="•"/>
            </a:pPr>
            <a:r>
              <a:rPr lang="en-US" sz="2100" b="0">
                <a:cs typeface="Times New Roman"/>
              </a:rPr>
              <a:t>From our test results, rapid NB FH traffic does not disproportionately impact Wi-Fi's performance, and as demonstrated is less detrimental to an ongoing Wi-Fi connection</a:t>
            </a:r>
          </a:p>
          <a:p>
            <a:pPr>
              <a:buFont typeface="Arial" pitchFamily="16" charset="0"/>
              <a:buChar char="•"/>
            </a:pPr>
            <a:r>
              <a:rPr lang="en-US" sz="2100" b="0">
                <a:cs typeface="Times New Roman"/>
              </a:rPr>
              <a:t>From our test results, there appear to be several inconsistencies amongst device implementations between different manufacturers and between the IEEE 802.11-2020 standards</a:t>
            </a:r>
          </a:p>
          <a:p>
            <a:pPr>
              <a:buFont typeface="Arial" pitchFamily="16" charset="0"/>
              <a:buChar char="•"/>
            </a:pPr>
            <a:endParaRPr lang="en-US" sz="2100" b="0"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F0088-4567-F68F-89EB-C65D74573E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39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0F31B-92A8-5A37-34F5-55766400B35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78A95C-84BB-AFE7-51AA-48AB53FC20A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3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05611-D14D-F1B1-8EAF-CC074FF6D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Abstract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9261D-3499-B814-51B8-0D8FAA914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16" charset="0"/>
              <a:buChar char="•"/>
            </a:pPr>
            <a:r>
              <a:rPr lang="en-US">
                <a:cs typeface="Times New Roman"/>
              </a:rPr>
              <a:t>The IEEE 802.11-2020 standards define a global framework for Wi-Fi devices [3]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Section 17.3.10.6 defines requirements for clear channel assessment (CCA)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According to the standard, the CCA mechanism shall detect the medium as</a:t>
            </a:r>
            <a:br>
              <a:rPr lang="en-US">
                <a:cs typeface="Times New Roman"/>
              </a:rPr>
            </a:br>
            <a:r>
              <a:rPr lang="en-US">
                <a:cs typeface="Times New Roman"/>
              </a:rPr>
              <a:t>busy within 4 </a:t>
            </a:r>
            <a:r>
              <a:rPr lang="en-US" err="1">
                <a:cs typeface="Times New Roman"/>
              </a:rPr>
              <a:t>μs</a:t>
            </a:r>
            <a:r>
              <a:rPr lang="en-US">
                <a:cs typeface="Times New Roman"/>
              </a:rPr>
              <a:t> of any signal with a received energy that is 20 dB above the most robust modulation and coding (MCS) rate sensitivity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In the case of a 20 MHz channel, the standard defines this value as </a:t>
            </a:r>
            <a:br>
              <a:rPr lang="en-US">
                <a:cs typeface="Times New Roman"/>
              </a:rPr>
            </a:br>
            <a:r>
              <a:rPr lang="en-US">
                <a:cs typeface="Times New Roman"/>
              </a:rPr>
              <a:t>−82 dBm + 20 dB = −62 dBm, which will be referred to as the Energy Detection Threshold (EDT)</a:t>
            </a:r>
          </a:p>
          <a:p>
            <a:pPr lvl="1">
              <a:buFont typeface="Courier New" pitchFamily="16" charset="0"/>
              <a:buChar char="o"/>
            </a:pPr>
            <a:endParaRPr lang="en-US" b="1"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098C4-4642-F509-C4E5-12E922CE11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5539F-1FAA-4434-3FB8-CF31473D21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6AC0EA-4374-D785-11F1-DA0C0BA3A28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455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noProof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b="0">
                <a:cs typeface="Times New Roman"/>
              </a:rPr>
              <a:t>[1]</a:t>
            </a:r>
            <a:r>
              <a:rPr lang="en-GB" sz="1400">
                <a:cs typeface="Times New Roman"/>
              </a:rPr>
              <a:t> </a:t>
            </a:r>
            <a:r>
              <a:rPr lang="en-GB" sz="1400" b="0">
                <a:ea typeface="+mn-lt"/>
                <a:cs typeface="+mn-lt"/>
              </a:rPr>
              <a:t>European Conference of Postal and Telecommunications Administrations, “ECC Decision (20)01 on the Harmonised Use of the Frequency Band 5945-6425 MHz for Wireless Access Systems Including Radio Local Area Networks (WAS/RLAN),” approved Nov. 20</a:t>
            </a:r>
            <a:r>
              <a:rPr lang="en-GB" sz="1400" b="0" baseline="30000">
                <a:ea typeface="+mn-lt"/>
                <a:cs typeface="+mn-lt"/>
              </a:rPr>
              <a:t>th</a:t>
            </a:r>
            <a:r>
              <a:rPr lang="en-GB" sz="1400" b="0">
                <a:ea typeface="+mn-lt"/>
                <a:cs typeface="+mn-lt"/>
              </a:rPr>
              <a:t>, 2020.</a:t>
            </a:r>
            <a:endParaRPr lang="en-GB" sz="1400">
              <a:ea typeface="+mn-lt"/>
              <a:cs typeface="+mn-lt"/>
            </a:endParaRPr>
          </a:p>
          <a:p>
            <a:r>
              <a:rPr lang="en-GB" sz="1400" b="0">
                <a:cs typeface="Times New Roman"/>
              </a:rPr>
              <a:t>[2] </a:t>
            </a:r>
            <a:r>
              <a:rPr lang="en-GB" sz="1400" b="0">
                <a:ea typeface="+mn-lt"/>
                <a:cs typeface="+mn-lt"/>
              </a:rPr>
              <a:t>J.-L. </a:t>
            </a:r>
            <a:r>
              <a:rPr lang="en-GB" sz="1400" b="0" err="1">
                <a:ea typeface="+mn-lt"/>
                <a:cs typeface="+mn-lt"/>
              </a:rPr>
              <a:t>Aufran</a:t>
            </a:r>
            <a:r>
              <a:rPr lang="en-GB" sz="1400" b="0">
                <a:ea typeface="+mn-lt"/>
                <a:cs typeface="+mn-lt"/>
              </a:rPr>
              <a:t>, “Bluetooth LE To Support 6 GHz Frequency Band,” CNXSOFT, Nov. 21</a:t>
            </a:r>
            <a:r>
              <a:rPr lang="en-GB" sz="1400" b="0" baseline="30000">
                <a:ea typeface="+mn-lt"/>
                <a:cs typeface="+mn-lt"/>
              </a:rPr>
              <a:t>st</a:t>
            </a:r>
            <a:r>
              <a:rPr lang="en-GB" sz="1400" b="0">
                <a:ea typeface="+mn-lt"/>
                <a:cs typeface="+mn-lt"/>
              </a:rPr>
              <a:t>, 2022. [Online]. Available: </a:t>
            </a:r>
            <a:r>
              <a:rPr lang="en-GB" sz="1400" b="0">
                <a:ea typeface="+mn-lt"/>
                <a:cs typeface="+mn-lt"/>
                <a:hlinkClick r:id="rId3"/>
              </a:rPr>
              <a:t>https://www.cnx-software.com/2022/11/21/bluetooth-le-6-ghz-frequency-band</a:t>
            </a:r>
            <a:endParaRPr lang="en-GB" sz="1400" b="0">
              <a:ea typeface="+mn-lt"/>
              <a:cs typeface="+mn-lt"/>
            </a:endParaRPr>
          </a:p>
          <a:p>
            <a:r>
              <a:rPr lang="en-GB" sz="1400" b="0">
                <a:cs typeface="Times New Roman"/>
              </a:rPr>
              <a:t>[3] </a:t>
            </a:r>
            <a:r>
              <a:rPr lang="en-GB" sz="1400" b="0">
                <a:ea typeface="+mn-lt"/>
                <a:cs typeface="+mn-lt"/>
              </a:rPr>
              <a:t>IEEE 802.11 Working Group, “IEEE Standard for Information technology—Telecommunications and information exchange between systems—Local and metropolitan area networks—Specific requirements—Part 11: Wireless LAN Medium Access Control (MAC) and Physical Layer (PHY) Specifications,” IEEE Std. IEEE Std 802.11-2020, 2020.</a:t>
            </a:r>
            <a:endParaRPr lang="en-GB" sz="1400" b="0"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40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A9734-DDA1-FDB8-B125-8BB13ECC7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Appendix: Testbed Pictures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EA7F6-DB0D-1D95-FD62-A0C267E441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41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EE2E9-F9DF-CBBF-8916-0DB03CE5311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AB0B85-53CF-0CC8-CA83-A616332FB14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pic>
        <p:nvPicPr>
          <p:cNvPr id="8" name="Picture 7" descr="A machine with wires and cables&#10;&#10;Description automatically generated">
            <a:extLst>
              <a:ext uri="{FF2B5EF4-FFF2-40B4-BE49-F238E27FC236}">
                <a16:creationId xmlns:a16="http://schemas.microsoft.com/office/drawing/2014/main" id="{88757B47-15EA-48B3-AB71-9E438EBFF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33" y="1743529"/>
            <a:ext cx="3086648" cy="4114800"/>
          </a:xfrm>
          <a:prstGeom prst="rect">
            <a:avLst/>
          </a:prstGeom>
        </p:spPr>
      </p:pic>
      <p:pic>
        <p:nvPicPr>
          <p:cNvPr id="9" name="Picture 8" descr="A white electronic device with buttons and a screen&#10;&#10;Description automatically generated">
            <a:extLst>
              <a:ext uri="{FF2B5EF4-FFF2-40B4-BE49-F238E27FC236}">
                <a16:creationId xmlns:a16="http://schemas.microsoft.com/office/drawing/2014/main" id="{3B521249-8495-55ED-5327-C36DE8E6C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498" y="2289086"/>
            <a:ext cx="5098142" cy="3014613"/>
          </a:xfrm>
          <a:prstGeom prst="rect">
            <a:avLst/>
          </a:prstGeom>
        </p:spPr>
      </p:pic>
      <p:pic>
        <p:nvPicPr>
          <p:cNvPr id="10" name="Picture 9" descr="A computer parts on a desk&#10;&#10;Description automatically generated">
            <a:extLst>
              <a:ext uri="{FF2B5EF4-FFF2-40B4-BE49-F238E27FC236}">
                <a16:creationId xmlns:a16="http://schemas.microsoft.com/office/drawing/2014/main" id="{CAB5CFFC-1CF5-68E1-F42D-2EFE022CE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319" y="1743529"/>
            <a:ext cx="198707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0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2BC5A-C0C7-DA79-16AF-2DDE70269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Testbed Setup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B5EFEE-90B8-DEEA-7C6E-4425B8851F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051E7D-7FEE-C4C3-47D7-46CC69CD07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01A0B0-39B4-68DD-6207-4E744D0C962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32FD24-E30C-AB00-0F08-84E125A320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72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FFF29-146F-838A-D786-11EC017B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211659"/>
            <a:ext cx="2051979" cy="1065213"/>
          </a:xfrm>
        </p:spPr>
        <p:txBody>
          <a:bodyPr/>
          <a:lstStyle/>
          <a:p>
            <a:r>
              <a:rPr lang="en-US"/>
              <a:t>Test setup overview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3538A0-E469-D597-8F79-A01A950A8AE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E241D3-FDB4-551F-834F-4B53EA3C49D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B3E42D-E01F-39C7-B5EE-A123509148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Rectangle 132">
            <a:extLst>
              <a:ext uri="{FF2B5EF4-FFF2-40B4-BE49-F238E27FC236}">
                <a16:creationId xmlns:a16="http://schemas.microsoft.com/office/drawing/2014/main" id="{538D508F-89FF-EFCC-503E-B82D39340B09}"/>
              </a:ext>
            </a:extLst>
          </p:cNvPr>
          <p:cNvSpPr/>
          <p:nvPr/>
        </p:nvSpPr>
        <p:spPr>
          <a:xfrm>
            <a:off x="3296732" y="1269832"/>
            <a:ext cx="5672614" cy="14220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70">
            <a:extLst>
              <a:ext uri="{FF2B5EF4-FFF2-40B4-BE49-F238E27FC236}">
                <a16:creationId xmlns:a16="http://schemas.microsoft.com/office/drawing/2014/main" id="{A2ECD65A-9B38-4051-CAB5-7A63A5E3402A}"/>
              </a:ext>
            </a:extLst>
          </p:cNvPr>
          <p:cNvCxnSpPr>
            <a:cxnSpLocks/>
            <a:endCxn id="83" idx="3"/>
          </p:cNvCxnSpPr>
          <p:nvPr/>
        </p:nvCxnSpPr>
        <p:spPr>
          <a:xfrm flipH="1">
            <a:off x="6171190" y="2235034"/>
            <a:ext cx="36953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78DB9BA0-C1DA-0235-283B-2E11262A92A0}"/>
              </a:ext>
            </a:extLst>
          </p:cNvPr>
          <p:cNvSpPr/>
          <p:nvPr/>
        </p:nvSpPr>
        <p:spPr>
          <a:xfrm>
            <a:off x="3815869" y="1870232"/>
            <a:ext cx="1281901" cy="72960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41">
            <a:extLst>
              <a:ext uri="{FF2B5EF4-FFF2-40B4-BE49-F238E27FC236}">
                <a16:creationId xmlns:a16="http://schemas.microsoft.com/office/drawing/2014/main" id="{1E66C03A-E1BE-7A13-C9A6-C5C64A1678FF}"/>
              </a:ext>
            </a:extLst>
          </p:cNvPr>
          <p:cNvCxnSpPr>
            <a:cxnSpLocks/>
          </p:cNvCxnSpPr>
          <p:nvPr/>
        </p:nvCxnSpPr>
        <p:spPr>
          <a:xfrm flipV="1">
            <a:off x="6043111" y="1938634"/>
            <a:ext cx="0" cy="1396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0">
            <a:extLst>
              <a:ext uri="{FF2B5EF4-FFF2-40B4-BE49-F238E27FC236}">
                <a16:creationId xmlns:a16="http://schemas.microsoft.com/office/drawing/2014/main" id="{A86F7057-5EDA-7B75-5A2A-BF5B2D73E252}"/>
              </a:ext>
            </a:extLst>
          </p:cNvPr>
          <p:cNvCxnSpPr>
            <a:cxnSpLocks/>
          </p:cNvCxnSpPr>
          <p:nvPr/>
        </p:nvCxnSpPr>
        <p:spPr>
          <a:xfrm flipH="1">
            <a:off x="5097771" y="1938634"/>
            <a:ext cx="9453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2">
            <a:extLst>
              <a:ext uri="{FF2B5EF4-FFF2-40B4-BE49-F238E27FC236}">
                <a16:creationId xmlns:a16="http://schemas.microsoft.com/office/drawing/2014/main" id="{481EC990-EE32-14B2-E961-8F490828A539}"/>
              </a:ext>
            </a:extLst>
          </p:cNvPr>
          <p:cNvCxnSpPr>
            <a:cxnSpLocks/>
          </p:cNvCxnSpPr>
          <p:nvPr/>
        </p:nvCxnSpPr>
        <p:spPr>
          <a:xfrm flipH="1">
            <a:off x="5097771" y="2542838"/>
            <a:ext cx="9453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3">
            <a:extLst>
              <a:ext uri="{FF2B5EF4-FFF2-40B4-BE49-F238E27FC236}">
                <a16:creationId xmlns:a16="http://schemas.microsoft.com/office/drawing/2014/main" id="{ED268AE9-F44E-B214-23BD-870436C7BA6B}"/>
              </a:ext>
            </a:extLst>
          </p:cNvPr>
          <p:cNvCxnSpPr>
            <a:cxnSpLocks/>
          </p:cNvCxnSpPr>
          <p:nvPr/>
        </p:nvCxnSpPr>
        <p:spPr>
          <a:xfrm flipV="1">
            <a:off x="6041861" y="2403188"/>
            <a:ext cx="0" cy="1396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Top Corners Snipped 68">
            <a:extLst>
              <a:ext uri="{FF2B5EF4-FFF2-40B4-BE49-F238E27FC236}">
                <a16:creationId xmlns:a16="http://schemas.microsoft.com/office/drawing/2014/main" id="{8CBB461A-4465-6EDE-7C44-860122676B55}"/>
              </a:ext>
            </a:extLst>
          </p:cNvPr>
          <p:cNvSpPr/>
          <p:nvPr/>
        </p:nvSpPr>
        <p:spPr>
          <a:xfrm rot="16200000">
            <a:off x="6471416" y="2111184"/>
            <a:ext cx="352451" cy="2477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79">
            <a:extLst>
              <a:ext uri="{FF2B5EF4-FFF2-40B4-BE49-F238E27FC236}">
                <a16:creationId xmlns:a16="http://schemas.microsoft.com/office/drawing/2014/main" id="{580C481B-47E1-F485-8118-F42B41DC8617}"/>
              </a:ext>
            </a:extLst>
          </p:cNvPr>
          <p:cNvSpPr/>
          <p:nvPr/>
        </p:nvSpPr>
        <p:spPr>
          <a:xfrm>
            <a:off x="7157960" y="1511446"/>
            <a:ext cx="1030688" cy="38451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81">
            <a:extLst>
              <a:ext uri="{FF2B5EF4-FFF2-40B4-BE49-F238E27FC236}">
                <a16:creationId xmlns:a16="http://schemas.microsoft.com/office/drawing/2014/main" id="{A9ED70C8-82F2-5577-780E-4255E42E1995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6721537" y="1703703"/>
            <a:ext cx="43642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88">
            <a:extLst>
              <a:ext uri="{FF2B5EF4-FFF2-40B4-BE49-F238E27FC236}">
                <a16:creationId xmlns:a16="http://schemas.microsoft.com/office/drawing/2014/main" id="{F21F53FB-577A-5F81-A8C0-CF2D441C7B29}"/>
              </a:ext>
            </a:extLst>
          </p:cNvPr>
          <p:cNvSpPr/>
          <p:nvPr/>
        </p:nvSpPr>
        <p:spPr>
          <a:xfrm>
            <a:off x="9746462" y="1336341"/>
            <a:ext cx="1281901" cy="72960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90">
            <a:extLst>
              <a:ext uri="{FF2B5EF4-FFF2-40B4-BE49-F238E27FC236}">
                <a16:creationId xmlns:a16="http://schemas.microsoft.com/office/drawing/2014/main" id="{164D6C62-A1B1-E262-F1B7-51F5D8552FF2}"/>
              </a:ext>
            </a:extLst>
          </p:cNvPr>
          <p:cNvCxnSpPr>
            <a:cxnSpLocks/>
            <a:stCxn id="14" idx="3"/>
            <a:endCxn id="85" idx="3"/>
          </p:cNvCxnSpPr>
          <p:nvPr/>
        </p:nvCxnSpPr>
        <p:spPr>
          <a:xfrm flipV="1">
            <a:off x="8188648" y="1699505"/>
            <a:ext cx="904550" cy="41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92">
            <a:extLst>
              <a:ext uri="{FF2B5EF4-FFF2-40B4-BE49-F238E27FC236}">
                <a16:creationId xmlns:a16="http://schemas.microsoft.com/office/drawing/2014/main" id="{448560E6-627E-1C87-5B88-691BFA54C69B}"/>
              </a:ext>
            </a:extLst>
          </p:cNvPr>
          <p:cNvSpPr/>
          <p:nvPr/>
        </p:nvSpPr>
        <p:spPr>
          <a:xfrm>
            <a:off x="9746462" y="2826835"/>
            <a:ext cx="1281901" cy="72960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93">
            <a:extLst>
              <a:ext uri="{FF2B5EF4-FFF2-40B4-BE49-F238E27FC236}">
                <a16:creationId xmlns:a16="http://schemas.microsoft.com/office/drawing/2014/main" id="{879E962D-E3CC-7F80-A5E6-C53365C1DA5C}"/>
              </a:ext>
            </a:extLst>
          </p:cNvPr>
          <p:cNvSpPr txBox="1"/>
          <p:nvPr/>
        </p:nvSpPr>
        <p:spPr>
          <a:xfrm>
            <a:off x="9918456" y="3055966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 PC-2</a:t>
            </a:r>
          </a:p>
        </p:txBody>
      </p:sp>
      <p:cxnSp>
        <p:nvCxnSpPr>
          <p:cNvPr id="20" name="Straight Connector 96">
            <a:extLst>
              <a:ext uri="{FF2B5EF4-FFF2-40B4-BE49-F238E27FC236}">
                <a16:creationId xmlns:a16="http://schemas.microsoft.com/office/drawing/2014/main" id="{199B4533-BF36-6837-0288-E6C5DCDB14FE}"/>
              </a:ext>
            </a:extLst>
          </p:cNvPr>
          <p:cNvCxnSpPr>
            <a:cxnSpLocks/>
            <a:stCxn id="21" idx="3"/>
            <a:endCxn id="13" idx="2"/>
          </p:cNvCxnSpPr>
          <p:nvPr/>
        </p:nvCxnSpPr>
        <p:spPr>
          <a:xfrm flipV="1">
            <a:off x="6647642" y="2411260"/>
            <a:ext cx="0" cy="6427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Top Corners Snipped 97">
            <a:extLst>
              <a:ext uri="{FF2B5EF4-FFF2-40B4-BE49-F238E27FC236}">
                <a16:creationId xmlns:a16="http://schemas.microsoft.com/office/drawing/2014/main" id="{3FCCDB88-140B-F424-4983-A3D969B5E37E}"/>
              </a:ext>
            </a:extLst>
          </p:cNvPr>
          <p:cNvSpPr/>
          <p:nvPr/>
        </p:nvSpPr>
        <p:spPr>
          <a:xfrm>
            <a:off x="6456040" y="3054000"/>
            <a:ext cx="383203" cy="22782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102">
            <a:extLst>
              <a:ext uri="{FF2B5EF4-FFF2-40B4-BE49-F238E27FC236}">
                <a16:creationId xmlns:a16="http://schemas.microsoft.com/office/drawing/2014/main" id="{96FF911F-CAE4-D7EB-B0DB-02B15ED976CF}"/>
              </a:ext>
            </a:extLst>
          </p:cNvPr>
          <p:cNvSpPr/>
          <p:nvPr/>
        </p:nvSpPr>
        <p:spPr>
          <a:xfrm>
            <a:off x="7709645" y="4864453"/>
            <a:ext cx="1060123" cy="62646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105">
            <a:extLst>
              <a:ext uri="{FF2B5EF4-FFF2-40B4-BE49-F238E27FC236}">
                <a16:creationId xmlns:a16="http://schemas.microsoft.com/office/drawing/2014/main" id="{CF6D25D6-FB77-5984-DA95-A955BE59B7CE}"/>
              </a:ext>
            </a:extLst>
          </p:cNvPr>
          <p:cNvSpPr txBox="1"/>
          <p:nvPr/>
        </p:nvSpPr>
        <p:spPr>
          <a:xfrm>
            <a:off x="7673303" y="5050878"/>
            <a:ext cx="1174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Analyzer</a:t>
            </a:r>
          </a:p>
        </p:txBody>
      </p:sp>
      <p:sp>
        <p:nvSpPr>
          <p:cNvPr id="24" name="TextBox 111">
            <a:extLst>
              <a:ext uri="{FF2B5EF4-FFF2-40B4-BE49-F238E27FC236}">
                <a16:creationId xmlns:a16="http://schemas.microsoft.com/office/drawing/2014/main" id="{26B40937-25E4-747D-8766-252976CF55E8}"/>
              </a:ext>
            </a:extLst>
          </p:cNvPr>
          <p:cNvSpPr txBox="1"/>
          <p:nvPr/>
        </p:nvSpPr>
        <p:spPr>
          <a:xfrm rot="5400000">
            <a:off x="5447049" y="3381362"/>
            <a:ext cx="916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ATTN-2</a:t>
            </a:r>
          </a:p>
        </p:txBody>
      </p:sp>
      <p:cxnSp>
        <p:nvCxnSpPr>
          <p:cNvPr id="25" name="Straight Connector 114">
            <a:extLst>
              <a:ext uri="{FF2B5EF4-FFF2-40B4-BE49-F238E27FC236}">
                <a16:creationId xmlns:a16="http://schemas.microsoft.com/office/drawing/2014/main" id="{85608319-17AF-C4F1-1A77-DD8EF8BB2804}"/>
              </a:ext>
            </a:extLst>
          </p:cNvPr>
          <p:cNvCxnSpPr>
            <a:cxnSpLocks/>
          </p:cNvCxnSpPr>
          <p:nvPr/>
        </p:nvCxnSpPr>
        <p:spPr>
          <a:xfrm flipH="1" flipV="1">
            <a:off x="6123098" y="3167912"/>
            <a:ext cx="455886" cy="90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8">
            <a:extLst>
              <a:ext uri="{FF2B5EF4-FFF2-40B4-BE49-F238E27FC236}">
                <a16:creationId xmlns:a16="http://schemas.microsoft.com/office/drawing/2014/main" id="{348BE3F6-E458-D598-7678-96E2016CF094}"/>
              </a:ext>
            </a:extLst>
          </p:cNvPr>
          <p:cNvSpPr/>
          <p:nvPr/>
        </p:nvSpPr>
        <p:spPr>
          <a:xfrm>
            <a:off x="5356604" y="4229391"/>
            <a:ext cx="1099433" cy="62646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120">
            <a:extLst>
              <a:ext uri="{FF2B5EF4-FFF2-40B4-BE49-F238E27FC236}">
                <a16:creationId xmlns:a16="http://schemas.microsoft.com/office/drawing/2014/main" id="{E52A4A49-A771-7F5A-0FB0-C2088FA11884}"/>
              </a:ext>
            </a:extLst>
          </p:cNvPr>
          <p:cNvSpPr txBox="1"/>
          <p:nvPr/>
        </p:nvSpPr>
        <p:spPr>
          <a:xfrm>
            <a:off x="5303912" y="4442946"/>
            <a:ext cx="1195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USRP – B210</a:t>
            </a:r>
          </a:p>
        </p:txBody>
      </p:sp>
      <p:cxnSp>
        <p:nvCxnSpPr>
          <p:cNvPr id="28" name="Straight Connector 121">
            <a:extLst>
              <a:ext uri="{FF2B5EF4-FFF2-40B4-BE49-F238E27FC236}">
                <a16:creationId xmlns:a16="http://schemas.microsoft.com/office/drawing/2014/main" id="{46A67F90-688F-39A9-8144-51E2F812A633}"/>
              </a:ext>
            </a:extLst>
          </p:cNvPr>
          <p:cNvCxnSpPr>
            <a:cxnSpLocks/>
            <a:stCxn id="26" idx="0"/>
            <a:endCxn id="87" idx="3"/>
          </p:cNvCxnSpPr>
          <p:nvPr/>
        </p:nvCxnSpPr>
        <p:spPr>
          <a:xfrm flipH="1" flipV="1">
            <a:off x="5906320" y="3933060"/>
            <a:ext cx="1" cy="2963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8">
            <a:extLst>
              <a:ext uri="{FF2B5EF4-FFF2-40B4-BE49-F238E27FC236}">
                <a16:creationId xmlns:a16="http://schemas.microsoft.com/office/drawing/2014/main" id="{C43FD6D5-1929-BF7D-107A-9677963ED798}"/>
              </a:ext>
            </a:extLst>
          </p:cNvPr>
          <p:cNvSpPr/>
          <p:nvPr/>
        </p:nvSpPr>
        <p:spPr>
          <a:xfrm>
            <a:off x="3683680" y="3556439"/>
            <a:ext cx="1281901" cy="72960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8D9F990E-F1A7-A859-ED9A-DD21F0AB3B36}"/>
              </a:ext>
            </a:extLst>
          </p:cNvPr>
          <p:cNvSpPr txBox="1"/>
          <p:nvPr/>
        </p:nvSpPr>
        <p:spPr>
          <a:xfrm>
            <a:off x="4049851" y="2116083"/>
            <a:ext cx="856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AP1</a:t>
            </a:r>
          </a:p>
        </p:txBody>
      </p:sp>
      <p:sp>
        <p:nvSpPr>
          <p:cNvPr id="31" name="TextBox 78">
            <a:extLst>
              <a:ext uri="{FF2B5EF4-FFF2-40B4-BE49-F238E27FC236}">
                <a16:creationId xmlns:a16="http://schemas.microsoft.com/office/drawing/2014/main" id="{B83CD314-9395-702C-022D-2CF31E0927CB}"/>
              </a:ext>
            </a:extLst>
          </p:cNvPr>
          <p:cNvSpPr txBox="1"/>
          <p:nvPr/>
        </p:nvSpPr>
        <p:spPr>
          <a:xfrm>
            <a:off x="7281809" y="1569817"/>
            <a:ext cx="8551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ATTN-1</a:t>
            </a:r>
          </a:p>
        </p:txBody>
      </p:sp>
      <p:sp>
        <p:nvSpPr>
          <p:cNvPr id="32" name="TextBox 86">
            <a:extLst>
              <a:ext uri="{FF2B5EF4-FFF2-40B4-BE49-F238E27FC236}">
                <a16:creationId xmlns:a16="http://schemas.microsoft.com/office/drawing/2014/main" id="{56047837-BABD-3F07-6D48-8CAFE948D1BE}"/>
              </a:ext>
            </a:extLst>
          </p:cNvPr>
          <p:cNvSpPr txBox="1"/>
          <p:nvPr/>
        </p:nvSpPr>
        <p:spPr>
          <a:xfrm>
            <a:off x="10025879" y="157781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AP2</a:t>
            </a:r>
          </a:p>
        </p:txBody>
      </p:sp>
      <p:sp>
        <p:nvSpPr>
          <p:cNvPr id="33" name="TextBox 135">
            <a:extLst>
              <a:ext uri="{FF2B5EF4-FFF2-40B4-BE49-F238E27FC236}">
                <a16:creationId xmlns:a16="http://schemas.microsoft.com/office/drawing/2014/main" id="{9EAAD994-AFA1-1C4C-4E1C-07CCA2089962}"/>
              </a:ext>
            </a:extLst>
          </p:cNvPr>
          <p:cNvSpPr txBox="1"/>
          <p:nvPr/>
        </p:nvSpPr>
        <p:spPr>
          <a:xfrm>
            <a:off x="3820784" y="1392494"/>
            <a:ext cx="2005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⑫ </a:t>
            </a: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Isolation Chamber</a:t>
            </a:r>
          </a:p>
        </p:txBody>
      </p:sp>
      <p:sp>
        <p:nvSpPr>
          <p:cNvPr id="34" name="TextBox 136">
            <a:extLst>
              <a:ext uri="{FF2B5EF4-FFF2-40B4-BE49-F238E27FC236}">
                <a16:creationId xmlns:a16="http://schemas.microsoft.com/office/drawing/2014/main" id="{056D7C4C-D140-0D50-512D-C50E45E47A6A}"/>
              </a:ext>
            </a:extLst>
          </p:cNvPr>
          <p:cNvSpPr txBox="1"/>
          <p:nvPr/>
        </p:nvSpPr>
        <p:spPr>
          <a:xfrm>
            <a:off x="3851647" y="3813114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 PC-1</a:t>
            </a:r>
          </a:p>
        </p:txBody>
      </p:sp>
      <p:cxnSp>
        <p:nvCxnSpPr>
          <p:cNvPr id="35" name="Connector: Elbow 138">
            <a:extLst>
              <a:ext uri="{FF2B5EF4-FFF2-40B4-BE49-F238E27FC236}">
                <a16:creationId xmlns:a16="http://schemas.microsoft.com/office/drawing/2014/main" id="{3E623B68-1196-FBAA-B97E-E58B48AF8B4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50584" y="1051863"/>
            <a:ext cx="1660482" cy="3348672"/>
          </a:xfrm>
          <a:prstGeom prst="bentConnector3">
            <a:avLst>
              <a:gd name="adj1" fmla="val 43615"/>
            </a:avLst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142">
            <a:extLst>
              <a:ext uri="{FF2B5EF4-FFF2-40B4-BE49-F238E27FC236}">
                <a16:creationId xmlns:a16="http://schemas.microsoft.com/office/drawing/2014/main" id="{168D99CF-92B4-D474-33F8-320485E07EF2}"/>
              </a:ext>
            </a:extLst>
          </p:cNvPr>
          <p:cNvCxnSpPr>
            <a:cxnSpLocks/>
            <a:stCxn id="29" idx="3"/>
            <a:endCxn id="87" idx="2"/>
          </p:cNvCxnSpPr>
          <p:nvPr/>
        </p:nvCxnSpPr>
        <p:spPr>
          <a:xfrm flipV="1">
            <a:off x="4965581" y="3466572"/>
            <a:ext cx="731709" cy="454669"/>
          </a:xfrm>
          <a:prstGeom prst="bentConnector3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145">
            <a:extLst>
              <a:ext uri="{FF2B5EF4-FFF2-40B4-BE49-F238E27FC236}">
                <a16:creationId xmlns:a16="http://schemas.microsoft.com/office/drawing/2014/main" id="{87DF44BE-9DC7-0793-1D85-7DA23E9B6256}"/>
              </a:ext>
            </a:extLst>
          </p:cNvPr>
          <p:cNvCxnSpPr>
            <a:cxnSpLocks/>
            <a:stCxn id="29" idx="2"/>
            <a:endCxn id="26" idx="1"/>
          </p:cNvCxnSpPr>
          <p:nvPr/>
        </p:nvCxnSpPr>
        <p:spPr>
          <a:xfrm rot="16200000" flipH="1">
            <a:off x="4712328" y="3898345"/>
            <a:ext cx="256579" cy="1031973"/>
          </a:xfrm>
          <a:prstGeom prst="bentConnector2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48">
            <a:extLst>
              <a:ext uri="{FF2B5EF4-FFF2-40B4-BE49-F238E27FC236}">
                <a16:creationId xmlns:a16="http://schemas.microsoft.com/office/drawing/2014/main" id="{4B2E10F4-D5A8-FDF8-A2EF-E835E25BB914}"/>
              </a:ext>
            </a:extLst>
          </p:cNvPr>
          <p:cNvCxnSpPr>
            <a:cxnSpLocks/>
          </p:cNvCxnSpPr>
          <p:nvPr/>
        </p:nvCxnSpPr>
        <p:spPr>
          <a:xfrm>
            <a:off x="4049851" y="2599836"/>
            <a:ext cx="0" cy="95660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50">
            <a:extLst>
              <a:ext uri="{FF2B5EF4-FFF2-40B4-BE49-F238E27FC236}">
                <a16:creationId xmlns:a16="http://schemas.microsoft.com/office/drawing/2014/main" id="{7971C08B-ADF2-9FCA-6876-B5ED88680713}"/>
              </a:ext>
            </a:extLst>
          </p:cNvPr>
          <p:cNvSpPr txBox="1"/>
          <p:nvPr/>
        </p:nvSpPr>
        <p:spPr>
          <a:xfrm rot="5400000">
            <a:off x="7706483" y="3736891"/>
            <a:ext cx="1066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−30 dB ATTN</a:t>
            </a:r>
          </a:p>
        </p:txBody>
      </p:sp>
      <p:sp>
        <p:nvSpPr>
          <p:cNvPr id="40" name="Rectangle 152">
            <a:extLst>
              <a:ext uri="{FF2B5EF4-FFF2-40B4-BE49-F238E27FC236}">
                <a16:creationId xmlns:a16="http://schemas.microsoft.com/office/drawing/2014/main" id="{5CE8ACD4-8E40-EF71-310E-7B485ED5DDE8}"/>
              </a:ext>
            </a:extLst>
          </p:cNvPr>
          <p:cNvSpPr/>
          <p:nvPr/>
        </p:nvSpPr>
        <p:spPr>
          <a:xfrm>
            <a:off x="8030678" y="3363743"/>
            <a:ext cx="418061" cy="99009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1" name="Connector: Elbow 166">
            <a:extLst>
              <a:ext uri="{FF2B5EF4-FFF2-40B4-BE49-F238E27FC236}">
                <a16:creationId xmlns:a16="http://schemas.microsoft.com/office/drawing/2014/main" id="{A9014546-B4D7-A138-BC7C-4658994DB23F}"/>
              </a:ext>
            </a:extLst>
          </p:cNvPr>
          <p:cNvCxnSpPr>
            <a:cxnSpLocks/>
            <a:stCxn id="21" idx="0"/>
            <a:endCxn id="40" idx="0"/>
          </p:cNvCxnSpPr>
          <p:nvPr/>
        </p:nvCxnSpPr>
        <p:spPr>
          <a:xfrm>
            <a:off x="6839243" y="3167912"/>
            <a:ext cx="1400466" cy="195831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173">
            <a:extLst>
              <a:ext uri="{FF2B5EF4-FFF2-40B4-BE49-F238E27FC236}">
                <a16:creationId xmlns:a16="http://schemas.microsoft.com/office/drawing/2014/main" id="{7A775E71-1EB1-0353-9EA2-ABC3842B5ED3}"/>
              </a:ext>
            </a:extLst>
          </p:cNvPr>
          <p:cNvCxnSpPr>
            <a:cxnSpLocks/>
            <a:stCxn id="40" idx="2"/>
            <a:endCxn id="22" idx="0"/>
          </p:cNvCxnSpPr>
          <p:nvPr/>
        </p:nvCxnSpPr>
        <p:spPr>
          <a:xfrm rot="5400000">
            <a:off x="7984400" y="4609144"/>
            <a:ext cx="510616" cy="2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79">
            <a:extLst>
              <a:ext uri="{FF2B5EF4-FFF2-40B4-BE49-F238E27FC236}">
                <a16:creationId xmlns:a16="http://schemas.microsoft.com/office/drawing/2014/main" id="{1F0659A1-0557-5EEF-4C50-D9E7CE7550C1}"/>
              </a:ext>
            </a:extLst>
          </p:cNvPr>
          <p:cNvSpPr/>
          <p:nvPr/>
        </p:nvSpPr>
        <p:spPr>
          <a:xfrm>
            <a:off x="961139" y="2626498"/>
            <a:ext cx="1828030" cy="34519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44" name="Straight Connector 182">
            <a:extLst>
              <a:ext uri="{FF2B5EF4-FFF2-40B4-BE49-F238E27FC236}">
                <a16:creationId xmlns:a16="http://schemas.microsoft.com/office/drawing/2014/main" id="{39543E9E-3508-8A72-977C-3F8D0B481C80}"/>
              </a:ext>
            </a:extLst>
          </p:cNvPr>
          <p:cNvCxnSpPr>
            <a:cxnSpLocks/>
          </p:cNvCxnSpPr>
          <p:nvPr/>
        </p:nvCxnSpPr>
        <p:spPr>
          <a:xfrm>
            <a:off x="1061920" y="2880705"/>
            <a:ext cx="461113" cy="31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84">
            <a:extLst>
              <a:ext uri="{FF2B5EF4-FFF2-40B4-BE49-F238E27FC236}">
                <a16:creationId xmlns:a16="http://schemas.microsoft.com/office/drawing/2014/main" id="{29108617-CDB3-CF9D-DE22-0A97541AA7AE}"/>
              </a:ext>
            </a:extLst>
          </p:cNvPr>
          <p:cNvSpPr txBox="1"/>
          <p:nvPr/>
        </p:nvSpPr>
        <p:spPr>
          <a:xfrm>
            <a:off x="1623814" y="2763320"/>
            <a:ext cx="682588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Coaxial</a:t>
            </a:r>
          </a:p>
        </p:txBody>
      </p:sp>
      <p:cxnSp>
        <p:nvCxnSpPr>
          <p:cNvPr id="46" name="Straight Connector 185">
            <a:extLst>
              <a:ext uri="{FF2B5EF4-FFF2-40B4-BE49-F238E27FC236}">
                <a16:creationId xmlns:a16="http://schemas.microsoft.com/office/drawing/2014/main" id="{36B9778B-6959-AA55-6646-2056CC523297}"/>
              </a:ext>
            </a:extLst>
          </p:cNvPr>
          <p:cNvCxnSpPr>
            <a:cxnSpLocks/>
          </p:cNvCxnSpPr>
          <p:nvPr/>
        </p:nvCxnSpPr>
        <p:spPr>
          <a:xfrm>
            <a:off x="1061920" y="3131235"/>
            <a:ext cx="46111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92">
            <a:extLst>
              <a:ext uri="{FF2B5EF4-FFF2-40B4-BE49-F238E27FC236}">
                <a16:creationId xmlns:a16="http://schemas.microsoft.com/office/drawing/2014/main" id="{9FB42150-F9F4-6C56-E45E-15BE542462B2}"/>
              </a:ext>
            </a:extLst>
          </p:cNvPr>
          <p:cNvSpPr txBox="1"/>
          <p:nvPr/>
        </p:nvSpPr>
        <p:spPr>
          <a:xfrm>
            <a:off x="1622548" y="3019090"/>
            <a:ext cx="724788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</a:p>
        </p:txBody>
      </p:sp>
      <p:cxnSp>
        <p:nvCxnSpPr>
          <p:cNvPr id="48" name="Straight Connector 193">
            <a:extLst>
              <a:ext uri="{FF2B5EF4-FFF2-40B4-BE49-F238E27FC236}">
                <a16:creationId xmlns:a16="http://schemas.microsoft.com/office/drawing/2014/main" id="{79A824CB-6067-65BC-BAD4-27104CEFB21C}"/>
              </a:ext>
            </a:extLst>
          </p:cNvPr>
          <p:cNvCxnSpPr>
            <a:cxnSpLocks/>
          </p:cNvCxnSpPr>
          <p:nvPr/>
        </p:nvCxnSpPr>
        <p:spPr>
          <a:xfrm>
            <a:off x="1061920" y="3413838"/>
            <a:ext cx="46111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95">
            <a:extLst>
              <a:ext uri="{FF2B5EF4-FFF2-40B4-BE49-F238E27FC236}">
                <a16:creationId xmlns:a16="http://schemas.microsoft.com/office/drawing/2014/main" id="{509968D2-F51F-20AA-B8F1-7B8BCFB55EE9}"/>
              </a:ext>
            </a:extLst>
          </p:cNvPr>
          <p:cNvSpPr txBox="1"/>
          <p:nvPr/>
        </p:nvSpPr>
        <p:spPr>
          <a:xfrm>
            <a:off x="1622548" y="3302513"/>
            <a:ext cx="504995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USB</a:t>
            </a:r>
          </a:p>
        </p:txBody>
      </p:sp>
      <p:sp>
        <p:nvSpPr>
          <p:cNvPr id="50" name="TextBox 2">
            <a:extLst>
              <a:ext uri="{FF2B5EF4-FFF2-40B4-BE49-F238E27FC236}">
                <a16:creationId xmlns:a16="http://schemas.microsoft.com/office/drawing/2014/main" id="{FDF3BBC7-8D6E-714B-1828-1C2EC961A52E}"/>
              </a:ext>
            </a:extLst>
          </p:cNvPr>
          <p:cNvSpPr txBox="1"/>
          <p:nvPr/>
        </p:nvSpPr>
        <p:spPr>
          <a:xfrm>
            <a:off x="3784373" y="1884898"/>
            <a:ext cx="4261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①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1" name="TextBox 8">
            <a:extLst>
              <a:ext uri="{FF2B5EF4-FFF2-40B4-BE49-F238E27FC236}">
                <a16:creationId xmlns:a16="http://schemas.microsoft.com/office/drawing/2014/main" id="{8381E5BC-E1E0-9FD9-E633-9B6AAB52F08E}"/>
              </a:ext>
            </a:extLst>
          </p:cNvPr>
          <p:cNvSpPr txBox="1"/>
          <p:nvPr/>
        </p:nvSpPr>
        <p:spPr>
          <a:xfrm>
            <a:off x="3631124" y="3571221"/>
            <a:ext cx="7326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②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2" name="TextBox 10">
            <a:extLst>
              <a:ext uri="{FF2B5EF4-FFF2-40B4-BE49-F238E27FC236}">
                <a16:creationId xmlns:a16="http://schemas.microsoft.com/office/drawing/2014/main" id="{AF0E89D9-9FB4-32A1-9D82-62CF82C0DFAE}"/>
              </a:ext>
            </a:extLst>
          </p:cNvPr>
          <p:cNvSpPr txBox="1"/>
          <p:nvPr/>
        </p:nvSpPr>
        <p:spPr>
          <a:xfrm>
            <a:off x="9702209" y="2830306"/>
            <a:ext cx="683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③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3" name="TextBox 12">
            <a:extLst>
              <a:ext uri="{FF2B5EF4-FFF2-40B4-BE49-F238E27FC236}">
                <a16:creationId xmlns:a16="http://schemas.microsoft.com/office/drawing/2014/main" id="{6D65220A-A37B-8D9C-DB7E-486C267640F4}"/>
              </a:ext>
            </a:extLst>
          </p:cNvPr>
          <p:cNvSpPr txBox="1"/>
          <p:nvPr/>
        </p:nvSpPr>
        <p:spPr>
          <a:xfrm>
            <a:off x="9695099" y="1337349"/>
            <a:ext cx="3996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④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4" name="TextBox 14">
            <a:extLst>
              <a:ext uri="{FF2B5EF4-FFF2-40B4-BE49-F238E27FC236}">
                <a16:creationId xmlns:a16="http://schemas.microsoft.com/office/drawing/2014/main" id="{093C2259-EBCA-3922-6BF9-24775C84500C}"/>
              </a:ext>
            </a:extLst>
          </p:cNvPr>
          <p:cNvSpPr txBox="1"/>
          <p:nvPr/>
        </p:nvSpPr>
        <p:spPr>
          <a:xfrm>
            <a:off x="5303917" y="4202628"/>
            <a:ext cx="369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⑤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EE8EA76D-A637-E3E3-7F24-D0861E1E9EB5}"/>
              </a:ext>
            </a:extLst>
          </p:cNvPr>
          <p:cNvSpPr txBox="1"/>
          <p:nvPr/>
        </p:nvSpPr>
        <p:spPr>
          <a:xfrm>
            <a:off x="6008074" y="1842041"/>
            <a:ext cx="3301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⑥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6" name="TextBox 20">
            <a:extLst>
              <a:ext uri="{FF2B5EF4-FFF2-40B4-BE49-F238E27FC236}">
                <a16:creationId xmlns:a16="http://schemas.microsoft.com/office/drawing/2014/main" id="{24AD0FB1-9A41-69F5-812D-2145E781AB47}"/>
              </a:ext>
            </a:extLst>
          </p:cNvPr>
          <p:cNvSpPr txBox="1"/>
          <p:nvPr/>
        </p:nvSpPr>
        <p:spPr>
          <a:xfrm>
            <a:off x="6812645" y="2115372"/>
            <a:ext cx="330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⑦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7" name="TextBox 22">
            <a:extLst>
              <a:ext uri="{FF2B5EF4-FFF2-40B4-BE49-F238E27FC236}">
                <a16:creationId xmlns:a16="http://schemas.microsoft.com/office/drawing/2014/main" id="{59640CDB-A839-F98A-A50D-DFB0B3F35B0F}"/>
              </a:ext>
            </a:extLst>
          </p:cNvPr>
          <p:cNvSpPr txBox="1"/>
          <p:nvPr/>
        </p:nvSpPr>
        <p:spPr>
          <a:xfrm>
            <a:off x="6582101" y="3282027"/>
            <a:ext cx="317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⑧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8" name="TextBox 24">
            <a:extLst>
              <a:ext uri="{FF2B5EF4-FFF2-40B4-BE49-F238E27FC236}">
                <a16:creationId xmlns:a16="http://schemas.microsoft.com/office/drawing/2014/main" id="{E292AAA8-A4FB-B98E-C1C4-5B76607D9DD8}"/>
              </a:ext>
            </a:extLst>
          </p:cNvPr>
          <p:cNvSpPr txBox="1"/>
          <p:nvPr/>
        </p:nvSpPr>
        <p:spPr>
          <a:xfrm>
            <a:off x="7094143" y="1496666"/>
            <a:ext cx="317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⑨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9" name="TextBox 26">
            <a:extLst>
              <a:ext uri="{FF2B5EF4-FFF2-40B4-BE49-F238E27FC236}">
                <a16:creationId xmlns:a16="http://schemas.microsoft.com/office/drawing/2014/main" id="{99D4FA94-8FDD-FDF1-D217-551205220185}"/>
              </a:ext>
            </a:extLst>
          </p:cNvPr>
          <p:cNvSpPr txBox="1"/>
          <p:nvPr/>
        </p:nvSpPr>
        <p:spPr>
          <a:xfrm>
            <a:off x="7656058" y="4859013"/>
            <a:ext cx="374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⑪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0" name="Rectangle: Top Corners Snipped 1">
            <a:extLst>
              <a:ext uri="{FF2B5EF4-FFF2-40B4-BE49-F238E27FC236}">
                <a16:creationId xmlns:a16="http://schemas.microsoft.com/office/drawing/2014/main" id="{5ED5E0DC-53BF-25BF-90FE-8C0A9D5212A2}"/>
              </a:ext>
            </a:extLst>
          </p:cNvPr>
          <p:cNvSpPr/>
          <p:nvPr/>
        </p:nvSpPr>
        <p:spPr>
          <a:xfrm rot="16200000">
            <a:off x="1655260" y="4207319"/>
            <a:ext cx="352451" cy="24770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61" name="Straight Arrow Connector 9">
            <a:extLst>
              <a:ext uri="{FF2B5EF4-FFF2-40B4-BE49-F238E27FC236}">
                <a16:creationId xmlns:a16="http://schemas.microsoft.com/office/drawing/2014/main" id="{9E8659FA-4818-314E-AFDA-428C84AEFD2D}"/>
              </a:ext>
            </a:extLst>
          </p:cNvPr>
          <p:cNvCxnSpPr/>
          <p:nvPr/>
        </p:nvCxnSpPr>
        <p:spPr>
          <a:xfrm>
            <a:off x="2023739" y="4154944"/>
            <a:ext cx="0" cy="3524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11">
            <a:extLst>
              <a:ext uri="{FF2B5EF4-FFF2-40B4-BE49-F238E27FC236}">
                <a16:creationId xmlns:a16="http://schemas.microsoft.com/office/drawing/2014/main" id="{B67FEABA-B5B5-ADDF-E9BE-FEC93C01452F}"/>
              </a:ext>
            </a:extLst>
          </p:cNvPr>
          <p:cNvSpPr txBox="1"/>
          <p:nvPr/>
        </p:nvSpPr>
        <p:spPr>
          <a:xfrm>
            <a:off x="2096568" y="4188430"/>
            <a:ext cx="665005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1100">
                <a:solidFill>
                  <a:schemeClr val="tx1"/>
                </a:solidFill>
              </a:rPr>
              <a:t>30 dB</a:t>
            </a:r>
          </a:p>
        </p:txBody>
      </p:sp>
      <p:cxnSp>
        <p:nvCxnSpPr>
          <p:cNvPr id="63" name="Straight Arrow Connector 15">
            <a:extLst>
              <a:ext uri="{FF2B5EF4-FFF2-40B4-BE49-F238E27FC236}">
                <a16:creationId xmlns:a16="http://schemas.microsoft.com/office/drawing/2014/main" id="{92F6F6BD-2017-BA79-EAA3-1171F3BD69F7}"/>
              </a:ext>
            </a:extLst>
          </p:cNvPr>
          <p:cNvCxnSpPr/>
          <p:nvPr/>
        </p:nvCxnSpPr>
        <p:spPr>
          <a:xfrm flipH="1">
            <a:off x="1622038" y="4046341"/>
            <a:ext cx="209448" cy="2021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21">
            <a:extLst>
              <a:ext uri="{FF2B5EF4-FFF2-40B4-BE49-F238E27FC236}">
                <a16:creationId xmlns:a16="http://schemas.microsoft.com/office/drawing/2014/main" id="{79073899-05A3-DFDF-ABB8-81C36FA9489C}"/>
              </a:ext>
            </a:extLst>
          </p:cNvPr>
          <p:cNvCxnSpPr/>
          <p:nvPr/>
        </p:nvCxnSpPr>
        <p:spPr>
          <a:xfrm>
            <a:off x="1622038" y="4412698"/>
            <a:ext cx="209448" cy="2088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23">
            <a:extLst>
              <a:ext uri="{FF2B5EF4-FFF2-40B4-BE49-F238E27FC236}">
                <a16:creationId xmlns:a16="http://schemas.microsoft.com/office/drawing/2014/main" id="{4DFA1041-6538-781E-B3A1-B280C919FD69}"/>
              </a:ext>
            </a:extLst>
          </p:cNvPr>
          <p:cNvSpPr txBox="1"/>
          <p:nvPr/>
        </p:nvSpPr>
        <p:spPr>
          <a:xfrm rot="18661372">
            <a:off x="1263611" y="3894510"/>
            <a:ext cx="587638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1100">
                <a:solidFill>
                  <a:schemeClr val="tx1"/>
                </a:solidFill>
              </a:rPr>
              <a:t>3 dB</a:t>
            </a:r>
          </a:p>
        </p:txBody>
      </p:sp>
      <p:sp>
        <p:nvSpPr>
          <p:cNvPr id="66" name="TextBox 25">
            <a:extLst>
              <a:ext uri="{FF2B5EF4-FFF2-40B4-BE49-F238E27FC236}">
                <a16:creationId xmlns:a16="http://schemas.microsoft.com/office/drawing/2014/main" id="{9AB19545-4364-B84B-8548-7E69EEF85EE6}"/>
              </a:ext>
            </a:extLst>
          </p:cNvPr>
          <p:cNvSpPr txBox="1"/>
          <p:nvPr/>
        </p:nvSpPr>
        <p:spPr>
          <a:xfrm rot="13599951" flipH="1" flipV="1">
            <a:off x="1254237" y="4506654"/>
            <a:ext cx="587638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1100">
                <a:solidFill>
                  <a:schemeClr val="tx1"/>
                </a:solidFill>
              </a:rPr>
              <a:t>3 dB</a:t>
            </a:r>
          </a:p>
        </p:txBody>
      </p:sp>
      <p:sp>
        <p:nvSpPr>
          <p:cNvPr id="67" name="TextBox 7">
            <a:extLst>
              <a:ext uri="{FF2B5EF4-FFF2-40B4-BE49-F238E27FC236}">
                <a16:creationId xmlns:a16="http://schemas.microsoft.com/office/drawing/2014/main" id="{9C1D3D76-C5B5-F38F-A957-E9B170CA5EE3}"/>
              </a:ext>
            </a:extLst>
          </p:cNvPr>
          <p:cNvSpPr txBox="1"/>
          <p:nvPr/>
        </p:nvSpPr>
        <p:spPr>
          <a:xfrm>
            <a:off x="5625318" y="3000081"/>
            <a:ext cx="3170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⑩</a:t>
            </a:r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68" name="Straight Connector 3">
            <a:extLst>
              <a:ext uri="{FF2B5EF4-FFF2-40B4-BE49-F238E27FC236}">
                <a16:creationId xmlns:a16="http://schemas.microsoft.com/office/drawing/2014/main" id="{30168988-12AE-E545-5F62-6EB645F06953}"/>
              </a:ext>
            </a:extLst>
          </p:cNvPr>
          <p:cNvCxnSpPr>
            <a:cxnSpLocks/>
          </p:cNvCxnSpPr>
          <p:nvPr/>
        </p:nvCxnSpPr>
        <p:spPr>
          <a:xfrm>
            <a:off x="5097771" y="2345437"/>
            <a:ext cx="82571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: Top Corners Snipped 19">
            <a:extLst>
              <a:ext uri="{FF2B5EF4-FFF2-40B4-BE49-F238E27FC236}">
                <a16:creationId xmlns:a16="http://schemas.microsoft.com/office/drawing/2014/main" id="{375652E8-9120-10C8-B2BD-121CA460823E}"/>
              </a:ext>
            </a:extLst>
          </p:cNvPr>
          <p:cNvSpPr/>
          <p:nvPr/>
        </p:nvSpPr>
        <p:spPr>
          <a:xfrm rot="16200000">
            <a:off x="1655260" y="5319126"/>
            <a:ext cx="352451" cy="247701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TextBox 27">
            <a:extLst>
              <a:ext uri="{FF2B5EF4-FFF2-40B4-BE49-F238E27FC236}">
                <a16:creationId xmlns:a16="http://schemas.microsoft.com/office/drawing/2014/main" id="{AD49F787-EC92-7A6B-B8C7-E98A4B4D7BE0}"/>
              </a:ext>
            </a:extLst>
          </p:cNvPr>
          <p:cNvSpPr txBox="1"/>
          <p:nvPr/>
        </p:nvSpPr>
        <p:spPr>
          <a:xfrm>
            <a:off x="2031982" y="5299233"/>
            <a:ext cx="665005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−24 dB</a:t>
            </a:r>
          </a:p>
        </p:txBody>
      </p:sp>
      <p:cxnSp>
        <p:nvCxnSpPr>
          <p:cNvPr id="71" name="Straight Arrow Connector 28">
            <a:extLst>
              <a:ext uri="{FF2B5EF4-FFF2-40B4-BE49-F238E27FC236}">
                <a16:creationId xmlns:a16="http://schemas.microsoft.com/office/drawing/2014/main" id="{135C6214-307C-FA39-8472-DB51A799EE83}"/>
              </a:ext>
            </a:extLst>
          </p:cNvPr>
          <p:cNvCxnSpPr/>
          <p:nvPr/>
        </p:nvCxnSpPr>
        <p:spPr>
          <a:xfrm>
            <a:off x="2022108" y="5266751"/>
            <a:ext cx="0" cy="3524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29">
            <a:extLst>
              <a:ext uri="{FF2B5EF4-FFF2-40B4-BE49-F238E27FC236}">
                <a16:creationId xmlns:a16="http://schemas.microsoft.com/office/drawing/2014/main" id="{760E8FE6-2CE8-ACFA-1655-48FFD3CF0FAE}"/>
              </a:ext>
            </a:extLst>
          </p:cNvPr>
          <p:cNvCxnSpPr>
            <a:cxnSpLocks/>
          </p:cNvCxnSpPr>
          <p:nvPr/>
        </p:nvCxnSpPr>
        <p:spPr>
          <a:xfrm flipH="1">
            <a:off x="1636050" y="5170937"/>
            <a:ext cx="209448" cy="2021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30">
            <a:extLst>
              <a:ext uri="{FF2B5EF4-FFF2-40B4-BE49-F238E27FC236}">
                <a16:creationId xmlns:a16="http://schemas.microsoft.com/office/drawing/2014/main" id="{1ADBBF97-B83C-557A-E060-37E8A88FA494}"/>
              </a:ext>
            </a:extLst>
          </p:cNvPr>
          <p:cNvCxnSpPr/>
          <p:nvPr/>
        </p:nvCxnSpPr>
        <p:spPr>
          <a:xfrm>
            <a:off x="1601437" y="5496524"/>
            <a:ext cx="209448" cy="2088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31">
            <a:extLst>
              <a:ext uri="{FF2B5EF4-FFF2-40B4-BE49-F238E27FC236}">
                <a16:creationId xmlns:a16="http://schemas.microsoft.com/office/drawing/2014/main" id="{2E2E7B45-9065-57FA-C73B-8734A4F36639}"/>
              </a:ext>
            </a:extLst>
          </p:cNvPr>
          <p:cNvSpPr txBox="1"/>
          <p:nvPr/>
        </p:nvSpPr>
        <p:spPr>
          <a:xfrm rot="18661372">
            <a:off x="1183814" y="5053022"/>
            <a:ext cx="703688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−1.3 dB</a:t>
            </a:r>
          </a:p>
        </p:txBody>
      </p:sp>
      <p:sp>
        <p:nvSpPr>
          <p:cNvPr id="75" name="TextBox 33">
            <a:extLst>
              <a:ext uri="{FF2B5EF4-FFF2-40B4-BE49-F238E27FC236}">
                <a16:creationId xmlns:a16="http://schemas.microsoft.com/office/drawing/2014/main" id="{50500ACB-463B-DBA7-BFFB-CA07F1141621}"/>
              </a:ext>
            </a:extLst>
          </p:cNvPr>
          <p:cNvSpPr txBox="1"/>
          <p:nvPr/>
        </p:nvSpPr>
        <p:spPr>
          <a:xfrm rot="13599951" flipH="1" flipV="1">
            <a:off x="1240751" y="5580566"/>
            <a:ext cx="703688" cy="286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−1.3 dB</a:t>
            </a:r>
          </a:p>
        </p:txBody>
      </p:sp>
      <p:cxnSp>
        <p:nvCxnSpPr>
          <p:cNvPr id="76" name="Straight Connector 34">
            <a:extLst>
              <a:ext uri="{FF2B5EF4-FFF2-40B4-BE49-F238E27FC236}">
                <a16:creationId xmlns:a16="http://schemas.microsoft.com/office/drawing/2014/main" id="{DDB97BF7-F056-6979-9D6B-CDDD9CBF569D}"/>
              </a:ext>
            </a:extLst>
          </p:cNvPr>
          <p:cNvCxnSpPr>
            <a:cxnSpLocks/>
          </p:cNvCxnSpPr>
          <p:nvPr/>
        </p:nvCxnSpPr>
        <p:spPr>
          <a:xfrm>
            <a:off x="5097771" y="2153259"/>
            <a:ext cx="82571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62">
            <a:extLst>
              <a:ext uri="{FF2B5EF4-FFF2-40B4-BE49-F238E27FC236}">
                <a16:creationId xmlns:a16="http://schemas.microsoft.com/office/drawing/2014/main" id="{8D1B6F39-B518-85BF-9F14-704FBC8AD214}"/>
              </a:ext>
            </a:extLst>
          </p:cNvPr>
          <p:cNvCxnSpPr>
            <a:cxnSpLocks/>
          </p:cNvCxnSpPr>
          <p:nvPr/>
        </p:nvCxnSpPr>
        <p:spPr>
          <a:xfrm flipV="1">
            <a:off x="6721537" y="1699505"/>
            <a:ext cx="0" cy="3686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103">
            <a:extLst>
              <a:ext uri="{FF2B5EF4-FFF2-40B4-BE49-F238E27FC236}">
                <a16:creationId xmlns:a16="http://schemas.microsoft.com/office/drawing/2014/main" id="{68C9144D-B880-4253-FEE6-F7015B0FD426}"/>
              </a:ext>
            </a:extLst>
          </p:cNvPr>
          <p:cNvCxnSpPr>
            <a:cxnSpLocks/>
          </p:cNvCxnSpPr>
          <p:nvPr/>
        </p:nvCxnSpPr>
        <p:spPr>
          <a:xfrm flipH="1">
            <a:off x="9278633" y="1389385"/>
            <a:ext cx="4685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106">
            <a:extLst>
              <a:ext uri="{FF2B5EF4-FFF2-40B4-BE49-F238E27FC236}">
                <a16:creationId xmlns:a16="http://schemas.microsoft.com/office/drawing/2014/main" id="{CBFC2DD4-5A1B-C58D-D3F1-5C7964C9E18D}"/>
              </a:ext>
            </a:extLst>
          </p:cNvPr>
          <p:cNvCxnSpPr>
            <a:cxnSpLocks/>
          </p:cNvCxnSpPr>
          <p:nvPr/>
        </p:nvCxnSpPr>
        <p:spPr>
          <a:xfrm flipH="1">
            <a:off x="9340217" y="1599217"/>
            <a:ext cx="4062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107">
            <a:extLst>
              <a:ext uri="{FF2B5EF4-FFF2-40B4-BE49-F238E27FC236}">
                <a16:creationId xmlns:a16="http://schemas.microsoft.com/office/drawing/2014/main" id="{2DFC0511-A6C1-D546-38C6-8C923366043C}"/>
              </a:ext>
            </a:extLst>
          </p:cNvPr>
          <p:cNvCxnSpPr>
            <a:cxnSpLocks/>
          </p:cNvCxnSpPr>
          <p:nvPr/>
        </p:nvCxnSpPr>
        <p:spPr>
          <a:xfrm flipH="1">
            <a:off x="9340216" y="1767643"/>
            <a:ext cx="4062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115">
            <a:extLst>
              <a:ext uri="{FF2B5EF4-FFF2-40B4-BE49-F238E27FC236}">
                <a16:creationId xmlns:a16="http://schemas.microsoft.com/office/drawing/2014/main" id="{2EE2651A-2CEE-1B79-6DC0-4551576ABC76}"/>
              </a:ext>
            </a:extLst>
          </p:cNvPr>
          <p:cNvCxnSpPr>
            <a:cxnSpLocks/>
          </p:cNvCxnSpPr>
          <p:nvPr/>
        </p:nvCxnSpPr>
        <p:spPr>
          <a:xfrm flipH="1">
            <a:off x="9264774" y="2001226"/>
            <a:ext cx="46850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17">
            <a:extLst>
              <a:ext uri="{FF2B5EF4-FFF2-40B4-BE49-F238E27FC236}">
                <a16:creationId xmlns:a16="http://schemas.microsoft.com/office/drawing/2014/main" id="{DAF1E5FF-DE90-9BF0-B7E3-DAFD561116FF}"/>
              </a:ext>
            </a:extLst>
          </p:cNvPr>
          <p:cNvCxnSpPr>
            <a:cxnSpLocks/>
          </p:cNvCxnSpPr>
          <p:nvPr/>
        </p:nvCxnSpPr>
        <p:spPr>
          <a:xfrm>
            <a:off x="9275814" y="1383410"/>
            <a:ext cx="3076" cy="1811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: Top Corners Snipped 16">
            <a:extLst>
              <a:ext uri="{FF2B5EF4-FFF2-40B4-BE49-F238E27FC236}">
                <a16:creationId xmlns:a16="http://schemas.microsoft.com/office/drawing/2014/main" id="{A29A5441-21C1-DA96-EA62-0B5F61760169}"/>
              </a:ext>
            </a:extLst>
          </p:cNvPr>
          <p:cNvSpPr/>
          <p:nvPr/>
        </p:nvSpPr>
        <p:spPr>
          <a:xfrm rot="5400000">
            <a:off x="5871113" y="2111184"/>
            <a:ext cx="352451" cy="247701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4" name="Straight Connector 123">
            <a:extLst>
              <a:ext uri="{FF2B5EF4-FFF2-40B4-BE49-F238E27FC236}">
                <a16:creationId xmlns:a16="http://schemas.microsoft.com/office/drawing/2014/main" id="{286B0DFD-DAAC-AE3D-D65D-C05A0A48F859}"/>
              </a:ext>
            </a:extLst>
          </p:cNvPr>
          <p:cNvCxnSpPr>
            <a:cxnSpLocks/>
          </p:cNvCxnSpPr>
          <p:nvPr/>
        </p:nvCxnSpPr>
        <p:spPr>
          <a:xfrm>
            <a:off x="9263236" y="1827749"/>
            <a:ext cx="3076" cy="1811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Top Corners Snipped 80">
            <a:extLst>
              <a:ext uri="{FF2B5EF4-FFF2-40B4-BE49-F238E27FC236}">
                <a16:creationId xmlns:a16="http://schemas.microsoft.com/office/drawing/2014/main" id="{2BAE81EE-6AC2-BDA1-6C2C-DD1AF95EB99F}"/>
              </a:ext>
            </a:extLst>
          </p:cNvPr>
          <p:cNvSpPr/>
          <p:nvPr/>
        </p:nvSpPr>
        <p:spPr>
          <a:xfrm rot="16200000">
            <a:off x="9040822" y="1575654"/>
            <a:ext cx="352451" cy="247701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6" name="Straight Connector 125">
            <a:extLst>
              <a:ext uri="{FF2B5EF4-FFF2-40B4-BE49-F238E27FC236}">
                <a16:creationId xmlns:a16="http://schemas.microsoft.com/office/drawing/2014/main" id="{B58B72F6-1E18-6F01-31C1-0E04742BE93E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0385456" y="2078283"/>
            <a:ext cx="1957" cy="74855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110">
            <a:extLst>
              <a:ext uri="{FF2B5EF4-FFF2-40B4-BE49-F238E27FC236}">
                <a16:creationId xmlns:a16="http://schemas.microsoft.com/office/drawing/2014/main" id="{C2B2A0C3-FDB2-B556-841B-15272C7349D1}"/>
              </a:ext>
            </a:extLst>
          </p:cNvPr>
          <p:cNvSpPr/>
          <p:nvPr/>
        </p:nvSpPr>
        <p:spPr>
          <a:xfrm rot="5400000">
            <a:off x="5439832" y="3257542"/>
            <a:ext cx="932976" cy="4180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TextBox 6">
            <a:extLst>
              <a:ext uri="{FF2B5EF4-FFF2-40B4-BE49-F238E27FC236}">
                <a16:creationId xmlns:a16="http://schemas.microsoft.com/office/drawing/2014/main" id="{1EB5D3BD-485A-FAFF-3D07-C78CF70BC557}"/>
              </a:ext>
            </a:extLst>
          </p:cNvPr>
          <p:cNvSpPr txBox="1"/>
          <p:nvPr/>
        </p:nvSpPr>
        <p:spPr>
          <a:xfrm>
            <a:off x="9016442" y="1015880"/>
            <a:ext cx="399668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⑬ </a:t>
            </a:r>
            <a:endParaRPr lang="en-US">
              <a:solidFill>
                <a:schemeClr val="tx1"/>
              </a:solidFill>
              <a:ea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375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F2590-DF86-8EAE-D061-3833FBAB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611345"/>
          </a:xfrm>
        </p:spPr>
        <p:txBody>
          <a:bodyPr/>
          <a:lstStyle/>
          <a:p>
            <a:r>
              <a:rPr lang="en-US"/>
              <a:t>Impact on transmitting vs. receiving side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A0254F-8AF4-E345-3280-0E92A2A13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5157192"/>
            <a:ext cx="5077884" cy="93722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Test signal added to traffic source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/>
              <a:t>Analyzing energy detection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F6321B-ADDA-4074-410A-D1EDBAAB9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4" y="5157192"/>
            <a:ext cx="5080000" cy="93722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Interference signal added to traffic sink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/>
              <a:t>Analyzing robustness of receiver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6E75E2-20A1-C72D-B8C2-C22C0F8BEAC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AB0D82-0781-0274-0823-F3C9E1B62EF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9B9694-80F4-5F35-2C21-6C99589DBE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8" name="Picture 13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545AF8DD-FDFB-CDBA-FFB4-47A9B564A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25" y="1940556"/>
            <a:ext cx="4806950" cy="3060700"/>
          </a:xfrm>
          <a:prstGeom prst="rect">
            <a:avLst/>
          </a:prstGeom>
        </p:spPr>
      </p:pic>
      <p:pic>
        <p:nvPicPr>
          <p:cNvPr id="9" name="Picture 3" descr="A diagram of a computer&#10;&#10;Description automatically generated">
            <a:extLst>
              <a:ext uri="{FF2B5EF4-FFF2-40B4-BE49-F238E27FC236}">
                <a16:creationId xmlns:a16="http://schemas.microsoft.com/office/drawing/2014/main" id="{D572A795-95EE-1A41-FEE8-6BF7B36AB3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93" t="-118" r="683" b="726"/>
          <a:stretch/>
        </p:blipFill>
        <p:spPr>
          <a:xfrm>
            <a:off x="5998211" y="1947859"/>
            <a:ext cx="5186683" cy="3209333"/>
          </a:xfrm>
          <a:prstGeom prst="rect">
            <a:avLst/>
          </a:prstGeom>
        </p:spPr>
      </p:pic>
      <p:pic>
        <p:nvPicPr>
          <p:cNvPr id="10" name="Picture 6" descr="A red rectangle with blue lines&#10;&#10;Description automatically generated">
            <a:extLst>
              <a:ext uri="{FF2B5EF4-FFF2-40B4-BE49-F238E27FC236}">
                <a16:creationId xmlns:a16="http://schemas.microsoft.com/office/drawing/2014/main" id="{6DCC3E7D-E269-970D-327D-8CE462B1C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20000">
            <a:off x="7719246" y="3363415"/>
            <a:ext cx="2549149" cy="397306"/>
          </a:xfrm>
          <a:prstGeom prst="rect">
            <a:avLst/>
          </a:prstGeom>
        </p:spPr>
      </p:pic>
      <p:pic>
        <p:nvPicPr>
          <p:cNvPr id="11" name="Picture 7" descr="A red rectangle with blue lines&#10;&#10;Description automatically generated">
            <a:extLst>
              <a:ext uri="{FF2B5EF4-FFF2-40B4-BE49-F238E27FC236}">
                <a16:creationId xmlns:a16="http://schemas.microsoft.com/office/drawing/2014/main" id="{967B334E-C3CE-A50F-605D-C5BFC9244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460000">
            <a:off x="1600898" y="3328495"/>
            <a:ext cx="1296370" cy="306900"/>
          </a:xfrm>
          <a:prstGeom prst="rect">
            <a:avLst/>
          </a:prstGeom>
        </p:spPr>
      </p:pic>
      <p:pic>
        <p:nvPicPr>
          <p:cNvPr id="12" name="Picture 11" descr="A black background with blue and green lines&#10;&#10;Description automatically generated">
            <a:extLst>
              <a:ext uri="{FF2B5EF4-FFF2-40B4-BE49-F238E27FC236}">
                <a16:creationId xmlns:a16="http://schemas.microsoft.com/office/drawing/2014/main" id="{EF6F9CE8-2BF6-D2FA-6326-B6CACB07F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2288" y="1573174"/>
            <a:ext cx="3590925" cy="714375"/>
          </a:xfrm>
          <a:prstGeom prst="rect">
            <a:avLst/>
          </a:prstGeom>
        </p:spPr>
      </p:pic>
      <p:pic>
        <p:nvPicPr>
          <p:cNvPr id="13" name="Picture 12" descr="A black background with blue and green lines&#10;&#10;Description automatically generated">
            <a:extLst>
              <a:ext uri="{FF2B5EF4-FFF2-40B4-BE49-F238E27FC236}">
                <a16:creationId xmlns:a16="http://schemas.microsoft.com/office/drawing/2014/main" id="{FA23437C-C950-BCE4-0DA8-54B6943A8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2859" y="1407120"/>
            <a:ext cx="4314825" cy="65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8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2B32C22-C2D4-198B-095A-7661EB92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Testbed settings (1)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A9AA1AA-EE6E-B3B5-11AA-E6E673D7B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180000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All measurements rely on conducted setups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Provides for a high isolation against external factors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Additionally, equipment is operated within a Radio Frequency (RF) isolation chamber</a:t>
            </a:r>
            <a:endParaRPr lang="en-US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Devices are operated on IEEE 802.11 5 GHz channel 36 (f</a:t>
            </a:r>
            <a:r>
              <a:rPr lang="en-US" baseline="-25000"/>
              <a:t>c</a:t>
            </a:r>
            <a:r>
              <a:rPr lang="en-US"/>
              <a:t> = 5180 MHz)</a:t>
            </a:r>
            <a:endParaRPr lang="en-US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The Ettus Research USRP B210 Software Defined Radio (SDR) is used to generate arbitrary test signals</a:t>
            </a:r>
            <a:br>
              <a:rPr lang="en-US"/>
            </a:br>
            <a:endParaRPr lang="en-US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We observe the performance of an IEEE 802.11 link between a transmitting and a receiving device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We use iperf3 to offer UDP traffic to the transmitting device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Therefore, the receiving device does not transmit data packets and limits itself to transmitting Control frames (e. g. IEEE 802.11 ACK) and necessary Management frames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When using </a:t>
            </a:r>
            <a:r>
              <a:rPr lang="en-US" err="1">
                <a:cs typeface="Times New Roman"/>
              </a:rPr>
              <a:t>OpenWRT</a:t>
            </a:r>
            <a:r>
              <a:rPr lang="en-US">
                <a:cs typeface="Times New Roman"/>
              </a:rPr>
              <a:t> between devices with different chipset vendors, iperf3 is run on the receiving device directly without the cost of extraneous CPU usage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77FCA4-6C72-2C40-C94A-6ADD816B10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05FCBD-8B62-1FFC-A9A5-1DF2FE5F5CE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229683-7DE7-23DE-F3C5-26D4AEC89EA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50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2B32C22-C2D4-198B-095A-7661EB92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Testbed settings (2)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A9AA1AA-EE6E-B3B5-11AA-E6E673D7B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30391"/>
            <a:ext cx="10361084" cy="4264024"/>
          </a:xfrm>
        </p:spPr>
        <p:txBody>
          <a:bodyPr numCol="2" spcCol="180000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The traffic source offers slightly more traffic than the IEEE 802.11 link’s capacity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Therefore, in all measurements (graphs etc.) the maximum throughput is 90 % of the nominal throughput</a:t>
            </a:r>
            <a:endParaRPr lang="en-US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Where a Device under Test (DUT) records additional metrics, we use this data to further analyze the measurement results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E. g., statistics related to transmitted and discarded packets, percentage that the wireless medium was observed occupied</a:t>
            </a:r>
            <a:endParaRPr lang="en-US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To calibrate the testbed setup and to estimate absolute values, we use the Agilent (Keysight) MXA signal analyzer N9020A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Power is measured with an integrated bandwidth of 20 MHz</a:t>
            </a:r>
            <a:endParaRPr lang="en-US" b="1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Gaussian noise-based test signal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cs typeface="Times New Roman"/>
              </a:rPr>
              <a:t>A technology agnostic signal whose primary characteristics of interest are bandwidth and power</a:t>
            </a:r>
            <a:endParaRPr lang="en-US" b="1">
              <a:cs typeface="Times New Roman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77FCA4-6C72-2C40-C94A-6ADD816B10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05FCBD-8B62-1FFC-A9A5-1DF2FE5F5CE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Stone Liu, Carleton University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229683-7DE7-23DE-F3C5-26D4AEC89EA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33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3218</Words>
  <Application>Microsoft Macintosh PowerPoint</Application>
  <PresentationFormat>Breitbild</PresentationFormat>
  <Paragraphs>447</Paragraphs>
  <Slides>41</Slides>
  <Notes>13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52" baseType="lpstr">
      <vt:lpstr>Arial Unicode MS</vt:lpstr>
      <vt:lpstr>MS Gothic</vt:lpstr>
      <vt:lpstr>Arial</vt:lpstr>
      <vt:lpstr>Arial,Sans-Serif</vt:lpstr>
      <vt:lpstr>Calibri</vt:lpstr>
      <vt:lpstr>Courier New</vt:lpstr>
      <vt:lpstr>Courier New,monospace</vt:lpstr>
      <vt:lpstr>Times New Roman</vt:lpstr>
      <vt:lpstr>Wingdings</vt:lpstr>
      <vt:lpstr>Office</vt:lpstr>
      <vt:lpstr>Document</vt:lpstr>
      <vt:lpstr>Coexistence of Wi-Fi with Narrowband Technology</vt:lpstr>
      <vt:lpstr>Abstract (1)</vt:lpstr>
      <vt:lpstr>Abstract (2)</vt:lpstr>
      <vt:lpstr>Abstract (3)</vt:lpstr>
      <vt:lpstr>Testbed Setup</vt:lpstr>
      <vt:lpstr>Test setup overview</vt:lpstr>
      <vt:lpstr>Impact on transmitting vs. receiving side</vt:lpstr>
      <vt:lpstr>Testbed settings (1)</vt:lpstr>
      <vt:lpstr>Testbed settings (2)</vt:lpstr>
      <vt:lpstr>Test setup, details </vt:lpstr>
      <vt:lpstr>Static Gaussian Test Signals</vt:lpstr>
      <vt:lpstr>Dynamic (On-Off) 2 MHz Test Signals</vt:lpstr>
      <vt:lpstr>Frequency Hopping Emulation</vt:lpstr>
      <vt:lpstr>Energy Detection capabilities</vt:lpstr>
      <vt:lpstr>PowerPoint-Präsentation</vt:lpstr>
      <vt:lpstr>Test 1: Energy Detection of Broadband vs. Narrowband</vt:lpstr>
      <vt:lpstr>Test 1: Additional Supporting Metrics</vt:lpstr>
      <vt:lpstr>Test 2: Detection of 312.5 kHz wide test signals</vt:lpstr>
      <vt:lpstr>Test 3: Frequency Hopping—Part 1</vt:lpstr>
      <vt:lpstr>Test 4: Frequency Hopping—Part 2</vt:lpstr>
      <vt:lpstr>Receiver-side Tests</vt:lpstr>
      <vt:lpstr>PowerPoint-Präsentation</vt:lpstr>
      <vt:lpstr>Test 1: Broadband vs. Narrowband</vt:lpstr>
      <vt:lpstr>Test 1: Additional Supporting Metrics</vt:lpstr>
      <vt:lpstr>Test 1: Additional Supporting Metrics—Device 2</vt:lpstr>
      <vt:lpstr>Test 2: 312.5 kHz Interference to Assess Sub-Carrier Susceptibility</vt:lpstr>
      <vt:lpstr>Test 3: Higher-Order MCS</vt:lpstr>
      <vt:lpstr>Test 3: Frequency Hopping Part 1</vt:lpstr>
      <vt:lpstr>Test 3: Frequency Hopping Part 2</vt:lpstr>
      <vt:lpstr>Side-By-Side Analysis of Transmitter and Receiver Results</vt:lpstr>
      <vt:lpstr>PowerPoint-Präsentation</vt:lpstr>
      <vt:lpstr>PowerPoint-Präsentation</vt:lpstr>
      <vt:lpstr>Adaptive Energy Detection Threshold</vt:lpstr>
      <vt:lpstr>PowerPoint-Präsentation</vt:lpstr>
      <vt:lpstr>Background</vt:lpstr>
      <vt:lpstr>Time-Domain Visualization of Noise Floor Calibration</vt:lpstr>
      <vt:lpstr>Impact on Throughput</vt:lpstr>
      <vt:lpstr>NB FH Impact</vt:lpstr>
      <vt:lpstr>Conclusions</vt:lpstr>
      <vt:lpstr>References</vt:lpstr>
      <vt:lpstr>Appendix: Testbed Pictures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Co-Existence of Wi-Fi with Narrowband Technology</dc:title>
  <dc:creator>Guido R. HIertz</dc:creator>
  <cp:keywords/>
  <cp:lastModifiedBy>Guido R. HIertz</cp:lastModifiedBy>
  <cp:revision>2</cp:revision>
  <cp:lastPrinted>1601-01-01T00:00:00Z</cp:lastPrinted>
  <dcterms:created xsi:type="dcterms:W3CDTF">2024-06-20T15:52:15Z</dcterms:created>
  <dcterms:modified xsi:type="dcterms:W3CDTF">2024-07-15T12:49:28Z</dcterms:modified>
  <cp:category>Name, Affiliation</cp:category>
</cp:coreProperties>
</file>