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340" r:id="rId3"/>
    <p:sldId id="347" r:id="rId4"/>
    <p:sldId id="341" r:id="rId5"/>
    <p:sldId id="342" r:id="rId6"/>
    <p:sldId id="351" r:id="rId7"/>
    <p:sldId id="353" r:id="rId8"/>
    <p:sldId id="352" r:id="rId9"/>
    <p:sldId id="356" r:id="rId10"/>
    <p:sldId id="355" r:id="rId11"/>
    <p:sldId id="348" r:id="rId12"/>
    <p:sldId id="35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 id="2" name="Shimi Shilo (TRC)" initials="SS(" lastIdx="1" clrIdx="1">
    <p:extLst>
      <p:ext uri="{19B8F6BF-5375-455C-9EA6-DF929625EA0E}">
        <p15:presenceInfo xmlns:p15="http://schemas.microsoft.com/office/powerpoint/2012/main" userId="S-1-5-21-147214757-305610072-1517763936-4623788" providerId="AD"/>
      </p:ext>
    </p:extLst>
  </p:cmAuthor>
  <p:cmAuthor id="3" name="Oded Redlich (TRC)" initials="OR(" lastIdx="4" clrIdx="2">
    <p:extLst>
      <p:ext uri="{19B8F6BF-5375-455C-9EA6-DF929625EA0E}">
        <p15:presenceInfo xmlns:p15="http://schemas.microsoft.com/office/powerpoint/2012/main" userId="S-1-5-21-147214757-305610072-1517763936-46233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00FF00"/>
    <a:srgbClr val="FFFF99"/>
    <a:srgbClr val="DFB7D9"/>
    <a:srgbClr val="C2C2FE"/>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varScale="1">
        <p:scale>
          <a:sx n="72" d="100"/>
          <a:sy n="72" d="100"/>
        </p:scale>
        <p:origin x="113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624151" y="332601"/>
            <a:ext cx="282135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802.11-24/1058r0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800" b="1" dirty="0"/>
              <a:t>June 2024</a:t>
            </a:r>
          </a:p>
        </p:txBody>
      </p:sp>
      <p:sp>
        <p:nvSpPr>
          <p:cNvPr id="12" name="Rectangle 7"/>
          <p:cNvSpPr>
            <a:spLocks noChangeArrowheads="1"/>
          </p:cNvSpPr>
          <p:nvPr userDrawn="1"/>
        </p:nvSpPr>
        <p:spPr bwMode="auto">
          <a:xfrm>
            <a:off x="5943601" y="6477000"/>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Arik Klein et al.,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ik.Klein@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Oded.Redlich@huawei.com" TargetMode="External"/><Relationship Id="rId5" Type="http://schemas.openxmlformats.org/officeDocument/2006/relationships/hyperlink" Target="mailto:Shimi.Shilo@huawei.com" TargetMode="External"/><Relationship Id="rId4" Type="http://schemas.openxmlformats.org/officeDocument/2006/relationships/hyperlink" Target="mailto:Genadiy.tsodik@huawei.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w="9525">
            <a:noFill/>
            <a:miter lim="800000"/>
            <a:headEnd/>
            <a:tailEnd/>
          </a:ln>
          <a:effectLst/>
        </p:spPr>
        <p:txBody>
          <a:bodyPr vert="horz" wrap="square" lIns="92075" tIns="46038" rIns="92075" bIns="46038" numCol="1" anchor="ctr" anchorCtr="0" compatLnSpc="1">
            <a:prstTxWarp prst="textNoShape">
              <a:avLst/>
            </a:prstTxWarp>
          </a:bodyPr>
          <a:lstStyle/>
          <a:p>
            <a:pPr eaLnBrk="1" hangingPunct="1">
              <a:lnSpc>
                <a:spcPct val="120000"/>
              </a:lnSpc>
            </a:pPr>
            <a:r>
              <a:rPr lang="en-US" sz="2800" dirty="0">
                <a:solidFill>
                  <a:schemeClr val="tx1"/>
                </a:solidFill>
              </a:rPr>
              <a:t>Discussion on aspects in DRU operation</a:t>
            </a: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a:t> 2024-06-18</a:t>
            </a:r>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1593218159"/>
              </p:ext>
            </p:extLst>
          </p:nvPr>
        </p:nvGraphicFramePr>
        <p:xfrm>
          <a:off x="647700" y="2819400"/>
          <a:ext cx="8115299" cy="2199640"/>
        </p:xfrm>
        <a:graphic>
          <a:graphicData uri="http://schemas.openxmlformats.org/drawingml/2006/table">
            <a:tbl>
              <a:tblPr firstRow="1" bandRow="1">
                <a:tableStyleId>{5940675A-B579-460E-94D1-54222C63F5DA}</a:tableStyleId>
              </a:tblPr>
              <a:tblGrid>
                <a:gridCol w="1786143">
                  <a:extLst>
                    <a:ext uri="{9D8B030D-6E8A-4147-A177-3AD203B41FA5}">
                      <a16:colId xmlns:a16="http://schemas.microsoft.com/office/drawing/2014/main" val="20000"/>
                    </a:ext>
                  </a:extLst>
                </a:gridCol>
                <a:gridCol w="1444446">
                  <a:extLst>
                    <a:ext uri="{9D8B030D-6E8A-4147-A177-3AD203B41FA5}">
                      <a16:colId xmlns:a16="http://schemas.microsoft.com/office/drawing/2014/main" val="20001"/>
                    </a:ext>
                  </a:extLst>
                </a:gridCol>
                <a:gridCol w="1615293">
                  <a:extLst>
                    <a:ext uri="{9D8B030D-6E8A-4147-A177-3AD203B41FA5}">
                      <a16:colId xmlns:a16="http://schemas.microsoft.com/office/drawing/2014/main" val="20002"/>
                    </a:ext>
                  </a:extLst>
                </a:gridCol>
                <a:gridCol w="978495">
                  <a:extLst>
                    <a:ext uri="{9D8B030D-6E8A-4147-A177-3AD203B41FA5}">
                      <a16:colId xmlns:a16="http://schemas.microsoft.com/office/drawing/2014/main" val="20003"/>
                    </a:ext>
                  </a:extLst>
                </a:gridCol>
                <a:gridCol w="2290922">
                  <a:extLst>
                    <a:ext uri="{9D8B030D-6E8A-4147-A177-3AD203B41FA5}">
                      <a16:colId xmlns:a16="http://schemas.microsoft.com/office/drawing/2014/main" val="20004"/>
                    </a:ext>
                  </a:extLst>
                </a:gridCol>
              </a:tblGrid>
              <a:tr h="370840">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0"/>
                  </a:ext>
                </a:extLst>
              </a:tr>
              <a:tr h="185420">
                <a:tc>
                  <a:txBody>
                    <a:bodyPr/>
                    <a:lstStyle/>
                    <a:p>
                      <a:pPr algn="ctr"/>
                      <a:r>
                        <a:rPr lang="en-US" altLang="zh-CN" sz="1400" dirty="0"/>
                        <a:t>Arik Klein</a:t>
                      </a:r>
                    </a:p>
                  </a:txBody>
                  <a:tcPr anchor="ctr"/>
                </a:tc>
                <a:tc rowSpan="6">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9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hlinkClick r:id="rId3"/>
                        </a:rPr>
                        <a:t>Arik.Klein@huawei.com</a:t>
                      </a:r>
                      <a:endParaRPr lang="zh-CN" altLang="en-US" sz="1400" dirty="0"/>
                    </a:p>
                  </a:txBody>
                  <a:tcPr anchor="ctr"/>
                </a:tc>
                <a:extLst>
                  <a:ext uri="{0D108BD9-81ED-4DB2-BD59-A6C34878D82A}">
                    <a16:rowId xmlns:a16="http://schemas.microsoft.com/office/drawing/2014/main" val="10001"/>
                  </a:ext>
                </a:extLst>
              </a:tr>
              <a:tr h="18542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Genadiy Tsodik</a:t>
                      </a:r>
                    </a:p>
                  </a:txBody>
                  <a:tcPr anchor="ctr"/>
                </a:tc>
                <a:tc vMerge="1">
                  <a:txBody>
                    <a:bodyPr/>
                    <a:lstStyle/>
                    <a:p>
                      <a:endParaRPr lang="en-US"/>
                    </a:p>
                  </a:txBody>
                  <a:tcP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hlinkClick r:id="rId4"/>
                        </a:rPr>
                        <a:t>Genadiy.tsodik@huawei.com</a:t>
                      </a:r>
                      <a:endParaRPr lang="en-US" altLang="zh-CN" sz="1400" dirty="0"/>
                    </a:p>
                  </a:txBody>
                  <a:tcPr anchor="ctr"/>
                </a:tc>
                <a:extLst>
                  <a:ext uri="{0D108BD9-81ED-4DB2-BD59-A6C34878D82A}">
                    <a16:rowId xmlns:a16="http://schemas.microsoft.com/office/drawing/2014/main" val="184478803"/>
                  </a:ext>
                </a:extLst>
              </a:tr>
              <a:tr h="185420">
                <a:tc>
                  <a:txBody>
                    <a:bodyPr/>
                    <a:lstStyle/>
                    <a:p>
                      <a:pPr algn="ctr"/>
                      <a:r>
                        <a:rPr lang="en-US" altLang="zh-CN" sz="1400" dirty="0"/>
                        <a:t>Shimi Shilo</a:t>
                      </a:r>
                    </a:p>
                  </a:txBody>
                  <a:tcPr anchor="ctr"/>
                </a:tc>
                <a:tc v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hlinkClick r:id="rId5"/>
                        </a:rPr>
                        <a:t>Shimi.Shilo@huawei.com</a:t>
                      </a:r>
                      <a:endParaRPr lang="zh-CN" altLang="en-US" sz="1400" dirty="0"/>
                    </a:p>
                  </a:txBody>
                  <a:tcPr anchor="ctr"/>
                </a:tc>
                <a:extLst>
                  <a:ext uri="{0D108BD9-81ED-4DB2-BD59-A6C34878D82A}">
                    <a16:rowId xmlns:a16="http://schemas.microsoft.com/office/drawing/2014/main" val="10002"/>
                  </a:ext>
                </a:extLst>
              </a:tr>
              <a:tr h="18542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kern="1200" dirty="0">
                          <a:solidFill>
                            <a:schemeClr val="tx1"/>
                          </a:solidFill>
                          <a:latin typeface="+mn-lt"/>
                          <a:ea typeface="+mn-ea"/>
                          <a:cs typeface="+mn-cs"/>
                        </a:rPr>
                        <a:t>Oded Redlich</a:t>
                      </a:r>
                      <a:endParaRPr lang="zh-CN" altLang="en-US" sz="1400" kern="1200" dirty="0">
                        <a:solidFill>
                          <a:schemeClr val="tx1"/>
                        </a:solidFill>
                        <a:latin typeface="+mn-lt"/>
                        <a:ea typeface="+mn-ea"/>
                        <a:cs typeface="+mn-cs"/>
                      </a:endParaRPr>
                    </a:p>
                  </a:txBody>
                  <a:tcPr anchor="ctr"/>
                </a:tc>
                <a:tc vMerge="1">
                  <a:txBody>
                    <a:bodyPr/>
                    <a:lstStyle/>
                    <a:p>
                      <a:endParaRPr lang="zh-CN" altLang="en-US" dirty="0"/>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hlinkClick r:id="rId6"/>
                        </a:rPr>
                        <a:t>Oded.Redlich@huawei.com</a:t>
                      </a:r>
                      <a:endParaRPr lang="zh-CN" altLang="en-US" sz="1400" dirty="0"/>
                    </a:p>
                  </a:txBody>
                  <a:tcPr anchor="ctr"/>
                </a:tc>
                <a:extLst>
                  <a:ext uri="{0D108BD9-81ED-4DB2-BD59-A6C34878D82A}">
                    <a16:rowId xmlns:a16="http://schemas.microsoft.com/office/drawing/2014/main" val="10003"/>
                  </a:ext>
                </a:extLst>
              </a:tr>
              <a:tr h="185420">
                <a:tc>
                  <a:txBody>
                    <a:bodyPr/>
                    <a:lstStyle/>
                    <a:p>
                      <a:pPr marL="0" algn="ctr" defTabSz="457200" rtl="0" eaLnBrk="1" latinLnBrk="0" hangingPunct="1"/>
                      <a:endParaRPr lang="zh-CN" altLang="en-US" sz="1400" kern="1200" dirty="0">
                        <a:solidFill>
                          <a:schemeClr val="tx1"/>
                        </a:solidFill>
                        <a:latin typeface="+mn-lt"/>
                        <a:ea typeface="+mn-ea"/>
                        <a:cs typeface="+mn-cs"/>
                      </a:endParaRPr>
                    </a:p>
                  </a:txBody>
                  <a:tcPr anchor="ctr"/>
                </a:tc>
                <a:tc v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4"/>
                  </a:ext>
                </a:extLst>
              </a:tr>
              <a:tr h="185420">
                <a:tc>
                  <a:txBody>
                    <a:bodyPr/>
                    <a:lstStyle/>
                    <a:p>
                      <a:pPr marL="0" algn="ctr" defTabSz="457200" rtl="0" eaLnBrk="1" latinLnBrk="0" hangingPunct="1"/>
                      <a:endParaRPr lang="zh-CN" altLang="en-US" sz="1400" kern="1200" dirty="0">
                        <a:solidFill>
                          <a:schemeClr val="tx1"/>
                        </a:solidFill>
                        <a:latin typeface="+mn-lt"/>
                        <a:ea typeface="+mn-ea"/>
                        <a:cs typeface="+mn-cs"/>
                      </a:endParaRPr>
                    </a:p>
                  </a:txBody>
                  <a:tcPr anchor="ctr"/>
                </a:tc>
                <a:tc vMerge="1">
                  <a:txBody>
                    <a:bodyPr/>
                    <a:lstStyle/>
                    <a:p>
                      <a:endParaRPr lang="zh-CN" altLang="en-US" dirty="0"/>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800" y="1066800"/>
                <a:ext cx="8229600" cy="587393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1800"/>
                  </a:spcBef>
                  <a:spcAft>
                    <a:spcPts val="0"/>
                  </a:spcAft>
                </a:pPr>
                <a:r>
                  <a:rPr lang="en-US" sz="2000" dirty="0"/>
                  <a:t>If the actual transmit power of a non-AP STA is set according to Max EIRP PSD, the Target RSSI that is required by the AP is not achieved</a:t>
                </a:r>
              </a:p>
              <a:p>
                <a:pPr>
                  <a:spcBef>
                    <a:spcPts val="1800"/>
                  </a:spcBef>
                  <a:spcAft>
                    <a:spcPts val="0"/>
                  </a:spcAft>
                </a:pPr>
                <a:r>
                  <a:rPr lang="en-US" sz="2000" dirty="0"/>
                  <a:t>Allocating the DRU type in such a case might be helpful since the number of tones per MHz is lower </a:t>
                </a:r>
              </a:p>
              <a:p>
                <a:pPr marL="0" indent="0">
                  <a:spcBef>
                    <a:spcPts val="1800"/>
                  </a:spcBef>
                  <a:spcAft>
                    <a:spcPts val="0"/>
                  </a:spcAft>
                  <a:buNone/>
                </a:pPr>
                <a14:m>
                  <m:oMathPara xmlns:m="http://schemas.openxmlformats.org/officeDocument/2006/math">
                    <m:oMathParaPr>
                      <m:jc m:val="centerGroup"/>
                    </m:oMathParaPr>
                    <m:oMath xmlns:m="http://schemas.openxmlformats.org/officeDocument/2006/math">
                      <m:sSubSup>
                        <m:sSubSupPr>
                          <m:ctrlPr>
                            <a:rPr lang="en-US" sz="1400" b="0" i="1">
                              <a:latin typeface="Cambria Math" panose="02040503050406030204" pitchFamily="18" charset="0"/>
                            </a:rPr>
                          </m:ctrlPr>
                        </m:sSubSupPr>
                        <m:e>
                          <m:r>
                            <a:rPr lang="en-US" sz="1400" b="0" i="1">
                              <a:latin typeface="Cambria Math" panose="02040503050406030204" pitchFamily="18" charset="0"/>
                            </a:rPr>
                            <m:t>𝑇𝑥</m:t>
                          </m:r>
                        </m:e>
                        <m:sub>
                          <m:r>
                            <a:rPr lang="en-US" sz="1400" b="0" i="1">
                              <a:latin typeface="Cambria Math" panose="02040503050406030204" pitchFamily="18" charset="0"/>
                            </a:rPr>
                            <m:t>𝑚𝑎𝑥</m:t>
                          </m:r>
                          <m:r>
                            <a:rPr lang="en-US" sz="1400" b="0" i="1">
                              <a:latin typeface="Cambria Math" panose="02040503050406030204" pitchFamily="18" charset="0"/>
                            </a:rPr>
                            <m:t>_</m:t>
                          </m:r>
                          <m:r>
                            <a:rPr lang="en-US" sz="1400" b="0" i="1">
                              <a:latin typeface="Cambria Math" panose="02040503050406030204" pitchFamily="18" charset="0"/>
                            </a:rPr>
                            <m:t>𝑝𝑤𝑟</m:t>
                          </m:r>
                          <m:r>
                            <a:rPr lang="en-US" sz="1400" b="0" i="1">
                              <a:latin typeface="Cambria Math" panose="02040503050406030204" pitchFamily="18" charset="0"/>
                            </a:rPr>
                            <m:t>_</m:t>
                          </m:r>
                          <m:r>
                            <a:rPr lang="en-US" sz="1400" b="0" i="1">
                              <a:latin typeface="Cambria Math" panose="02040503050406030204" pitchFamily="18" charset="0"/>
                            </a:rPr>
                            <m:t>𝑃𝑆𝐷</m:t>
                          </m:r>
                        </m:sub>
                        <m:sup>
                          <m:r>
                            <a:rPr lang="en-US" sz="1400" b="0" i="1">
                              <a:latin typeface="Cambria Math" panose="02040503050406030204" pitchFamily="18" charset="0"/>
                            </a:rPr>
                            <m:t>𝑆𝑇𝐴</m:t>
                          </m:r>
                        </m:sup>
                      </m:sSubSup>
                      <m:r>
                        <a:rPr lang="en-US" sz="1400" b="0" i="1">
                          <a:latin typeface="Cambria Math" panose="02040503050406030204" pitchFamily="18" charset="0"/>
                          <a:ea typeface="Cambria Math" panose="02040503050406030204" pitchFamily="18" charset="0"/>
                        </a:rPr>
                        <m:t>≅</m:t>
                      </m:r>
                      <m:sSub>
                        <m:sSubPr>
                          <m:ctrlPr>
                            <a:rPr lang="en-US" sz="1400" b="0" i="1">
                              <a:latin typeface="Cambria Math" panose="02040503050406030204" pitchFamily="18" charset="0"/>
                              <a:ea typeface="Cambria Math" panose="02040503050406030204" pitchFamily="18" charset="0"/>
                            </a:rPr>
                          </m:ctrlPr>
                        </m:sSubPr>
                        <m:e>
                          <m:r>
                            <a:rPr lang="en-US" sz="1400" b="0" i="1">
                              <a:latin typeface="Cambria Math" panose="02040503050406030204" pitchFamily="18" charset="0"/>
                              <a:ea typeface="Cambria Math" panose="02040503050406030204" pitchFamily="18" charset="0"/>
                            </a:rPr>
                            <m:t>𝑀𝐴</m:t>
                          </m:r>
                          <m:sSub>
                            <m:sSubPr>
                              <m:ctrlPr>
                                <a:rPr lang="en-US" sz="1400" b="0" i="1">
                                  <a:latin typeface="Cambria Math" panose="02040503050406030204" pitchFamily="18" charset="0"/>
                                  <a:ea typeface="Cambria Math" panose="02040503050406030204" pitchFamily="18" charset="0"/>
                                </a:rPr>
                              </m:ctrlPr>
                            </m:sSubPr>
                            <m:e>
                              <m:r>
                                <a:rPr lang="en-US" sz="1400" b="0" i="1">
                                  <a:latin typeface="Cambria Math" panose="02040503050406030204" pitchFamily="18" charset="0"/>
                                  <a:ea typeface="Cambria Math" panose="02040503050406030204" pitchFamily="18" charset="0"/>
                                </a:rPr>
                                <m:t>𝑋</m:t>
                              </m:r>
                            </m:e>
                            <m:sub>
                              <m:r>
                                <a:rPr lang="en-US" sz="1400" b="0" i="1">
                                  <a:latin typeface="Cambria Math" panose="02040503050406030204" pitchFamily="18" charset="0"/>
                                  <a:ea typeface="Cambria Math" panose="02040503050406030204" pitchFamily="18" charset="0"/>
                                </a:rPr>
                                <m:t>𝐸𝐼𝑅𝑃</m:t>
                              </m:r>
                            </m:sub>
                          </m:sSub>
                        </m:e>
                        <m:sub>
                          <m:r>
                            <a:rPr lang="en-US" sz="1400" b="0" i="1">
                              <a:latin typeface="Cambria Math" panose="02040503050406030204" pitchFamily="18" charset="0"/>
                              <a:ea typeface="Cambria Math" panose="02040503050406030204" pitchFamily="18" charset="0"/>
                            </a:rPr>
                            <m:t>𝑃𝑆𝐷</m:t>
                          </m:r>
                        </m:sub>
                      </m:sSub>
                      <m:r>
                        <a:rPr lang="en-US" sz="1400" b="0" i="1" smtClean="0">
                          <a:latin typeface="Cambria Math" panose="02040503050406030204" pitchFamily="18" charset="0"/>
                        </a:rPr>
                        <m:t>+10</m:t>
                      </m:r>
                      <m:r>
                        <a:rPr lang="en-US" sz="1400" b="0" i="1" smtClean="0">
                          <a:latin typeface="Cambria Math" panose="02040503050406030204" pitchFamily="18" charset="0"/>
                        </a:rPr>
                        <m:t>𝑙𝑜𝑔</m:t>
                      </m:r>
                      <m:r>
                        <a:rPr lang="en-US" sz="1400" b="0" i="1" baseline="-25000" smtClean="0">
                          <a:latin typeface="Cambria Math" panose="02040503050406030204" pitchFamily="18" charset="0"/>
                        </a:rPr>
                        <m:t>10</m:t>
                      </m:r>
                      <m:f>
                        <m:fPr>
                          <m:ctrlPr>
                            <a:rPr lang="en-US" sz="1400" b="0" i="1">
                              <a:latin typeface="Cambria Math" panose="02040503050406030204" pitchFamily="18" charset="0"/>
                            </a:rPr>
                          </m:ctrlPr>
                        </m:fPr>
                        <m:num>
                          <m:r>
                            <a:rPr lang="en-US" sz="1400" b="0" i="1">
                              <a:latin typeface="Cambria Math" panose="02040503050406030204" pitchFamily="18" charset="0"/>
                            </a:rPr>
                            <m:t>𝑁𝑡𝑜𝑛𝑒</m:t>
                          </m:r>
                          <m:sSub>
                            <m:sSubPr>
                              <m:ctrlPr>
                                <a:rPr lang="en-US" sz="1400" b="0" i="1">
                                  <a:latin typeface="Cambria Math" panose="02040503050406030204" pitchFamily="18" charset="0"/>
                                </a:rPr>
                              </m:ctrlPr>
                            </m:sSubPr>
                            <m:e>
                              <m:r>
                                <a:rPr lang="en-US" sz="1400" b="0" i="1">
                                  <a:latin typeface="Cambria Math" panose="02040503050406030204" pitchFamily="18" charset="0"/>
                                </a:rPr>
                                <m:t>𝑠</m:t>
                              </m:r>
                            </m:e>
                            <m:sub>
                              <m:r>
                                <a:rPr lang="en-US" sz="1400" b="0" i="1">
                                  <a:latin typeface="Cambria Math" panose="02040503050406030204" pitchFamily="18" charset="0"/>
                                </a:rPr>
                                <m:t>𝑡𝑜𝑡𝑎𝑙</m:t>
                              </m:r>
                            </m:sub>
                          </m:sSub>
                        </m:num>
                        <m:den>
                          <m:r>
                            <a:rPr lang="en-US" sz="1400" b="0" i="1">
                              <a:latin typeface="Cambria Math" panose="02040503050406030204" pitchFamily="18" charset="0"/>
                            </a:rPr>
                            <m:t>𝑁𝑡𝑜𝑛𝑒𝑠</m:t>
                          </m:r>
                          <m:r>
                            <a:rPr lang="en-US" sz="1400" b="0" i="1">
                              <a:latin typeface="Cambria Math" panose="02040503050406030204" pitchFamily="18" charset="0"/>
                            </a:rPr>
                            <m:t>(@1</m:t>
                          </m:r>
                          <m:r>
                            <a:rPr lang="en-US" sz="1400" b="0" i="1">
                              <a:latin typeface="Cambria Math" panose="02040503050406030204" pitchFamily="18" charset="0"/>
                            </a:rPr>
                            <m:t>𝑀𝐻𝑧</m:t>
                          </m:r>
                          <m:r>
                            <a:rPr lang="en-US" sz="1400" b="0" i="1">
                              <a:latin typeface="Cambria Math" panose="02040503050406030204" pitchFamily="18" charset="0"/>
                            </a:rPr>
                            <m:t>)</m:t>
                          </m:r>
                        </m:den>
                      </m:f>
                    </m:oMath>
                  </m:oMathPara>
                </a14:m>
                <a:endParaRPr lang="en-US" sz="1400" dirty="0"/>
              </a:p>
              <a:p>
                <a:pPr lvl="1">
                  <a:spcBef>
                    <a:spcPts val="1800"/>
                  </a:spcBef>
                  <a:spcAft>
                    <a:spcPts val="0"/>
                  </a:spcAft>
                </a:pPr>
                <a:r>
                  <a:rPr lang="en-US" sz="1600" dirty="0"/>
                  <a:t>Increasing the maximum Tx power defined by the Max EIRP PSD, within the allocated BW, will result in setting the actual transmit power as the calculated transmit power (according to Target RSSI value)</a:t>
                </a:r>
              </a:p>
              <a:p>
                <a:pPr>
                  <a:spcBef>
                    <a:spcPts val="1800"/>
                  </a:spcBef>
                  <a:spcAft>
                    <a:spcPts val="0"/>
                  </a:spcAft>
                </a:pPr>
                <a:r>
                  <a:rPr lang="en-US" sz="2000" dirty="0"/>
                  <a:t>However, the transmit power calculations are done only at the non-AP STA side whereas the AP has no indication that the STA’s transmit power is uniquely bounded by the Max EIRP PSD </a:t>
                </a:r>
              </a:p>
              <a:p>
                <a:pPr lvl="1">
                  <a:spcBef>
                    <a:spcPts val="600"/>
                  </a:spcBef>
                  <a:spcAft>
                    <a:spcPts val="0"/>
                  </a:spcAft>
                </a:pPr>
                <a:r>
                  <a:rPr lang="en-US" sz="1600" dirty="0"/>
                  <a:t>The UL Power Headroom is 0 in this case.</a:t>
                </a:r>
              </a:p>
              <a:p>
                <a:pPr lvl="1">
                  <a:spcBef>
                    <a:spcPts val="600"/>
                  </a:spcBef>
                  <a:spcAft>
                    <a:spcPts val="0"/>
                  </a:spcAft>
                </a:pPr>
                <a:r>
                  <a:rPr lang="en-US" sz="1600" dirty="0"/>
                  <a:t>Target RSSI setting is bounded and may affect optimal &lt;MCS, NSS&gt; setting.</a:t>
                </a:r>
              </a:p>
              <a:p>
                <a:pPr>
                  <a:spcBef>
                    <a:spcPts val="1200"/>
                  </a:spcBef>
                  <a:spcAft>
                    <a:spcPts val="0"/>
                  </a:spcAft>
                </a:pPr>
                <a:r>
                  <a:rPr lang="en-US" sz="2000" dirty="0"/>
                  <a:t>Thus AP has no means to decide when to allocate a DRU type for a non-AP STA</a:t>
                </a:r>
              </a:p>
            </p:txBody>
          </p:sp>
        </mc:Choice>
        <mc:Fallback xmlns="">
          <p:sp>
            <p:nvSpPr>
              <p:cNvPr id="13" name="内容占位符 1">
                <a:extLst>
                  <a:ext uri="{FF2B5EF4-FFF2-40B4-BE49-F238E27FC236}">
                    <a16:creationId xmlns:a16="http://schemas.microsoft.com/office/drawing/2014/main" id="{8F14C422-0918-4A9B-91A6-48C4E0D10BE8}"/>
                  </a:ext>
                </a:extLst>
              </p:cNvPr>
              <p:cNvSpPr txBox="1">
                <a:spLocks noRot="1" noChangeAspect="1" noMove="1" noResize="1" noEditPoints="1" noAdjustHandles="1" noChangeArrowheads="1" noChangeShapeType="1" noTextEdit="1"/>
              </p:cNvSpPr>
              <p:nvPr/>
            </p:nvSpPr>
            <p:spPr bwMode="auto">
              <a:xfrm>
                <a:off x="685800" y="1066800"/>
                <a:ext cx="8229600" cy="5873931"/>
              </a:xfrm>
              <a:prstGeom prst="rect">
                <a:avLst/>
              </a:prstGeom>
              <a:blipFill>
                <a:blip r:embed="rId2"/>
                <a:stretch>
                  <a:fillRect l="-667" t="-519"/>
                </a:stretch>
              </a:blipFill>
              <a:ln w="9525">
                <a:noFill/>
                <a:miter lim="800000"/>
                <a:headEnd/>
                <a:tailEnd/>
              </a:ln>
              <a:effectLst/>
            </p:spPr>
            <p:txBody>
              <a:bodyPr/>
              <a:lstStyle/>
              <a:p>
                <a:r>
                  <a:rPr lang="en-US">
                    <a:noFill/>
                  </a:rPr>
                  <a:t> </a:t>
                </a:r>
              </a:p>
            </p:txBody>
          </p:sp>
        </mc:Fallback>
      </mc:AlternateContent>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10</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Problem Statement</a:t>
            </a:r>
            <a:endParaRPr lang="zh-CN" altLang="en-US" kern="0" dirty="0"/>
          </a:p>
        </p:txBody>
      </p:sp>
      <p:sp>
        <p:nvSpPr>
          <p:cNvPr id="2" name="Oval 1">
            <a:extLst>
              <a:ext uri="{FF2B5EF4-FFF2-40B4-BE49-F238E27FC236}">
                <a16:creationId xmlns:a16="http://schemas.microsoft.com/office/drawing/2014/main" id="{F0CE6041-B849-40AF-ACC2-2F953D138D80}"/>
              </a:ext>
            </a:extLst>
          </p:cNvPr>
          <p:cNvSpPr/>
          <p:nvPr/>
        </p:nvSpPr>
        <p:spPr bwMode="auto">
          <a:xfrm>
            <a:off x="5562600" y="2743200"/>
            <a:ext cx="1600200" cy="3048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2908569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466724" y="1371600"/>
            <a:ext cx="8210551" cy="4419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3000"/>
              </a:spcBef>
              <a:spcAft>
                <a:spcPts val="0"/>
              </a:spcAft>
            </a:pPr>
            <a:r>
              <a:rPr lang="en-US" sz="1800" dirty="0"/>
              <a:t>The DRU feature is accepted in </a:t>
            </a:r>
            <a:r>
              <a:rPr lang="en-US" sz="1800" dirty="0" err="1"/>
              <a:t>TGbn</a:t>
            </a:r>
            <a:r>
              <a:rPr lang="en-US" sz="1800" dirty="0"/>
              <a:t> PHY as a solution for bounded uplink transmit power  due to Maximal EIRP PSD regulation in the 6GHz band</a:t>
            </a:r>
          </a:p>
          <a:p>
            <a:pPr>
              <a:spcBef>
                <a:spcPts val="3000"/>
              </a:spcBef>
              <a:spcAft>
                <a:spcPts val="0"/>
              </a:spcAft>
            </a:pPr>
            <a:r>
              <a:rPr lang="en-US" sz="1800" dirty="0"/>
              <a:t>We’ve shown that the AP doesn’t have sufficient information to decide when to allocate the DRU type (over RRU)</a:t>
            </a:r>
            <a:endParaRPr lang="en-US" sz="1400" dirty="0"/>
          </a:p>
          <a:p>
            <a:pPr lvl="1">
              <a:spcBef>
                <a:spcPts val="3000"/>
              </a:spcBef>
              <a:spcAft>
                <a:spcPts val="0"/>
              </a:spcAft>
            </a:pPr>
            <a:r>
              <a:rPr lang="en-US" sz="1800" dirty="0"/>
              <a:t>Ineffective DRU allocation may have a negative impact on link adaptation and even lead to lower throughput in some scenarios</a:t>
            </a:r>
          </a:p>
          <a:p>
            <a:pPr>
              <a:spcBef>
                <a:spcPts val="3000"/>
              </a:spcBef>
              <a:spcAft>
                <a:spcPts val="0"/>
              </a:spcAft>
            </a:pPr>
            <a:r>
              <a:rPr lang="en-US" sz="1800" dirty="0"/>
              <a:t>The non-AP STA may assist the AP to effectively allocate the required RU type by adding a relevant indication to the TB PPDU</a:t>
            </a:r>
          </a:p>
          <a:p>
            <a:pPr lvl="1">
              <a:spcBef>
                <a:spcPts val="3000"/>
              </a:spcBef>
              <a:spcAft>
                <a:spcPts val="0"/>
              </a:spcAft>
            </a:pPr>
            <a:r>
              <a:rPr lang="en-US" sz="1400" dirty="0"/>
              <a:t>NOTE (for future discussion): DRU may also have an impact on scheduler complexity and link adaptation at the AP side</a:t>
            </a:r>
          </a:p>
          <a:p>
            <a:pPr>
              <a:spcBef>
                <a:spcPts val="3000"/>
              </a:spcBef>
              <a:spcAft>
                <a:spcPts val="0"/>
              </a:spcAft>
            </a:pPr>
            <a:endParaRPr lang="en-US" sz="1800" b="0" dirty="0"/>
          </a:p>
          <a:p>
            <a:pPr>
              <a:spcBef>
                <a:spcPts val="3000"/>
              </a:spcBef>
              <a:spcAft>
                <a:spcPts val="0"/>
              </a:spcAft>
            </a:pPr>
            <a:endParaRPr lang="en-US" sz="1800" dirty="0"/>
          </a:p>
          <a:p>
            <a:pPr>
              <a:spcBef>
                <a:spcPts val="3000"/>
              </a:spcBef>
              <a:spcAft>
                <a:spcPts val="0"/>
              </a:spcAft>
            </a:pPr>
            <a:endParaRPr lang="en-US" sz="1800" dirty="0"/>
          </a:p>
          <a:p>
            <a:pPr>
              <a:spcBef>
                <a:spcPts val="3000"/>
              </a:spcBef>
              <a:spcAft>
                <a:spcPts val="0"/>
              </a:spcAft>
            </a:pPr>
            <a:endParaRPr lang="en-US" sz="1400" dirty="0"/>
          </a:p>
          <a:p>
            <a:pPr>
              <a:spcBef>
                <a:spcPts val="3000"/>
              </a:spcBef>
              <a:spcAft>
                <a:spcPts val="0"/>
              </a:spcAft>
            </a:pPr>
            <a:endParaRPr lang="en-US" sz="18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11</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Summary</a:t>
            </a:r>
            <a:endParaRPr lang="zh-CN" altLang="en-US" kern="0" dirty="0"/>
          </a:p>
        </p:txBody>
      </p:sp>
    </p:spTree>
    <p:extLst>
      <p:ext uri="{BB962C8B-B14F-4D97-AF65-F5344CB8AC3E}">
        <p14:creationId xmlns:p14="http://schemas.microsoft.com/office/powerpoint/2010/main" val="1326181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466724" y="1371600"/>
            <a:ext cx="8210551" cy="4419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spcBef>
                <a:spcPts val="3000"/>
              </a:spcBef>
              <a:spcAft>
                <a:spcPts val="0"/>
              </a:spcAft>
              <a:buNone/>
            </a:pPr>
            <a:r>
              <a:rPr lang="en-US" sz="2000" dirty="0"/>
              <a:t>[1] IEEE </a:t>
            </a:r>
            <a:r>
              <a:rPr lang="fr-FR" sz="2000" dirty="0"/>
              <a:t>802.11 </a:t>
            </a:r>
            <a:r>
              <a:rPr lang="fr-FR" sz="2000" dirty="0" err="1"/>
              <a:t>REVme</a:t>
            </a:r>
            <a:r>
              <a:rPr lang="fr-FR" sz="2000" dirty="0"/>
              <a:t> D5.0, section 27.3.15.2 Power Precorrection</a:t>
            </a:r>
            <a:endParaRPr lang="en-US" sz="20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12</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Reference</a:t>
            </a:r>
            <a:endParaRPr lang="zh-CN" altLang="en-US" kern="0" dirty="0"/>
          </a:p>
        </p:txBody>
      </p:sp>
    </p:spTree>
    <p:extLst>
      <p:ext uri="{BB962C8B-B14F-4D97-AF65-F5344CB8AC3E}">
        <p14:creationId xmlns:p14="http://schemas.microsoft.com/office/powerpoint/2010/main" val="2953767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479611" y="1366572"/>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1800"/>
              </a:spcBef>
              <a:spcAft>
                <a:spcPts val="0"/>
              </a:spcAft>
            </a:pPr>
            <a:r>
              <a:rPr lang="en-US" sz="1800" dirty="0"/>
              <a:t>There are strict (and low) EIRP PSD requirements in the 6GHz band for Low Power Indoor APs, limiting both AP and non-AP STAs</a:t>
            </a:r>
          </a:p>
          <a:p>
            <a:pPr>
              <a:spcBef>
                <a:spcPts val="1800"/>
              </a:spcBef>
              <a:spcAft>
                <a:spcPts val="0"/>
              </a:spcAft>
            </a:pPr>
            <a:r>
              <a:rPr lang="en-US" sz="1800" dirty="0"/>
              <a:t>The solution proposed in 11bn PHY</a:t>
            </a:r>
            <a:br>
              <a:rPr lang="en-US" sz="1800" dirty="0"/>
            </a:br>
            <a:r>
              <a:rPr lang="en-US" sz="1800" dirty="0"/>
              <a:t>is using a Distributed tone RU (DRU), </a:t>
            </a:r>
            <a:br>
              <a:rPr lang="en-US" sz="1800" dirty="0"/>
            </a:br>
            <a:r>
              <a:rPr lang="en-US" sz="1800" dirty="0"/>
              <a:t>where the tones of the allocated RU</a:t>
            </a:r>
            <a:br>
              <a:rPr lang="en-US" sz="1800" dirty="0"/>
            </a:br>
            <a:r>
              <a:rPr lang="en-US" sz="1800" dirty="0"/>
              <a:t>are spread across specific BW</a:t>
            </a:r>
            <a:br>
              <a:rPr lang="en-US" sz="1800" dirty="0"/>
            </a:br>
            <a:r>
              <a:rPr lang="en-US" sz="1800" dirty="0"/>
              <a:t>(distributed BW)</a:t>
            </a:r>
          </a:p>
          <a:p>
            <a:pPr lvl="1">
              <a:spcBef>
                <a:spcPts val="1200"/>
              </a:spcBef>
              <a:spcAft>
                <a:spcPts val="0"/>
              </a:spcAft>
            </a:pPr>
            <a:r>
              <a:rPr lang="en-US" sz="1600" dirty="0"/>
              <a:t>Current tone plan design defines transmission on a set of consecutive  tones (RU) which means ~13 tones within each 1MHz</a:t>
            </a:r>
          </a:p>
          <a:p>
            <a:pPr>
              <a:spcBef>
                <a:spcPts val="1800"/>
              </a:spcBef>
              <a:spcAft>
                <a:spcPts val="0"/>
              </a:spcAft>
            </a:pPr>
            <a:r>
              <a:rPr lang="en-US" sz="1800" dirty="0"/>
              <a:t>This results in smaller number of tones within each 1MHz and thus total transmitted power of the STA may increase while keeping the maximal (regulated) EIRP PSD value</a:t>
            </a:r>
          </a:p>
          <a:p>
            <a:pPr>
              <a:spcBef>
                <a:spcPts val="1800"/>
              </a:spcBef>
              <a:spcAft>
                <a:spcPts val="0"/>
              </a:spcAft>
            </a:pPr>
            <a:r>
              <a:rPr lang="en-US" sz="1800" dirty="0"/>
              <a:t>For example, if 26-tone RU (~2MHz) is spread across 20MHz BW, it allows additional gain of ~10dB</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2</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latin typeface="FrutigerNext LT Medium" pitchFamily="34" charset="0"/>
              </a:rPr>
              <a:t>Background</a:t>
            </a:r>
            <a:endParaRPr lang="zh-CN" altLang="en-US" kern="0" dirty="0"/>
          </a:p>
        </p:txBody>
      </p:sp>
      <p:pic>
        <p:nvPicPr>
          <p:cNvPr id="8" name="Picture 7">
            <a:extLst>
              <a:ext uri="{FF2B5EF4-FFF2-40B4-BE49-F238E27FC236}">
                <a16:creationId xmlns:a16="http://schemas.microsoft.com/office/drawing/2014/main" id="{4355D211-813F-4F32-A135-27B95762459C}"/>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4685144" y="2052373"/>
            <a:ext cx="4345458" cy="1676400"/>
          </a:xfrm>
          <a:prstGeom prst="rect">
            <a:avLst/>
          </a:prstGeom>
        </p:spPr>
      </p:pic>
    </p:spTree>
    <p:extLst>
      <p:ext uri="{BB962C8B-B14F-4D97-AF65-F5344CB8AC3E}">
        <p14:creationId xmlns:p14="http://schemas.microsoft.com/office/powerpoint/2010/main" val="3797888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228600" y="1143000"/>
            <a:ext cx="8610600" cy="4953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2400"/>
              </a:spcBef>
              <a:spcAft>
                <a:spcPts val="0"/>
              </a:spcAft>
            </a:pPr>
            <a:r>
              <a:rPr lang="en-US" sz="1800" dirty="0"/>
              <a:t>The Distributed tone RU (DRU) feature is widely discussed in </a:t>
            </a:r>
            <a:r>
              <a:rPr lang="en-US" sz="1800" dirty="0" err="1"/>
              <a:t>TGbn</a:t>
            </a:r>
            <a:r>
              <a:rPr lang="en-US" sz="1800" dirty="0"/>
              <a:t> PHY and has been accepted as a solution for the limit of maximal EIRP PSD regulation in the 6GHz band (</a:t>
            </a:r>
            <a:r>
              <a:rPr lang="en-US" sz="1800" dirty="0" err="1"/>
              <a:t>TGbn</a:t>
            </a:r>
            <a:r>
              <a:rPr lang="en-US" sz="1800" dirty="0"/>
              <a:t> SFD, Motion #1)</a:t>
            </a:r>
          </a:p>
          <a:p>
            <a:pPr>
              <a:spcBef>
                <a:spcPts val="2400"/>
              </a:spcBef>
              <a:spcAft>
                <a:spcPts val="0"/>
              </a:spcAft>
            </a:pPr>
            <a:r>
              <a:rPr lang="en-US" sz="1800" dirty="0"/>
              <a:t>Although the detailed design is still under debate, there are some common principles that we may assume for this discussion:</a:t>
            </a:r>
          </a:p>
          <a:p>
            <a:pPr lvl="1">
              <a:spcBef>
                <a:spcPts val="1200"/>
              </a:spcBef>
              <a:spcAft>
                <a:spcPts val="0"/>
              </a:spcAft>
            </a:pPr>
            <a:r>
              <a:rPr lang="en-US" sz="1600" dirty="0"/>
              <a:t>DRU is currently defined for UL transmissions</a:t>
            </a:r>
          </a:p>
          <a:p>
            <a:pPr lvl="1">
              <a:spcBef>
                <a:spcPts val="1200"/>
              </a:spcBef>
              <a:spcAft>
                <a:spcPts val="0"/>
              </a:spcAft>
            </a:pPr>
            <a:r>
              <a:rPr lang="en-US" sz="1600" dirty="0"/>
              <a:t>There are several Distributed BWs that might be supported, 20/40/80/160MHz, and the Distributed BW, across which the DRU is allocated, may be smaller than the operating BW</a:t>
            </a:r>
          </a:p>
          <a:p>
            <a:pPr lvl="2">
              <a:spcBef>
                <a:spcPts val="1200"/>
              </a:spcBef>
              <a:spcAft>
                <a:spcPts val="0"/>
              </a:spcAft>
            </a:pPr>
            <a:r>
              <a:rPr lang="en-US" dirty="0"/>
              <a:t>For example, Operating BW is 80MHz whereas the distributed BW is 40MHz. This means that the tones of 26- tone RU are spread across the 40MHz of a DRU</a:t>
            </a:r>
          </a:p>
          <a:p>
            <a:pPr lvl="1">
              <a:spcBef>
                <a:spcPts val="1200"/>
              </a:spcBef>
              <a:spcAft>
                <a:spcPts val="0"/>
              </a:spcAft>
            </a:pPr>
            <a:r>
              <a:rPr lang="en-US" sz="1600" dirty="0"/>
              <a:t>There will be no mixture between Regular RU (RRU) and DRU when allocated within the same distributed BW (BW values are still being discussed)</a:t>
            </a:r>
          </a:p>
          <a:p>
            <a:pPr lvl="1">
              <a:spcBef>
                <a:spcPts val="1200"/>
              </a:spcBef>
              <a:spcAft>
                <a:spcPts val="0"/>
              </a:spcAft>
            </a:pPr>
            <a:r>
              <a:rPr lang="en-US" sz="1600" dirty="0"/>
              <a:t>DRU is applicable only for UHR portions of the TB PPDU, starting with UHR-STF field; the Legacy Preamble and Signal Fields will be transmitted in regular mode (no tone distribution) over the entire operational BW  </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3</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PHY Principles of DRU</a:t>
            </a:r>
            <a:endParaRPr lang="zh-CN" altLang="en-US" kern="0" dirty="0"/>
          </a:p>
        </p:txBody>
      </p:sp>
    </p:spTree>
    <p:extLst>
      <p:ext uri="{BB962C8B-B14F-4D97-AF65-F5344CB8AC3E}">
        <p14:creationId xmlns:p14="http://schemas.microsoft.com/office/powerpoint/2010/main" val="2204137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0"/>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3600"/>
              </a:spcBef>
              <a:spcAft>
                <a:spcPts val="0"/>
              </a:spcAft>
            </a:pPr>
            <a:r>
              <a:rPr lang="en-US" sz="2000" dirty="0"/>
              <a:t>At this stage, the MAC perspective of DRU operation has not been analyzed or discussed</a:t>
            </a:r>
          </a:p>
          <a:p>
            <a:pPr>
              <a:spcBef>
                <a:spcPts val="3600"/>
              </a:spcBef>
              <a:spcAft>
                <a:spcPts val="0"/>
              </a:spcAft>
            </a:pPr>
            <a:r>
              <a:rPr lang="en-US" sz="2000" dirty="0"/>
              <a:t>There might be several MAC aspects that need to be considered </a:t>
            </a:r>
            <a:r>
              <a:rPr lang="en-US" sz="2000" dirty="0" err="1"/>
              <a:t>w.r.t.</a:t>
            </a:r>
            <a:r>
              <a:rPr lang="en-US" sz="2000" dirty="0"/>
              <a:t> DRU operation, including</a:t>
            </a:r>
          </a:p>
          <a:p>
            <a:pPr lvl="1">
              <a:spcBef>
                <a:spcPts val="1200"/>
              </a:spcBef>
              <a:spcAft>
                <a:spcPts val="0"/>
              </a:spcAft>
            </a:pPr>
            <a:r>
              <a:rPr lang="en-US" sz="1800" dirty="0"/>
              <a:t>Decision on RRU vs. DRU allocation per non-AP STA </a:t>
            </a:r>
          </a:p>
          <a:p>
            <a:pPr lvl="1">
              <a:spcBef>
                <a:spcPts val="1200"/>
              </a:spcBef>
              <a:spcAft>
                <a:spcPts val="0"/>
              </a:spcAft>
            </a:pPr>
            <a:r>
              <a:rPr lang="en-US" sz="1800" dirty="0"/>
              <a:t>Uplink Power control</a:t>
            </a:r>
            <a:endParaRPr lang="en-US" sz="1400" dirty="0"/>
          </a:p>
          <a:p>
            <a:pPr lvl="1">
              <a:spcBef>
                <a:spcPts val="3600"/>
              </a:spcBef>
              <a:spcAft>
                <a:spcPts val="0"/>
              </a:spcAft>
            </a:pPr>
            <a:endParaRPr lang="en-US" sz="1400" dirty="0"/>
          </a:p>
          <a:p>
            <a:pPr lvl="1">
              <a:spcBef>
                <a:spcPts val="3600"/>
              </a:spcBef>
              <a:spcAft>
                <a:spcPts val="0"/>
              </a:spcAft>
            </a:pPr>
            <a:endParaRPr lang="en-US" sz="1400" dirty="0"/>
          </a:p>
          <a:p>
            <a:pPr>
              <a:spcBef>
                <a:spcPts val="3600"/>
              </a:spcBef>
              <a:spcAft>
                <a:spcPts val="0"/>
              </a:spcAft>
            </a:pPr>
            <a:endParaRPr lang="en-US"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4</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MAC aspects of DRU Operation</a:t>
            </a:r>
            <a:endParaRPr lang="zh-CN" altLang="en-US" kern="0" dirty="0"/>
          </a:p>
        </p:txBody>
      </p:sp>
    </p:spTree>
    <p:extLst>
      <p:ext uri="{BB962C8B-B14F-4D97-AF65-F5344CB8AC3E}">
        <p14:creationId xmlns:p14="http://schemas.microsoft.com/office/powerpoint/2010/main" val="1421065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800" y="1295400"/>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1200"/>
              </a:spcBef>
              <a:spcAft>
                <a:spcPts val="0"/>
              </a:spcAft>
            </a:pPr>
            <a:r>
              <a:rPr lang="en-US" sz="1800" dirty="0"/>
              <a:t>In order to understand the aspect related to selection of RU type, we want to review the Tx power calculation in TB PPDU</a:t>
            </a:r>
          </a:p>
          <a:p>
            <a:pPr>
              <a:spcBef>
                <a:spcPts val="1200"/>
              </a:spcBef>
              <a:spcAft>
                <a:spcPts val="0"/>
              </a:spcAft>
            </a:pPr>
            <a:r>
              <a:rPr lang="en-US" sz="1800" dirty="0"/>
              <a:t>An HE non-AP STA is required to calculate the UL TX power of a TB PPDU based on the following factors:</a:t>
            </a:r>
          </a:p>
          <a:p>
            <a:pPr lvl="1">
              <a:spcBef>
                <a:spcPts val="1200"/>
              </a:spcBef>
              <a:spcAft>
                <a:spcPts val="0"/>
              </a:spcAft>
            </a:pPr>
            <a:r>
              <a:rPr lang="en-US" sz="1400" dirty="0"/>
              <a:t>Target RSSI value (set by the AP)</a:t>
            </a:r>
          </a:p>
          <a:p>
            <a:pPr lvl="1">
              <a:spcBef>
                <a:spcPts val="1200"/>
              </a:spcBef>
              <a:spcAft>
                <a:spcPts val="0"/>
              </a:spcAft>
            </a:pPr>
            <a:r>
              <a:rPr lang="en-US" sz="1400" dirty="0"/>
              <a:t>RU size (set by the AP) </a:t>
            </a:r>
          </a:p>
          <a:p>
            <a:pPr lvl="1">
              <a:spcBef>
                <a:spcPts val="1200"/>
              </a:spcBef>
              <a:spcAft>
                <a:spcPts val="0"/>
              </a:spcAft>
            </a:pPr>
            <a:r>
              <a:rPr lang="en-US" sz="1400" dirty="0"/>
              <a:t>AP </a:t>
            </a:r>
            <a:r>
              <a:rPr lang="en-US" sz="1400" dirty="0" err="1"/>
              <a:t>Tx</a:t>
            </a:r>
            <a:r>
              <a:rPr lang="en-US" sz="1400" dirty="0"/>
              <a:t> power (set by the AP)</a:t>
            </a:r>
          </a:p>
          <a:p>
            <a:pPr lvl="1">
              <a:spcBef>
                <a:spcPts val="1200"/>
              </a:spcBef>
              <a:spcAft>
                <a:spcPts val="0"/>
              </a:spcAft>
            </a:pPr>
            <a:r>
              <a:rPr lang="en-US" sz="1400" dirty="0"/>
              <a:t>Max EIRP PSD value (set by regulation)</a:t>
            </a:r>
          </a:p>
          <a:p>
            <a:pPr>
              <a:spcBef>
                <a:spcPts val="1200"/>
              </a:spcBef>
              <a:spcAft>
                <a:spcPts val="0"/>
              </a:spcAft>
            </a:pPr>
            <a:r>
              <a:rPr lang="en-US" sz="1800" dirty="0"/>
              <a:t>According to [1] , an HE STA shall calculate its transmit power, based on Target RSSI, AP TX Power and Received RSSI values, as follows:</a:t>
            </a:r>
          </a:p>
          <a:p>
            <a:pPr>
              <a:spcBef>
                <a:spcPts val="1200"/>
              </a:spcBef>
              <a:spcAft>
                <a:spcPts val="0"/>
              </a:spcAft>
            </a:pPr>
            <a:endParaRPr lang="en-US" sz="1800" dirty="0"/>
          </a:p>
          <a:p>
            <a:pPr>
              <a:spcBef>
                <a:spcPts val="1200"/>
              </a:spcBef>
              <a:spcAft>
                <a:spcPts val="0"/>
              </a:spcAft>
            </a:pPr>
            <a:endParaRPr lang="en-US" sz="1800" dirty="0"/>
          </a:p>
          <a:p>
            <a:pPr lvl="1">
              <a:spcBef>
                <a:spcPts val="1200"/>
              </a:spcBef>
              <a:spcAft>
                <a:spcPts val="0"/>
              </a:spcAft>
            </a:pPr>
            <a:r>
              <a:rPr lang="en-US" sz="1400" dirty="0"/>
              <a:t>Where: </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5</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Tx Power calculation in TB PPDU</a:t>
            </a:r>
            <a:endParaRPr lang="zh-CN" altLang="en-US" kern="0" dirty="0"/>
          </a:p>
        </p:txBody>
      </p:sp>
      <p:pic>
        <p:nvPicPr>
          <p:cNvPr id="2" name="Picture 1">
            <a:extLst>
              <a:ext uri="{FF2B5EF4-FFF2-40B4-BE49-F238E27FC236}">
                <a16:creationId xmlns:a16="http://schemas.microsoft.com/office/drawing/2014/main" id="{D7FABD97-97B1-40B6-9AAD-0C8F4469CCC6}"/>
              </a:ext>
            </a:extLst>
          </p:cNvPr>
          <p:cNvPicPr>
            <a:picLocks noChangeAspect="1"/>
          </p:cNvPicPr>
          <p:nvPr/>
        </p:nvPicPr>
        <p:blipFill>
          <a:blip r:embed="rId2"/>
          <a:stretch>
            <a:fillRect/>
          </a:stretch>
        </p:blipFill>
        <p:spPr>
          <a:xfrm>
            <a:off x="2029113" y="5124450"/>
            <a:ext cx="3095625" cy="666750"/>
          </a:xfrm>
          <a:prstGeom prst="rect">
            <a:avLst/>
          </a:prstGeom>
        </p:spPr>
      </p:pic>
      <p:pic>
        <p:nvPicPr>
          <p:cNvPr id="4" name="Picture 3">
            <a:extLst>
              <a:ext uri="{FF2B5EF4-FFF2-40B4-BE49-F238E27FC236}">
                <a16:creationId xmlns:a16="http://schemas.microsoft.com/office/drawing/2014/main" id="{E43F8AD6-9186-42F1-BDF2-26A804A19C3C}"/>
              </a:ext>
            </a:extLst>
          </p:cNvPr>
          <p:cNvPicPr>
            <a:picLocks noChangeAspect="1"/>
          </p:cNvPicPr>
          <p:nvPr/>
        </p:nvPicPr>
        <p:blipFill>
          <a:blip r:embed="rId3"/>
          <a:stretch>
            <a:fillRect/>
          </a:stretch>
        </p:blipFill>
        <p:spPr>
          <a:xfrm>
            <a:off x="2076450" y="5762625"/>
            <a:ext cx="2533650" cy="714375"/>
          </a:xfrm>
          <a:prstGeom prst="rect">
            <a:avLst/>
          </a:prstGeom>
        </p:spPr>
      </p:pic>
    </p:spTree>
    <p:extLst>
      <p:ext uri="{BB962C8B-B14F-4D97-AF65-F5344CB8AC3E}">
        <p14:creationId xmlns:p14="http://schemas.microsoft.com/office/powerpoint/2010/main" val="1123722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800" y="1295400"/>
                <a:ext cx="8001001" cy="51054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1200"/>
                  </a:spcBef>
                  <a:spcAft>
                    <a:spcPts val="0"/>
                  </a:spcAft>
                </a:pPr>
                <a:r>
                  <a:rPr lang="en-US" sz="1800" dirty="0"/>
                  <a:t>In order to set the actual transmit power for the HE STA, we need to compare the calculated Tx power </a:t>
                </a:r>
                <a14:m>
                  <m:oMath xmlns:m="http://schemas.openxmlformats.org/officeDocument/2006/math">
                    <m:sSubSup>
                      <m:sSubSupPr>
                        <m:ctrlPr>
                          <a:rPr lang="en-US" sz="1800" i="1">
                            <a:latin typeface="Cambria Math" panose="02040503050406030204" pitchFamily="18" charset="0"/>
                          </a:rPr>
                        </m:ctrlPr>
                      </m:sSubSupPr>
                      <m:e>
                        <m:r>
                          <a:rPr lang="en-US" sz="1800" i="1">
                            <a:latin typeface="Cambria Math" panose="02040503050406030204" pitchFamily="18" charset="0"/>
                          </a:rPr>
                          <m:t>𝑻𝒙</m:t>
                        </m:r>
                      </m:e>
                      <m:sub>
                        <m:r>
                          <a:rPr lang="en-US" sz="1800" i="1">
                            <a:latin typeface="Cambria Math" panose="02040503050406030204" pitchFamily="18" charset="0"/>
                          </a:rPr>
                          <m:t>𝒑𝒘𝒓</m:t>
                        </m:r>
                      </m:sub>
                      <m:sup>
                        <m:r>
                          <a:rPr lang="en-US" sz="1800" i="1">
                            <a:latin typeface="Cambria Math" panose="02040503050406030204" pitchFamily="18" charset="0"/>
                          </a:rPr>
                          <m:t>𝑺𝑻𝑨</m:t>
                        </m:r>
                      </m:sup>
                    </m:sSubSup>
                  </m:oMath>
                </a14:m>
                <a:r>
                  <a:rPr lang="en-US" sz="1800" dirty="0"/>
                  <a:t> and the maximum Tx power defined by the Max EIRP PSD within the allocated BW (we denote it as </a:t>
                </a:r>
                <a14:m>
                  <m:oMath xmlns:m="http://schemas.openxmlformats.org/officeDocument/2006/math">
                    <m:sSubSup>
                      <m:sSubSupPr>
                        <m:ctrlPr>
                          <a:rPr lang="en-US" sz="1800" i="1">
                            <a:latin typeface="Cambria Math" panose="02040503050406030204" pitchFamily="18" charset="0"/>
                          </a:rPr>
                        </m:ctrlPr>
                      </m:sSubSupPr>
                      <m:e>
                        <m:r>
                          <a:rPr lang="en-US" sz="1800" i="1">
                            <a:latin typeface="Cambria Math" panose="02040503050406030204" pitchFamily="18" charset="0"/>
                          </a:rPr>
                          <m:t>𝑻𝒙</m:t>
                        </m:r>
                      </m:e>
                      <m:sub>
                        <m:r>
                          <a:rPr lang="en-US" sz="1800" i="1">
                            <a:latin typeface="Cambria Math" panose="02040503050406030204" pitchFamily="18" charset="0"/>
                          </a:rPr>
                          <m:t>𝒎𝒂𝒙</m:t>
                        </m:r>
                        <m:r>
                          <a:rPr lang="en-US" sz="1800" i="1">
                            <a:latin typeface="Cambria Math" panose="02040503050406030204" pitchFamily="18" charset="0"/>
                          </a:rPr>
                          <m:t>_</m:t>
                        </m:r>
                        <m:r>
                          <a:rPr lang="en-US" sz="1800" i="1">
                            <a:latin typeface="Cambria Math" panose="02040503050406030204" pitchFamily="18" charset="0"/>
                          </a:rPr>
                          <m:t>𝒑𝒘𝒓</m:t>
                        </m:r>
                        <m:r>
                          <a:rPr lang="en-US" sz="1800" i="1">
                            <a:latin typeface="Cambria Math" panose="02040503050406030204" pitchFamily="18" charset="0"/>
                          </a:rPr>
                          <m:t>_</m:t>
                        </m:r>
                        <m:r>
                          <a:rPr lang="en-US" sz="1800" i="1">
                            <a:latin typeface="Cambria Math" panose="02040503050406030204" pitchFamily="18" charset="0"/>
                          </a:rPr>
                          <m:t>𝑷𝑺𝑫</m:t>
                        </m:r>
                      </m:sub>
                      <m:sup>
                        <m:r>
                          <a:rPr lang="en-US" sz="1800" i="1">
                            <a:latin typeface="Cambria Math" panose="02040503050406030204" pitchFamily="18" charset="0"/>
                          </a:rPr>
                          <m:t>𝑺𝑻𝑨</m:t>
                        </m:r>
                      </m:sup>
                    </m:sSubSup>
                  </m:oMath>
                </a14:m>
                <a:r>
                  <a:rPr lang="en-US" sz="1800" dirty="0"/>
                  <a:t>) </a:t>
                </a:r>
              </a:p>
              <a:p>
                <a:pPr>
                  <a:spcBef>
                    <a:spcPts val="1200"/>
                  </a:spcBef>
                  <a:spcAft>
                    <a:spcPts val="0"/>
                  </a:spcAft>
                </a:pPr>
                <a:r>
                  <a:rPr lang="en-US" sz="1800" dirty="0"/>
                  <a:t>The actual used power is set as: min( </a:t>
                </a:r>
                <a14:m>
                  <m:oMath xmlns:m="http://schemas.openxmlformats.org/officeDocument/2006/math">
                    <m:sSubSup>
                      <m:sSubSupPr>
                        <m:ctrlPr>
                          <a:rPr lang="en-US" sz="1800" i="1">
                            <a:latin typeface="Cambria Math" panose="02040503050406030204" pitchFamily="18" charset="0"/>
                          </a:rPr>
                        </m:ctrlPr>
                      </m:sSubSupPr>
                      <m:e>
                        <m:r>
                          <a:rPr lang="en-US" sz="1800" i="1">
                            <a:latin typeface="Cambria Math" panose="02040503050406030204" pitchFamily="18" charset="0"/>
                          </a:rPr>
                          <m:t>𝑻𝒙</m:t>
                        </m:r>
                      </m:e>
                      <m:sub>
                        <m:r>
                          <a:rPr lang="en-US" sz="1800" i="1">
                            <a:latin typeface="Cambria Math" panose="02040503050406030204" pitchFamily="18" charset="0"/>
                          </a:rPr>
                          <m:t>𝒑𝒘𝒓</m:t>
                        </m:r>
                      </m:sub>
                      <m:sup>
                        <m:r>
                          <a:rPr lang="en-US" sz="1800" i="1">
                            <a:latin typeface="Cambria Math" panose="02040503050406030204" pitchFamily="18" charset="0"/>
                          </a:rPr>
                          <m:t>𝑺𝑻𝑨</m:t>
                        </m:r>
                      </m:sup>
                    </m:sSubSup>
                  </m:oMath>
                </a14:m>
                <a:r>
                  <a:rPr lang="en-US" sz="1800" dirty="0"/>
                  <a:t>, </a:t>
                </a:r>
                <a14:m>
                  <m:oMath xmlns:m="http://schemas.openxmlformats.org/officeDocument/2006/math">
                    <m:sSubSup>
                      <m:sSubSupPr>
                        <m:ctrlPr>
                          <a:rPr lang="en-US" sz="1800" i="1">
                            <a:latin typeface="Cambria Math" panose="02040503050406030204" pitchFamily="18" charset="0"/>
                          </a:rPr>
                        </m:ctrlPr>
                      </m:sSubSupPr>
                      <m:e>
                        <m:r>
                          <a:rPr lang="en-US" sz="1800" i="1">
                            <a:latin typeface="Cambria Math" panose="02040503050406030204" pitchFamily="18" charset="0"/>
                          </a:rPr>
                          <m:t>𝑻𝒙</m:t>
                        </m:r>
                      </m:e>
                      <m:sub>
                        <m:r>
                          <a:rPr lang="en-US" sz="1800" i="1">
                            <a:latin typeface="Cambria Math" panose="02040503050406030204" pitchFamily="18" charset="0"/>
                          </a:rPr>
                          <m:t>𝒎𝒂𝒙</m:t>
                        </m:r>
                        <m:r>
                          <a:rPr lang="en-US" sz="1800" i="1">
                            <a:latin typeface="Cambria Math" panose="02040503050406030204" pitchFamily="18" charset="0"/>
                          </a:rPr>
                          <m:t>_</m:t>
                        </m:r>
                        <m:r>
                          <a:rPr lang="en-US" sz="1800" i="1">
                            <a:latin typeface="Cambria Math" panose="02040503050406030204" pitchFamily="18" charset="0"/>
                          </a:rPr>
                          <m:t>𝒑𝒘𝒓</m:t>
                        </m:r>
                        <m:r>
                          <a:rPr lang="en-US" sz="1800" i="1">
                            <a:latin typeface="Cambria Math" panose="02040503050406030204" pitchFamily="18" charset="0"/>
                          </a:rPr>
                          <m:t>_</m:t>
                        </m:r>
                        <m:r>
                          <a:rPr lang="en-US" sz="1800" i="1">
                            <a:latin typeface="Cambria Math" panose="02040503050406030204" pitchFamily="18" charset="0"/>
                          </a:rPr>
                          <m:t>𝑷𝑺𝑫</m:t>
                        </m:r>
                      </m:sub>
                      <m:sup>
                        <m:r>
                          <a:rPr lang="en-US" sz="1800" i="1">
                            <a:latin typeface="Cambria Math" panose="02040503050406030204" pitchFamily="18" charset="0"/>
                          </a:rPr>
                          <m:t>𝑺𝑻𝑨</m:t>
                        </m:r>
                      </m:sup>
                    </m:sSubSup>
                  </m:oMath>
                </a14:m>
                <a:r>
                  <a:rPr lang="en-US" sz="1800" dirty="0"/>
                  <a:t>)</a:t>
                </a:r>
              </a:p>
              <a:p>
                <a:pPr>
                  <a:spcBef>
                    <a:spcPts val="1200"/>
                  </a:spcBef>
                  <a:spcAft>
                    <a:spcPts val="0"/>
                  </a:spcAft>
                </a:pPr>
                <a:r>
                  <a:rPr lang="en-US" sz="1800" dirty="0"/>
                  <a:t>In RRU the signal is transmitted on consecutive tones, thus the maximum Tx Power defined by Max EIRP PSD is</a:t>
                </a:r>
                <a:r>
                  <a:rPr lang="en-US" sz="1400" dirty="0"/>
                  <a:t> </a:t>
                </a:r>
              </a:p>
              <a:p>
                <a:pPr marL="0" indent="0">
                  <a:spcBef>
                    <a:spcPts val="1200"/>
                  </a:spcBef>
                  <a:spcAft>
                    <a:spcPts val="0"/>
                  </a:spcAft>
                  <a:buNone/>
                </a:pPr>
                <a:endParaRPr lang="en-US" sz="1400" b="0" i="1" dirty="0">
                  <a:latin typeface="Cambria Math" panose="02040503050406030204" pitchFamily="18" charset="0"/>
                  <a:ea typeface="Cambria Math" panose="02040503050406030204" pitchFamily="18" charset="0"/>
                </a:endParaRPr>
              </a:p>
              <a:p>
                <a:pPr marL="0" indent="0">
                  <a:spcBef>
                    <a:spcPts val="1200"/>
                  </a:spcBef>
                  <a:spcAft>
                    <a:spcPts val="0"/>
                  </a:spcAft>
                  <a:buNone/>
                </a:pPr>
                <a14:m>
                  <m:oMathPara xmlns:m="http://schemas.openxmlformats.org/officeDocument/2006/math">
                    <m:oMathParaPr>
                      <m:jc m:val="centerGroup"/>
                    </m:oMathParaPr>
                    <m:oMath xmlns:m="http://schemas.openxmlformats.org/officeDocument/2006/math">
                      <m:sSub>
                        <m:sSubPr>
                          <m:ctrlPr>
                            <a:rPr lang="en-US" sz="1400" b="0" i="1">
                              <a:latin typeface="Cambria Math" panose="02040503050406030204" pitchFamily="18" charset="0"/>
                              <a:ea typeface="Cambria Math" panose="02040503050406030204" pitchFamily="18" charset="0"/>
                            </a:rPr>
                          </m:ctrlPr>
                        </m:sSubPr>
                        <m:e>
                          <m:sSubSup>
                            <m:sSubSupPr>
                              <m:ctrlPr>
                                <a:rPr lang="en-US" sz="1400" b="0" i="1">
                                  <a:latin typeface="Cambria Math" panose="02040503050406030204" pitchFamily="18" charset="0"/>
                                </a:rPr>
                              </m:ctrlPr>
                            </m:sSubSupPr>
                            <m:e>
                              <m:r>
                                <a:rPr lang="en-US" sz="1400" b="0" i="1">
                                  <a:latin typeface="Cambria Math" panose="02040503050406030204" pitchFamily="18" charset="0"/>
                                </a:rPr>
                                <m:t>𝑇𝑥</m:t>
                              </m:r>
                            </m:e>
                            <m:sub>
                              <m:r>
                                <a:rPr lang="en-US" sz="1400" b="0" i="1">
                                  <a:latin typeface="Cambria Math" panose="02040503050406030204" pitchFamily="18" charset="0"/>
                                </a:rPr>
                                <m:t>𝑚𝑎𝑥</m:t>
                              </m:r>
                              <m:r>
                                <a:rPr lang="en-US" sz="1400" b="0" i="1">
                                  <a:latin typeface="Cambria Math" panose="02040503050406030204" pitchFamily="18" charset="0"/>
                                </a:rPr>
                                <m:t>_</m:t>
                              </m:r>
                              <m:r>
                                <a:rPr lang="en-US" sz="1400" b="0" i="1">
                                  <a:latin typeface="Cambria Math" panose="02040503050406030204" pitchFamily="18" charset="0"/>
                                </a:rPr>
                                <m:t>𝑝𝑤𝑟</m:t>
                              </m:r>
                              <m:r>
                                <a:rPr lang="en-US" sz="1400" b="0" i="1">
                                  <a:latin typeface="Cambria Math" panose="02040503050406030204" pitchFamily="18" charset="0"/>
                                </a:rPr>
                                <m:t>_</m:t>
                              </m:r>
                              <m:r>
                                <a:rPr lang="en-US" sz="1400" b="0" i="1">
                                  <a:latin typeface="Cambria Math" panose="02040503050406030204" pitchFamily="18" charset="0"/>
                                </a:rPr>
                                <m:t>𝑃𝑆𝐷</m:t>
                              </m:r>
                            </m:sub>
                            <m:sup>
                              <m:r>
                                <a:rPr lang="en-US" sz="1400" b="0" i="1">
                                  <a:latin typeface="Cambria Math" panose="02040503050406030204" pitchFamily="18" charset="0"/>
                                </a:rPr>
                                <m:t>𝑆𝑇𝐴</m:t>
                              </m:r>
                            </m:sup>
                          </m:sSubSup>
                          <m:r>
                            <a:rPr lang="en-US" sz="1400" b="0" i="1" smtClean="0">
                              <a:latin typeface="Cambria Math" panose="02040503050406030204" pitchFamily="18" charset="0"/>
                            </a:rPr>
                            <m:t>=</m:t>
                          </m:r>
                          <m:r>
                            <a:rPr lang="en-US" sz="1400" b="0" i="1">
                              <a:latin typeface="Cambria Math" panose="02040503050406030204" pitchFamily="18" charset="0"/>
                              <a:ea typeface="Cambria Math" panose="02040503050406030204" pitchFamily="18" charset="0"/>
                            </a:rPr>
                            <m:t>𝑀𝐴𝑋</m:t>
                          </m:r>
                          <m:r>
                            <a:rPr lang="en-US" sz="1400" b="0" i="1">
                              <a:latin typeface="Cambria Math" panose="02040503050406030204" pitchFamily="18" charset="0"/>
                              <a:ea typeface="Cambria Math" panose="02040503050406030204" pitchFamily="18" charset="0"/>
                            </a:rPr>
                            <m:t>_</m:t>
                          </m:r>
                          <m:r>
                            <a:rPr lang="en-US" sz="1400" b="0" i="1">
                              <a:latin typeface="Cambria Math" panose="02040503050406030204" pitchFamily="18" charset="0"/>
                              <a:ea typeface="Cambria Math" panose="02040503050406030204" pitchFamily="18" charset="0"/>
                            </a:rPr>
                            <m:t>𝐸𝐼𝑅𝑃</m:t>
                          </m:r>
                        </m:e>
                        <m:sub>
                          <m:r>
                            <a:rPr lang="en-US" sz="1400" b="0" i="1">
                              <a:latin typeface="Cambria Math" panose="02040503050406030204" pitchFamily="18" charset="0"/>
                              <a:ea typeface="Cambria Math" panose="02040503050406030204" pitchFamily="18" charset="0"/>
                            </a:rPr>
                            <m:t>𝑃𝑆𝐷</m:t>
                          </m:r>
                        </m:sub>
                      </m:sSub>
                      <m:r>
                        <a:rPr lang="en-US" sz="1400" b="0" i="1" smtClean="0">
                          <a:latin typeface="Cambria Math" panose="02040503050406030204" pitchFamily="18" charset="0"/>
                          <a:ea typeface="Cambria Math" panose="02040503050406030204" pitchFamily="18" charset="0"/>
                        </a:rPr>
                        <m:t>+10</m:t>
                      </m:r>
                      <m:r>
                        <a:rPr lang="en-US" sz="1400" b="0" i="1" smtClean="0">
                          <a:latin typeface="Cambria Math" panose="02040503050406030204" pitchFamily="18" charset="0"/>
                          <a:ea typeface="Cambria Math" panose="02040503050406030204" pitchFamily="18" charset="0"/>
                        </a:rPr>
                        <m:t>𝑙𝑜𝑔</m:t>
                      </m:r>
                      <m:r>
                        <a:rPr lang="en-US" sz="1400" b="0" i="1" baseline="-25000" smtClean="0">
                          <a:latin typeface="Cambria Math" panose="02040503050406030204" pitchFamily="18" charset="0"/>
                          <a:ea typeface="Cambria Math" panose="02040503050406030204" pitchFamily="18" charset="0"/>
                        </a:rPr>
                        <m:t>10</m:t>
                      </m:r>
                      <m:r>
                        <a:rPr lang="en-US" sz="1400" b="0" i="1" smtClean="0">
                          <a:latin typeface="Cambria Math" panose="02040503050406030204" pitchFamily="18" charset="0"/>
                          <a:ea typeface="Cambria Math" panose="02040503050406030204" pitchFamily="18" charset="0"/>
                        </a:rPr>
                        <m:t>𝑅𝑈</m:t>
                      </m:r>
                      <m:r>
                        <a:rPr lang="en-US" sz="1400" b="0" i="1" smtClean="0">
                          <a:latin typeface="Cambria Math" panose="02040503050406030204" pitchFamily="18" charset="0"/>
                          <a:ea typeface="Cambria Math" panose="02040503050406030204" pitchFamily="18" charset="0"/>
                        </a:rPr>
                        <m:t>_</m:t>
                      </m:r>
                      <m:r>
                        <a:rPr lang="en-US" sz="1400" b="0" i="1" smtClean="0">
                          <a:latin typeface="Cambria Math" panose="02040503050406030204" pitchFamily="18" charset="0"/>
                          <a:ea typeface="Cambria Math" panose="02040503050406030204" pitchFamily="18" charset="0"/>
                        </a:rPr>
                        <m:t>𝑆𝑖𝑧𝑒</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𝑀𝐻𝑧</m:t>
                      </m:r>
                      <m:r>
                        <a:rPr lang="en-US" sz="1400" b="0" i="1" smtClean="0">
                          <a:latin typeface="Cambria Math" panose="02040503050406030204" pitchFamily="18" charset="0"/>
                          <a:ea typeface="Cambria Math" panose="02040503050406030204" pitchFamily="18" charset="0"/>
                        </a:rPr>
                        <m:t>]</m:t>
                      </m:r>
                    </m:oMath>
                  </m:oMathPara>
                </a14:m>
                <a:endParaRPr lang="en-US" sz="1800" dirty="0"/>
              </a:p>
            </p:txBody>
          </p:sp>
        </mc:Choice>
        <mc:Fallback xmlns="">
          <p:sp>
            <p:nvSpPr>
              <p:cNvPr id="13" name="内容占位符 1">
                <a:extLst>
                  <a:ext uri="{FF2B5EF4-FFF2-40B4-BE49-F238E27FC236}">
                    <a16:creationId xmlns:a16="http://schemas.microsoft.com/office/drawing/2014/main" id="{8F14C422-0918-4A9B-91A6-48C4E0D10BE8}"/>
                  </a:ext>
                </a:extLst>
              </p:cNvPr>
              <p:cNvSpPr txBox="1">
                <a:spLocks noRot="1" noChangeAspect="1" noMove="1" noResize="1" noEditPoints="1" noAdjustHandles="1" noChangeArrowheads="1" noChangeShapeType="1" noTextEdit="1"/>
              </p:cNvSpPr>
              <p:nvPr/>
            </p:nvSpPr>
            <p:spPr bwMode="auto">
              <a:xfrm>
                <a:off x="685800" y="1295400"/>
                <a:ext cx="8001001" cy="5105400"/>
              </a:xfrm>
              <a:prstGeom prst="rect">
                <a:avLst/>
              </a:prstGeom>
              <a:blipFill>
                <a:blip r:embed="rId2"/>
                <a:stretch>
                  <a:fillRect l="-534" t="-717" r="-1296"/>
                </a:stretch>
              </a:blipFill>
              <a:ln w="9525">
                <a:noFill/>
                <a:miter lim="800000"/>
                <a:headEnd/>
                <a:tailEnd/>
              </a:ln>
              <a:effectLst/>
            </p:spPr>
            <p:txBody>
              <a:bodyPr/>
              <a:lstStyle/>
              <a:p>
                <a:r>
                  <a:rPr lang="en-US">
                    <a:noFill/>
                  </a:rPr>
                  <a:t> </a:t>
                </a:r>
              </a:p>
            </p:txBody>
          </p:sp>
        </mc:Fallback>
      </mc:AlternateContent>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6</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sz="2800" kern="0" dirty="0">
                <a:latin typeface="FrutigerNext LT Medium" pitchFamily="34" charset="0"/>
              </a:rPr>
              <a:t>Impact of Max EIRP PSD on Tx Power in RRU</a:t>
            </a:r>
            <a:endParaRPr lang="zh-CN" altLang="en-US" sz="2800" kern="0" dirty="0"/>
          </a:p>
        </p:txBody>
      </p:sp>
      <p:pic>
        <p:nvPicPr>
          <p:cNvPr id="19" name="Picture 18">
            <a:extLst>
              <a:ext uri="{FF2B5EF4-FFF2-40B4-BE49-F238E27FC236}">
                <a16:creationId xmlns:a16="http://schemas.microsoft.com/office/drawing/2014/main" id="{460FF99A-0A45-441D-9C82-B2CE6C9E3683}"/>
              </a:ext>
            </a:extLst>
          </p:cNvPr>
          <p:cNvPicPr>
            <a:picLocks noChangeAspect="1"/>
          </p:cNvPicPr>
          <p:nvPr/>
        </p:nvPicPr>
        <p:blipFill>
          <a:blip r:embed="rId3"/>
          <a:stretch>
            <a:fillRect/>
          </a:stretch>
        </p:blipFill>
        <p:spPr>
          <a:xfrm>
            <a:off x="1991591" y="4648200"/>
            <a:ext cx="5018809" cy="1752600"/>
          </a:xfrm>
          <a:prstGeom prst="rect">
            <a:avLst/>
          </a:prstGeom>
        </p:spPr>
      </p:pic>
    </p:spTree>
    <p:extLst>
      <p:ext uri="{BB962C8B-B14F-4D97-AF65-F5344CB8AC3E}">
        <p14:creationId xmlns:p14="http://schemas.microsoft.com/office/powerpoint/2010/main" val="740041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7382DE62-FABC-49C9-840B-167E4050CFF8}"/>
              </a:ext>
            </a:extLst>
          </p:cNvPr>
          <p:cNvPicPr>
            <a:picLocks noChangeAspect="1"/>
          </p:cNvPicPr>
          <p:nvPr/>
        </p:nvPicPr>
        <p:blipFill>
          <a:blip r:embed="rId2"/>
          <a:stretch>
            <a:fillRect/>
          </a:stretch>
        </p:blipFill>
        <p:spPr>
          <a:xfrm>
            <a:off x="1502944" y="3306495"/>
            <a:ext cx="6248116" cy="3094305"/>
          </a:xfrm>
          <a:prstGeom prst="rect">
            <a:avLst/>
          </a:prstGeom>
        </p:spPr>
      </p:pic>
      <mc:AlternateContent xmlns:mc="http://schemas.openxmlformats.org/markup-compatibility/2006" xmlns:a14="http://schemas.microsoft.com/office/drawing/2010/main">
        <mc:Choice Requires="a14">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800" y="1295400"/>
                <a:ext cx="8001001" cy="2209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1200"/>
                  </a:spcBef>
                  <a:spcAft>
                    <a:spcPts val="0"/>
                  </a:spcAft>
                </a:pPr>
                <a:r>
                  <a:rPr lang="en-US" sz="1800" dirty="0"/>
                  <a:t>In DRU type allocation, the number of tones per 1MHz may differ thus </a:t>
                </a:r>
                <a:br>
                  <a:rPr lang="en-US" sz="1800" dirty="0"/>
                </a:br>
                <a:r>
                  <a:rPr lang="en-US" sz="1800" dirty="0"/>
                  <a:t>we may define the total RU BW in MHz as </a:t>
                </a:r>
                <a14:m>
                  <m:oMath xmlns:m="http://schemas.openxmlformats.org/officeDocument/2006/math">
                    <m:r>
                      <a:rPr lang="en-US" sz="1800" b="0" i="1">
                        <a:latin typeface="Cambria Math" panose="02040503050406030204" pitchFamily="18" charset="0"/>
                        <a:ea typeface="Cambria Math" panose="02040503050406030204" pitchFamily="18" charset="0"/>
                      </a:rPr>
                      <m:t>𝑅𝑈</m:t>
                    </m:r>
                    <m:r>
                      <a:rPr lang="en-US" sz="1800" b="0" i="1">
                        <a:latin typeface="Cambria Math" panose="02040503050406030204" pitchFamily="18" charset="0"/>
                        <a:ea typeface="Cambria Math" panose="02040503050406030204" pitchFamily="18" charset="0"/>
                      </a:rPr>
                      <m:t>_</m:t>
                    </m:r>
                    <m:r>
                      <a:rPr lang="en-US" sz="1800" b="0" i="1">
                        <a:latin typeface="Cambria Math" panose="02040503050406030204" pitchFamily="18" charset="0"/>
                        <a:ea typeface="Cambria Math" panose="02040503050406030204" pitchFamily="18" charset="0"/>
                      </a:rPr>
                      <m:t>𝑆𝑖𝑧𝑒</m:t>
                    </m:r>
                    <m:d>
                      <m:dPr>
                        <m:begChr m:val="["/>
                        <m:endChr m:val="]"/>
                        <m:ctrlPr>
                          <a:rPr lang="en-US" sz="1800" b="0" i="1">
                            <a:latin typeface="Cambria Math" panose="02040503050406030204" pitchFamily="18" charset="0"/>
                          </a:rPr>
                        </m:ctrlPr>
                      </m:dPr>
                      <m:e>
                        <m:r>
                          <a:rPr lang="en-US" sz="1800" b="0" i="1">
                            <a:latin typeface="Cambria Math" panose="02040503050406030204" pitchFamily="18" charset="0"/>
                          </a:rPr>
                          <m:t>𝑀𝐻𝑧</m:t>
                        </m:r>
                      </m:e>
                    </m:d>
                    <m:r>
                      <a:rPr lang="en-US" sz="1800" b="0">
                        <a:latin typeface="Cambria Math" panose="02040503050406030204" pitchFamily="18" charset="0"/>
                      </a:rPr>
                      <m:t>=</m:t>
                    </m:r>
                    <m:f>
                      <m:fPr>
                        <m:ctrlPr>
                          <a:rPr lang="en-US" sz="1800" b="0" i="1">
                            <a:latin typeface="Cambria Math" panose="02040503050406030204" pitchFamily="18" charset="0"/>
                          </a:rPr>
                        </m:ctrlPr>
                      </m:fPr>
                      <m:num>
                        <m:r>
                          <a:rPr lang="en-US" sz="1800" b="0" i="1">
                            <a:latin typeface="Cambria Math" panose="02040503050406030204" pitchFamily="18" charset="0"/>
                          </a:rPr>
                          <m:t>𝑁𝑡𝑜𝑛𝑒𝑠</m:t>
                        </m:r>
                        <m:r>
                          <a:rPr lang="en-US" sz="1800" b="0" i="1">
                            <a:latin typeface="Cambria Math" panose="02040503050406030204" pitchFamily="18" charset="0"/>
                          </a:rPr>
                          <m:t>_</m:t>
                        </m:r>
                        <m:r>
                          <a:rPr lang="en-US" sz="1800" b="0" i="1">
                            <a:latin typeface="Cambria Math" panose="02040503050406030204" pitchFamily="18" charset="0"/>
                          </a:rPr>
                          <m:t>𝑡𝑜𝑡𝑎𝑙</m:t>
                        </m:r>
                      </m:num>
                      <m:den>
                        <m:r>
                          <a:rPr lang="en-US" sz="1800" b="0" i="1">
                            <a:latin typeface="Cambria Math" panose="02040503050406030204" pitchFamily="18" charset="0"/>
                          </a:rPr>
                          <m:t>𝑁𝑡𝑜𝑛𝑒𝑠</m:t>
                        </m:r>
                        <m:r>
                          <a:rPr lang="en-US" sz="1800" b="0" i="1" smtClean="0">
                            <a:latin typeface="Cambria Math" panose="02040503050406030204" pitchFamily="18" charset="0"/>
                          </a:rPr>
                          <m:t>(@1</m:t>
                        </m:r>
                        <m:r>
                          <a:rPr lang="en-US" sz="1800" b="0" i="1" smtClean="0">
                            <a:latin typeface="Cambria Math" panose="02040503050406030204" pitchFamily="18" charset="0"/>
                          </a:rPr>
                          <m:t>𝑀𝐻𝑧</m:t>
                        </m:r>
                        <m:r>
                          <a:rPr lang="en-US" sz="1800" b="0" i="1" smtClean="0">
                            <a:latin typeface="Cambria Math" panose="02040503050406030204" pitchFamily="18" charset="0"/>
                          </a:rPr>
                          <m:t>)</m:t>
                        </m:r>
                      </m:den>
                    </m:f>
                    <m:r>
                      <a:rPr lang="en-US" sz="1800" i="1">
                        <a:latin typeface="Cambria Math" panose="02040503050406030204" pitchFamily="18" charset="0"/>
                      </a:rPr>
                      <m:t> </m:t>
                    </m:r>
                  </m:oMath>
                </a14:m>
                <a:endParaRPr lang="en-US" sz="1800" dirty="0"/>
              </a:p>
              <a:p>
                <a:pPr>
                  <a:spcBef>
                    <a:spcPts val="1200"/>
                  </a:spcBef>
                  <a:spcAft>
                    <a:spcPts val="0"/>
                  </a:spcAft>
                </a:pPr>
                <a:r>
                  <a:rPr lang="en-US" sz="1800" dirty="0"/>
                  <a:t>Thus, the maximum Tx power defined by Max EIRP PSD may be rewritten as</a:t>
                </a:r>
              </a:p>
              <a:p>
                <a:pPr marL="0" indent="0" algn="ctr">
                  <a:spcBef>
                    <a:spcPts val="1200"/>
                  </a:spcBef>
                  <a:spcAft>
                    <a:spcPts val="0"/>
                  </a:spcAft>
                  <a:buNone/>
                </a:pPr>
                <a:r>
                  <a:rPr lang="en-US" sz="2000" dirty="0"/>
                  <a:t> </a:t>
                </a:r>
                <a14:m>
                  <m:oMath xmlns:m="http://schemas.openxmlformats.org/officeDocument/2006/math">
                    <m:sSubSup>
                      <m:sSubSupPr>
                        <m:ctrlPr>
                          <a:rPr lang="en-US" sz="1200" b="0" i="1">
                            <a:latin typeface="Cambria Math" panose="02040503050406030204" pitchFamily="18" charset="0"/>
                          </a:rPr>
                        </m:ctrlPr>
                      </m:sSubSupPr>
                      <m:e>
                        <m:r>
                          <a:rPr lang="en-US" sz="1200" b="0" i="1">
                            <a:latin typeface="Cambria Math" panose="02040503050406030204" pitchFamily="18" charset="0"/>
                          </a:rPr>
                          <m:t>𝑇𝑥</m:t>
                        </m:r>
                      </m:e>
                      <m:sub>
                        <m:r>
                          <a:rPr lang="en-US" sz="1200" b="0" i="1">
                            <a:latin typeface="Cambria Math" panose="02040503050406030204" pitchFamily="18" charset="0"/>
                          </a:rPr>
                          <m:t>𝑚𝑎𝑥</m:t>
                        </m:r>
                        <m:r>
                          <a:rPr lang="en-US" sz="1200" b="0" i="1">
                            <a:latin typeface="Cambria Math" panose="02040503050406030204" pitchFamily="18" charset="0"/>
                          </a:rPr>
                          <m:t>_</m:t>
                        </m:r>
                        <m:r>
                          <a:rPr lang="en-US" sz="1200" b="0" i="1">
                            <a:latin typeface="Cambria Math" panose="02040503050406030204" pitchFamily="18" charset="0"/>
                          </a:rPr>
                          <m:t>𝑝𝑤𝑟</m:t>
                        </m:r>
                        <m:r>
                          <a:rPr lang="en-US" sz="1200" b="0" i="1">
                            <a:latin typeface="Cambria Math" panose="02040503050406030204" pitchFamily="18" charset="0"/>
                          </a:rPr>
                          <m:t>_</m:t>
                        </m:r>
                        <m:r>
                          <a:rPr lang="en-US" sz="1200" b="0" i="1">
                            <a:latin typeface="Cambria Math" panose="02040503050406030204" pitchFamily="18" charset="0"/>
                          </a:rPr>
                          <m:t>𝑃𝑆𝐷</m:t>
                        </m:r>
                      </m:sub>
                      <m:sup>
                        <m:r>
                          <a:rPr lang="en-US" sz="1200" b="0" i="1">
                            <a:latin typeface="Cambria Math" panose="02040503050406030204" pitchFamily="18" charset="0"/>
                          </a:rPr>
                          <m:t>𝑆𝑇𝐴</m:t>
                        </m:r>
                      </m:sup>
                    </m:sSubSup>
                    <m:r>
                      <a:rPr lang="en-US" sz="1200" b="0" i="1">
                        <a:latin typeface="Cambria Math" panose="02040503050406030204" pitchFamily="18" charset="0"/>
                        <a:ea typeface="Cambria Math" panose="02040503050406030204" pitchFamily="18" charset="0"/>
                      </a:rPr>
                      <m:t>≅</m:t>
                    </m:r>
                    <m:sSub>
                      <m:sSubPr>
                        <m:ctrlPr>
                          <a:rPr lang="en-US" sz="1200" b="0" i="1">
                            <a:latin typeface="Cambria Math" panose="02040503050406030204" pitchFamily="18" charset="0"/>
                            <a:ea typeface="Cambria Math" panose="02040503050406030204" pitchFamily="18" charset="0"/>
                          </a:rPr>
                        </m:ctrlPr>
                      </m:sSubPr>
                      <m:e>
                        <m:r>
                          <a:rPr lang="en-US" sz="1200" b="0" i="1">
                            <a:latin typeface="Cambria Math" panose="02040503050406030204" pitchFamily="18" charset="0"/>
                            <a:ea typeface="Cambria Math" panose="02040503050406030204" pitchFamily="18" charset="0"/>
                          </a:rPr>
                          <m:t>𝑀𝐴</m:t>
                        </m:r>
                        <m:sSub>
                          <m:sSubPr>
                            <m:ctrlPr>
                              <a:rPr lang="en-US" sz="1200" b="0" i="1">
                                <a:latin typeface="Cambria Math" panose="02040503050406030204" pitchFamily="18" charset="0"/>
                                <a:ea typeface="Cambria Math" panose="02040503050406030204" pitchFamily="18" charset="0"/>
                              </a:rPr>
                            </m:ctrlPr>
                          </m:sSubPr>
                          <m:e>
                            <m:r>
                              <a:rPr lang="en-US" sz="1200" b="0" i="1">
                                <a:latin typeface="Cambria Math" panose="02040503050406030204" pitchFamily="18" charset="0"/>
                                <a:ea typeface="Cambria Math" panose="02040503050406030204" pitchFamily="18" charset="0"/>
                              </a:rPr>
                              <m:t>𝑋</m:t>
                            </m:r>
                          </m:e>
                          <m:sub>
                            <m:r>
                              <a:rPr lang="en-US" sz="1200" b="0" i="1">
                                <a:latin typeface="Cambria Math" panose="02040503050406030204" pitchFamily="18" charset="0"/>
                                <a:ea typeface="Cambria Math" panose="02040503050406030204" pitchFamily="18" charset="0"/>
                              </a:rPr>
                              <m:t>𝐸𝐼𝑅𝑃</m:t>
                            </m:r>
                          </m:sub>
                        </m:sSub>
                      </m:e>
                      <m:sub>
                        <m:r>
                          <a:rPr lang="en-US" sz="1200" b="0" i="1">
                            <a:latin typeface="Cambria Math" panose="02040503050406030204" pitchFamily="18" charset="0"/>
                            <a:ea typeface="Cambria Math" panose="02040503050406030204" pitchFamily="18" charset="0"/>
                          </a:rPr>
                          <m:t>𝑃𝑆𝐷</m:t>
                        </m:r>
                      </m:sub>
                    </m:sSub>
                    <m:r>
                      <a:rPr lang="en-US" sz="1200" b="0" i="1">
                        <a:latin typeface="Cambria Math" panose="02040503050406030204" pitchFamily="18" charset="0"/>
                        <a:ea typeface="Cambria Math" panose="02040503050406030204" pitchFamily="18" charset="0"/>
                      </a:rPr>
                      <m:t>+10</m:t>
                    </m:r>
                    <m:r>
                      <a:rPr lang="en-US" sz="1200" b="0" i="1">
                        <a:latin typeface="Cambria Math" panose="02040503050406030204" pitchFamily="18" charset="0"/>
                        <a:ea typeface="Cambria Math" panose="02040503050406030204" pitchFamily="18" charset="0"/>
                      </a:rPr>
                      <m:t>𝑙𝑜𝑔</m:t>
                    </m:r>
                    <m:r>
                      <a:rPr lang="en-US" sz="1200" b="0" i="1" baseline="-25000">
                        <a:latin typeface="Cambria Math" panose="02040503050406030204" pitchFamily="18" charset="0"/>
                        <a:ea typeface="Cambria Math" panose="02040503050406030204" pitchFamily="18" charset="0"/>
                      </a:rPr>
                      <m:t>10</m:t>
                    </m:r>
                    <m:r>
                      <a:rPr lang="en-US" sz="1200" b="0" i="1">
                        <a:latin typeface="Cambria Math" panose="02040503050406030204" pitchFamily="18" charset="0"/>
                        <a:ea typeface="Cambria Math" panose="02040503050406030204" pitchFamily="18" charset="0"/>
                      </a:rPr>
                      <m:t>𝑅</m:t>
                    </m:r>
                    <m:sSub>
                      <m:sSubPr>
                        <m:ctrlPr>
                          <a:rPr lang="en-US" sz="1200" b="0" i="1">
                            <a:latin typeface="Cambria Math" panose="02040503050406030204" pitchFamily="18" charset="0"/>
                            <a:ea typeface="Cambria Math" panose="02040503050406030204" pitchFamily="18" charset="0"/>
                          </a:rPr>
                        </m:ctrlPr>
                      </m:sSubPr>
                      <m:e>
                        <m:r>
                          <a:rPr lang="en-US" sz="1200" b="0" i="1">
                            <a:latin typeface="Cambria Math" panose="02040503050406030204" pitchFamily="18" charset="0"/>
                            <a:ea typeface="Cambria Math" panose="02040503050406030204" pitchFamily="18" charset="0"/>
                          </a:rPr>
                          <m:t>𝑈</m:t>
                        </m:r>
                      </m:e>
                      <m:sub>
                        <m:r>
                          <a:rPr lang="en-US" sz="1200" b="0" i="1">
                            <a:latin typeface="Cambria Math" panose="02040503050406030204" pitchFamily="18" charset="0"/>
                            <a:ea typeface="Cambria Math" panose="02040503050406030204" pitchFamily="18" charset="0"/>
                          </a:rPr>
                          <m:t>𝑆𝑖𝑧𝑒</m:t>
                        </m:r>
                        <m:d>
                          <m:dPr>
                            <m:begChr m:val="["/>
                            <m:endChr m:val="]"/>
                            <m:ctrlPr>
                              <a:rPr lang="en-US" sz="1200" b="0" i="1" smtClean="0">
                                <a:latin typeface="Cambria Math" panose="02040503050406030204" pitchFamily="18" charset="0"/>
                                <a:ea typeface="Cambria Math" panose="02040503050406030204" pitchFamily="18" charset="0"/>
                              </a:rPr>
                            </m:ctrlPr>
                          </m:dPr>
                          <m:e>
                            <m:r>
                              <a:rPr lang="en-US" sz="1200" b="0" i="1" smtClean="0">
                                <a:latin typeface="Cambria Math" panose="02040503050406030204" pitchFamily="18" charset="0"/>
                                <a:ea typeface="Cambria Math" panose="02040503050406030204" pitchFamily="18" charset="0"/>
                              </a:rPr>
                              <m:t>𝑀𝐻𝑧</m:t>
                            </m:r>
                          </m:e>
                        </m:d>
                      </m:sub>
                    </m:sSub>
                    <m:r>
                      <a:rPr lang="en-US" sz="1200" b="0" i="1" smtClean="0">
                        <a:latin typeface="Cambria Math" panose="02040503050406030204" pitchFamily="18" charset="0"/>
                        <a:ea typeface="Cambria Math" panose="02040503050406030204" pitchFamily="18" charset="0"/>
                      </a:rPr>
                      <m:t>=</m:t>
                    </m:r>
                    <m:sSub>
                      <m:sSubPr>
                        <m:ctrlPr>
                          <a:rPr lang="en-US" sz="1200" b="0" i="1">
                            <a:latin typeface="Cambria Math" panose="02040503050406030204" pitchFamily="18" charset="0"/>
                            <a:ea typeface="Cambria Math" panose="02040503050406030204" pitchFamily="18" charset="0"/>
                          </a:rPr>
                        </m:ctrlPr>
                      </m:sSubPr>
                      <m:e>
                        <m:r>
                          <a:rPr lang="en-US" sz="1200" b="0" i="1">
                            <a:latin typeface="Cambria Math" panose="02040503050406030204" pitchFamily="18" charset="0"/>
                            <a:ea typeface="Cambria Math" panose="02040503050406030204" pitchFamily="18" charset="0"/>
                          </a:rPr>
                          <m:t>𝑀𝐴</m:t>
                        </m:r>
                        <m:sSub>
                          <m:sSubPr>
                            <m:ctrlPr>
                              <a:rPr lang="en-US" sz="1200" b="0" i="1">
                                <a:latin typeface="Cambria Math" panose="02040503050406030204" pitchFamily="18" charset="0"/>
                                <a:ea typeface="Cambria Math" panose="02040503050406030204" pitchFamily="18" charset="0"/>
                              </a:rPr>
                            </m:ctrlPr>
                          </m:sSubPr>
                          <m:e>
                            <m:r>
                              <a:rPr lang="en-US" sz="1200" b="0" i="1">
                                <a:latin typeface="Cambria Math" panose="02040503050406030204" pitchFamily="18" charset="0"/>
                                <a:ea typeface="Cambria Math" panose="02040503050406030204" pitchFamily="18" charset="0"/>
                              </a:rPr>
                              <m:t>𝑋</m:t>
                            </m:r>
                          </m:e>
                          <m:sub>
                            <m:r>
                              <a:rPr lang="en-US" sz="1200" b="0" i="1">
                                <a:latin typeface="Cambria Math" panose="02040503050406030204" pitchFamily="18" charset="0"/>
                                <a:ea typeface="Cambria Math" panose="02040503050406030204" pitchFamily="18" charset="0"/>
                              </a:rPr>
                              <m:t>𝐸𝐼𝑅𝑃</m:t>
                            </m:r>
                          </m:sub>
                        </m:sSub>
                      </m:e>
                      <m:sub>
                        <m:r>
                          <a:rPr lang="en-US" sz="1200" b="0" i="1">
                            <a:latin typeface="Cambria Math" panose="02040503050406030204" pitchFamily="18" charset="0"/>
                            <a:ea typeface="Cambria Math" panose="02040503050406030204" pitchFamily="18" charset="0"/>
                          </a:rPr>
                          <m:t>𝑃𝑆𝐷</m:t>
                        </m:r>
                      </m:sub>
                    </m:sSub>
                    <m:r>
                      <a:rPr lang="en-US" sz="1200" b="0" i="1" smtClean="0">
                        <a:latin typeface="Cambria Math" panose="02040503050406030204" pitchFamily="18" charset="0"/>
                        <a:ea typeface="Cambria Math" panose="02040503050406030204" pitchFamily="18" charset="0"/>
                      </a:rPr>
                      <m:t>+</m:t>
                    </m:r>
                    <m:r>
                      <a:rPr lang="en-US" sz="1200" b="0" i="1">
                        <a:latin typeface="Cambria Math" panose="02040503050406030204" pitchFamily="18" charset="0"/>
                        <a:ea typeface="Cambria Math" panose="02040503050406030204" pitchFamily="18" charset="0"/>
                      </a:rPr>
                      <m:t>10</m:t>
                    </m:r>
                    <m:r>
                      <a:rPr lang="en-US" sz="1200" b="0" i="1">
                        <a:latin typeface="Cambria Math" panose="02040503050406030204" pitchFamily="18" charset="0"/>
                        <a:ea typeface="Cambria Math" panose="02040503050406030204" pitchFamily="18" charset="0"/>
                      </a:rPr>
                      <m:t>𝑙𝑜𝑔</m:t>
                    </m:r>
                    <m:r>
                      <a:rPr lang="en-US" sz="1200" b="0" i="1" baseline="-25000">
                        <a:latin typeface="Cambria Math" panose="02040503050406030204" pitchFamily="18" charset="0"/>
                        <a:ea typeface="Cambria Math" panose="02040503050406030204" pitchFamily="18" charset="0"/>
                      </a:rPr>
                      <m:t>10</m:t>
                    </m:r>
                    <m:f>
                      <m:fPr>
                        <m:ctrlPr>
                          <a:rPr lang="en-US" sz="1200" b="0" i="1">
                            <a:latin typeface="Cambria Math" panose="02040503050406030204" pitchFamily="18" charset="0"/>
                          </a:rPr>
                        </m:ctrlPr>
                      </m:fPr>
                      <m:num>
                        <m:r>
                          <a:rPr lang="en-US" sz="1200" b="0" i="1">
                            <a:latin typeface="Cambria Math" panose="02040503050406030204" pitchFamily="18" charset="0"/>
                          </a:rPr>
                          <m:t>𝑁𝑡𝑜𝑛𝑒</m:t>
                        </m:r>
                        <m:sSub>
                          <m:sSubPr>
                            <m:ctrlPr>
                              <a:rPr lang="en-US" sz="1200" b="0" i="1">
                                <a:latin typeface="Cambria Math" panose="02040503050406030204" pitchFamily="18" charset="0"/>
                              </a:rPr>
                            </m:ctrlPr>
                          </m:sSubPr>
                          <m:e>
                            <m:r>
                              <a:rPr lang="en-US" sz="1200" b="0" i="1">
                                <a:latin typeface="Cambria Math" panose="02040503050406030204" pitchFamily="18" charset="0"/>
                              </a:rPr>
                              <m:t>𝑠</m:t>
                            </m:r>
                          </m:e>
                          <m:sub>
                            <m:r>
                              <a:rPr lang="en-US" sz="1200" b="0" i="1">
                                <a:latin typeface="Cambria Math" panose="02040503050406030204" pitchFamily="18" charset="0"/>
                              </a:rPr>
                              <m:t>𝑡𝑜𝑡𝑎𝑙</m:t>
                            </m:r>
                          </m:sub>
                        </m:sSub>
                      </m:num>
                      <m:den>
                        <m:r>
                          <a:rPr lang="en-US" sz="1200" b="0" i="1">
                            <a:latin typeface="Cambria Math" panose="02040503050406030204" pitchFamily="18" charset="0"/>
                          </a:rPr>
                          <m:t>𝑁𝑡𝑜𝑛𝑒𝑠</m:t>
                        </m:r>
                        <m:r>
                          <a:rPr lang="en-US" sz="1200" b="0" i="1" smtClean="0">
                            <a:latin typeface="Cambria Math" panose="02040503050406030204" pitchFamily="18" charset="0"/>
                          </a:rPr>
                          <m:t>(@1</m:t>
                        </m:r>
                        <m:r>
                          <a:rPr lang="en-US" sz="1200" b="0" i="1" smtClean="0">
                            <a:latin typeface="Cambria Math" panose="02040503050406030204" pitchFamily="18" charset="0"/>
                          </a:rPr>
                          <m:t>𝑀𝐻𝑧</m:t>
                        </m:r>
                        <m:r>
                          <a:rPr lang="en-US" sz="1200" b="0" i="1" smtClean="0">
                            <a:latin typeface="Cambria Math" panose="02040503050406030204" pitchFamily="18" charset="0"/>
                          </a:rPr>
                          <m:t>)</m:t>
                        </m:r>
                      </m:den>
                    </m:f>
                  </m:oMath>
                </a14:m>
                <a:r>
                  <a:rPr lang="en-US" sz="1800" b="0" dirty="0"/>
                  <a:t> </a:t>
                </a:r>
                <a:endParaRPr lang="en-US" sz="2000" b="0" dirty="0"/>
              </a:p>
            </p:txBody>
          </p:sp>
        </mc:Choice>
        <mc:Fallback xmlns="">
          <p:sp>
            <p:nvSpPr>
              <p:cNvPr id="13" name="内容占位符 1">
                <a:extLst>
                  <a:ext uri="{FF2B5EF4-FFF2-40B4-BE49-F238E27FC236}">
                    <a16:creationId xmlns:a16="http://schemas.microsoft.com/office/drawing/2014/main" id="{8F14C422-0918-4A9B-91A6-48C4E0D10BE8}"/>
                  </a:ext>
                </a:extLst>
              </p:cNvPr>
              <p:cNvSpPr txBox="1">
                <a:spLocks noRot="1" noChangeAspect="1" noMove="1" noResize="1" noEditPoints="1" noAdjustHandles="1" noChangeArrowheads="1" noChangeShapeType="1" noTextEdit="1"/>
              </p:cNvSpPr>
              <p:nvPr/>
            </p:nvSpPr>
            <p:spPr bwMode="auto">
              <a:xfrm>
                <a:off x="685800" y="1295400"/>
                <a:ext cx="8001001" cy="2209800"/>
              </a:xfrm>
              <a:prstGeom prst="rect">
                <a:avLst/>
              </a:prstGeom>
              <a:blipFill>
                <a:blip r:embed="rId3"/>
                <a:stretch>
                  <a:fillRect l="-534" t="-1657"/>
                </a:stretch>
              </a:blipFill>
              <a:ln w="9525">
                <a:noFill/>
                <a:miter lim="800000"/>
                <a:headEnd/>
                <a:tailEnd/>
              </a:ln>
              <a:effectLst/>
            </p:spPr>
            <p:txBody>
              <a:bodyPr/>
              <a:lstStyle/>
              <a:p>
                <a:r>
                  <a:rPr lang="en-US">
                    <a:noFill/>
                  </a:rPr>
                  <a:t> </a:t>
                </a:r>
              </a:p>
            </p:txBody>
          </p:sp>
        </mc:Fallback>
      </mc:AlternateContent>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7</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sz="2800" kern="0" dirty="0">
                <a:latin typeface="FrutigerNext LT Medium" pitchFamily="34" charset="0"/>
              </a:rPr>
              <a:t>Impact of Max EIRP PSD on Tx Power in DRU</a:t>
            </a:r>
            <a:endParaRPr lang="zh-CN" altLang="en-US" sz="2800" kern="0" dirty="0"/>
          </a:p>
        </p:txBody>
      </p:sp>
    </p:spTree>
    <p:extLst>
      <p:ext uri="{BB962C8B-B14F-4D97-AF65-F5344CB8AC3E}">
        <p14:creationId xmlns:p14="http://schemas.microsoft.com/office/powerpoint/2010/main" val="3864545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1F1FBC6-1EB7-4F13-A1AC-4FF4D745D84B}"/>
              </a:ext>
            </a:extLst>
          </p:cNvPr>
          <p:cNvPicPr>
            <a:picLocks noChangeAspect="1"/>
          </p:cNvPicPr>
          <p:nvPr/>
        </p:nvPicPr>
        <p:blipFill>
          <a:blip r:embed="rId2"/>
          <a:stretch>
            <a:fillRect/>
          </a:stretch>
        </p:blipFill>
        <p:spPr>
          <a:xfrm>
            <a:off x="289951" y="3505200"/>
            <a:ext cx="5425049" cy="2942400"/>
          </a:xfrm>
          <a:prstGeom prst="rect">
            <a:avLst/>
          </a:prstGeom>
        </p:spPr>
      </p:pic>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8</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Uplink Power Headroom Indication</a:t>
            </a:r>
            <a:endParaRPr lang="zh-CN" altLang="en-US" kern="0" dirty="0"/>
          </a:p>
        </p:txBody>
      </p:sp>
      <p:sp>
        <p:nvSpPr>
          <p:cNvPr id="6" name="内容占位符 1">
            <a:extLst>
              <a:ext uri="{FF2B5EF4-FFF2-40B4-BE49-F238E27FC236}">
                <a16:creationId xmlns:a16="http://schemas.microsoft.com/office/drawing/2014/main" id="{F3DB0C6F-845B-4DBA-B224-7A572CC874AC}"/>
              </a:ext>
            </a:extLst>
          </p:cNvPr>
          <p:cNvSpPr txBox="1">
            <a:spLocks/>
          </p:cNvSpPr>
          <p:nvPr/>
        </p:nvSpPr>
        <p:spPr bwMode="auto">
          <a:xfrm>
            <a:off x="609599" y="1295400"/>
            <a:ext cx="8001001" cy="4495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3000"/>
              </a:spcBef>
              <a:spcAft>
                <a:spcPts val="0"/>
              </a:spcAft>
            </a:pPr>
            <a:r>
              <a:rPr lang="en-US" sz="1800" dirty="0"/>
              <a:t>The UL Power Headroom (UPH) is reported by the non-AP HE STA in the Frame Header of any Data frame or Management frame transmitted in TB PPDU</a:t>
            </a:r>
          </a:p>
          <a:p>
            <a:pPr>
              <a:spcBef>
                <a:spcPts val="3000"/>
              </a:spcBef>
              <a:spcAft>
                <a:spcPts val="0"/>
              </a:spcAft>
            </a:pPr>
            <a:endParaRPr lang="en-US" sz="1800" dirty="0"/>
          </a:p>
          <a:p>
            <a:pPr>
              <a:spcBef>
                <a:spcPts val="3000"/>
              </a:spcBef>
              <a:spcAft>
                <a:spcPts val="0"/>
              </a:spcAft>
            </a:pPr>
            <a:endParaRPr lang="en-US" sz="1800" dirty="0"/>
          </a:p>
        </p:txBody>
      </p:sp>
      <p:pic>
        <p:nvPicPr>
          <p:cNvPr id="7" name="Picture 6">
            <a:extLst>
              <a:ext uri="{FF2B5EF4-FFF2-40B4-BE49-F238E27FC236}">
                <a16:creationId xmlns:a16="http://schemas.microsoft.com/office/drawing/2014/main" id="{73FF3DF4-5628-4236-B054-4FD282131084}"/>
              </a:ext>
            </a:extLst>
          </p:cNvPr>
          <p:cNvPicPr>
            <a:picLocks noChangeAspect="1"/>
          </p:cNvPicPr>
          <p:nvPr/>
        </p:nvPicPr>
        <p:blipFill>
          <a:blip r:embed="rId3"/>
          <a:stretch>
            <a:fillRect/>
          </a:stretch>
        </p:blipFill>
        <p:spPr>
          <a:xfrm>
            <a:off x="685800" y="2133600"/>
            <a:ext cx="3295650" cy="990600"/>
          </a:xfrm>
          <a:prstGeom prst="rect">
            <a:avLst/>
          </a:prstGeom>
        </p:spPr>
      </p:pic>
      <p:pic>
        <p:nvPicPr>
          <p:cNvPr id="9" name="Picture 8">
            <a:extLst>
              <a:ext uri="{FF2B5EF4-FFF2-40B4-BE49-F238E27FC236}">
                <a16:creationId xmlns:a16="http://schemas.microsoft.com/office/drawing/2014/main" id="{70B42A32-5589-4491-B715-BE52F9314332}"/>
              </a:ext>
            </a:extLst>
          </p:cNvPr>
          <p:cNvPicPr>
            <a:picLocks noChangeAspect="1"/>
          </p:cNvPicPr>
          <p:nvPr/>
        </p:nvPicPr>
        <p:blipFill>
          <a:blip r:embed="rId4"/>
          <a:stretch>
            <a:fillRect/>
          </a:stretch>
        </p:blipFill>
        <p:spPr>
          <a:xfrm>
            <a:off x="5410200" y="2395654"/>
            <a:ext cx="2362200" cy="576146"/>
          </a:xfrm>
          <a:prstGeom prst="rect">
            <a:avLst/>
          </a:prstGeom>
        </p:spPr>
      </p:pic>
      <p:pic>
        <p:nvPicPr>
          <p:cNvPr id="10" name="Picture 9">
            <a:extLst>
              <a:ext uri="{FF2B5EF4-FFF2-40B4-BE49-F238E27FC236}">
                <a16:creationId xmlns:a16="http://schemas.microsoft.com/office/drawing/2014/main" id="{785CF56C-CB98-4356-9AE9-3B340D8B8DDD}"/>
              </a:ext>
            </a:extLst>
          </p:cNvPr>
          <p:cNvPicPr>
            <a:picLocks noChangeAspect="1"/>
          </p:cNvPicPr>
          <p:nvPr/>
        </p:nvPicPr>
        <p:blipFill>
          <a:blip r:embed="rId5"/>
          <a:stretch>
            <a:fillRect/>
          </a:stretch>
        </p:blipFill>
        <p:spPr>
          <a:xfrm>
            <a:off x="2765734" y="3218086"/>
            <a:ext cx="6331564" cy="853968"/>
          </a:xfrm>
          <a:prstGeom prst="rect">
            <a:avLst/>
          </a:prstGeom>
        </p:spPr>
      </p:pic>
    </p:spTree>
    <p:extLst>
      <p:ext uri="{BB962C8B-B14F-4D97-AF65-F5344CB8AC3E}">
        <p14:creationId xmlns:p14="http://schemas.microsoft.com/office/powerpoint/2010/main" val="1558891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9</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Uplink Power Headroom is insufficient</a:t>
            </a:r>
            <a:endParaRPr lang="zh-CN" altLang="en-US" kern="0" dirty="0"/>
          </a:p>
        </p:txBody>
      </p:sp>
      <mc:AlternateContent xmlns:mc="http://schemas.openxmlformats.org/markup-compatibility/2006" xmlns:a14="http://schemas.microsoft.com/office/drawing/2010/main">
        <mc:Choice Requires="a14">
          <p:sp>
            <p:nvSpPr>
              <p:cNvPr id="6" name="内容占位符 1">
                <a:extLst>
                  <a:ext uri="{FF2B5EF4-FFF2-40B4-BE49-F238E27FC236}">
                    <a16:creationId xmlns:a16="http://schemas.microsoft.com/office/drawing/2014/main" id="{F3DB0C6F-845B-4DBA-B224-7A572CC874AC}"/>
                  </a:ext>
                </a:extLst>
              </p:cNvPr>
              <p:cNvSpPr txBox="1">
                <a:spLocks/>
              </p:cNvSpPr>
              <p:nvPr/>
            </p:nvSpPr>
            <p:spPr bwMode="auto">
              <a:xfrm>
                <a:off x="0" y="1136469"/>
                <a:ext cx="9144000" cy="4495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3000"/>
                  </a:spcBef>
                  <a:spcAft>
                    <a:spcPts val="0"/>
                  </a:spcAft>
                </a:pPr>
                <a:r>
                  <a:rPr lang="en-US" sz="1800" dirty="0"/>
                  <a:t>In case that RRU is allocated and the actual transmit power of a non-AP STA is bounded by Transmit power corresponding to Max EIRP PSD, for any value of calculated transmit power that is in the range:     </a:t>
                </a:r>
                <a14:m>
                  <m:oMath xmlns:m="http://schemas.openxmlformats.org/officeDocument/2006/math">
                    <m:sSubSup>
                      <m:sSubSupPr>
                        <m:ctrlPr>
                          <a:rPr lang="en-US" sz="1600" i="1">
                            <a:latin typeface="Cambria Math" panose="02040503050406030204" pitchFamily="18" charset="0"/>
                          </a:rPr>
                        </m:ctrlPr>
                      </m:sSubSupPr>
                      <m:e>
                        <m:r>
                          <a:rPr lang="en-US" sz="1600" i="1">
                            <a:latin typeface="Cambria Math" panose="02040503050406030204" pitchFamily="18" charset="0"/>
                          </a:rPr>
                          <m:t>𝑻𝒙</m:t>
                        </m:r>
                      </m:e>
                      <m:sub>
                        <m:r>
                          <a:rPr lang="en-US" sz="1600" i="1">
                            <a:latin typeface="Cambria Math" panose="02040503050406030204" pitchFamily="18" charset="0"/>
                          </a:rPr>
                          <m:t>𝒎𝒂𝒙</m:t>
                        </m:r>
                        <m:r>
                          <a:rPr lang="en-US" sz="1600" i="1">
                            <a:latin typeface="Cambria Math" panose="02040503050406030204" pitchFamily="18" charset="0"/>
                          </a:rPr>
                          <m:t>_</m:t>
                        </m:r>
                        <m:r>
                          <a:rPr lang="en-US" sz="1600" i="1">
                            <a:latin typeface="Cambria Math" panose="02040503050406030204" pitchFamily="18" charset="0"/>
                          </a:rPr>
                          <m:t>𝒑𝒘𝒓</m:t>
                        </m:r>
                        <m:r>
                          <a:rPr lang="en-US" sz="1600" i="1">
                            <a:latin typeface="Cambria Math" panose="02040503050406030204" pitchFamily="18" charset="0"/>
                          </a:rPr>
                          <m:t>_</m:t>
                        </m:r>
                        <m:r>
                          <a:rPr lang="en-US" sz="1600" i="1">
                            <a:latin typeface="Cambria Math" panose="02040503050406030204" pitchFamily="18" charset="0"/>
                          </a:rPr>
                          <m:t>𝑷𝑺𝑫</m:t>
                        </m:r>
                      </m:sub>
                      <m:sup>
                        <m:r>
                          <a:rPr lang="en-US" sz="1600" i="1">
                            <a:latin typeface="Cambria Math" panose="02040503050406030204" pitchFamily="18" charset="0"/>
                          </a:rPr>
                          <m:t>𝑺𝑻𝑨</m:t>
                        </m:r>
                      </m:sup>
                    </m:sSubSup>
                    <m:r>
                      <a:rPr lang="en-US" sz="1600" dirty="0">
                        <a:latin typeface="Cambria Math" panose="02040503050406030204" pitchFamily="18" charset="0"/>
                        <a:ea typeface="Cambria Math" panose="02040503050406030204" pitchFamily="18" charset="0"/>
                      </a:rPr>
                      <m:t>≤</m:t>
                    </m:r>
                    <m:sSubSup>
                      <m:sSubSupPr>
                        <m:ctrlPr>
                          <a:rPr lang="en-US" sz="1600" i="1">
                            <a:latin typeface="Cambria Math" panose="02040503050406030204" pitchFamily="18" charset="0"/>
                          </a:rPr>
                        </m:ctrlPr>
                      </m:sSubSupPr>
                      <m:e>
                        <m:r>
                          <a:rPr lang="en-US" sz="1600" i="1">
                            <a:latin typeface="Cambria Math" panose="02040503050406030204" pitchFamily="18" charset="0"/>
                          </a:rPr>
                          <m:t>𝑻𝒙</m:t>
                        </m:r>
                      </m:e>
                      <m:sub>
                        <m:r>
                          <a:rPr lang="en-US" sz="1600" i="1">
                            <a:latin typeface="Cambria Math" panose="02040503050406030204" pitchFamily="18" charset="0"/>
                          </a:rPr>
                          <m:t>𝒑𝒘𝒓</m:t>
                        </m:r>
                      </m:sub>
                      <m:sup>
                        <m:r>
                          <a:rPr lang="en-US" sz="1600" i="1">
                            <a:latin typeface="Cambria Math" panose="02040503050406030204" pitchFamily="18" charset="0"/>
                          </a:rPr>
                          <m:t>𝑺𝑻𝑨</m:t>
                        </m:r>
                      </m:sup>
                    </m:sSubSup>
                    <m:r>
                      <a:rPr lang="en-US" sz="1600" i="1">
                        <a:latin typeface="Cambria Math" panose="02040503050406030204" pitchFamily="18" charset="0"/>
                      </a:rPr>
                      <m:t> </m:t>
                    </m:r>
                    <m:r>
                      <a:rPr lang="en-US" sz="1600" i="1" smtClean="0">
                        <a:latin typeface="Cambria Math" panose="02040503050406030204" pitchFamily="18" charset="0"/>
                        <a:ea typeface="Cambria Math" panose="02040503050406030204" pitchFamily="18" charset="0"/>
                      </a:rPr>
                      <m:t>&lt;</m:t>
                    </m:r>
                    <m:sSubSup>
                      <m:sSubSupPr>
                        <m:ctrlPr>
                          <a:rPr lang="en-US" sz="1600" i="1">
                            <a:latin typeface="Cambria Math" panose="02040503050406030204" pitchFamily="18" charset="0"/>
                          </a:rPr>
                        </m:ctrlPr>
                      </m:sSubSupPr>
                      <m:e>
                        <m:r>
                          <a:rPr lang="en-US" sz="1600" i="1">
                            <a:latin typeface="Cambria Math" panose="02040503050406030204" pitchFamily="18" charset="0"/>
                          </a:rPr>
                          <m:t>𝑻𝒙</m:t>
                        </m:r>
                      </m:e>
                      <m:sub>
                        <m:r>
                          <a:rPr lang="en-US" sz="1600" b="1" i="1" smtClean="0">
                            <a:latin typeface="Cambria Math" panose="02040503050406030204" pitchFamily="18" charset="0"/>
                          </a:rPr>
                          <m:t>𝑹𝒂𝒅𝒊𝒐</m:t>
                        </m:r>
                        <m:r>
                          <a:rPr lang="en-US" sz="1600" b="1" i="1" smtClean="0">
                            <a:latin typeface="Cambria Math" panose="02040503050406030204" pitchFamily="18" charset="0"/>
                          </a:rPr>
                          <m:t>_</m:t>
                        </m:r>
                        <m:r>
                          <a:rPr lang="en-US" sz="1600" i="1">
                            <a:latin typeface="Cambria Math" panose="02040503050406030204" pitchFamily="18" charset="0"/>
                          </a:rPr>
                          <m:t>𝒎𝒂𝒙</m:t>
                        </m:r>
                        <m:r>
                          <a:rPr lang="en-US" sz="1600" i="1">
                            <a:latin typeface="Cambria Math" panose="02040503050406030204" pitchFamily="18" charset="0"/>
                          </a:rPr>
                          <m:t>_</m:t>
                        </m:r>
                        <m:r>
                          <a:rPr lang="en-US" sz="1600" i="1">
                            <a:latin typeface="Cambria Math" panose="02040503050406030204" pitchFamily="18" charset="0"/>
                          </a:rPr>
                          <m:t>𝒑𝒘𝒓</m:t>
                        </m:r>
                      </m:sub>
                      <m:sup>
                        <m:r>
                          <a:rPr lang="en-US" sz="1600" i="1">
                            <a:latin typeface="Cambria Math" panose="02040503050406030204" pitchFamily="18" charset="0"/>
                          </a:rPr>
                          <m:t>𝑺𝑻𝑨</m:t>
                        </m:r>
                      </m:sup>
                    </m:sSubSup>
                  </m:oMath>
                </a14:m>
                <a:r>
                  <a:rPr lang="en-US" sz="1600" dirty="0"/>
                  <a:t> </a:t>
                </a:r>
                <a:endParaRPr lang="en-US" sz="1800" dirty="0"/>
              </a:p>
              <a:p>
                <a:pPr lvl="1">
                  <a:spcBef>
                    <a:spcPts val="600"/>
                  </a:spcBef>
                  <a:spcAft>
                    <a:spcPts val="0"/>
                  </a:spcAft>
                </a:pPr>
                <a:r>
                  <a:rPr lang="en-US" sz="1400" dirty="0"/>
                  <a:t>UL Power Headroom is 0 </a:t>
                </a:r>
              </a:p>
              <a:p>
                <a:pPr lvl="1">
                  <a:spcBef>
                    <a:spcPts val="600"/>
                  </a:spcBef>
                  <a:spcAft>
                    <a:spcPts val="0"/>
                  </a:spcAft>
                </a:pPr>
                <a:r>
                  <a:rPr lang="en-US" sz="1400" dirty="0">
                    <a:sym typeface="Wingdings" panose="05000000000000000000" pitchFamily="2" charset="2"/>
                  </a:rPr>
                  <a:t>The STA will not increase its output power with respect to Target RSSI value (see figure on the left)</a:t>
                </a:r>
                <a:endParaRPr lang="en-US" sz="1400" dirty="0"/>
              </a:p>
              <a:p>
                <a:pPr>
                  <a:spcBef>
                    <a:spcPts val="1200"/>
                  </a:spcBef>
                  <a:spcAft>
                    <a:spcPts val="0"/>
                  </a:spcAft>
                </a:pPr>
                <a:r>
                  <a:rPr lang="en-US" sz="1800" dirty="0"/>
                  <a:t> The AP does not know which factor bounds the Max power.</a:t>
                </a:r>
              </a:p>
              <a:p>
                <a:pPr lvl="1">
                  <a:spcBef>
                    <a:spcPts val="1200"/>
                  </a:spcBef>
                  <a:spcAft>
                    <a:spcPts val="0"/>
                  </a:spcAft>
                </a:pPr>
                <a:r>
                  <a:rPr lang="en-US" sz="1400" dirty="0"/>
                  <a:t>In such a case, DRU allocation for the non-AP STA might help </a:t>
                </a:r>
                <a:r>
                  <a:rPr lang="en-US" sz="1400" dirty="0">
                    <a:sym typeface="Wingdings" panose="05000000000000000000" pitchFamily="2" charset="2"/>
                  </a:rPr>
                  <a:t>(see figure on the right)</a:t>
                </a:r>
                <a:endParaRPr lang="en-US" sz="1400" dirty="0"/>
              </a:p>
              <a:p>
                <a:pPr lvl="1">
                  <a:spcBef>
                    <a:spcPts val="1200"/>
                  </a:spcBef>
                  <a:spcAft>
                    <a:spcPts val="0"/>
                  </a:spcAft>
                </a:pPr>
                <a:endParaRPr lang="en-US" sz="1400" dirty="0"/>
              </a:p>
              <a:p>
                <a:pPr>
                  <a:spcBef>
                    <a:spcPts val="3000"/>
                  </a:spcBef>
                  <a:spcAft>
                    <a:spcPts val="0"/>
                  </a:spcAft>
                </a:pPr>
                <a:endParaRPr lang="en-US" sz="1800" dirty="0"/>
              </a:p>
              <a:p>
                <a:pPr>
                  <a:spcBef>
                    <a:spcPts val="3000"/>
                  </a:spcBef>
                  <a:spcAft>
                    <a:spcPts val="0"/>
                  </a:spcAft>
                </a:pPr>
                <a:endParaRPr lang="en-US" sz="1800" dirty="0"/>
              </a:p>
            </p:txBody>
          </p:sp>
        </mc:Choice>
        <mc:Fallback xmlns="">
          <p:sp>
            <p:nvSpPr>
              <p:cNvPr id="6" name="内容占位符 1">
                <a:extLst>
                  <a:ext uri="{FF2B5EF4-FFF2-40B4-BE49-F238E27FC236}">
                    <a16:creationId xmlns:a16="http://schemas.microsoft.com/office/drawing/2014/main" id="{F3DB0C6F-845B-4DBA-B224-7A572CC874AC}"/>
                  </a:ext>
                </a:extLst>
              </p:cNvPr>
              <p:cNvSpPr txBox="1">
                <a:spLocks noRot="1" noChangeAspect="1" noMove="1" noResize="1" noEditPoints="1" noAdjustHandles="1" noChangeArrowheads="1" noChangeShapeType="1" noTextEdit="1"/>
              </p:cNvSpPr>
              <p:nvPr/>
            </p:nvSpPr>
            <p:spPr bwMode="auto">
              <a:xfrm>
                <a:off x="0" y="1136469"/>
                <a:ext cx="9144000" cy="4495800"/>
              </a:xfrm>
              <a:prstGeom prst="rect">
                <a:avLst/>
              </a:prstGeom>
              <a:blipFill>
                <a:blip r:embed="rId2"/>
                <a:stretch>
                  <a:fillRect l="-400" t="-678"/>
                </a:stretch>
              </a:blipFill>
              <a:ln w="9525">
                <a:noFill/>
                <a:miter lim="800000"/>
                <a:headEnd/>
                <a:tailEnd/>
              </a:ln>
              <a:effectLst/>
            </p:spPr>
            <p:txBody>
              <a:bodyPr/>
              <a:lstStyle/>
              <a:p>
                <a:r>
                  <a:rPr lang="en-US">
                    <a:noFill/>
                  </a:rPr>
                  <a:t> </a:t>
                </a:r>
              </a:p>
            </p:txBody>
          </p:sp>
        </mc:Fallback>
      </mc:AlternateContent>
      <p:pic>
        <p:nvPicPr>
          <p:cNvPr id="7" name="Picture 6">
            <a:extLst>
              <a:ext uri="{FF2B5EF4-FFF2-40B4-BE49-F238E27FC236}">
                <a16:creationId xmlns:a16="http://schemas.microsoft.com/office/drawing/2014/main" id="{D822D4E6-80B4-4004-AA3F-4EE0695D709E}"/>
              </a:ext>
            </a:extLst>
          </p:cNvPr>
          <p:cNvPicPr>
            <a:picLocks noChangeAspect="1"/>
          </p:cNvPicPr>
          <p:nvPr/>
        </p:nvPicPr>
        <p:blipFill>
          <a:blip r:embed="rId3"/>
          <a:stretch>
            <a:fillRect/>
          </a:stretch>
        </p:blipFill>
        <p:spPr>
          <a:xfrm>
            <a:off x="76199" y="3454463"/>
            <a:ext cx="8839201" cy="2807469"/>
          </a:xfrm>
          <a:prstGeom prst="rect">
            <a:avLst/>
          </a:prstGeom>
        </p:spPr>
      </p:pic>
    </p:spTree>
    <p:extLst>
      <p:ext uri="{BB962C8B-B14F-4D97-AF65-F5344CB8AC3E}">
        <p14:creationId xmlns:p14="http://schemas.microsoft.com/office/powerpoint/2010/main" val="384075229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190966</TotalTime>
  <Words>1219</Words>
  <Application>Microsoft Office PowerPoint</Application>
  <PresentationFormat>On-screen Show (4:3)</PresentationFormat>
  <Paragraphs>103</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Cambria Math</vt:lpstr>
      <vt:lpstr>FrutigerNext LT Medium</vt:lpstr>
      <vt:lpstr>Times New Roman</vt:lpstr>
      <vt:lpstr>802-11-Submission</vt:lpstr>
      <vt:lpstr>Discussion on aspects in DRU operation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Ross Jian Yu</dc:creator>
  <cp:lastModifiedBy>Arik Klein</cp:lastModifiedBy>
  <cp:revision>2012</cp:revision>
  <cp:lastPrinted>1998-02-10T13:28:06Z</cp:lastPrinted>
  <dcterms:created xsi:type="dcterms:W3CDTF">2013-11-12T18:41:50Z</dcterms:created>
  <dcterms:modified xsi:type="dcterms:W3CDTF">2024-07-04T02:43:03Z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(3)QOHfEK0pADEnjLcgwCnWzVzLcXxp5f05n/K0QR3aYXSDklS9HaikS2s+q5lQj/xSQv2NDtDq
HBaG9nPsWJxXO5iC2+XK5EqR+Ekqrt6pq64i0IHgCVA3ukFxPryDzh7gMVHVXgeFyCakryxi
Js7Dcyfy2ythmzFZm7Vk68XuwaHRbwDo7kTE254JWfTSlgHa3xnRoRLuDoVDelajtqWxUKTq
7kHpxdImP6PoidGhVZ</vt:lpwstr>
  </property>
  <property fmtid="{D5CDD505-2E9C-101B-9397-08002B2CF9AE}" pid="4" name="_2015_ms_pID_7253431">
    <vt:lpwstr>u9mksMUuU53NVMH+hDt1Wn0A8nh6eTUzgiYk9E1iYxH2vhHPW1FdKj
n70BFvpp4Q5ObIKkn156lwle3P8yFb/HPHjUYJj+Om6y3zqlbEmsK8URIYazDUyL6WtCzbtb
Y9d5dqe7jaZRg0ZIFzFXCTz6u+3TB0eF+p7fIebn8vZ/uuh/UQWQZ4cj499fNnvSiHJhlXTr
v5+UNwZ3N0bjAG53qbnYmsKiu38ysLGk8Mrm</vt:lpwstr>
  </property>
  <property fmtid="{D5CDD505-2E9C-101B-9397-08002B2CF9AE}" pid="5" name="_2015_ms_pID_7253432">
    <vt:lpwstr>bQ==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1698054819</vt:lpwstr>
  </property>
</Properties>
</file>