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9" r:id="rId3"/>
    <p:sldId id="277" r:id="rId4"/>
    <p:sldId id="289" r:id="rId5"/>
    <p:sldId id="292" r:id="rId6"/>
    <p:sldId id="293" r:id="rId7"/>
    <p:sldId id="294" r:id="rId8"/>
    <p:sldId id="295" r:id="rId9"/>
    <p:sldId id="296" r:id="rId10"/>
    <p:sldId id="298" r:id="rId11"/>
    <p:sldId id="299" r:id="rId12"/>
    <p:sldId id="264" r:id="rId13"/>
    <p:sldId id="282" r:id="rId14"/>
    <p:sldId id="283" r:id="rId15"/>
    <p:sldId id="290" r:id="rId16"/>
    <p:sldId id="291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80090" autoAdjust="0"/>
  </p:normalViewPr>
  <p:slideViewPr>
    <p:cSldViewPr>
      <p:cViewPr varScale="1">
        <p:scale>
          <a:sx n="64" d="100"/>
          <a:sy n="64" d="100"/>
        </p:scale>
        <p:origin x="556" y="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35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70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3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0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32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93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44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9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50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45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Kyosuke Inoue (Sharp)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Kyosuke Inoue (Sharp)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Kyosuke Inoue (Sharp)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Kyosuke Inoue (Sharp)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Kyosuke Inoue (Sharp)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Kyosuke Inoue (Sharp)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Kyosuke Inoue (Sharp)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802.11-24/1057r0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Thoughts on Roaming for 11bn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2024-6-21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375723"/>
              </p:ext>
            </p:extLst>
          </p:nvPr>
        </p:nvGraphicFramePr>
        <p:xfrm>
          <a:off x="995363" y="2419350"/>
          <a:ext cx="9386887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5769" imgH="2998413" progId="Word.Document.8">
                  <p:embed/>
                </p:oleObj>
              </mc:Choice>
              <mc:Fallback>
                <p:oleObj name="Document" r:id="rId3" imgW="10515769" imgH="299841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9350"/>
                        <a:ext cx="9386887" cy="2662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C294FE-8028-E88C-1E15-C8A38D6FA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3GPP features similar to Multi-AP and Roaming for 11bn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DBE4F-EF6B-4D18-9874-ABA3F238D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In 3GPP [4], similar features to Multi-AP and Roaming for 11bn, Multi-TRP and DAPS handover respectively, has been introduced and they have totally different frameworks.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048C28-3B80-4F99-AE91-0191BA33C4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291AC5-F8C3-3236-4F83-7397ACC5C4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8564F20-9A8F-9B9C-CA7A-2448BEAF82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  <p:sp>
        <p:nvSpPr>
          <p:cNvPr id="7" name="楕円 117">
            <a:extLst>
              <a:ext uri="{FF2B5EF4-FFF2-40B4-BE49-F238E27FC236}">
                <a16:creationId xmlns:a16="http://schemas.microsoft.com/office/drawing/2014/main" id="{908A1DA6-C31F-AC30-7A7A-10523D942976}"/>
              </a:ext>
            </a:extLst>
          </p:cNvPr>
          <p:cNvSpPr/>
          <p:nvPr/>
        </p:nvSpPr>
        <p:spPr>
          <a:xfrm>
            <a:off x="1218795" y="4874445"/>
            <a:ext cx="4880720" cy="1297754"/>
          </a:xfrm>
          <a:prstGeom prst="ellipse">
            <a:avLst/>
          </a:prstGeom>
          <a:gradFill rotWithShape="0">
            <a:gsLst>
              <a:gs pos="0">
                <a:srgbClr val="D5CA6B"/>
              </a:gs>
              <a:gs pos="100000">
                <a:srgbClr val="F6F3DE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グループ化 118">
            <a:extLst>
              <a:ext uri="{FF2B5EF4-FFF2-40B4-BE49-F238E27FC236}">
                <a16:creationId xmlns:a16="http://schemas.microsoft.com/office/drawing/2014/main" id="{E8CAABFC-4266-3521-0904-726D1479794E}"/>
              </a:ext>
            </a:extLst>
          </p:cNvPr>
          <p:cNvGrpSpPr/>
          <p:nvPr/>
        </p:nvGrpSpPr>
        <p:grpSpPr>
          <a:xfrm>
            <a:off x="1722852" y="3741255"/>
            <a:ext cx="548864" cy="1594663"/>
            <a:chOff x="7325640" y="1186560"/>
            <a:chExt cx="517680" cy="1659600"/>
          </a:xfrm>
        </p:grpSpPr>
        <p:sp>
          <p:nvSpPr>
            <p:cNvPr id="9" name="円柱 119">
              <a:extLst>
                <a:ext uri="{FF2B5EF4-FFF2-40B4-BE49-F238E27FC236}">
                  <a16:creationId xmlns:a16="http://schemas.microsoft.com/office/drawing/2014/main" id="{9F11423F-52DB-6603-B7AE-E0CD996A977B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円柱 120">
              <a:extLst>
                <a:ext uri="{FF2B5EF4-FFF2-40B4-BE49-F238E27FC236}">
                  <a16:creationId xmlns:a16="http://schemas.microsoft.com/office/drawing/2014/main" id="{783FBE2F-ACBC-F802-F4F8-AAC12E967BBE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円柱 121">
              <a:extLst>
                <a:ext uri="{FF2B5EF4-FFF2-40B4-BE49-F238E27FC236}">
                  <a16:creationId xmlns:a16="http://schemas.microsoft.com/office/drawing/2014/main" id="{8E0EA6FA-83F0-020B-CBCE-FD9806494C38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直線コネクタ 122">
              <a:extLst>
                <a:ext uri="{FF2B5EF4-FFF2-40B4-BE49-F238E27FC236}">
                  <a16:creationId xmlns:a16="http://schemas.microsoft.com/office/drawing/2014/main" id="{D19E5EC1-7920-D78E-6000-C67EF7AADD6C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直線コネクタ 123">
              <a:extLst>
                <a:ext uri="{FF2B5EF4-FFF2-40B4-BE49-F238E27FC236}">
                  <a16:creationId xmlns:a16="http://schemas.microsoft.com/office/drawing/2014/main" id="{8B8FABB3-B579-477F-FB31-09BC6F03647E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円柱 124">
              <a:extLst>
                <a:ext uri="{FF2B5EF4-FFF2-40B4-BE49-F238E27FC236}">
                  <a16:creationId xmlns:a16="http://schemas.microsoft.com/office/drawing/2014/main" id="{EC07EF75-A1AE-94F0-4EDE-ABE0E8C7C8A8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円柱 125">
              <a:extLst>
                <a:ext uri="{FF2B5EF4-FFF2-40B4-BE49-F238E27FC236}">
                  <a16:creationId xmlns:a16="http://schemas.microsoft.com/office/drawing/2014/main" id="{166811CD-0C79-9D94-23D2-36C99E09424B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16" name="Picture 25" descr="A picture containing text, cellphone, phone&#10;&#10;Description automatically generated">
            <a:extLst>
              <a:ext uri="{FF2B5EF4-FFF2-40B4-BE49-F238E27FC236}">
                <a16:creationId xmlns:a16="http://schemas.microsoft.com/office/drawing/2014/main" id="{066C44B8-FACB-7272-BE12-C59FBF07D31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132640" y="5515591"/>
            <a:ext cx="820624" cy="459028"/>
          </a:xfrm>
          <a:prstGeom prst="rect">
            <a:avLst/>
          </a:prstGeom>
          <a:ln w="0">
            <a:noFill/>
          </a:ln>
        </p:spPr>
      </p:pic>
      <p:grpSp>
        <p:nvGrpSpPr>
          <p:cNvPr id="17" name="グループ化 118">
            <a:extLst>
              <a:ext uri="{FF2B5EF4-FFF2-40B4-BE49-F238E27FC236}">
                <a16:creationId xmlns:a16="http://schemas.microsoft.com/office/drawing/2014/main" id="{96DD7F66-1BA9-462E-24EE-E317775D7B6F}"/>
              </a:ext>
            </a:extLst>
          </p:cNvPr>
          <p:cNvGrpSpPr/>
          <p:nvPr/>
        </p:nvGrpSpPr>
        <p:grpSpPr>
          <a:xfrm>
            <a:off x="4877580" y="3741255"/>
            <a:ext cx="548864" cy="1594663"/>
            <a:chOff x="7325640" y="1186560"/>
            <a:chExt cx="517680" cy="1659600"/>
          </a:xfrm>
        </p:grpSpPr>
        <p:sp>
          <p:nvSpPr>
            <p:cNvPr id="18" name="円柱 119">
              <a:extLst>
                <a:ext uri="{FF2B5EF4-FFF2-40B4-BE49-F238E27FC236}">
                  <a16:creationId xmlns:a16="http://schemas.microsoft.com/office/drawing/2014/main" id="{A4702421-CBB3-397C-42B7-10BAF11BDE9C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円柱 120">
              <a:extLst>
                <a:ext uri="{FF2B5EF4-FFF2-40B4-BE49-F238E27FC236}">
                  <a16:creationId xmlns:a16="http://schemas.microsoft.com/office/drawing/2014/main" id="{1513A835-61E4-4A8D-9468-974E113DDAFE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" name="円柱 121">
              <a:extLst>
                <a:ext uri="{FF2B5EF4-FFF2-40B4-BE49-F238E27FC236}">
                  <a16:creationId xmlns:a16="http://schemas.microsoft.com/office/drawing/2014/main" id="{7BDB9559-6A03-9BD1-49F7-363D5FEF2586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直線コネクタ 122">
              <a:extLst>
                <a:ext uri="{FF2B5EF4-FFF2-40B4-BE49-F238E27FC236}">
                  <a16:creationId xmlns:a16="http://schemas.microsoft.com/office/drawing/2014/main" id="{51963FCA-277F-9B74-C0F6-B10B47D1430F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直線コネクタ 123">
              <a:extLst>
                <a:ext uri="{FF2B5EF4-FFF2-40B4-BE49-F238E27FC236}">
                  <a16:creationId xmlns:a16="http://schemas.microsoft.com/office/drawing/2014/main" id="{D11894C8-A0FB-6DDB-DC41-B132087E038F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円柱 124">
              <a:extLst>
                <a:ext uri="{FF2B5EF4-FFF2-40B4-BE49-F238E27FC236}">
                  <a16:creationId xmlns:a16="http://schemas.microsoft.com/office/drawing/2014/main" id="{29EEABE5-C9F1-E8A7-46EA-560C178960F8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円柱 125">
              <a:extLst>
                <a:ext uri="{FF2B5EF4-FFF2-40B4-BE49-F238E27FC236}">
                  <a16:creationId xmlns:a16="http://schemas.microsoft.com/office/drawing/2014/main" id="{7B2A4A77-4BF9-1F42-A46C-2055AAC63EBD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7E9F97-A7FB-E178-7AF8-F4BCF6D730CB}"/>
              </a:ext>
            </a:extLst>
          </p:cNvPr>
          <p:cNvSpPr txBox="1"/>
          <p:nvPr/>
        </p:nvSpPr>
        <p:spPr>
          <a:xfrm>
            <a:off x="1609208" y="3172263"/>
            <a:ext cx="118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TRP1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5C71624-E226-94B0-8B0A-D337CD12ED98}"/>
              </a:ext>
            </a:extLst>
          </p:cNvPr>
          <p:cNvSpPr txBox="1"/>
          <p:nvPr/>
        </p:nvSpPr>
        <p:spPr>
          <a:xfrm>
            <a:off x="4747188" y="3172263"/>
            <a:ext cx="118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TRP2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1B5A21BB-3490-87EF-D15B-F3177FB24F98}"/>
              </a:ext>
            </a:extLst>
          </p:cNvPr>
          <p:cNvSpPr/>
          <p:nvPr/>
        </p:nvSpPr>
        <p:spPr bwMode="auto">
          <a:xfrm rot="2952472">
            <a:off x="1933405" y="4819681"/>
            <a:ext cx="1656609" cy="40504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E3AB16FF-9DA2-BAE2-687F-82CA54004D93}"/>
              </a:ext>
            </a:extLst>
          </p:cNvPr>
          <p:cNvSpPr/>
          <p:nvPr/>
        </p:nvSpPr>
        <p:spPr bwMode="auto">
          <a:xfrm rot="7726758">
            <a:off x="3485884" y="4835161"/>
            <a:ext cx="1656609" cy="40504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B6FC55A-6C42-0B9B-C3B8-1178ECC76AA5}"/>
              </a:ext>
            </a:extLst>
          </p:cNvPr>
          <p:cNvSpPr txBox="1"/>
          <p:nvPr/>
        </p:nvSpPr>
        <p:spPr>
          <a:xfrm>
            <a:off x="1395080" y="5463759"/>
            <a:ext cx="1798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Serving cell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6E95F0B-4FA9-DA15-2EB5-1BD5B2AB5FF4}"/>
              </a:ext>
            </a:extLst>
          </p:cNvPr>
          <p:cNvSpPr txBox="1"/>
          <p:nvPr/>
        </p:nvSpPr>
        <p:spPr>
          <a:xfrm>
            <a:off x="3284518" y="5022138"/>
            <a:ext cx="674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1" name="楕円 117">
            <a:extLst>
              <a:ext uri="{FF2B5EF4-FFF2-40B4-BE49-F238E27FC236}">
                <a16:creationId xmlns:a16="http://schemas.microsoft.com/office/drawing/2014/main" id="{33E28A91-F897-3BD2-D4B5-9318F9ECAB9C}"/>
              </a:ext>
            </a:extLst>
          </p:cNvPr>
          <p:cNvSpPr/>
          <p:nvPr/>
        </p:nvSpPr>
        <p:spPr>
          <a:xfrm>
            <a:off x="6485379" y="4816093"/>
            <a:ext cx="3276000" cy="1275840"/>
          </a:xfrm>
          <a:prstGeom prst="ellipse">
            <a:avLst/>
          </a:prstGeom>
          <a:gradFill rotWithShape="0">
            <a:gsLst>
              <a:gs pos="0">
                <a:srgbClr val="D5CA6B"/>
              </a:gs>
              <a:gs pos="100000">
                <a:srgbClr val="F6F3DE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2" name="グループ化 118">
            <a:extLst>
              <a:ext uri="{FF2B5EF4-FFF2-40B4-BE49-F238E27FC236}">
                <a16:creationId xmlns:a16="http://schemas.microsoft.com/office/drawing/2014/main" id="{2AB1DC8D-D451-B0EC-1A0C-94C71B474DC3}"/>
              </a:ext>
            </a:extLst>
          </p:cNvPr>
          <p:cNvGrpSpPr/>
          <p:nvPr/>
        </p:nvGrpSpPr>
        <p:grpSpPr>
          <a:xfrm>
            <a:off x="6894437" y="3596053"/>
            <a:ext cx="517680" cy="1659600"/>
            <a:chOff x="7325640" y="1186560"/>
            <a:chExt cx="517680" cy="1659600"/>
          </a:xfrm>
        </p:grpSpPr>
        <p:sp>
          <p:nvSpPr>
            <p:cNvPr id="33" name="円柱 119">
              <a:extLst>
                <a:ext uri="{FF2B5EF4-FFF2-40B4-BE49-F238E27FC236}">
                  <a16:creationId xmlns:a16="http://schemas.microsoft.com/office/drawing/2014/main" id="{DB395C60-9957-A6FC-9F49-22B1DFA76720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" name="円柱 120">
              <a:extLst>
                <a:ext uri="{FF2B5EF4-FFF2-40B4-BE49-F238E27FC236}">
                  <a16:creationId xmlns:a16="http://schemas.microsoft.com/office/drawing/2014/main" id="{746EB241-700C-9833-2B7F-215A13A1EEE5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" name="円柱 121">
              <a:extLst>
                <a:ext uri="{FF2B5EF4-FFF2-40B4-BE49-F238E27FC236}">
                  <a16:creationId xmlns:a16="http://schemas.microsoft.com/office/drawing/2014/main" id="{BE15B529-2A55-9E16-BB6F-8C711A893204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" name="直線コネクタ 122">
              <a:extLst>
                <a:ext uri="{FF2B5EF4-FFF2-40B4-BE49-F238E27FC236}">
                  <a16:creationId xmlns:a16="http://schemas.microsoft.com/office/drawing/2014/main" id="{584715F5-0482-6011-F91B-3E29DF325A7C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" name="直線コネクタ 123">
              <a:extLst>
                <a:ext uri="{FF2B5EF4-FFF2-40B4-BE49-F238E27FC236}">
                  <a16:creationId xmlns:a16="http://schemas.microsoft.com/office/drawing/2014/main" id="{151B2231-9D1E-BEAB-BC3D-8BF23495AA16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" name="円柱 124">
              <a:extLst>
                <a:ext uri="{FF2B5EF4-FFF2-40B4-BE49-F238E27FC236}">
                  <a16:creationId xmlns:a16="http://schemas.microsoft.com/office/drawing/2014/main" id="{98D2767D-EC68-F2A7-F7F8-E7A5BAB35B64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" name="円柱 125">
              <a:extLst>
                <a:ext uri="{FF2B5EF4-FFF2-40B4-BE49-F238E27FC236}">
                  <a16:creationId xmlns:a16="http://schemas.microsoft.com/office/drawing/2014/main" id="{55B92EB1-C4EC-747A-08BD-FC9AD5E4B493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0" name="楕円 117">
            <a:extLst>
              <a:ext uri="{FF2B5EF4-FFF2-40B4-BE49-F238E27FC236}">
                <a16:creationId xmlns:a16="http://schemas.microsoft.com/office/drawing/2014/main" id="{1B7AAB8A-5772-E522-E9A5-DFE6FC62F586}"/>
              </a:ext>
            </a:extLst>
          </p:cNvPr>
          <p:cNvSpPr/>
          <p:nvPr/>
        </p:nvSpPr>
        <p:spPr>
          <a:xfrm>
            <a:off x="8584523" y="4816093"/>
            <a:ext cx="3276000" cy="1275840"/>
          </a:xfrm>
          <a:prstGeom prst="ellipse">
            <a:avLst/>
          </a:prstGeom>
          <a:gradFill rotWithShape="0">
            <a:gsLst>
              <a:gs pos="0">
                <a:srgbClr val="D5CA6B"/>
              </a:gs>
              <a:gs pos="100000">
                <a:srgbClr val="F6F3DE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1" name="グループ化 118">
            <a:extLst>
              <a:ext uri="{FF2B5EF4-FFF2-40B4-BE49-F238E27FC236}">
                <a16:creationId xmlns:a16="http://schemas.microsoft.com/office/drawing/2014/main" id="{4CF27313-F695-E147-962F-83818A47E76B}"/>
              </a:ext>
            </a:extLst>
          </p:cNvPr>
          <p:cNvGrpSpPr/>
          <p:nvPr/>
        </p:nvGrpSpPr>
        <p:grpSpPr>
          <a:xfrm>
            <a:off x="10768592" y="3596053"/>
            <a:ext cx="517680" cy="1659600"/>
            <a:chOff x="7325640" y="1186560"/>
            <a:chExt cx="517680" cy="1659600"/>
          </a:xfrm>
        </p:grpSpPr>
        <p:sp>
          <p:nvSpPr>
            <p:cNvPr id="42" name="円柱 119">
              <a:extLst>
                <a:ext uri="{FF2B5EF4-FFF2-40B4-BE49-F238E27FC236}">
                  <a16:creationId xmlns:a16="http://schemas.microsoft.com/office/drawing/2014/main" id="{75CD5596-CC29-176B-D8C1-B6B89C0E7834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" name="円柱 120">
              <a:extLst>
                <a:ext uri="{FF2B5EF4-FFF2-40B4-BE49-F238E27FC236}">
                  <a16:creationId xmlns:a16="http://schemas.microsoft.com/office/drawing/2014/main" id="{326B24B6-120C-F073-3310-0639E65AA7E3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円柱 121">
              <a:extLst>
                <a:ext uri="{FF2B5EF4-FFF2-40B4-BE49-F238E27FC236}">
                  <a16:creationId xmlns:a16="http://schemas.microsoft.com/office/drawing/2014/main" id="{69B1C328-110E-8383-68FC-C07346D56610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" name="直線コネクタ 122">
              <a:extLst>
                <a:ext uri="{FF2B5EF4-FFF2-40B4-BE49-F238E27FC236}">
                  <a16:creationId xmlns:a16="http://schemas.microsoft.com/office/drawing/2014/main" id="{B72241B4-E738-8EFD-FFFA-22162E7EDA3F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" name="直線コネクタ 123">
              <a:extLst>
                <a:ext uri="{FF2B5EF4-FFF2-40B4-BE49-F238E27FC236}">
                  <a16:creationId xmlns:a16="http://schemas.microsoft.com/office/drawing/2014/main" id="{99797723-4624-2C69-E7A9-54744181463F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" name="円柱 124">
              <a:extLst>
                <a:ext uri="{FF2B5EF4-FFF2-40B4-BE49-F238E27FC236}">
                  <a16:creationId xmlns:a16="http://schemas.microsoft.com/office/drawing/2014/main" id="{B02B0C4C-24CF-FE31-BFC2-B2DCBD8953AE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8" name="円柱 125">
              <a:extLst>
                <a:ext uri="{FF2B5EF4-FFF2-40B4-BE49-F238E27FC236}">
                  <a16:creationId xmlns:a16="http://schemas.microsoft.com/office/drawing/2014/main" id="{B070CC27-EA6C-A0BE-4FE4-6F3AA40E9FC4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9" name="矢印: 右 48">
            <a:extLst>
              <a:ext uri="{FF2B5EF4-FFF2-40B4-BE49-F238E27FC236}">
                <a16:creationId xmlns:a16="http://schemas.microsoft.com/office/drawing/2014/main" id="{B3A91D39-0902-3A14-3873-A6DC26F6802C}"/>
              </a:ext>
            </a:extLst>
          </p:cNvPr>
          <p:cNvSpPr/>
          <p:nvPr/>
        </p:nvSpPr>
        <p:spPr bwMode="auto">
          <a:xfrm>
            <a:off x="8839623" y="5272507"/>
            <a:ext cx="1037800" cy="47772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462188E-6BCF-B718-8CEC-D5215B04DCFE}"/>
              </a:ext>
            </a:extLst>
          </p:cNvPr>
          <p:cNvSpPr txBox="1"/>
          <p:nvPr/>
        </p:nvSpPr>
        <p:spPr>
          <a:xfrm>
            <a:off x="6383490" y="3076505"/>
            <a:ext cx="1741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Source </a:t>
            </a:r>
            <a:r>
              <a:rPr kumimoji="1" lang="en-US" altLang="ja-JP" dirty="0" err="1">
                <a:solidFill>
                  <a:schemeClr val="tx1"/>
                </a:solidFill>
              </a:rPr>
              <a:t>gNB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44C68376-1BC8-8D32-BF75-365CA5331072}"/>
              </a:ext>
            </a:extLst>
          </p:cNvPr>
          <p:cNvSpPr/>
          <p:nvPr/>
        </p:nvSpPr>
        <p:spPr bwMode="auto">
          <a:xfrm rot="2558510">
            <a:off x="7141375" y="4647044"/>
            <a:ext cx="1573840" cy="36716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81BAA246-98A6-4042-DA0D-95B3C5AE2751}"/>
              </a:ext>
            </a:extLst>
          </p:cNvPr>
          <p:cNvSpPr/>
          <p:nvPr/>
        </p:nvSpPr>
        <p:spPr bwMode="auto">
          <a:xfrm rot="8615388">
            <a:off x="8667594" y="4362249"/>
            <a:ext cx="2291998" cy="36191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4C05363-8F26-F276-2071-EE4A3534571E}"/>
              </a:ext>
            </a:extLst>
          </p:cNvPr>
          <p:cNvSpPr txBox="1"/>
          <p:nvPr/>
        </p:nvSpPr>
        <p:spPr>
          <a:xfrm>
            <a:off x="8368029" y="5589441"/>
            <a:ext cx="636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54" name="Picture 25" descr="A picture containing text, cellphone, phone&#10;&#10;Description automatically generated">
            <a:extLst>
              <a:ext uri="{FF2B5EF4-FFF2-40B4-BE49-F238E27FC236}">
                <a16:creationId xmlns:a16="http://schemas.microsoft.com/office/drawing/2014/main" id="{47141247-754E-7C63-E610-7C170621E5D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8289964" y="5219684"/>
            <a:ext cx="774000" cy="477720"/>
          </a:xfrm>
          <a:prstGeom prst="rect">
            <a:avLst/>
          </a:prstGeom>
          <a:ln w="0">
            <a:noFill/>
          </a:ln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6F53ED6-D3AE-91C7-0094-B1DB51FC0E03}"/>
              </a:ext>
            </a:extLst>
          </p:cNvPr>
          <p:cNvSpPr txBox="1"/>
          <p:nvPr/>
        </p:nvSpPr>
        <p:spPr>
          <a:xfrm>
            <a:off x="10171074" y="3046008"/>
            <a:ext cx="1741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Target </a:t>
            </a:r>
            <a:r>
              <a:rPr kumimoji="1" lang="en-US" altLang="ja-JP" dirty="0" err="1">
                <a:solidFill>
                  <a:schemeClr val="tx1"/>
                </a:solidFill>
              </a:rPr>
              <a:t>gNB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8A5E03A-C327-2125-5BD2-2323B831672D}"/>
              </a:ext>
            </a:extLst>
          </p:cNvPr>
          <p:cNvSpPr txBox="1"/>
          <p:nvPr/>
        </p:nvSpPr>
        <p:spPr>
          <a:xfrm>
            <a:off x="2867067" y="606220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Multi-TRP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2580D584-0E43-6DC1-2CB2-4CA717D662BF}"/>
              </a:ext>
            </a:extLst>
          </p:cNvPr>
          <p:cNvSpPr txBox="1"/>
          <p:nvPr/>
        </p:nvSpPr>
        <p:spPr>
          <a:xfrm>
            <a:off x="8109479" y="6062206"/>
            <a:ext cx="2307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DAPS handover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437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8BDEF9-ED3B-EDFF-4D7E-D3928CABD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GB" altLang="ja-JP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Roaming for 11bn and </a:t>
            </a:r>
            <a:r>
              <a:rPr lang="en-GB" altLang="ja-JP" dirty="0"/>
              <a:t>Multi-AP operation should NOT be specified as the common framework</a:t>
            </a:r>
            <a:r>
              <a:rPr kumimoji="1" lang="en-GB" altLang="ja-JP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B2FCD2-C35D-4286-7AC2-870B6B6C2D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8B3D47-61A5-497C-6665-94E4318391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E90B09E-3A62-329E-D2B1-59C85CC646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EAACED-EEC1-DFB6-64C3-24FAA13C3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1613" cy="1065213"/>
          </a:xfrm>
        </p:spPr>
        <p:txBody>
          <a:bodyPr/>
          <a:lstStyle/>
          <a:p>
            <a:r>
              <a:rPr lang="en-GB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772449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US" altLang="ja-JP" dirty="0"/>
              <a:t>24/0453, Multi-AP Coordination and Roaming, </a:t>
            </a:r>
            <a:r>
              <a:rPr lang="en-US" altLang="ja-JP" dirty="0" err="1"/>
              <a:t>Xiaofei</a:t>
            </a:r>
            <a:r>
              <a:rPr lang="en-US" altLang="ja-JP" dirty="0"/>
              <a:t> Wang</a:t>
            </a:r>
          </a:p>
          <a:p>
            <a:r>
              <a:rPr lang="en-GB" altLang="ja-JP" dirty="0"/>
              <a:t>[2] 24/0171, </a:t>
            </a:r>
            <a:r>
              <a:rPr lang="fr-FR" altLang="ja-JP" dirty="0"/>
              <a:t>TGbn Motions List - Part 1</a:t>
            </a:r>
          </a:p>
          <a:p>
            <a:r>
              <a:rPr lang="fr-FR" altLang="ja-JP" dirty="0"/>
              <a:t>[3] </a:t>
            </a:r>
            <a:r>
              <a:rPr lang="en-GB" altLang="ja-JP" dirty="0"/>
              <a:t>23/1908, Seamless Roaming Procedure, </a:t>
            </a:r>
            <a:r>
              <a:rPr lang="en-GB" altLang="ja-JP" dirty="0" err="1"/>
              <a:t>Yelin</a:t>
            </a:r>
            <a:r>
              <a:rPr lang="en-GB" altLang="ja-JP" dirty="0"/>
              <a:t> Yoon</a:t>
            </a:r>
            <a:endParaRPr lang="en-US" altLang="ja-JP" dirty="0">
              <a:highlight>
                <a:srgbClr val="FFFF00"/>
              </a:highlight>
            </a:endParaRPr>
          </a:p>
          <a:p>
            <a:r>
              <a:rPr lang="en-US" dirty="0"/>
              <a:t>[4</a:t>
            </a:r>
            <a:r>
              <a:rPr lang="en-GB" altLang="ja-JP" dirty="0"/>
              <a:t>] 3GPP TS 38.300 V16.5.0 (2021-03)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DFC124-E185-DBC5-9499-11E3874AC2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4D1731-E71E-936D-EED9-DC29C8B168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CB67592-A2EE-889F-205D-AFA27805CB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FF196653-28F2-C00D-6C14-71408419E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 [3]</a:t>
            </a: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5E6CB6FC-220E-7E69-73B3-7B30960E0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201" y="1484784"/>
            <a:ext cx="7772400" cy="4343400"/>
          </a:xfrm>
        </p:spPr>
        <p:txBody>
          <a:bodyPr/>
          <a:lstStyle/>
          <a:p>
            <a:r>
              <a:rPr lang="en-GB" altLang="ko-KR" sz="2000" dirty="0"/>
              <a:t>Link Add then Delete</a:t>
            </a:r>
          </a:p>
          <a:p>
            <a:pPr lvl="1"/>
            <a:endParaRPr lang="en-GB" altLang="ko-KR" sz="1600" dirty="0"/>
          </a:p>
          <a:p>
            <a:pPr lvl="1"/>
            <a:endParaRPr lang="en-GB" altLang="ko-KR" sz="1600" dirty="0"/>
          </a:p>
          <a:p>
            <a:pPr lvl="1"/>
            <a:endParaRPr lang="en-GB" sz="16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altLang="ko-KR" sz="2000" dirty="0"/>
              <a:t>Link Switch</a:t>
            </a:r>
            <a:endParaRPr lang="en-GB" sz="2000" dirty="0"/>
          </a:p>
        </p:txBody>
      </p:sp>
      <p:pic>
        <p:nvPicPr>
          <p:cNvPr id="9" name="그림 5">
            <a:extLst>
              <a:ext uri="{FF2B5EF4-FFF2-40B4-BE49-F238E27FC236}">
                <a16:creationId xmlns:a16="http://schemas.microsoft.com/office/drawing/2014/main" id="{7518B8CF-7AC7-20FF-85A2-FC5B5F8FD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5678" y="1989584"/>
            <a:ext cx="8632810" cy="1955697"/>
          </a:xfrm>
          <a:prstGeom prst="rect">
            <a:avLst/>
          </a:prstGeom>
        </p:spPr>
      </p:pic>
      <p:pic>
        <p:nvPicPr>
          <p:cNvPr id="10" name="그림 6">
            <a:extLst>
              <a:ext uri="{FF2B5EF4-FFF2-40B4-BE49-F238E27FC236}">
                <a16:creationId xmlns:a16="http://schemas.microsoft.com/office/drawing/2014/main" id="{2504836D-19FA-1C71-1EE0-DF3E905CD1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5678" y="4350197"/>
            <a:ext cx="8575123" cy="193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035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DFC124-E185-DBC5-9499-11E3874AC2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4D1731-E71E-936D-EED9-DC29C8B168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CB67592-A2EE-889F-205D-AFA27805CB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FF196653-28F2-C00D-6C14-71408419E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 [3]</a:t>
            </a:r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18660E8C-8B94-EDA4-3BA6-1BC85202D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9398" y="1556792"/>
            <a:ext cx="7772400" cy="4343400"/>
          </a:xfrm>
        </p:spPr>
        <p:txBody>
          <a:bodyPr/>
          <a:lstStyle/>
          <a:p>
            <a:r>
              <a:rPr lang="en-GB" altLang="ko-KR" sz="2000" dirty="0"/>
              <a:t>Link Delete then Add</a:t>
            </a:r>
            <a:endParaRPr lang="en-GB" sz="2000" dirty="0"/>
          </a:p>
        </p:txBody>
      </p:sp>
      <p:pic>
        <p:nvPicPr>
          <p:cNvPr id="3" name="그림 5">
            <a:extLst>
              <a:ext uri="{FF2B5EF4-FFF2-40B4-BE49-F238E27FC236}">
                <a16:creationId xmlns:a16="http://schemas.microsoft.com/office/drawing/2014/main" id="{283550AD-5CAE-BAB4-8BA6-273C1C945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868" y="2090192"/>
            <a:ext cx="8709660" cy="19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954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DFC124-E185-DBC5-9499-11E3874AC2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4D1731-E71E-936D-EED9-DC29C8B168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CB67592-A2EE-889F-205D-AFA27805CB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FF196653-28F2-C00D-6C14-71408419E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Multi-TRP (Multiple Transmit/Receive Point) operation in 3GPP</a:t>
            </a:r>
            <a:r>
              <a:rPr lang="en-GB" dirty="0"/>
              <a:t> [4]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BABAC7F-4DA9-8C11-9F0E-C4DA26EE17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Multi-TRP, which has a similar flamework with Multi-TRP, has introduced in 3GPP.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TRP (Transmit/Receive Point)…Part of the </a:t>
            </a:r>
            <a:r>
              <a:rPr lang="en-US" dirty="0" err="1"/>
              <a:t>gNB</a:t>
            </a:r>
            <a:br>
              <a:rPr lang="en-US" dirty="0"/>
            </a:br>
            <a:r>
              <a:rPr lang="en-US" dirty="0"/>
              <a:t>(base station) transmitting and receiving</a:t>
            </a:r>
            <a:br>
              <a:rPr lang="en-US" dirty="0"/>
            </a:br>
            <a:r>
              <a:rPr lang="en-US" dirty="0"/>
              <a:t>radio signals to/from UE according to</a:t>
            </a:r>
            <a:br>
              <a:rPr lang="en-US" dirty="0"/>
            </a:br>
            <a:r>
              <a:rPr lang="en-US" dirty="0"/>
              <a:t>physical layer properties and parameters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ja-JP" dirty="0"/>
              <a:t>A serving cell can schedule downlink reception /</a:t>
            </a:r>
            <a:br>
              <a:rPr lang="en-US" altLang="ja-JP" dirty="0"/>
            </a:br>
            <a:r>
              <a:rPr lang="en-US" altLang="ja-JP" dirty="0"/>
              <a:t>uplink transmission to UE from two TRPs</a:t>
            </a:r>
          </a:p>
        </p:txBody>
      </p:sp>
      <p:sp>
        <p:nvSpPr>
          <p:cNvPr id="11" name="楕円 117">
            <a:extLst>
              <a:ext uri="{FF2B5EF4-FFF2-40B4-BE49-F238E27FC236}">
                <a16:creationId xmlns:a16="http://schemas.microsoft.com/office/drawing/2014/main" id="{47D43D10-4F48-F872-0A0F-3B955B0AAE39}"/>
              </a:ext>
            </a:extLst>
          </p:cNvPr>
          <p:cNvSpPr/>
          <p:nvPr/>
        </p:nvSpPr>
        <p:spPr>
          <a:xfrm>
            <a:off x="6672063" y="4574280"/>
            <a:ext cx="4603421" cy="1350600"/>
          </a:xfrm>
          <a:prstGeom prst="ellipse">
            <a:avLst/>
          </a:prstGeom>
          <a:gradFill rotWithShape="0">
            <a:gsLst>
              <a:gs pos="0">
                <a:srgbClr val="D5CA6B"/>
              </a:gs>
              <a:gs pos="100000">
                <a:srgbClr val="F6F3DE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2" name="グループ化 118">
            <a:extLst>
              <a:ext uri="{FF2B5EF4-FFF2-40B4-BE49-F238E27FC236}">
                <a16:creationId xmlns:a16="http://schemas.microsoft.com/office/drawing/2014/main" id="{A9E2C372-EFFF-BECA-B484-30D05EDE8D16}"/>
              </a:ext>
            </a:extLst>
          </p:cNvPr>
          <p:cNvGrpSpPr/>
          <p:nvPr/>
        </p:nvGrpSpPr>
        <p:grpSpPr>
          <a:xfrm>
            <a:off x="7176120" y="3429000"/>
            <a:ext cx="517680" cy="1659600"/>
            <a:chOff x="7325640" y="1186560"/>
            <a:chExt cx="517680" cy="1659600"/>
          </a:xfrm>
        </p:grpSpPr>
        <p:sp>
          <p:nvSpPr>
            <p:cNvPr id="13" name="円柱 119">
              <a:extLst>
                <a:ext uri="{FF2B5EF4-FFF2-40B4-BE49-F238E27FC236}">
                  <a16:creationId xmlns:a16="http://schemas.microsoft.com/office/drawing/2014/main" id="{68C625D2-774D-7E14-9C84-AB02735CA748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円柱 120">
              <a:extLst>
                <a:ext uri="{FF2B5EF4-FFF2-40B4-BE49-F238E27FC236}">
                  <a16:creationId xmlns:a16="http://schemas.microsoft.com/office/drawing/2014/main" id="{013ADF7F-E61A-1725-BD0F-2689840DF0FC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円柱 121">
              <a:extLst>
                <a:ext uri="{FF2B5EF4-FFF2-40B4-BE49-F238E27FC236}">
                  <a16:creationId xmlns:a16="http://schemas.microsoft.com/office/drawing/2014/main" id="{4D0A2149-2471-A448-8348-A35DEED6766B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直線コネクタ 122">
              <a:extLst>
                <a:ext uri="{FF2B5EF4-FFF2-40B4-BE49-F238E27FC236}">
                  <a16:creationId xmlns:a16="http://schemas.microsoft.com/office/drawing/2014/main" id="{B70637C7-2B99-802F-A0FC-1BB74A85F2F8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" name="直線コネクタ 123">
              <a:extLst>
                <a:ext uri="{FF2B5EF4-FFF2-40B4-BE49-F238E27FC236}">
                  <a16:creationId xmlns:a16="http://schemas.microsoft.com/office/drawing/2014/main" id="{A8972357-4F96-03F6-3BB2-19965759E7FC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円柱 124">
              <a:extLst>
                <a:ext uri="{FF2B5EF4-FFF2-40B4-BE49-F238E27FC236}">
                  <a16:creationId xmlns:a16="http://schemas.microsoft.com/office/drawing/2014/main" id="{48631660-60BD-9332-B537-EF239A13F959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円柱 125">
              <a:extLst>
                <a:ext uri="{FF2B5EF4-FFF2-40B4-BE49-F238E27FC236}">
                  <a16:creationId xmlns:a16="http://schemas.microsoft.com/office/drawing/2014/main" id="{6E9A8905-F677-2409-5A66-BC2F6CD2640E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20" name="Picture 25" descr="A picture containing text, cellphone, phone&#10;&#10;Description automatically generated">
            <a:extLst>
              <a:ext uri="{FF2B5EF4-FFF2-40B4-BE49-F238E27FC236}">
                <a16:creationId xmlns:a16="http://schemas.microsoft.com/office/drawing/2014/main" id="{FBD89E31-CA56-FE3C-C869-F5DFB4E9D64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8585908" y="5249580"/>
            <a:ext cx="774000" cy="477720"/>
          </a:xfrm>
          <a:prstGeom prst="rect">
            <a:avLst/>
          </a:prstGeom>
          <a:ln w="0">
            <a:noFill/>
          </a:ln>
        </p:spPr>
      </p:pic>
      <p:grpSp>
        <p:nvGrpSpPr>
          <p:cNvPr id="21" name="グループ化 118">
            <a:extLst>
              <a:ext uri="{FF2B5EF4-FFF2-40B4-BE49-F238E27FC236}">
                <a16:creationId xmlns:a16="http://schemas.microsoft.com/office/drawing/2014/main" id="{5E61FC3F-422C-2566-0D2F-810F33E60EB6}"/>
              </a:ext>
            </a:extLst>
          </p:cNvPr>
          <p:cNvGrpSpPr/>
          <p:nvPr/>
        </p:nvGrpSpPr>
        <p:grpSpPr>
          <a:xfrm>
            <a:off x="10330848" y="3429000"/>
            <a:ext cx="517680" cy="1659600"/>
            <a:chOff x="7325640" y="1186560"/>
            <a:chExt cx="517680" cy="1659600"/>
          </a:xfrm>
        </p:grpSpPr>
        <p:sp>
          <p:nvSpPr>
            <p:cNvPr id="22" name="円柱 119">
              <a:extLst>
                <a:ext uri="{FF2B5EF4-FFF2-40B4-BE49-F238E27FC236}">
                  <a16:creationId xmlns:a16="http://schemas.microsoft.com/office/drawing/2014/main" id="{A32F5C38-7421-52ED-D8A8-D6187A4EA688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円柱 120">
              <a:extLst>
                <a:ext uri="{FF2B5EF4-FFF2-40B4-BE49-F238E27FC236}">
                  <a16:creationId xmlns:a16="http://schemas.microsoft.com/office/drawing/2014/main" id="{6E791D45-F233-BFA4-3E4F-EA313C72B112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円柱 121">
              <a:extLst>
                <a:ext uri="{FF2B5EF4-FFF2-40B4-BE49-F238E27FC236}">
                  <a16:creationId xmlns:a16="http://schemas.microsoft.com/office/drawing/2014/main" id="{41DB51FE-0055-2E31-95FA-F729F59EC06F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直線コネクタ 122">
              <a:extLst>
                <a:ext uri="{FF2B5EF4-FFF2-40B4-BE49-F238E27FC236}">
                  <a16:creationId xmlns:a16="http://schemas.microsoft.com/office/drawing/2014/main" id="{B02E7015-7A54-2417-83AC-B91448DA295D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" name="直線コネクタ 123">
              <a:extLst>
                <a:ext uri="{FF2B5EF4-FFF2-40B4-BE49-F238E27FC236}">
                  <a16:creationId xmlns:a16="http://schemas.microsoft.com/office/drawing/2014/main" id="{F080647F-5207-07C5-510C-0E2A5C7EF738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" name="円柱 124">
              <a:extLst>
                <a:ext uri="{FF2B5EF4-FFF2-40B4-BE49-F238E27FC236}">
                  <a16:creationId xmlns:a16="http://schemas.microsoft.com/office/drawing/2014/main" id="{2CF5105F-3302-B037-AAF9-7AF7E84A4BA0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" name="円柱 125">
              <a:extLst>
                <a:ext uri="{FF2B5EF4-FFF2-40B4-BE49-F238E27FC236}">
                  <a16:creationId xmlns:a16="http://schemas.microsoft.com/office/drawing/2014/main" id="{8E5D45BB-5008-F909-A901-26BBF985AFBF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616B02F-F416-79B2-CCB5-268F640F5E16}"/>
              </a:ext>
            </a:extLst>
          </p:cNvPr>
          <p:cNvSpPr txBox="1"/>
          <p:nvPr/>
        </p:nvSpPr>
        <p:spPr>
          <a:xfrm>
            <a:off x="7062476" y="2906880"/>
            <a:ext cx="1121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TRP1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59CAC92-DF39-0128-CA61-DD84D9AE2C75}"/>
              </a:ext>
            </a:extLst>
          </p:cNvPr>
          <p:cNvSpPr txBox="1"/>
          <p:nvPr/>
        </p:nvSpPr>
        <p:spPr>
          <a:xfrm>
            <a:off x="10200456" y="2906880"/>
            <a:ext cx="1121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TRP2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804529C4-84E5-3BA2-EAA6-6E0B96F99D09}"/>
              </a:ext>
            </a:extLst>
          </p:cNvPr>
          <p:cNvSpPr/>
          <p:nvPr/>
        </p:nvSpPr>
        <p:spPr bwMode="auto">
          <a:xfrm rot="2952472">
            <a:off x="7322197" y="4565849"/>
            <a:ext cx="1724068" cy="38203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BE159BAF-66AA-F130-462F-E2081E49CF48}"/>
              </a:ext>
            </a:extLst>
          </p:cNvPr>
          <p:cNvSpPr/>
          <p:nvPr/>
        </p:nvSpPr>
        <p:spPr bwMode="auto">
          <a:xfrm rot="7726758">
            <a:off x="8917578" y="4565848"/>
            <a:ext cx="1724068" cy="38203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D3CA2D5-8391-3730-AE00-5B1C23BDA2AF}"/>
              </a:ext>
            </a:extLst>
          </p:cNvPr>
          <p:cNvSpPr txBox="1"/>
          <p:nvPr/>
        </p:nvSpPr>
        <p:spPr>
          <a:xfrm>
            <a:off x="8124623" y="5863581"/>
            <a:ext cx="1696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Serving cell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ECC7045-9EE2-0C02-6F36-38104976DD6B}"/>
              </a:ext>
            </a:extLst>
          </p:cNvPr>
          <p:cNvSpPr txBox="1"/>
          <p:nvPr/>
        </p:nvSpPr>
        <p:spPr>
          <a:xfrm>
            <a:off x="8737787" y="4756755"/>
            <a:ext cx="636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807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DFC124-E185-DBC5-9499-11E3874AC2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4D1731-E71E-936D-EED9-DC29C8B168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CB67592-A2EE-889F-205D-AFA27805CB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FF196653-28F2-C00D-6C14-71408419E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DAPS (Dual Active Protocol Stack) handover in 3GPP</a:t>
            </a:r>
            <a:r>
              <a:rPr lang="en-GB" dirty="0"/>
              <a:t> [4]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0149979-0046-1C8C-D58A-BFF5ED21F4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/>
              <a:t>DAPS handover, which has a similar flamework with Roaming for 11bn, has introduced in 3GPP.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DAPS handover: a handover procedure that</a:t>
            </a:r>
            <a:br>
              <a:rPr lang="en-US" dirty="0"/>
            </a:br>
            <a:r>
              <a:rPr lang="en-US" dirty="0"/>
              <a:t>maintains the source </a:t>
            </a:r>
            <a:r>
              <a:rPr lang="en-US" dirty="0" err="1"/>
              <a:t>gNB</a:t>
            </a:r>
            <a:r>
              <a:rPr lang="en-US" dirty="0"/>
              <a:t> (base station)</a:t>
            </a:r>
            <a:br>
              <a:rPr lang="en-US" dirty="0"/>
            </a:br>
            <a:r>
              <a:rPr lang="en-US" dirty="0"/>
              <a:t>connection (including downlink user data</a:t>
            </a:r>
            <a:br>
              <a:rPr lang="en-US" dirty="0"/>
            </a:br>
            <a:r>
              <a:rPr lang="en-US" dirty="0"/>
              <a:t>reception and uplink user data transmission)</a:t>
            </a:r>
            <a:br>
              <a:rPr lang="en-US" dirty="0"/>
            </a:br>
            <a:r>
              <a:rPr lang="en-US" dirty="0"/>
              <a:t>after reception of handover command and</a:t>
            </a:r>
            <a:br>
              <a:rPr lang="en-US" dirty="0"/>
            </a:br>
            <a:r>
              <a:rPr lang="en-US" dirty="0"/>
              <a:t>until releasing the source cell after successful</a:t>
            </a:r>
            <a:br>
              <a:rPr lang="en-US" dirty="0"/>
            </a:br>
            <a:r>
              <a:rPr lang="en-US" dirty="0"/>
              <a:t>connection to the target </a:t>
            </a:r>
            <a:r>
              <a:rPr lang="en-US" dirty="0" err="1"/>
              <a:t>gNB</a:t>
            </a:r>
            <a:endParaRPr lang="en-US" dirty="0"/>
          </a:p>
        </p:txBody>
      </p:sp>
      <p:sp>
        <p:nvSpPr>
          <p:cNvPr id="3" name="楕円 117">
            <a:extLst>
              <a:ext uri="{FF2B5EF4-FFF2-40B4-BE49-F238E27FC236}">
                <a16:creationId xmlns:a16="http://schemas.microsoft.com/office/drawing/2014/main" id="{B5C4B965-6F55-6E07-8527-9A6ACBE5FD8C}"/>
              </a:ext>
            </a:extLst>
          </p:cNvPr>
          <p:cNvSpPr/>
          <p:nvPr/>
        </p:nvSpPr>
        <p:spPr>
          <a:xfrm>
            <a:off x="6600056" y="4577032"/>
            <a:ext cx="3276000" cy="1275840"/>
          </a:xfrm>
          <a:prstGeom prst="ellipse">
            <a:avLst/>
          </a:prstGeom>
          <a:gradFill rotWithShape="0">
            <a:gsLst>
              <a:gs pos="0">
                <a:srgbClr val="D5CA6B"/>
              </a:gs>
              <a:gs pos="100000">
                <a:srgbClr val="F6F3DE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グループ化 118">
            <a:extLst>
              <a:ext uri="{FF2B5EF4-FFF2-40B4-BE49-F238E27FC236}">
                <a16:creationId xmlns:a16="http://schemas.microsoft.com/office/drawing/2014/main" id="{08E74FD8-59B2-CD68-EDFF-68F4D32A4ABA}"/>
              </a:ext>
            </a:extLst>
          </p:cNvPr>
          <p:cNvGrpSpPr/>
          <p:nvPr/>
        </p:nvGrpSpPr>
        <p:grpSpPr>
          <a:xfrm>
            <a:off x="7009114" y="3356992"/>
            <a:ext cx="517680" cy="1659600"/>
            <a:chOff x="7325640" y="1186560"/>
            <a:chExt cx="517680" cy="1659600"/>
          </a:xfrm>
        </p:grpSpPr>
        <p:sp>
          <p:nvSpPr>
            <p:cNvPr id="10" name="円柱 119">
              <a:extLst>
                <a:ext uri="{FF2B5EF4-FFF2-40B4-BE49-F238E27FC236}">
                  <a16:creationId xmlns:a16="http://schemas.microsoft.com/office/drawing/2014/main" id="{975EF212-7E8E-E2B8-F423-E86BEBD952CD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円柱 120">
              <a:extLst>
                <a:ext uri="{FF2B5EF4-FFF2-40B4-BE49-F238E27FC236}">
                  <a16:creationId xmlns:a16="http://schemas.microsoft.com/office/drawing/2014/main" id="{9394F99F-B97A-C2CC-4638-B3D8CF1A6C69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円柱 121">
              <a:extLst>
                <a:ext uri="{FF2B5EF4-FFF2-40B4-BE49-F238E27FC236}">
                  <a16:creationId xmlns:a16="http://schemas.microsoft.com/office/drawing/2014/main" id="{E94237B9-1C2F-1A11-3B86-4D623D7612BF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直線コネクタ 122">
              <a:extLst>
                <a:ext uri="{FF2B5EF4-FFF2-40B4-BE49-F238E27FC236}">
                  <a16:creationId xmlns:a16="http://schemas.microsoft.com/office/drawing/2014/main" id="{1A50539B-7896-6C0D-0565-D7E50C4B1F0C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直線コネクタ 123">
              <a:extLst>
                <a:ext uri="{FF2B5EF4-FFF2-40B4-BE49-F238E27FC236}">
                  <a16:creationId xmlns:a16="http://schemas.microsoft.com/office/drawing/2014/main" id="{BA4B4F3E-4EEC-8EC2-4F23-00CBECD68BFF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円柱 124">
              <a:extLst>
                <a:ext uri="{FF2B5EF4-FFF2-40B4-BE49-F238E27FC236}">
                  <a16:creationId xmlns:a16="http://schemas.microsoft.com/office/drawing/2014/main" id="{765C31E0-E4F8-B860-BDDC-0B398462AAAE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円柱 125">
              <a:extLst>
                <a:ext uri="{FF2B5EF4-FFF2-40B4-BE49-F238E27FC236}">
                  <a16:creationId xmlns:a16="http://schemas.microsoft.com/office/drawing/2014/main" id="{1B53B881-C126-FF41-6C53-D7E3EAE26A02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8" name="楕円 117">
            <a:extLst>
              <a:ext uri="{FF2B5EF4-FFF2-40B4-BE49-F238E27FC236}">
                <a16:creationId xmlns:a16="http://schemas.microsoft.com/office/drawing/2014/main" id="{6BCD2C8D-F771-EAEF-9EFC-3E70A4FFEE19}"/>
              </a:ext>
            </a:extLst>
          </p:cNvPr>
          <p:cNvSpPr/>
          <p:nvPr/>
        </p:nvSpPr>
        <p:spPr>
          <a:xfrm>
            <a:off x="8699200" y="4577032"/>
            <a:ext cx="3276000" cy="1275840"/>
          </a:xfrm>
          <a:prstGeom prst="ellipse">
            <a:avLst/>
          </a:prstGeom>
          <a:gradFill rotWithShape="0">
            <a:gsLst>
              <a:gs pos="0">
                <a:srgbClr val="D5CA6B"/>
              </a:gs>
              <a:gs pos="100000">
                <a:srgbClr val="F6F3DE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9" name="グループ化 118">
            <a:extLst>
              <a:ext uri="{FF2B5EF4-FFF2-40B4-BE49-F238E27FC236}">
                <a16:creationId xmlns:a16="http://schemas.microsoft.com/office/drawing/2014/main" id="{4A2C06F8-3D36-6003-84CA-4510112BCE37}"/>
              </a:ext>
            </a:extLst>
          </p:cNvPr>
          <p:cNvGrpSpPr/>
          <p:nvPr/>
        </p:nvGrpSpPr>
        <p:grpSpPr>
          <a:xfrm>
            <a:off x="10883269" y="3356992"/>
            <a:ext cx="517680" cy="1659600"/>
            <a:chOff x="7325640" y="1186560"/>
            <a:chExt cx="517680" cy="1659600"/>
          </a:xfrm>
        </p:grpSpPr>
        <p:sp>
          <p:nvSpPr>
            <p:cNvPr id="20" name="円柱 119">
              <a:extLst>
                <a:ext uri="{FF2B5EF4-FFF2-40B4-BE49-F238E27FC236}">
                  <a16:creationId xmlns:a16="http://schemas.microsoft.com/office/drawing/2014/main" id="{0850DA47-7DD3-1C64-2CCC-A20996F490B7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円柱 120">
              <a:extLst>
                <a:ext uri="{FF2B5EF4-FFF2-40B4-BE49-F238E27FC236}">
                  <a16:creationId xmlns:a16="http://schemas.microsoft.com/office/drawing/2014/main" id="{7814830B-DA7C-1052-6712-11D64BC8EED8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円柱 121">
              <a:extLst>
                <a:ext uri="{FF2B5EF4-FFF2-40B4-BE49-F238E27FC236}">
                  <a16:creationId xmlns:a16="http://schemas.microsoft.com/office/drawing/2014/main" id="{C98BF508-14D5-16B3-CF91-A783D6552D69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直線コネクタ 122">
              <a:extLst>
                <a:ext uri="{FF2B5EF4-FFF2-40B4-BE49-F238E27FC236}">
                  <a16:creationId xmlns:a16="http://schemas.microsoft.com/office/drawing/2014/main" id="{267AAFBB-221A-6F36-769E-E284CBAC398B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直線コネクタ 123">
              <a:extLst>
                <a:ext uri="{FF2B5EF4-FFF2-40B4-BE49-F238E27FC236}">
                  <a16:creationId xmlns:a16="http://schemas.microsoft.com/office/drawing/2014/main" id="{F8D4E708-79DF-0078-EDDA-94574E4A481B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円柱 124">
              <a:extLst>
                <a:ext uri="{FF2B5EF4-FFF2-40B4-BE49-F238E27FC236}">
                  <a16:creationId xmlns:a16="http://schemas.microsoft.com/office/drawing/2014/main" id="{AFD450FB-D266-DEBD-862E-74989CC08079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" name="円柱 125">
              <a:extLst>
                <a:ext uri="{FF2B5EF4-FFF2-40B4-BE49-F238E27FC236}">
                  <a16:creationId xmlns:a16="http://schemas.microsoft.com/office/drawing/2014/main" id="{55C2B864-B046-A3C8-D8A6-027FA88DDD4B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7" name="矢印: 右 26">
            <a:extLst>
              <a:ext uri="{FF2B5EF4-FFF2-40B4-BE49-F238E27FC236}">
                <a16:creationId xmlns:a16="http://schemas.microsoft.com/office/drawing/2014/main" id="{2660318D-A01C-4EB4-A138-D7ED53C3C79F}"/>
              </a:ext>
            </a:extLst>
          </p:cNvPr>
          <p:cNvSpPr/>
          <p:nvPr/>
        </p:nvSpPr>
        <p:spPr bwMode="auto">
          <a:xfrm>
            <a:off x="8954300" y="5033446"/>
            <a:ext cx="1037800" cy="47772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0F845FB-18F3-DDCF-9E53-BE320B859DAE}"/>
              </a:ext>
            </a:extLst>
          </p:cNvPr>
          <p:cNvSpPr txBox="1"/>
          <p:nvPr/>
        </p:nvSpPr>
        <p:spPr>
          <a:xfrm>
            <a:off x="6498167" y="2837444"/>
            <a:ext cx="1741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Source </a:t>
            </a:r>
            <a:r>
              <a:rPr kumimoji="1" lang="en-US" altLang="ja-JP" dirty="0" err="1">
                <a:solidFill>
                  <a:schemeClr val="tx1"/>
                </a:solidFill>
              </a:rPr>
              <a:t>gNB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B7EB363-187E-A6E9-E385-EB230F35D228}"/>
              </a:ext>
            </a:extLst>
          </p:cNvPr>
          <p:cNvSpPr txBox="1"/>
          <p:nvPr/>
        </p:nvSpPr>
        <p:spPr>
          <a:xfrm>
            <a:off x="10259065" y="2895327"/>
            <a:ext cx="1741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Target </a:t>
            </a:r>
            <a:r>
              <a:rPr kumimoji="1" lang="en-US" altLang="ja-JP" dirty="0" err="1">
                <a:solidFill>
                  <a:schemeClr val="tx1"/>
                </a:solidFill>
              </a:rPr>
              <a:t>gNB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CBE2754A-1DDE-C76F-D62E-BC91406BD7A4}"/>
              </a:ext>
            </a:extLst>
          </p:cNvPr>
          <p:cNvSpPr/>
          <p:nvPr/>
        </p:nvSpPr>
        <p:spPr bwMode="auto">
          <a:xfrm rot="2558510">
            <a:off x="7256052" y="4407983"/>
            <a:ext cx="1573840" cy="36716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925F9EA-A1F6-B0BD-74B0-8C37D110825D}"/>
              </a:ext>
            </a:extLst>
          </p:cNvPr>
          <p:cNvSpPr/>
          <p:nvPr/>
        </p:nvSpPr>
        <p:spPr bwMode="auto">
          <a:xfrm rot="8615388">
            <a:off x="8782271" y="4123188"/>
            <a:ext cx="2291998" cy="36191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634F2B-E0CE-8A6E-02E1-77CBB6439810}"/>
              </a:ext>
            </a:extLst>
          </p:cNvPr>
          <p:cNvSpPr txBox="1"/>
          <p:nvPr/>
        </p:nvSpPr>
        <p:spPr>
          <a:xfrm>
            <a:off x="8482706" y="5350380"/>
            <a:ext cx="636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7" name="Picture 25" descr="A picture containing text, cellphone, phone&#10;&#10;Description automatically generated">
            <a:extLst>
              <a:ext uri="{FF2B5EF4-FFF2-40B4-BE49-F238E27FC236}">
                <a16:creationId xmlns:a16="http://schemas.microsoft.com/office/drawing/2014/main" id="{F70A9C60-5D95-C2E7-BC70-6B0D6517185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8404641" y="4980623"/>
            <a:ext cx="774000" cy="47772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27176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Background (1/2)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dirty="0"/>
              <a:t>It is discussed whether to define a common framework for Roaming for 11bn and Multi-AP operations.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Some contributions argue that this common framework can be specified [1], while some other companies think that these frameworks should be considered separately.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dirty="0"/>
              <a:t>In this contribution, we will share our views on this topic.</a:t>
            </a:r>
          </a:p>
          <a:p>
            <a:pPr lvl="1">
              <a:buFont typeface="Times New Roman" pitchFamily="16" charset="0"/>
              <a:buChar char="•"/>
            </a:pP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97968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(2/2)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dirty="0"/>
              <a:t>It has been</a:t>
            </a:r>
            <a:r>
              <a:rPr lang="en-GB" dirty="0"/>
              <a:t> already agreed to use t</a:t>
            </a:r>
            <a:r>
              <a:rPr lang="en-GB" altLang="ja-JP" dirty="0"/>
              <a:t>he common framework for Roaming and MLD</a:t>
            </a:r>
            <a:r>
              <a:rPr lang="en-GB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In [2], the following Motion has been approved: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ja-JP" dirty="0"/>
              <a:t>11bn defines a mechanism that enables a non-AP MLD to roam from one AP MLD to another AP MLD and the non-AP MLD remains in state 4 (see 11.3) during and after roaming to the other AP MLD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Most of the proposals in the related contributions can be categorized into the three frameworks proposed in [3].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047600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C796E-CD41-6BCB-BC40-7E32893E3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Multi-AP operations discussed for 11bn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31486F-883B-0E37-11E7-E21330F0D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Many contributions discuss the following Multi-AP operations in 11bn: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Coordinated 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Coordinated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Coordinated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Joint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In this contribution, we analyzed these Multi-AP operations by comparing with agreed MLD-based Roaming.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290C10-AB0A-D0C0-7C06-052E5DD59C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6112FD-12D2-58A6-54CD-76E6EFEBF3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60146D9-AD92-E798-DCA2-C9A8DAE682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35237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7D7017-C220-0616-AD1F-5BE991AD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Comparison</a:t>
            </a:r>
            <a:r>
              <a:rPr kumimoji="1" lang="en-US" altLang="ja-JP" dirty="0"/>
              <a:t> between MLD-based Roaming and Coordinated TDMA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095345-B3D2-15F2-F707-1F79128E2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MLD-based Roaming and Coordinated TDMA have different framework in aspect of the relationship between AP and STA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40F0505-FA56-E749-BF57-485A9E84D8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1D410A-7FBB-2855-5425-2B9466B817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FD38BD1-ADD7-A818-9141-5FC911A594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727DCCA-DC0B-70D7-973C-8A36B32F321E}"/>
              </a:ext>
            </a:extLst>
          </p:cNvPr>
          <p:cNvSpPr/>
          <p:nvPr/>
        </p:nvSpPr>
        <p:spPr bwMode="auto">
          <a:xfrm>
            <a:off x="2330290" y="5632181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5AFDAB2C-5827-9B60-2D99-F8040645CC5D}"/>
              </a:ext>
            </a:extLst>
          </p:cNvPr>
          <p:cNvSpPr/>
          <p:nvPr/>
        </p:nvSpPr>
        <p:spPr bwMode="auto">
          <a:xfrm>
            <a:off x="479376" y="4005064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Source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0332E64-B807-9B8E-7C03-5BBAE6F7A8E9}"/>
              </a:ext>
            </a:extLst>
          </p:cNvPr>
          <p:cNvSpPr/>
          <p:nvPr/>
        </p:nvSpPr>
        <p:spPr bwMode="auto">
          <a:xfrm>
            <a:off x="4583832" y="4005064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Target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3B3EED-191A-4F0E-0F2C-B605FCB8F6AF}"/>
              </a:ext>
            </a:extLst>
          </p:cNvPr>
          <p:cNvSpPr/>
          <p:nvPr/>
        </p:nvSpPr>
        <p:spPr bwMode="auto">
          <a:xfrm>
            <a:off x="839416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15E51DE-F0A8-C714-1E9D-CA8F619966C7}"/>
              </a:ext>
            </a:extLst>
          </p:cNvPr>
          <p:cNvSpPr/>
          <p:nvPr/>
        </p:nvSpPr>
        <p:spPr bwMode="auto">
          <a:xfrm>
            <a:off x="1783334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1977869-4741-3754-CCD5-AC548F10A9C4}"/>
              </a:ext>
            </a:extLst>
          </p:cNvPr>
          <p:cNvSpPr/>
          <p:nvPr/>
        </p:nvSpPr>
        <p:spPr bwMode="auto">
          <a:xfrm>
            <a:off x="4839501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52B0BAD-F61C-95AE-9E71-528055A32F1F}"/>
              </a:ext>
            </a:extLst>
          </p:cNvPr>
          <p:cNvSpPr/>
          <p:nvPr/>
        </p:nvSpPr>
        <p:spPr bwMode="auto">
          <a:xfrm>
            <a:off x="5879976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60F617D-0B44-27B7-05F8-046B5EE3D011}"/>
              </a:ext>
            </a:extLst>
          </p:cNvPr>
          <p:cNvSpPr/>
          <p:nvPr/>
        </p:nvSpPr>
        <p:spPr bwMode="auto">
          <a:xfrm>
            <a:off x="3470586" y="5251081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4BA177D-6C47-82DE-3C70-65D942F46DDD}"/>
              </a:ext>
            </a:extLst>
          </p:cNvPr>
          <p:cNvSpPr/>
          <p:nvPr/>
        </p:nvSpPr>
        <p:spPr bwMode="auto">
          <a:xfrm>
            <a:off x="2717241" y="5251081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284E917-218E-F56F-2A9A-D7FBEC8F0AB9}"/>
              </a:ext>
            </a:extLst>
          </p:cNvPr>
          <p:cNvCxnSpPr>
            <a:stCxn id="15" idx="0"/>
            <a:endCxn id="10" idx="2"/>
          </p:cNvCxnSpPr>
          <p:nvPr/>
        </p:nvCxnSpPr>
        <p:spPr bwMode="auto">
          <a:xfrm flipH="1" flipV="1">
            <a:off x="982071" y="4767464"/>
            <a:ext cx="1877825" cy="483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8E77BEA7-A030-CCE0-7CDA-310DB3721E63}"/>
              </a:ext>
            </a:extLst>
          </p:cNvPr>
          <p:cNvCxnSpPr>
            <a:stCxn id="14" idx="0"/>
            <a:endCxn id="13" idx="2"/>
          </p:cNvCxnSpPr>
          <p:nvPr/>
        </p:nvCxnSpPr>
        <p:spPr bwMode="auto">
          <a:xfrm flipV="1">
            <a:off x="3613241" y="4767464"/>
            <a:ext cx="2409390" cy="483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矢印: 右 17">
            <a:extLst>
              <a:ext uri="{FF2B5EF4-FFF2-40B4-BE49-F238E27FC236}">
                <a16:creationId xmlns:a16="http://schemas.microsoft.com/office/drawing/2014/main" id="{73278B97-ED8A-0AB9-2CE0-54337749896B}"/>
              </a:ext>
            </a:extLst>
          </p:cNvPr>
          <p:cNvSpPr/>
          <p:nvPr/>
        </p:nvSpPr>
        <p:spPr bwMode="auto">
          <a:xfrm rot="985896">
            <a:off x="974229" y="5317484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E0330EF3-0A60-06C5-B7B7-04FD0AA43B6E}"/>
              </a:ext>
            </a:extLst>
          </p:cNvPr>
          <p:cNvSpPr/>
          <p:nvPr/>
        </p:nvSpPr>
        <p:spPr bwMode="auto">
          <a:xfrm rot="9955535">
            <a:off x="4164018" y="5345198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28A0532-FA89-1854-640D-AB7F5F1D325A}"/>
              </a:ext>
            </a:extLst>
          </p:cNvPr>
          <p:cNvSpPr/>
          <p:nvPr/>
        </p:nvSpPr>
        <p:spPr bwMode="auto">
          <a:xfrm rot="845873">
            <a:off x="1257693" y="4989481"/>
            <a:ext cx="963566" cy="2999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PPDU1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968200F-FC92-3B5C-4678-803A21E9DA79}"/>
              </a:ext>
            </a:extLst>
          </p:cNvPr>
          <p:cNvSpPr/>
          <p:nvPr/>
        </p:nvSpPr>
        <p:spPr bwMode="auto">
          <a:xfrm rot="20841554">
            <a:off x="4174530" y="5047698"/>
            <a:ext cx="891819" cy="2956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PPDU2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64F473A-51B5-D9D8-3328-1B4BA03FE13B}"/>
              </a:ext>
            </a:extLst>
          </p:cNvPr>
          <p:cNvSpPr txBox="1"/>
          <p:nvPr/>
        </p:nvSpPr>
        <p:spPr>
          <a:xfrm>
            <a:off x="1124725" y="5632181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T1</a:t>
            </a:r>
            <a:endParaRPr kumimoji="1"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6D8C98-2810-CDE1-7F79-5E5C45432557}"/>
              </a:ext>
            </a:extLst>
          </p:cNvPr>
          <p:cNvSpPr txBox="1"/>
          <p:nvPr/>
        </p:nvSpPr>
        <p:spPr>
          <a:xfrm>
            <a:off x="4701511" y="5632181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T2</a:t>
            </a:r>
            <a:endParaRPr kumimoji="1" lang="ja-JP" altLang="en-US" dirty="0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6B8E6008-5F97-7BCE-A26D-011E7139AAC8}"/>
              </a:ext>
            </a:extLst>
          </p:cNvPr>
          <p:cNvSpPr/>
          <p:nvPr/>
        </p:nvSpPr>
        <p:spPr bwMode="auto">
          <a:xfrm>
            <a:off x="8205526" y="5657751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2ACEE9C4-58D6-8FAB-0CC8-C7C0730F94DD}"/>
              </a:ext>
            </a:extLst>
          </p:cNvPr>
          <p:cNvSpPr/>
          <p:nvPr/>
        </p:nvSpPr>
        <p:spPr bwMode="auto">
          <a:xfrm>
            <a:off x="8166672" y="4037807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AP1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AD7E9FFB-6FB2-A0E9-DB23-6512E26FF5F9}"/>
              </a:ext>
            </a:extLst>
          </p:cNvPr>
          <p:cNvSpPr/>
          <p:nvPr/>
        </p:nvSpPr>
        <p:spPr bwMode="auto">
          <a:xfrm>
            <a:off x="10200456" y="4005064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AP2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60A73500-26A1-6999-8719-D049B9D781EA}"/>
              </a:ext>
            </a:extLst>
          </p:cNvPr>
          <p:cNvSpPr/>
          <p:nvPr/>
        </p:nvSpPr>
        <p:spPr bwMode="auto">
          <a:xfrm>
            <a:off x="10069060" y="5754001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5B01974B-E5C5-AED8-467C-8BE3E2E2CDEB}"/>
              </a:ext>
            </a:extLst>
          </p:cNvPr>
          <p:cNvCxnSpPr>
            <a:stCxn id="24" idx="2"/>
            <a:endCxn id="23" idx="0"/>
          </p:cNvCxnSpPr>
          <p:nvPr/>
        </p:nvCxnSpPr>
        <p:spPr bwMode="auto">
          <a:xfrm>
            <a:off x="8588073" y="4401344"/>
            <a:ext cx="38854" cy="1256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033AE1-C5D3-F94B-42B5-B1E581A7621D}"/>
              </a:ext>
            </a:extLst>
          </p:cNvPr>
          <p:cNvCxnSpPr>
            <a:stCxn id="31" idx="2"/>
            <a:endCxn id="32" idx="0"/>
          </p:cNvCxnSpPr>
          <p:nvPr/>
        </p:nvCxnSpPr>
        <p:spPr bwMode="auto">
          <a:xfrm flipH="1">
            <a:off x="10490461" y="4368601"/>
            <a:ext cx="131396" cy="138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矢印: 右 40">
            <a:extLst>
              <a:ext uri="{FF2B5EF4-FFF2-40B4-BE49-F238E27FC236}">
                <a16:creationId xmlns:a16="http://schemas.microsoft.com/office/drawing/2014/main" id="{34ED3A8C-1A62-4F99-17EE-5DC22F37D66E}"/>
              </a:ext>
            </a:extLst>
          </p:cNvPr>
          <p:cNvSpPr/>
          <p:nvPr/>
        </p:nvSpPr>
        <p:spPr bwMode="auto">
          <a:xfrm rot="5179345">
            <a:off x="7442078" y="5155846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09BE9281-37D9-2272-6768-56D22C5441E1}"/>
              </a:ext>
            </a:extLst>
          </p:cNvPr>
          <p:cNvSpPr/>
          <p:nvPr/>
        </p:nvSpPr>
        <p:spPr bwMode="auto">
          <a:xfrm rot="5163265">
            <a:off x="7830545" y="4858800"/>
            <a:ext cx="973496" cy="32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PPDU1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矢印: 右 42">
            <a:extLst>
              <a:ext uri="{FF2B5EF4-FFF2-40B4-BE49-F238E27FC236}">
                <a16:creationId xmlns:a16="http://schemas.microsoft.com/office/drawing/2014/main" id="{FAB5343D-F222-A216-40F6-46C3D7351E10}"/>
              </a:ext>
            </a:extLst>
          </p:cNvPr>
          <p:cNvSpPr/>
          <p:nvPr/>
        </p:nvSpPr>
        <p:spPr bwMode="auto">
          <a:xfrm rot="5757562">
            <a:off x="10499467" y="5079383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F69F591-D566-CBCE-97D6-693226D41AB0}"/>
              </a:ext>
            </a:extLst>
          </p:cNvPr>
          <p:cNvSpPr/>
          <p:nvPr/>
        </p:nvSpPr>
        <p:spPr bwMode="auto">
          <a:xfrm rot="16563912">
            <a:off x="10379095" y="4811052"/>
            <a:ext cx="891138" cy="33136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PPDU2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D4CFECD-C2D4-DB65-F079-EED38AC8A422}"/>
              </a:ext>
            </a:extLst>
          </p:cNvPr>
          <p:cNvSpPr txBox="1"/>
          <p:nvPr/>
        </p:nvSpPr>
        <p:spPr>
          <a:xfrm>
            <a:off x="7530108" y="5029547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T’1</a:t>
            </a:r>
            <a:endParaRPr kumimoji="1" lang="ja-JP" altLang="en-US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B87AA5E-F43B-03BA-DAF3-7E8A6EDA851B}"/>
              </a:ext>
            </a:extLst>
          </p:cNvPr>
          <p:cNvSpPr txBox="1"/>
          <p:nvPr/>
        </p:nvSpPr>
        <p:spPr>
          <a:xfrm>
            <a:off x="11130508" y="5029547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T’2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4921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7D7017-C220-0616-AD1F-5BE991AD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Comparison</a:t>
            </a:r>
            <a:r>
              <a:rPr kumimoji="1" lang="en-US" altLang="ja-JP" dirty="0"/>
              <a:t> between MLD-based Roaming and Coordinated r-TWT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095345-B3D2-15F2-F707-1F79128E2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MLD-based Roaming and Coordinated r-TWT have different framework in aspect of the relationship between AP and STA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40F0505-FA56-E749-BF57-485A9E84D8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1D410A-7FBB-2855-5425-2B9466B817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FD38BD1-ADD7-A818-9141-5FC911A594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F0F9062-2E5C-BCDE-468B-6A22FD6146D8}"/>
              </a:ext>
            </a:extLst>
          </p:cNvPr>
          <p:cNvSpPr/>
          <p:nvPr/>
        </p:nvSpPr>
        <p:spPr bwMode="auto">
          <a:xfrm>
            <a:off x="2330290" y="5632181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2D1F521D-DBE8-D867-1BAB-3FB31C387A2D}"/>
              </a:ext>
            </a:extLst>
          </p:cNvPr>
          <p:cNvSpPr/>
          <p:nvPr/>
        </p:nvSpPr>
        <p:spPr bwMode="auto">
          <a:xfrm>
            <a:off x="479376" y="4005064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Source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7C056CA-F253-E26D-F296-BC64F507CA6C}"/>
              </a:ext>
            </a:extLst>
          </p:cNvPr>
          <p:cNvSpPr/>
          <p:nvPr/>
        </p:nvSpPr>
        <p:spPr bwMode="auto">
          <a:xfrm>
            <a:off x="4583832" y="4005064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Target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5FBBE98-8189-57E9-0814-9CC85E9C8230}"/>
              </a:ext>
            </a:extLst>
          </p:cNvPr>
          <p:cNvSpPr/>
          <p:nvPr/>
        </p:nvSpPr>
        <p:spPr bwMode="auto">
          <a:xfrm>
            <a:off x="839416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79B737A-0A6E-7AB5-BA87-CF39497679CF}"/>
              </a:ext>
            </a:extLst>
          </p:cNvPr>
          <p:cNvSpPr/>
          <p:nvPr/>
        </p:nvSpPr>
        <p:spPr bwMode="auto">
          <a:xfrm>
            <a:off x="1783334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00FA768-55DC-3E6E-DEA0-5E8796132DD1}"/>
              </a:ext>
            </a:extLst>
          </p:cNvPr>
          <p:cNvSpPr/>
          <p:nvPr/>
        </p:nvSpPr>
        <p:spPr bwMode="auto">
          <a:xfrm>
            <a:off x="4839501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CA6D4C0-EC1C-BD3D-CE39-657B9B606A9D}"/>
              </a:ext>
            </a:extLst>
          </p:cNvPr>
          <p:cNvSpPr/>
          <p:nvPr/>
        </p:nvSpPr>
        <p:spPr bwMode="auto">
          <a:xfrm>
            <a:off x="5879976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4749A5B-A4E2-36F3-617E-D8D944B9257A}"/>
              </a:ext>
            </a:extLst>
          </p:cNvPr>
          <p:cNvSpPr/>
          <p:nvPr/>
        </p:nvSpPr>
        <p:spPr bwMode="auto">
          <a:xfrm>
            <a:off x="3470586" y="5251081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7D729B1-3A81-1C0E-5E39-D2FC714C2B9A}"/>
              </a:ext>
            </a:extLst>
          </p:cNvPr>
          <p:cNvSpPr/>
          <p:nvPr/>
        </p:nvSpPr>
        <p:spPr bwMode="auto">
          <a:xfrm>
            <a:off x="2717241" y="5251081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7064A38-4389-CCB9-6C67-D48FAA3C7786}"/>
              </a:ext>
            </a:extLst>
          </p:cNvPr>
          <p:cNvCxnSpPr>
            <a:stCxn id="15" idx="0"/>
            <a:endCxn id="10" idx="2"/>
          </p:cNvCxnSpPr>
          <p:nvPr/>
        </p:nvCxnSpPr>
        <p:spPr bwMode="auto">
          <a:xfrm flipH="1" flipV="1">
            <a:off x="982071" y="4767464"/>
            <a:ext cx="1877825" cy="483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42925ECF-A4D1-F928-ADEB-B89317184935}"/>
              </a:ext>
            </a:extLst>
          </p:cNvPr>
          <p:cNvCxnSpPr>
            <a:stCxn id="14" idx="0"/>
            <a:endCxn id="13" idx="2"/>
          </p:cNvCxnSpPr>
          <p:nvPr/>
        </p:nvCxnSpPr>
        <p:spPr bwMode="auto">
          <a:xfrm flipV="1">
            <a:off x="3613241" y="4767464"/>
            <a:ext cx="2409390" cy="483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矢印: 右 17">
            <a:extLst>
              <a:ext uri="{FF2B5EF4-FFF2-40B4-BE49-F238E27FC236}">
                <a16:creationId xmlns:a16="http://schemas.microsoft.com/office/drawing/2014/main" id="{377FF5B7-5F48-FB4B-E778-7EBEA26C5667}"/>
              </a:ext>
            </a:extLst>
          </p:cNvPr>
          <p:cNvSpPr/>
          <p:nvPr/>
        </p:nvSpPr>
        <p:spPr bwMode="auto">
          <a:xfrm rot="985896">
            <a:off x="974229" y="5317484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6C745233-4FED-321C-DDE8-4D5A5BBA0A73}"/>
              </a:ext>
            </a:extLst>
          </p:cNvPr>
          <p:cNvSpPr/>
          <p:nvPr/>
        </p:nvSpPr>
        <p:spPr bwMode="auto">
          <a:xfrm rot="9955535">
            <a:off x="4164018" y="5345198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076AFE0-9817-AC70-E151-DADCC0E8EC1B}"/>
              </a:ext>
            </a:extLst>
          </p:cNvPr>
          <p:cNvSpPr/>
          <p:nvPr/>
        </p:nvSpPr>
        <p:spPr bwMode="auto">
          <a:xfrm rot="845873">
            <a:off x="1257693" y="4989481"/>
            <a:ext cx="963566" cy="2999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PPDU1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88A2C07-8946-D0ED-8B4F-EBA34861886D}"/>
              </a:ext>
            </a:extLst>
          </p:cNvPr>
          <p:cNvSpPr/>
          <p:nvPr/>
        </p:nvSpPr>
        <p:spPr bwMode="auto">
          <a:xfrm rot="20841554">
            <a:off x="4174530" y="5047698"/>
            <a:ext cx="891819" cy="2956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PPDU2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5162112-57B3-9E8D-A6E5-2940F6949571}"/>
              </a:ext>
            </a:extLst>
          </p:cNvPr>
          <p:cNvSpPr txBox="1"/>
          <p:nvPr/>
        </p:nvSpPr>
        <p:spPr>
          <a:xfrm>
            <a:off x="1124725" y="5632181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T1</a:t>
            </a:r>
            <a:endParaRPr kumimoji="1" lang="ja-JP" altLang="en-US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77978BF-7729-AEF0-2FE2-A4376E3AB845}"/>
              </a:ext>
            </a:extLst>
          </p:cNvPr>
          <p:cNvSpPr txBox="1"/>
          <p:nvPr/>
        </p:nvSpPr>
        <p:spPr>
          <a:xfrm>
            <a:off x="4701511" y="5632181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T2</a:t>
            </a:r>
            <a:endParaRPr kumimoji="1" lang="ja-JP" altLang="en-US" dirty="0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8ECF2A04-B06E-32D0-901B-AC4B910B4075}"/>
              </a:ext>
            </a:extLst>
          </p:cNvPr>
          <p:cNvSpPr/>
          <p:nvPr/>
        </p:nvSpPr>
        <p:spPr bwMode="auto">
          <a:xfrm>
            <a:off x="8205526" y="5657751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69CD864C-3488-B711-684F-6C4B38A61D98}"/>
              </a:ext>
            </a:extLst>
          </p:cNvPr>
          <p:cNvSpPr/>
          <p:nvPr/>
        </p:nvSpPr>
        <p:spPr bwMode="auto">
          <a:xfrm>
            <a:off x="8166672" y="4037807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AP1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EC3D9CC3-32D0-D867-2A2C-05D04244AAB8}"/>
              </a:ext>
            </a:extLst>
          </p:cNvPr>
          <p:cNvSpPr/>
          <p:nvPr/>
        </p:nvSpPr>
        <p:spPr bwMode="auto">
          <a:xfrm>
            <a:off x="10200456" y="4005064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AP2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B5C50769-8F28-71AC-23C4-E5B59ECBE53F}"/>
              </a:ext>
            </a:extLst>
          </p:cNvPr>
          <p:cNvSpPr/>
          <p:nvPr/>
        </p:nvSpPr>
        <p:spPr bwMode="auto">
          <a:xfrm>
            <a:off x="10069060" y="5754001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6243B609-39A5-EC57-56F5-4E02EFD46B1E}"/>
              </a:ext>
            </a:extLst>
          </p:cNvPr>
          <p:cNvCxnSpPr>
            <a:stCxn id="23" idx="2"/>
            <a:endCxn id="22" idx="0"/>
          </p:cNvCxnSpPr>
          <p:nvPr/>
        </p:nvCxnSpPr>
        <p:spPr bwMode="auto">
          <a:xfrm>
            <a:off x="8588073" y="4401344"/>
            <a:ext cx="38854" cy="1256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7A5255BE-0C1C-DE66-917F-06BB2DB00B16}"/>
              </a:ext>
            </a:extLst>
          </p:cNvPr>
          <p:cNvCxnSpPr>
            <a:stCxn id="24" idx="2"/>
            <a:endCxn id="25" idx="0"/>
          </p:cNvCxnSpPr>
          <p:nvPr/>
        </p:nvCxnSpPr>
        <p:spPr bwMode="auto">
          <a:xfrm flipH="1">
            <a:off x="10490461" y="4368601"/>
            <a:ext cx="131396" cy="138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矢印: 右 27">
            <a:extLst>
              <a:ext uri="{FF2B5EF4-FFF2-40B4-BE49-F238E27FC236}">
                <a16:creationId xmlns:a16="http://schemas.microsoft.com/office/drawing/2014/main" id="{9451AE1F-7257-A0F4-3B4B-B7EE2ED49B21}"/>
              </a:ext>
            </a:extLst>
          </p:cNvPr>
          <p:cNvSpPr/>
          <p:nvPr/>
        </p:nvSpPr>
        <p:spPr bwMode="auto">
          <a:xfrm rot="5179345">
            <a:off x="7442078" y="5155846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BB630B1-8356-176D-7F6C-07AB3CB64711}"/>
              </a:ext>
            </a:extLst>
          </p:cNvPr>
          <p:cNvSpPr/>
          <p:nvPr/>
        </p:nvSpPr>
        <p:spPr bwMode="auto">
          <a:xfrm rot="5163265">
            <a:off x="7830545" y="4858800"/>
            <a:ext cx="973496" cy="32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PPDU1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CD3C94E-29A3-94C5-363A-21676A153C5A}"/>
              </a:ext>
            </a:extLst>
          </p:cNvPr>
          <p:cNvSpPr txBox="1"/>
          <p:nvPr/>
        </p:nvSpPr>
        <p:spPr>
          <a:xfrm>
            <a:off x="7530108" y="5029547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T’1</a:t>
            </a:r>
            <a:endParaRPr kumimoji="1" lang="ja-JP" altLang="en-US" dirty="0"/>
          </a:p>
        </p:txBody>
      </p:sp>
      <p:sp>
        <p:nvSpPr>
          <p:cNvPr id="34" name="矢印: 右 33">
            <a:extLst>
              <a:ext uri="{FF2B5EF4-FFF2-40B4-BE49-F238E27FC236}">
                <a16:creationId xmlns:a16="http://schemas.microsoft.com/office/drawing/2014/main" id="{CE0E925F-4860-0FFF-AC34-A0A6371D7FEC}"/>
              </a:ext>
            </a:extLst>
          </p:cNvPr>
          <p:cNvSpPr/>
          <p:nvPr/>
        </p:nvSpPr>
        <p:spPr bwMode="auto">
          <a:xfrm rot="5757562">
            <a:off x="10499467" y="5079383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0BB322D-F88F-16F0-B4E4-C96F515F701C}"/>
              </a:ext>
            </a:extLst>
          </p:cNvPr>
          <p:cNvSpPr txBox="1"/>
          <p:nvPr/>
        </p:nvSpPr>
        <p:spPr>
          <a:xfrm>
            <a:off x="11130508" y="5029547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T’2</a:t>
            </a:r>
            <a:endParaRPr kumimoji="1" lang="ja-JP" altLang="en-US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5419347-2D3B-FAB0-A6E8-964D9410AA57}"/>
              </a:ext>
            </a:extLst>
          </p:cNvPr>
          <p:cNvSpPr/>
          <p:nvPr/>
        </p:nvSpPr>
        <p:spPr bwMode="auto">
          <a:xfrm rot="16563912">
            <a:off x="10379095" y="4811052"/>
            <a:ext cx="891138" cy="33136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PPDU2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8986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7D7017-C220-0616-AD1F-5BE991AD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Comparison</a:t>
            </a:r>
            <a:r>
              <a:rPr kumimoji="1" lang="en-US" altLang="ja-JP" dirty="0"/>
              <a:t> between MLD-based Roaming and Coordinated Beamforming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095345-B3D2-15F2-F707-1F79128E2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MLD-based Roaming and Coordinated Beamforming have different framework in aspect of the relationship between AP and STA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40F0505-FA56-E749-BF57-485A9E84D8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1D410A-7FBB-2855-5425-2B9466B817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FD38BD1-ADD7-A818-9141-5FC911A594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45BCA8D-88B6-0200-0128-D6CEB5DBC1CA}"/>
              </a:ext>
            </a:extLst>
          </p:cNvPr>
          <p:cNvSpPr/>
          <p:nvPr/>
        </p:nvSpPr>
        <p:spPr bwMode="auto">
          <a:xfrm>
            <a:off x="2330290" y="5632181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A194F39-101C-184A-6B0D-456A0F413D5B}"/>
              </a:ext>
            </a:extLst>
          </p:cNvPr>
          <p:cNvSpPr/>
          <p:nvPr/>
        </p:nvSpPr>
        <p:spPr bwMode="auto">
          <a:xfrm>
            <a:off x="479376" y="4005064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Source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E5591D04-89DF-F9B5-0CAE-AA3913E02914}"/>
              </a:ext>
            </a:extLst>
          </p:cNvPr>
          <p:cNvSpPr/>
          <p:nvPr/>
        </p:nvSpPr>
        <p:spPr bwMode="auto">
          <a:xfrm>
            <a:off x="4583832" y="4005064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Target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BB5855B-772A-C8D5-DEE5-0B600355213E}"/>
              </a:ext>
            </a:extLst>
          </p:cNvPr>
          <p:cNvSpPr/>
          <p:nvPr/>
        </p:nvSpPr>
        <p:spPr bwMode="auto">
          <a:xfrm>
            <a:off x="839416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74F3BFB-7388-AFF4-ADB3-386DD0772CEF}"/>
              </a:ext>
            </a:extLst>
          </p:cNvPr>
          <p:cNvSpPr/>
          <p:nvPr/>
        </p:nvSpPr>
        <p:spPr bwMode="auto">
          <a:xfrm>
            <a:off x="1783334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1806532-9B4C-8338-C786-792A7A3D6030}"/>
              </a:ext>
            </a:extLst>
          </p:cNvPr>
          <p:cNvSpPr/>
          <p:nvPr/>
        </p:nvSpPr>
        <p:spPr bwMode="auto">
          <a:xfrm>
            <a:off x="4839501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4624C88-64F0-592B-1A0C-26513E350849}"/>
              </a:ext>
            </a:extLst>
          </p:cNvPr>
          <p:cNvSpPr/>
          <p:nvPr/>
        </p:nvSpPr>
        <p:spPr bwMode="auto">
          <a:xfrm>
            <a:off x="5879976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3AB0ADC-164C-513F-0695-55F4C66217ED}"/>
              </a:ext>
            </a:extLst>
          </p:cNvPr>
          <p:cNvSpPr/>
          <p:nvPr/>
        </p:nvSpPr>
        <p:spPr bwMode="auto">
          <a:xfrm>
            <a:off x="3470586" y="5251081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6E7B5E6-F2D2-AF5D-258C-EC68D3ECE774}"/>
              </a:ext>
            </a:extLst>
          </p:cNvPr>
          <p:cNvSpPr/>
          <p:nvPr/>
        </p:nvSpPr>
        <p:spPr bwMode="auto">
          <a:xfrm>
            <a:off x="2717241" y="5251081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670E7136-E7F3-5CB6-E323-EEF18F6A7C9F}"/>
              </a:ext>
            </a:extLst>
          </p:cNvPr>
          <p:cNvCxnSpPr>
            <a:stCxn id="15" idx="0"/>
            <a:endCxn id="10" idx="2"/>
          </p:cNvCxnSpPr>
          <p:nvPr/>
        </p:nvCxnSpPr>
        <p:spPr bwMode="auto">
          <a:xfrm flipH="1" flipV="1">
            <a:off x="982071" y="4767464"/>
            <a:ext cx="1877825" cy="483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814DB462-B7BF-650F-207A-8EF1F4CB31E7}"/>
              </a:ext>
            </a:extLst>
          </p:cNvPr>
          <p:cNvCxnSpPr>
            <a:stCxn id="14" idx="0"/>
            <a:endCxn id="13" idx="2"/>
          </p:cNvCxnSpPr>
          <p:nvPr/>
        </p:nvCxnSpPr>
        <p:spPr bwMode="auto">
          <a:xfrm flipV="1">
            <a:off x="3613241" y="4767464"/>
            <a:ext cx="2409390" cy="483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矢印: 右 17">
            <a:extLst>
              <a:ext uri="{FF2B5EF4-FFF2-40B4-BE49-F238E27FC236}">
                <a16:creationId xmlns:a16="http://schemas.microsoft.com/office/drawing/2014/main" id="{683E7A8E-0A62-7C23-1F4D-5381855D8764}"/>
              </a:ext>
            </a:extLst>
          </p:cNvPr>
          <p:cNvSpPr/>
          <p:nvPr/>
        </p:nvSpPr>
        <p:spPr bwMode="auto">
          <a:xfrm rot="985896">
            <a:off x="974229" y="5317484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47865A65-D100-19DF-9D80-35A32D38575C}"/>
              </a:ext>
            </a:extLst>
          </p:cNvPr>
          <p:cNvSpPr/>
          <p:nvPr/>
        </p:nvSpPr>
        <p:spPr bwMode="auto">
          <a:xfrm rot="9955535">
            <a:off x="4164018" y="5345198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1649F17-0B54-BD0C-35C3-14BA07A90714}"/>
              </a:ext>
            </a:extLst>
          </p:cNvPr>
          <p:cNvSpPr/>
          <p:nvPr/>
        </p:nvSpPr>
        <p:spPr bwMode="auto">
          <a:xfrm rot="845873">
            <a:off x="1257693" y="4989481"/>
            <a:ext cx="963566" cy="2999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PPDU1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5E9C878-6B46-2F1F-0251-8FD6A711C4B2}"/>
              </a:ext>
            </a:extLst>
          </p:cNvPr>
          <p:cNvSpPr/>
          <p:nvPr/>
        </p:nvSpPr>
        <p:spPr bwMode="auto">
          <a:xfrm rot="20841554">
            <a:off x="4174530" y="5047698"/>
            <a:ext cx="891819" cy="2956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PPDU2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30CA541-66A6-EAAE-88C6-B961CFAE4C78}"/>
              </a:ext>
            </a:extLst>
          </p:cNvPr>
          <p:cNvSpPr txBox="1"/>
          <p:nvPr/>
        </p:nvSpPr>
        <p:spPr>
          <a:xfrm>
            <a:off x="1124725" y="5632181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T1</a:t>
            </a:r>
            <a:endParaRPr kumimoji="1" lang="ja-JP" altLang="en-US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A04ED84-CF23-3521-A852-502CB388A747}"/>
              </a:ext>
            </a:extLst>
          </p:cNvPr>
          <p:cNvSpPr txBox="1"/>
          <p:nvPr/>
        </p:nvSpPr>
        <p:spPr>
          <a:xfrm>
            <a:off x="4701511" y="5632181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T2</a:t>
            </a:r>
            <a:endParaRPr kumimoji="1" lang="ja-JP" altLang="en-US" dirty="0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B5B7E248-282B-53C4-6B31-0C3AD324C147}"/>
              </a:ext>
            </a:extLst>
          </p:cNvPr>
          <p:cNvSpPr/>
          <p:nvPr/>
        </p:nvSpPr>
        <p:spPr bwMode="auto">
          <a:xfrm>
            <a:off x="8205526" y="5657751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8B3ACC4B-1777-1A9A-6839-1A597A49A471}"/>
              </a:ext>
            </a:extLst>
          </p:cNvPr>
          <p:cNvSpPr/>
          <p:nvPr/>
        </p:nvSpPr>
        <p:spPr bwMode="auto">
          <a:xfrm>
            <a:off x="8166672" y="4037807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AP1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70BB4DFD-07F7-0C0E-38AD-825E9263E197}"/>
              </a:ext>
            </a:extLst>
          </p:cNvPr>
          <p:cNvSpPr/>
          <p:nvPr/>
        </p:nvSpPr>
        <p:spPr bwMode="auto">
          <a:xfrm>
            <a:off x="10200456" y="4005064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AP2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A213B464-1B2B-FA3A-9D67-E53EE477D8D1}"/>
              </a:ext>
            </a:extLst>
          </p:cNvPr>
          <p:cNvSpPr/>
          <p:nvPr/>
        </p:nvSpPr>
        <p:spPr bwMode="auto">
          <a:xfrm>
            <a:off x="10069060" y="5754001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86AA1A62-F17C-F7EF-B095-C21F845BD9C1}"/>
              </a:ext>
            </a:extLst>
          </p:cNvPr>
          <p:cNvCxnSpPr>
            <a:stCxn id="34" idx="2"/>
            <a:endCxn id="33" idx="0"/>
          </p:cNvCxnSpPr>
          <p:nvPr/>
        </p:nvCxnSpPr>
        <p:spPr bwMode="auto">
          <a:xfrm>
            <a:off x="8588073" y="4401344"/>
            <a:ext cx="38854" cy="1256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3289B44E-1AC3-2C51-70AB-B2E8DE04338C}"/>
              </a:ext>
            </a:extLst>
          </p:cNvPr>
          <p:cNvCxnSpPr>
            <a:stCxn id="35" idx="2"/>
            <a:endCxn id="36" idx="0"/>
          </p:cNvCxnSpPr>
          <p:nvPr/>
        </p:nvCxnSpPr>
        <p:spPr bwMode="auto">
          <a:xfrm flipH="1">
            <a:off x="10490461" y="4368601"/>
            <a:ext cx="131396" cy="138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矢印: 右 38">
            <a:extLst>
              <a:ext uri="{FF2B5EF4-FFF2-40B4-BE49-F238E27FC236}">
                <a16:creationId xmlns:a16="http://schemas.microsoft.com/office/drawing/2014/main" id="{AB8E3881-2CA4-68A6-0BDC-FAE83B291AE4}"/>
              </a:ext>
            </a:extLst>
          </p:cNvPr>
          <p:cNvSpPr/>
          <p:nvPr/>
        </p:nvSpPr>
        <p:spPr bwMode="auto">
          <a:xfrm rot="5179345">
            <a:off x="7442078" y="5155846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9F7F72C9-5017-6658-A2C7-30CFAA24C105}"/>
              </a:ext>
            </a:extLst>
          </p:cNvPr>
          <p:cNvSpPr/>
          <p:nvPr/>
        </p:nvSpPr>
        <p:spPr bwMode="auto">
          <a:xfrm rot="5163265">
            <a:off x="7830545" y="4858800"/>
            <a:ext cx="973496" cy="32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PPDU1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矢印: 右 40">
            <a:extLst>
              <a:ext uri="{FF2B5EF4-FFF2-40B4-BE49-F238E27FC236}">
                <a16:creationId xmlns:a16="http://schemas.microsoft.com/office/drawing/2014/main" id="{3E98E927-64B5-83BF-55A6-B279E660CF27}"/>
              </a:ext>
            </a:extLst>
          </p:cNvPr>
          <p:cNvSpPr/>
          <p:nvPr/>
        </p:nvSpPr>
        <p:spPr bwMode="auto">
          <a:xfrm rot="5757562">
            <a:off x="10499467" y="5079383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E555330-4F7B-8301-FDF9-A4CB4A268EFE}"/>
              </a:ext>
            </a:extLst>
          </p:cNvPr>
          <p:cNvSpPr txBox="1"/>
          <p:nvPr/>
        </p:nvSpPr>
        <p:spPr>
          <a:xfrm>
            <a:off x="7530108" y="5029547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T’1</a:t>
            </a:r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BB1549A-0478-5367-4E1B-3146AC83FEBF}"/>
              </a:ext>
            </a:extLst>
          </p:cNvPr>
          <p:cNvSpPr txBox="1"/>
          <p:nvPr/>
        </p:nvSpPr>
        <p:spPr>
          <a:xfrm>
            <a:off x="11130508" y="5029547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T’1</a:t>
            </a:r>
            <a:endParaRPr kumimoji="1"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60F511C-8820-5B1A-33BE-9D4F7EFD2F48}"/>
              </a:ext>
            </a:extLst>
          </p:cNvPr>
          <p:cNvSpPr/>
          <p:nvPr/>
        </p:nvSpPr>
        <p:spPr bwMode="auto">
          <a:xfrm rot="16563912">
            <a:off x="10379095" y="4811052"/>
            <a:ext cx="891138" cy="33136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PPDU2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107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7D7017-C220-0616-AD1F-5BE991AD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Comparison</a:t>
            </a:r>
            <a:r>
              <a:rPr kumimoji="1" lang="en-US" altLang="ja-JP" dirty="0"/>
              <a:t> between MLD-based Roaming and Joint Transmission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095345-B3D2-15F2-F707-1F79128E2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MLD-based Roaming and Joint Transmission have different framework in aspect of the transmitted PPDU and Tx timing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40F0505-FA56-E749-BF57-485A9E84D8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1D410A-7FBB-2855-5425-2B9466B817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FD38BD1-ADD7-A818-9141-5FC911A594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45B1680-8AFA-B0A6-BDCB-8EB3EBF16361}"/>
              </a:ext>
            </a:extLst>
          </p:cNvPr>
          <p:cNvSpPr/>
          <p:nvPr/>
        </p:nvSpPr>
        <p:spPr bwMode="auto">
          <a:xfrm>
            <a:off x="2330290" y="5632181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7B02FC9-F05E-9E86-ECBB-467191EFD3CA}"/>
              </a:ext>
            </a:extLst>
          </p:cNvPr>
          <p:cNvSpPr/>
          <p:nvPr/>
        </p:nvSpPr>
        <p:spPr bwMode="auto">
          <a:xfrm>
            <a:off x="479376" y="4005064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Source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875317B-BC85-417F-D8A5-785098288985}"/>
              </a:ext>
            </a:extLst>
          </p:cNvPr>
          <p:cNvSpPr/>
          <p:nvPr/>
        </p:nvSpPr>
        <p:spPr bwMode="auto">
          <a:xfrm>
            <a:off x="4583832" y="4005064"/>
            <a:ext cx="1872208" cy="3812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Target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5E93052-4A98-47D1-FE30-AC0183D3B928}"/>
              </a:ext>
            </a:extLst>
          </p:cNvPr>
          <p:cNvSpPr/>
          <p:nvPr/>
        </p:nvSpPr>
        <p:spPr bwMode="auto">
          <a:xfrm>
            <a:off x="839416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91BACE7-8E6C-BE6C-07EE-C9D813365CD2}"/>
              </a:ext>
            </a:extLst>
          </p:cNvPr>
          <p:cNvSpPr/>
          <p:nvPr/>
        </p:nvSpPr>
        <p:spPr bwMode="auto">
          <a:xfrm>
            <a:off x="1783334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63CFBB5-387F-AF58-76C2-FAECE420E783}"/>
              </a:ext>
            </a:extLst>
          </p:cNvPr>
          <p:cNvSpPr/>
          <p:nvPr/>
        </p:nvSpPr>
        <p:spPr bwMode="auto">
          <a:xfrm>
            <a:off x="4839501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3A699ED-EEFF-841C-9CDF-4F9DD3A82A39}"/>
              </a:ext>
            </a:extLst>
          </p:cNvPr>
          <p:cNvSpPr/>
          <p:nvPr/>
        </p:nvSpPr>
        <p:spPr bwMode="auto">
          <a:xfrm>
            <a:off x="5879976" y="4386264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481001B-9674-292D-2F78-390F964C6B2D}"/>
              </a:ext>
            </a:extLst>
          </p:cNvPr>
          <p:cNvSpPr/>
          <p:nvPr/>
        </p:nvSpPr>
        <p:spPr bwMode="auto">
          <a:xfrm>
            <a:off x="3470586" y="5251081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10417A7-2200-FCFC-DF4F-B1A63AF2AFFC}"/>
              </a:ext>
            </a:extLst>
          </p:cNvPr>
          <p:cNvSpPr/>
          <p:nvPr/>
        </p:nvSpPr>
        <p:spPr bwMode="auto">
          <a:xfrm>
            <a:off x="2717241" y="5251081"/>
            <a:ext cx="285309" cy="3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E8C0F07-C299-06E4-04C5-FEB3605D64BE}"/>
              </a:ext>
            </a:extLst>
          </p:cNvPr>
          <p:cNvCxnSpPr>
            <a:stCxn id="15" idx="0"/>
            <a:endCxn id="10" idx="2"/>
          </p:cNvCxnSpPr>
          <p:nvPr/>
        </p:nvCxnSpPr>
        <p:spPr bwMode="auto">
          <a:xfrm flipH="1" flipV="1">
            <a:off x="982071" y="4767464"/>
            <a:ext cx="1877825" cy="483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531A01D-1271-5DD5-68F8-77C12A5C7A95}"/>
              </a:ext>
            </a:extLst>
          </p:cNvPr>
          <p:cNvCxnSpPr>
            <a:stCxn id="14" idx="0"/>
            <a:endCxn id="13" idx="2"/>
          </p:cNvCxnSpPr>
          <p:nvPr/>
        </p:nvCxnSpPr>
        <p:spPr bwMode="auto">
          <a:xfrm flipV="1">
            <a:off x="3613241" y="4767464"/>
            <a:ext cx="2409390" cy="483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矢印: 右 17">
            <a:extLst>
              <a:ext uri="{FF2B5EF4-FFF2-40B4-BE49-F238E27FC236}">
                <a16:creationId xmlns:a16="http://schemas.microsoft.com/office/drawing/2014/main" id="{F925E997-D680-216E-8EFF-2205734BBAAB}"/>
              </a:ext>
            </a:extLst>
          </p:cNvPr>
          <p:cNvSpPr/>
          <p:nvPr/>
        </p:nvSpPr>
        <p:spPr bwMode="auto">
          <a:xfrm rot="985896">
            <a:off x="974229" y="5317484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7A6C961B-6F8B-3FC3-C233-AE5928F2518E}"/>
              </a:ext>
            </a:extLst>
          </p:cNvPr>
          <p:cNvSpPr/>
          <p:nvPr/>
        </p:nvSpPr>
        <p:spPr bwMode="auto">
          <a:xfrm rot="9955535">
            <a:off x="4164018" y="5345198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655F1CD-06C1-323D-3191-DDB330EEC3B6}"/>
              </a:ext>
            </a:extLst>
          </p:cNvPr>
          <p:cNvSpPr/>
          <p:nvPr/>
        </p:nvSpPr>
        <p:spPr bwMode="auto">
          <a:xfrm rot="845873">
            <a:off x="1257693" y="4989481"/>
            <a:ext cx="963566" cy="2999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PPDU1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8437ADF-EE4E-8BF2-2A61-4031ACE0B9A3}"/>
              </a:ext>
            </a:extLst>
          </p:cNvPr>
          <p:cNvSpPr/>
          <p:nvPr/>
        </p:nvSpPr>
        <p:spPr bwMode="auto">
          <a:xfrm rot="20841554">
            <a:off x="4174530" y="5047698"/>
            <a:ext cx="891819" cy="2956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PPDU2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C98FFC1D-58FF-4910-1714-3F7FF056B20B}"/>
              </a:ext>
            </a:extLst>
          </p:cNvPr>
          <p:cNvSpPr/>
          <p:nvPr/>
        </p:nvSpPr>
        <p:spPr bwMode="auto">
          <a:xfrm>
            <a:off x="8852541" y="5657751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A58DE417-9B7B-E6F6-D2C0-5AD6FD595F9D}"/>
              </a:ext>
            </a:extLst>
          </p:cNvPr>
          <p:cNvSpPr/>
          <p:nvPr/>
        </p:nvSpPr>
        <p:spPr bwMode="auto">
          <a:xfrm>
            <a:off x="7392144" y="4326631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AP1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52C38B99-CFD7-5A48-3029-9D403286AF55}"/>
              </a:ext>
            </a:extLst>
          </p:cNvPr>
          <p:cNvSpPr/>
          <p:nvPr/>
        </p:nvSpPr>
        <p:spPr bwMode="auto">
          <a:xfrm>
            <a:off x="10269487" y="4326631"/>
            <a:ext cx="842802" cy="3635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AP2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EE0CBC3-0B43-1BE1-00F5-05EF8D3F160C}"/>
              </a:ext>
            </a:extLst>
          </p:cNvPr>
          <p:cNvCxnSpPr>
            <a:stCxn id="23" idx="2"/>
            <a:endCxn id="22" idx="0"/>
          </p:cNvCxnSpPr>
          <p:nvPr/>
        </p:nvCxnSpPr>
        <p:spPr bwMode="auto">
          <a:xfrm>
            <a:off x="7813545" y="4690168"/>
            <a:ext cx="1460397" cy="9675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7CC81BD5-338E-2EB9-1CB0-5EACC7A38C9C}"/>
              </a:ext>
            </a:extLst>
          </p:cNvPr>
          <p:cNvCxnSpPr>
            <a:stCxn id="24" idx="2"/>
            <a:endCxn id="22" idx="0"/>
          </p:cNvCxnSpPr>
          <p:nvPr/>
        </p:nvCxnSpPr>
        <p:spPr bwMode="auto">
          <a:xfrm flipH="1">
            <a:off x="9273942" y="4690168"/>
            <a:ext cx="1416946" cy="9675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矢印: 右 26">
            <a:extLst>
              <a:ext uri="{FF2B5EF4-FFF2-40B4-BE49-F238E27FC236}">
                <a16:creationId xmlns:a16="http://schemas.microsoft.com/office/drawing/2014/main" id="{155A65AA-6EA7-9455-628B-C100215FB30E}"/>
              </a:ext>
            </a:extLst>
          </p:cNvPr>
          <p:cNvSpPr/>
          <p:nvPr/>
        </p:nvSpPr>
        <p:spPr bwMode="auto">
          <a:xfrm rot="2029930">
            <a:off x="7499835" y="5348694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矢印: 右 27">
            <a:extLst>
              <a:ext uri="{FF2B5EF4-FFF2-40B4-BE49-F238E27FC236}">
                <a16:creationId xmlns:a16="http://schemas.microsoft.com/office/drawing/2014/main" id="{3841CA03-C94F-62B2-69CD-EB5426B0DF07}"/>
              </a:ext>
            </a:extLst>
          </p:cNvPr>
          <p:cNvSpPr/>
          <p:nvPr/>
        </p:nvSpPr>
        <p:spPr bwMode="auto">
          <a:xfrm rot="8681553">
            <a:off x="9811111" y="5409491"/>
            <a:ext cx="1224136" cy="241809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1038453-4689-888C-121D-D330B6BCED00}"/>
              </a:ext>
            </a:extLst>
          </p:cNvPr>
          <p:cNvSpPr/>
          <p:nvPr/>
        </p:nvSpPr>
        <p:spPr bwMode="auto">
          <a:xfrm rot="2013850">
            <a:off x="7971268" y="5138801"/>
            <a:ext cx="857035" cy="2695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F8BD286-9E96-9551-BAC8-6B329F8B0BDC}"/>
              </a:ext>
            </a:extLst>
          </p:cNvPr>
          <p:cNvSpPr/>
          <p:nvPr/>
        </p:nvSpPr>
        <p:spPr bwMode="auto">
          <a:xfrm rot="19487903">
            <a:off x="9693050" y="5154533"/>
            <a:ext cx="851836" cy="3243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DL PPDU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AB21870-1953-FD07-8FB3-33F74DBFE2E5}"/>
              </a:ext>
            </a:extLst>
          </p:cNvPr>
          <p:cNvSpPr txBox="1"/>
          <p:nvPr/>
        </p:nvSpPr>
        <p:spPr>
          <a:xfrm>
            <a:off x="1124725" y="5632181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T1</a:t>
            </a:r>
            <a:endParaRPr kumimoji="1" lang="ja-JP" altLang="en-US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F9C8571-C695-6527-5BE3-F8EA3F1AA852}"/>
              </a:ext>
            </a:extLst>
          </p:cNvPr>
          <p:cNvSpPr txBox="1"/>
          <p:nvPr/>
        </p:nvSpPr>
        <p:spPr>
          <a:xfrm>
            <a:off x="4701511" y="5632181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T2</a:t>
            </a:r>
            <a:endParaRPr kumimoji="1"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ABEAD1A-8781-BF67-B151-D960C60ABA36}"/>
              </a:ext>
            </a:extLst>
          </p:cNvPr>
          <p:cNvSpPr txBox="1"/>
          <p:nvPr/>
        </p:nvSpPr>
        <p:spPr>
          <a:xfrm>
            <a:off x="7674124" y="5507940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T’1</a:t>
            </a:r>
            <a:endParaRPr kumimoji="1" lang="ja-JP" altLang="en-US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48F1C47-95C9-CF45-8B63-0DB68A1183AC}"/>
              </a:ext>
            </a:extLst>
          </p:cNvPr>
          <p:cNvSpPr txBox="1"/>
          <p:nvPr/>
        </p:nvSpPr>
        <p:spPr>
          <a:xfrm>
            <a:off x="10416480" y="5579948"/>
            <a:ext cx="5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T’1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267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ED490A-9C17-5E89-4FBA-19A492823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 of comparison</a:t>
            </a:r>
            <a:r>
              <a:rPr kumimoji="1" lang="en-US" altLang="ja-JP" dirty="0"/>
              <a:t> between MLD-based Roaming and Muti-AP operations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C0F33A-08B2-02C6-5A19-5D338F5A7D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2DE06D-A2F3-2B8B-B8C4-CEFEABA262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B72745E-F6D4-7E76-2455-B9674A3D84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2024</a:t>
            </a:r>
            <a:endParaRPr lang="en-GB" altLang="ja-JP" dirty="0"/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3DAA8807-1800-997B-79A9-E3B01C36F2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858370"/>
              </p:ext>
            </p:extLst>
          </p:nvPr>
        </p:nvGraphicFramePr>
        <p:xfrm>
          <a:off x="813222" y="2411065"/>
          <a:ext cx="10665040" cy="394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260">
                  <a:extLst>
                    <a:ext uri="{9D8B030D-6E8A-4147-A177-3AD203B41FA5}">
                      <a16:colId xmlns:a16="http://schemas.microsoft.com/office/drawing/2014/main" val="1575743718"/>
                    </a:ext>
                  </a:extLst>
                </a:gridCol>
                <a:gridCol w="2666260">
                  <a:extLst>
                    <a:ext uri="{9D8B030D-6E8A-4147-A177-3AD203B41FA5}">
                      <a16:colId xmlns:a16="http://schemas.microsoft.com/office/drawing/2014/main" val="3991320511"/>
                    </a:ext>
                  </a:extLst>
                </a:gridCol>
                <a:gridCol w="2666260">
                  <a:extLst>
                    <a:ext uri="{9D8B030D-6E8A-4147-A177-3AD203B41FA5}">
                      <a16:colId xmlns:a16="http://schemas.microsoft.com/office/drawing/2014/main" val="3423925701"/>
                    </a:ext>
                  </a:extLst>
                </a:gridCol>
                <a:gridCol w="2666260">
                  <a:extLst>
                    <a:ext uri="{9D8B030D-6E8A-4147-A177-3AD203B41FA5}">
                      <a16:colId xmlns:a16="http://schemas.microsoft.com/office/drawing/2014/main" val="344775541"/>
                    </a:ext>
                  </a:extLst>
                </a:gridCol>
              </a:tblGrid>
              <a:tr h="76950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Number of transmitting APs (AP MLDs) per one STA (Non-AP MLD)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PPDU transmitted by AP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Tx time alignment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030795"/>
                  </a:ext>
                </a:extLst>
              </a:tr>
              <a:tr h="55689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MLD-based Roaming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Two AP MLDs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Different PPDU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Not needed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576147"/>
                  </a:ext>
                </a:extLst>
              </a:tr>
              <a:tr h="55689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Coordinated TDMA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One AP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Needed for TXOP sharing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621756"/>
                  </a:ext>
                </a:extLst>
              </a:tr>
              <a:tr h="55689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Coordinated r-TWT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One AP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Needed for SP (service period)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922703"/>
                  </a:ext>
                </a:extLst>
              </a:tr>
              <a:tr h="55689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Coordinated Beamforming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One AP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N/A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Needed for concurrent transmission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348190"/>
                  </a:ext>
                </a:extLst>
              </a:tr>
              <a:tr h="55689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Joint Transmission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Multiple APs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Same PPDU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Needed for concurrent transmission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262821"/>
                  </a:ext>
                </a:extLst>
              </a:tr>
            </a:tbl>
          </a:graphicData>
        </a:graphic>
      </p:graphicFrame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EDE55E-2362-BB5A-E894-4124393EC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MLD-based Roaming and Multi-AP operations are totally different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88804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7040</TotalTime>
  <Words>1111</Words>
  <Application>Microsoft Office PowerPoint</Application>
  <PresentationFormat>ワイド画面</PresentationFormat>
  <Paragraphs>250</Paragraphs>
  <Slides>16</Slides>
  <Notes>12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Office テーマ</vt:lpstr>
      <vt:lpstr>Microsoft Word 97-2003 文書</vt:lpstr>
      <vt:lpstr>Thoughts on Roaming for 11bn</vt:lpstr>
      <vt:lpstr>Background (1/2)</vt:lpstr>
      <vt:lpstr>Background (2/2)</vt:lpstr>
      <vt:lpstr>Multi-AP operations discussed for 11bn</vt:lpstr>
      <vt:lpstr>Comparison between MLD-based Roaming and Coordinated TDMA</vt:lpstr>
      <vt:lpstr>Comparison between MLD-based Roaming and Coordinated r-TWT </vt:lpstr>
      <vt:lpstr>Comparison between MLD-based Roaming and Coordinated Beamforming</vt:lpstr>
      <vt:lpstr>Comparison between MLD-based Roaming and Joint Transmission</vt:lpstr>
      <vt:lpstr>Summary of comparison between MLD-based Roaming and Muti-AP operations</vt:lpstr>
      <vt:lpstr>3GPP features similar to Multi-AP and Roaming for 11bn</vt:lpstr>
      <vt:lpstr>Conclusion</vt:lpstr>
      <vt:lpstr>References</vt:lpstr>
      <vt:lpstr>Appendix [3]</vt:lpstr>
      <vt:lpstr>Appendix [3]</vt:lpstr>
      <vt:lpstr>Multi-TRP (Multiple Transmit/Receive Point) operation in 3GPP [4]</vt:lpstr>
      <vt:lpstr>DAPS (Dual Active Protocol Stack) handover in 3GPP [4]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井上恭輔/研究員</dc:creator>
  <cp:keywords/>
  <cp:lastModifiedBy>井上恭輔/研究員</cp:lastModifiedBy>
  <cp:revision>205</cp:revision>
  <cp:lastPrinted>1601-01-01T00:00:00Z</cp:lastPrinted>
  <dcterms:created xsi:type="dcterms:W3CDTF">2024-05-22T00:18:00Z</dcterms:created>
  <dcterms:modified xsi:type="dcterms:W3CDTF">2024-06-20T04:43:34Z</dcterms:modified>
  <cp:category>Name, Affiliation</cp:category>
</cp:coreProperties>
</file>