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3"/>
  </p:sldMasterIdLst>
  <p:notesMasterIdLst>
    <p:notesMasterId r:id="rId14"/>
  </p:notesMasterIdLst>
  <p:handoutMasterIdLst>
    <p:handoutMasterId r:id="rId15"/>
  </p:handoutMasterIdLst>
  <p:sldIdLst>
    <p:sldId id="256" r:id="rId4"/>
    <p:sldId id="455" r:id="rId5"/>
    <p:sldId id="456" r:id="rId6"/>
    <p:sldId id="457" r:id="rId7"/>
    <p:sldId id="439" r:id="rId8"/>
    <p:sldId id="447" r:id="rId9"/>
    <p:sldId id="458" r:id="rId10"/>
    <p:sldId id="436" r:id="rId11"/>
    <p:sldId id="451" r:id="rId12"/>
    <p:sldId id="453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3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0" d="100"/>
          <a:sy n="130" d="100"/>
        </p:scale>
        <p:origin x="4824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CF8A2-7974-403F-A00A-26BD42D62C2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BCA16-859E-4E71-A38B-7EBA96C55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29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B3CA5-F56D-4F07-9FA4-D3BC11A1499F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E0ED4-6974-460C-AE2B-5284B9B7D7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CD30EA-3A1C-F564-D808-A6819D2F13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7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8EE6B69-6AC2-EB4D-0733-08EF3F2CC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1B79337-44F7-D3AA-239E-74653A8834C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A6C6FCCB-E568-0AC9-B305-F44EB0A899A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7A9815A-CF5A-F72F-9C67-0C79AEEACE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5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7E312F94-FAFF-0684-B23F-726D4B129E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49E7D809-D352-3A9C-0A88-ACDE56C79EE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51D2D73B-6991-9A40-79E8-C2FBAF328A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45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166FC1CB-1977-659A-4DE7-2DED9A0272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13BDEA3-A882-5F24-4CDC-A57CE6C55C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7F0E414-CF90-152E-C621-17FF2F0FC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0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56A996A-7BC1-4849-096D-945F212EB1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75DA59C-9BC3-DDA8-2B8D-52433D56B7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3E35AB4E-D043-467F-0AE3-8EB2A5860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2" y="319091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89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7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3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345FAC-F59B-B211-82D3-7CC8616CC3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97031A-B85F-4390-11AD-09E0589EE6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079E98-6B0E-AA7C-CD70-14DB371EE3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29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Xiaogang Chen, et al. Spreadtrum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44346" y="6475415"/>
            <a:ext cx="654025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802.11-24/1054r0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6" y="357166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algn="l"/>
            <a:r>
              <a:rPr lang="en-US" altLang="zh-CN" dirty="0" smtClean="0"/>
              <a:t>July</a:t>
            </a:r>
            <a:r>
              <a:rPr lang="en-US" dirty="0" smtClean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25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C654-1C1C-BF3D-E0A0-332E025F3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897488"/>
            <a:ext cx="10363200" cy="837624"/>
          </a:xfrm>
        </p:spPr>
        <p:txBody>
          <a:bodyPr/>
          <a:lstStyle/>
          <a:p>
            <a:r>
              <a:rPr lang="en-US" sz="3200" dirty="0" smtClean="0"/>
              <a:t>Analysis on the over puncturing of LDPC</a:t>
            </a:r>
            <a:endParaRPr lang="en-US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0941B1-EFC2-C4F6-90C9-4DB201B35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275159"/>
              </p:ext>
            </p:extLst>
          </p:nvPr>
        </p:nvGraphicFramePr>
        <p:xfrm>
          <a:off x="2705100" y="3115456"/>
          <a:ext cx="691954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954">
                  <a:extLst>
                    <a:ext uri="{9D8B030D-6E8A-4147-A177-3AD203B41FA5}">
                      <a16:colId xmlns:a16="http://schemas.microsoft.com/office/drawing/2014/main" val="2195744603"/>
                    </a:ext>
                  </a:extLst>
                </a:gridCol>
                <a:gridCol w="1554954">
                  <a:extLst>
                    <a:ext uri="{9D8B030D-6E8A-4147-A177-3AD203B41FA5}">
                      <a16:colId xmlns:a16="http://schemas.microsoft.com/office/drawing/2014/main" val="627850029"/>
                    </a:ext>
                  </a:extLst>
                </a:gridCol>
                <a:gridCol w="225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Affilations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 Chen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Spreadtrum Communications, USA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3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2680 N 1st St. San Jose, CA. 95134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Xiaogang.chen1@unisoc.com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Chunyu Hu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William Li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54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678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229CA13-4E64-0A4F-F23B-0CCC1C818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544" y="1965741"/>
            <a:ext cx="7772400" cy="961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685800" indent="0" algn="ctr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0287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3716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7145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0574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4003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7432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Date: </a:t>
            </a:r>
            <a:r>
              <a:rPr lang="en-US" sz="2000" dirty="0" smtClean="0"/>
              <a:t>06/19/24</a:t>
            </a:r>
            <a:endParaRPr lang="en-US" sz="2000" dirty="0"/>
          </a:p>
          <a:p>
            <a:pPr>
              <a:buFontTx/>
              <a:buNone/>
            </a:pPr>
            <a:endParaRPr lang="en-US" sz="2000" b="0" dirty="0"/>
          </a:p>
          <a:p>
            <a:pPr>
              <a:buFontTx/>
              <a:buNone/>
            </a:pPr>
            <a:endParaRPr lang="en-US" sz="2000" b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990D6-41F7-2831-24FE-3D3DB26095E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E6C11-D554-7B5D-DAC3-F67987B6D0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 al. </a:t>
            </a:r>
            <a:r>
              <a:rPr lang="en-US" dirty="0" smtClean="0"/>
              <a:t>Spreadtrum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FBC2C-B337-0784-497E-66D5372FD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11-23-0667-01-0uhr-revisiting-of-the-rate-matching-for-ldpc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4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statement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FBEDAF-C58B-7389-7C18-4355C86D6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8612" indent="-285750">
              <a:buFont typeface="Arial" panose="020B0604020202020204" pitchFamily="34" charset="0"/>
              <a:buChar char="•"/>
            </a:pPr>
            <a:r>
              <a:rPr lang="en-US" sz="2100" b="1" dirty="0"/>
              <a:t>The criteria below are used to avoid over-puncturing in LDPC. 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altLang="zh-CN" sz="1300" dirty="0" smtClean="0"/>
              <a:t>1st threshold: the number of punctured parities per CW is less than 30% of the total parity bits per CW</a:t>
            </a:r>
            <a:r>
              <a:rPr lang="en-US" sz="1300" dirty="0" smtClean="0"/>
              <a:t>;</a:t>
            </a:r>
            <a:endParaRPr lang="en-US" sz="1300" dirty="0"/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1300" dirty="0" smtClean="0"/>
              <a:t>2</a:t>
            </a:r>
            <a:r>
              <a:rPr lang="en-US" sz="1300" baseline="30000" dirty="0" smtClean="0"/>
              <a:t>nd</a:t>
            </a:r>
            <a:r>
              <a:rPr lang="en-US" sz="1300" dirty="0" smtClean="0"/>
              <a:t> threshold: </a:t>
            </a:r>
            <a:r>
              <a:rPr lang="en-US" altLang="zh-CN" sz="1300" dirty="0"/>
              <a:t>the number of punctured parities per CW is less than </a:t>
            </a:r>
            <a:r>
              <a:rPr lang="en-US" altLang="zh-CN" sz="1300" dirty="0" smtClean="0"/>
              <a:t>10</a:t>
            </a:r>
            <a:r>
              <a:rPr lang="en-US" altLang="zh-CN" sz="1300" dirty="0"/>
              <a:t>% of the total parity bits per </a:t>
            </a:r>
            <a:r>
              <a:rPr lang="en-US" altLang="zh-CN" sz="1300" dirty="0" smtClean="0"/>
              <a:t>CW if the number of shortening bits is less than a code rate dependent threshold</a:t>
            </a:r>
            <a:r>
              <a:rPr lang="en-US" sz="1300" dirty="0" smtClean="0"/>
              <a:t>;</a:t>
            </a:r>
            <a:endParaRPr lang="en-US" sz="1300" dirty="0"/>
          </a:p>
          <a:p>
            <a:pPr marL="671513" lvl="1" indent="-285750">
              <a:buFont typeface="Arial" panose="020B0604020202020204" pitchFamily="34" charset="0"/>
              <a:buChar char="•"/>
            </a:pPr>
            <a:endParaRPr lang="en-US" sz="1300" dirty="0"/>
          </a:p>
          <a:p>
            <a:pPr marL="32861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2861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2861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2861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Extra symbol </a:t>
            </a:r>
            <a:r>
              <a:rPr lang="en-US" dirty="0"/>
              <a:t>(</a:t>
            </a:r>
            <a:r>
              <a:rPr lang="en-US" dirty="0" err="1"/>
              <a:t>n_SD_short</a:t>
            </a:r>
            <a:r>
              <a:rPr lang="en-US" dirty="0"/>
              <a:t>) is added </a:t>
            </a:r>
            <a:r>
              <a:rPr lang="en-US" dirty="0" smtClean="0"/>
              <a:t>if </a:t>
            </a:r>
            <a:r>
              <a:rPr lang="en-US" dirty="0"/>
              <a:t>either criteria </a:t>
            </a:r>
            <a:r>
              <a:rPr lang="en-US" dirty="0" smtClean="0"/>
              <a:t>above is triggered.</a:t>
            </a:r>
            <a:endParaRPr lang="en-US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B564F7-BE2B-9125-0DA9-3F588E34F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344" y="3046329"/>
            <a:ext cx="9144000" cy="12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9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analysis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Before 11ax, a whole symbol is added if over puncturing is triggered.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Nsd</a:t>
            </a:r>
            <a:r>
              <a:rPr lang="en-US" dirty="0" smtClean="0"/>
              <a:t> = 52/108/234/468 for 20/40/80/160MHz.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current </a:t>
            </a:r>
            <a:r>
              <a:rPr lang="en-US" dirty="0" err="1" smtClean="0"/>
              <a:t>Nsd_short</a:t>
            </a:r>
            <a:r>
              <a:rPr lang="en-US" dirty="0" smtClean="0"/>
              <a:t> is shown below: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the small RU/MRU has </a:t>
            </a:r>
            <a:r>
              <a:rPr lang="en-US" dirty="0" err="1" smtClean="0"/>
              <a:t>Nsd_short</a:t>
            </a:r>
            <a:r>
              <a:rPr lang="en-US" dirty="0" smtClean="0"/>
              <a:t> much less than 52 (minimum value in 11ac/n)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465" y="3312826"/>
            <a:ext cx="2452957" cy="308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1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analysis 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using the two threshold in page 2 as “golden rule”, then all the small RU/MRU will be risky on over puncturing especially if lower MCS is used.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extra symbol is only added one time and no further checking is done.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Excel sheet below lists the combinations with over puncturing for small RU/MRU in 1SS.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57B2BBB-67CA-9942-CE3F-A08032E52B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268305"/>
              </p:ext>
            </p:extLst>
          </p:nvPr>
        </p:nvGraphicFramePr>
        <p:xfrm>
          <a:off x="5362353" y="3480533"/>
          <a:ext cx="914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Worksheet" showAsIcon="1" r:id="rId3" imgW="914400" imgH="816480" progId="Excel.Sheet.12">
                  <p:embed/>
                </p:oleObj>
              </mc:Choice>
              <mc:Fallback>
                <p:oleObj name="Worksheet" showAsIcon="1" r:id="rId3" imgW="914400" imgH="816480" progId="Excel.Shee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657B2BBB-67CA-9942-CE3F-A08032E52B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62353" y="3480533"/>
                        <a:ext cx="9144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077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analysis </a:t>
            </a:r>
            <a:r>
              <a:rPr lang="en-US" dirty="0" smtClean="0"/>
              <a:t>(3/3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 al. Spreadtrum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821361-A120-EE0C-225F-03CDA08DD6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99" t="3625" r="7345" b="7311"/>
          <a:stretch/>
        </p:blipFill>
        <p:spPr>
          <a:xfrm>
            <a:off x="6623382" y="2129566"/>
            <a:ext cx="4571965" cy="3495782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5CF64F-B5F5-E719-8FF3-C277BFF5D5AE}"/>
              </a:ext>
            </a:extLst>
          </p:cNvPr>
          <p:cNvSpPr txBox="1">
            <a:spLocks/>
          </p:cNvSpPr>
          <p:nvPr/>
        </p:nvSpPr>
        <p:spPr bwMode="auto">
          <a:xfrm>
            <a:off x="912286" y="2129566"/>
            <a:ext cx="5711096" cy="4145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Puncturing introduces 0.5~2dB loss depends on puncturing ratio (10%-30%) [1]</a:t>
            </a:r>
          </a:p>
          <a:p>
            <a:pPr marL="928687" lvl="2" indent="-285750">
              <a:buFont typeface="Arial" panose="020B0604020202020204" pitchFamily="34" charset="0"/>
              <a:buChar char="•"/>
            </a:pPr>
            <a:r>
              <a:rPr lang="en-US" sz="1100" b="0" dirty="0" err="1" smtClean="0"/>
              <a:t>Blk</a:t>
            </a:r>
            <a:r>
              <a:rPr lang="en-US" sz="1100" b="0" dirty="0" smtClean="0"/>
              <a:t>: 0% </a:t>
            </a:r>
            <a:r>
              <a:rPr lang="en-US" sz="1100" b="0" dirty="0" err="1" smtClean="0"/>
              <a:t>Punc</a:t>
            </a:r>
            <a:r>
              <a:rPr lang="en-US" sz="1100" b="0" dirty="0" smtClean="0"/>
              <a:t>; </a:t>
            </a:r>
            <a:r>
              <a:rPr lang="en-US" sz="1100" b="0" dirty="0" smtClean="0">
                <a:solidFill>
                  <a:srgbClr val="FF0000"/>
                </a:solidFill>
              </a:rPr>
              <a:t>Red</a:t>
            </a:r>
            <a:r>
              <a:rPr lang="en-US" sz="1100" b="0" dirty="0" smtClean="0"/>
              <a:t>: 10% </a:t>
            </a:r>
            <a:r>
              <a:rPr lang="en-US" sz="1100" b="0" dirty="0" err="1" smtClean="0"/>
              <a:t>Punc</a:t>
            </a:r>
            <a:r>
              <a:rPr lang="en-US" sz="1100" b="0" dirty="0" smtClean="0"/>
              <a:t>; </a:t>
            </a:r>
            <a:r>
              <a:rPr lang="en-US" sz="1100" b="0" dirty="0" smtClean="0">
                <a:solidFill>
                  <a:srgbClr val="0070C0"/>
                </a:solidFill>
              </a:rPr>
              <a:t>Blue</a:t>
            </a:r>
            <a:r>
              <a:rPr lang="en-US" sz="1100" b="0" dirty="0" smtClean="0"/>
              <a:t>: 20% </a:t>
            </a:r>
            <a:r>
              <a:rPr lang="en-US" sz="1100" b="0" dirty="0" err="1" smtClean="0"/>
              <a:t>Punc</a:t>
            </a:r>
            <a:r>
              <a:rPr lang="en-US" sz="1100" b="0" dirty="0" smtClean="0"/>
              <a:t>; </a:t>
            </a:r>
            <a:r>
              <a:rPr lang="en-US" sz="1100" b="0" dirty="0" smtClean="0">
                <a:solidFill>
                  <a:srgbClr val="00B050"/>
                </a:solidFill>
              </a:rPr>
              <a:t>Green</a:t>
            </a:r>
            <a:r>
              <a:rPr lang="en-US" sz="1100" b="0" dirty="0" smtClean="0"/>
              <a:t>: 30% </a:t>
            </a:r>
            <a:r>
              <a:rPr lang="en-US" sz="1100" b="0" dirty="0" err="1" smtClean="0"/>
              <a:t>Punc</a:t>
            </a:r>
            <a:r>
              <a:rPr lang="en-US" sz="1100" b="0" dirty="0" smtClean="0"/>
              <a:t>.</a:t>
            </a:r>
          </a:p>
          <a:p>
            <a:pPr marL="928687" lvl="2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Note: </a:t>
            </a:r>
            <a:r>
              <a:rPr lang="en-US" sz="1100" b="0" dirty="0" smtClean="0"/>
              <a:t>sims is for 1 CW (1944) in </a:t>
            </a:r>
            <a:r>
              <a:rPr lang="en-US" sz="1100" b="0" dirty="0" err="1" smtClean="0"/>
              <a:t>ChDNLoS</a:t>
            </a:r>
            <a:r>
              <a:rPr lang="en-US" sz="1100" b="0" dirty="0" smtClean="0"/>
              <a:t> 4x2x1.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 smtClean="0"/>
              <a:t>Shortening can compensate the performance loss.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01617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Discussions on the s</a:t>
            </a:r>
            <a:r>
              <a:rPr lang="en-US" dirty="0" smtClean="0"/>
              <a:t>olutions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Opt.1: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Continue use the two threshold as “golden rule”;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Adjust the </a:t>
            </a:r>
            <a:r>
              <a:rPr lang="en-US" sz="1800" dirty="0" err="1" smtClean="0"/>
              <a:t>N_sd_short</a:t>
            </a:r>
            <a:r>
              <a:rPr lang="en-US" sz="1800" dirty="0" smtClean="0"/>
              <a:t> for small RU/MRU (26/52/106/106+26/52+26);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E.g. for small RU/MRU, always add a full symbol instead of quarter symbol.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Allow multiple extra symbols.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Change the 1 bits to 2/3 bits to indicate multiple extra symbols.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Opt.1 is</a:t>
            </a:r>
            <a:endParaRPr lang="en-US" sz="1800" dirty="0"/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900" dirty="0"/>
              <a:t>Simple change in spec and implementation;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900" dirty="0"/>
              <a:t>Significantly </a:t>
            </a:r>
            <a:r>
              <a:rPr lang="en-US" sz="1900" dirty="0" smtClean="0"/>
              <a:t>reduce or eliminate </a:t>
            </a:r>
            <a:r>
              <a:rPr lang="en-US" sz="1900" dirty="0"/>
              <a:t>the </a:t>
            </a:r>
            <a:r>
              <a:rPr lang="en-US" sz="1900" dirty="0" smtClean="0"/>
              <a:t>over </a:t>
            </a:r>
            <a:r>
              <a:rPr lang="en-US" sz="1900" dirty="0"/>
              <a:t>puncturing</a:t>
            </a:r>
            <a:r>
              <a:rPr lang="en-US" sz="1900" dirty="0" smtClean="0"/>
              <a:t>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Opt.2 re-evaluate the two threshold and come up with new rules to address over puncturing.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Extensive simulation is required.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 al. Spreadtrum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74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Discussions on the s</a:t>
            </a:r>
            <a:r>
              <a:rPr lang="en-US" dirty="0"/>
              <a:t>olutions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Opt.1, The changes are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two updates below will be simplified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simplified version just need to be done multiple times if more extra symbol is allowed.</a:t>
            </a: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PE </a:t>
            </a:r>
            <a:r>
              <a:rPr lang="en-US" dirty="0" err="1" smtClean="0"/>
              <a:t>Disambiguity</a:t>
            </a:r>
            <a:r>
              <a:rPr lang="en-US" dirty="0" smtClean="0"/>
              <a:t> need one extra bit.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smtClean="0"/>
              <a:t>July</a:t>
            </a:r>
            <a:r>
              <a:rPr lang="en-US" smtClean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Xiaogang Chen, et al. Spreadtrum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349786" y="2932452"/>
            <a:ext cx="6522960" cy="544585"/>
            <a:chOff x="1188049" y="2651386"/>
            <a:chExt cx="6522960" cy="54458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8049" y="2651386"/>
              <a:ext cx="3462650" cy="54458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0638" y="2699424"/>
              <a:ext cx="2850371" cy="496547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292" y="3681576"/>
            <a:ext cx="1599327" cy="63973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 bwMode="auto">
          <a:xfrm>
            <a:off x="5868724" y="3523498"/>
            <a:ext cx="172464" cy="15807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038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 al. Spreadtrum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2" y="1622685"/>
            <a:ext cx="10361084" cy="447172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Propose to reduce or remove the combination of over puncturing in small RU/MRU for LDPC.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Opt.1 is preferable.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659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 you agree to reduce </a:t>
            </a:r>
            <a:r>
              <a:rPr lang="en-US" dirty="0"/>
              <a:t>(</a:t>
            </a:r>
            <a:r>
              <a:rPr lang="en-US" dirty="0" smtClean="0"/>
              <a:t>or remove) </a:t>
            </a:r>
            <a:r>
              <a:rPr lang="en-US" dirty="0" smtClean="0"/>
              <a:t>the combinations that </a:t>
            </a:r>
            <a:r>
              <a:rPr lang="en-US" dirty="0" smtClean="0"/>
              <a:t>introduce over </a:t>
            </a:r>
            <a:r>
              <a:rPr lang="en-US" dirty="0" smtClean="0"/>
              <a:t>puncturing in LDPC for small RU/MRU?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solution </a:t>
            </a:r>
            <a:r>
              <a:rPr lang="en-US" dirty="0" smtClean="0"/>
              <a:t>to reduce these combination is </a:t>
            </a:r>
            <a:r>
              <a:rPr lang="en-US" dirty="0" smtClean="0"/>
              <a:t>TBD</a:t>
            </a:r>
            <a:r>
              <a:rPr lang="en-US" dirty="0" smtClean="0"/>
              <a:t>.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Candidate solution is opt.1 in page 6.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/>
            <a:r>
              <a:rPr lang="en-US" altLang="zh-CN" dirty="0"/>
              <a:t>July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 al. Spreadtrum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02460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2" ma:contentTypeDescription="Create a new document." ma:contentTypeScope="" ma:versionID="262963bf1fb1da0d297af9b6de604e50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8f30e57fcf1cf9325310441f11dd9cb3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EA16C6-235F-4065-A395-2AAD61F9E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EDC7B6-F919-4B1C-95C6-C211D42CA7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11-23-1374-00-0uhr-pilots</Template>
  <TotalTime>18875</TotalTime>
  <Words>623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Helvetica Neue</vt:lpstr>
      <vt:lpstr>MS Gothic</vt:lpstr>
      <vt:lpstr>Arial</vt:lpstr>
      <vt:lpstr>Calibri</vt:lpstr>
      <vt:lpstr>Times New Roman</vt:lpstr>
      <vt:lpstr>IEEE_Templet</vt:lpstr>
      <vt:lpstr>Worksheet</vt:lpstr>
      <vt:lpstr>Analysis on the over puncturing of LDPC</vt:lpstr>
      <vt:lpstr>Problem statement</vt:lpstr>
      <vt:lpstr>Problem analysis (1/3)</vt:lpstr>
      <vt:lpstr>Problem analysis (2/3)</vt:lpstr>
      <vt:lpstr>Problem analysis (3/3)</vt:lpstr>
      <vt:lpstr>Discussions on the solutions (1/2)</vt:lpstr>
      <vt:lpstr>Discussions on the solutions (2/2)</vt:lpstr>
      <vt:lpstr>Summary</vt:lpstr>
      <vt:lpstr>SP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coding improvements</dc:title>
  <dc:creator>Xiaogang Chen</dc:creator>
  <cp:lastModifiedBy>Xiaogang Chen</cp:lastModifiedBy>
  <cp:revision>365</cp:revision>
  <dcterms:created xsi:type="dcterms:W3CDTF">2022-06-16T16:03:01Z</dcterms:created>
  <dcterms:modified xsi:type="dcterms:W3CDTF">2024-07-10T22:18:29Z</dcterms:modified>
</cp:coreProperties>
</file>