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69" r:id="rId2"/>
    <p:sldId id="458" r:id="rId3"/>
    <p:sldId id="470" r:id="rId4"/>
    <p:sldId id="497" r:id="rId5"/>
    <p:sldId id="481" r:id="rId6"/>
    <p:sldId id="482" r:id="rId7"/>
    <p:sldId id="483" r:id="rId8"/>
    <p:sldId id="492" r:id="rId9"/>
    <p:sldId id="484" r:id="rId10"/>
    <p:sldId id="487" r:id="rId11"/>
    <p:sldId id="493" r:id="rId12"/>
    <p:sldId id="490" r:id="rId13"/>
    <p:sldId id="494" r:id="rId14"/>
    <p:sldId id="495" r:id="rId15"/>
    <p:sldId id="496" r:id="rId16"/>
    <p:sldId id="476" r:id="rId17"/>
    <p:sldId id="454" r:id="rId18"/>
    <p:sldId id="498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5954EF2-D0AA-45DD-9044-39788D391938}">
          <p14:sldIdLst>
            <p14:sldId id="269"/>
            <p14:sldId id="458"/>
            <p14:sldId id="470"/>
            <p14:sldId id="497"/>
            <p14:sldId id="481"/>
            <p14:sldId id="482"/>
            <p14:sldId id="483"/>
            <p14:sldId id="492"/>
            <p14:sldId id="484"/>
            <p14:sldId id="487"/>
            <p14:sldId id="493"/>
            <p14:sldId id="490"/>
            <p14:sldId id="494"/>
            <p14:sldId id="495"/>
            <p14:sldId id="496"/>
            <p14:sldId id="476"/>
            <p14:sldId id="454"/>
            <p14:sldId id="49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AC60D32-E68B-B2DB-0950-CA6C183F0B71}" name="Xiaogang Chen" initials="XC" userId="S::xiaogang.chen@zeku.com::acf19905-8998-4119-af72-976806a201e1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4" autoAdjust="0"/>
    <p:restoredTop sz="88556" autoAdjust="0"/>
  </p:normalViewPr>
  <p:slideViewPr>
    <p:cSldViewPr>
      <p:cViewPr varScale="1">
        <p:scale>
          <a:sx n="71" d="100"/>
          <a:sy n="71" d="100"/>
        </p:scale>
        <p:origin x="1156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95" d="100"/>
          <a:sy n="95" d="100"/>
        </p:scale>
        <p:origin x="355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Relationship Id="rId27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 Title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6889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253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Spreadtrum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7085262-DAF8-40EB-B101-2C509DD6478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427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Xiaogang Chen, Et al. (</a:t>
            </a:r>
            <a:r>
              <a:rPr lang="en-US" dirty="0" err="1" smtClean="0"/>
              <a:t>Spreadtrum</a:t>
            </a:r>
            <a:r>
              <a:rPr lang="en-US" dirty="0" smtClean="0"/>
              <a:t> - US)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8F4836A-5022-4C69-8E5B-431585B9EAF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July.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6304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Xiaogang Chen, Et al. (</a:t>
            </a:r>
            <a:r>
              <a:rPr lang="en-US" dirty="0" err="1" smtClean="0"/>
              <a:t>Spreadtrum</a:t>
            </a:r>
            <a:r>
              <a:rPr lang="en-US" dirty="0" smtClean="0"/>
              <a:t> - US)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CC4226-5898-4289-B3B7-B3B63847237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7018AFC0-6473-45EF-91B1-CD3A9021747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July.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88339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1"/>
            <a:ext cx="3808413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1"/>
            <a:ext cx="381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Xiaogang Chen, Et al. (</a:t>
            </a:r>
            <a:r>
              <a:rPr lang="en-US" dirty="0" err="1" smtClean="0"/>
              <a:t>Spreadtrum</a:t>
            </a:r>
            <a:r>
              <a:rPr lang="en-US" dirty="0" smtClean="0"/>
              <a:t> - US)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2FA7AA-22C1-4E97-88D6-3976232AE53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7996AC6B-C208-489E-B73D-399EC1434BE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July.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23462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5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Xiaogang Chen, Et al. (</a:t>
            </a:r>
            <a:r>
              <a:rPr lang="en-US" dirty="0" err="1" smtClean="0"/>
              <a:t>Spreadtrum</a:t>
            </a:r>
            <a:r>
              <a:rPr lang="en-US" dirty="0" smtClean="0"/>
              <a:t> - US)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9B3BF4-2FB5-48DF-B7F8-378C94E27C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A0C3D2FD-CABA-4607-99FD-F5D3D3B44BA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July.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8215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Xiaogang Chen, Et al. (</a:t>
            </a:r>
            <a:r>
              <a:rPr lang="en-US" dirty="0" err="1" smtClean="0"/>
              <a:t>Spreadtrum</a:t>
            </a:r>
            <a:r>
              <a:rPr lang="en-US" dirty="0" smtClean="0"/>
              <a:t> - US)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A5A18A-0502-4C7F-91C7-3FAD3C70332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574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Xiaogang Chen, Et al. (</a:t>
            </a:r>
            <a:r>
              <a:rPr lang="en-US" dirty="0" err="1" smtClean="0"/>
              <a:t>Spreadtrum</a:t>
            </a:r>
            <a:r>
              <a:rPr lang="en-US" dirty="0" smtClean="0"/>
              <a:t> - US)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7D10478-073E-41FC-8CD8-273C831393D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745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Xiaogang Chen, Et al. (</a:t>
            </a:r>
            <a:r>
              <a:rPr lang="en-US" dirty="0" err="1" smtClean="0"/>
              <a:t>Spreadtrum</a:t>
            </a:r>
            <a:r>
              <a:rPr lang="en-US" dirty="0" smtClean="0"/>
              <a:t> - US)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8767F8E-C671-44AE-B57E-1FAC75A3C92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152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Xiaogang Chen, Et al. (</a:t>
            </a:r>
            <a:r>
              <a:rPr lang="en-US" dirty="0" err="1" smtClean="0"/>
              <a:t>Spreadtrum</a:t>
            </a:r>
            <a:r>
              <a:rPr lang="en-US" dirty="0" smtClean="0"/>
              <a:t> - US)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694010-9FAD-4A5E-AE03-53FD22EA53F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215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1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err="1" smtClean="0"/>
              <a:t>Spreadtrum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6475415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6475414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9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35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802.11-23/1053r0</a:t>
            </a:r>
            <a:endParaRPr kumimoji="0" lang="en-GB" sz="13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4214" y="35716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2014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416"/>
            <a:ext cx="7772400" cy="1256984"/>
          </a:xfrm>
          <a:noFill/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Follow up on the PAPR of pilot in the OFDMA Transmission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76275" y="2066925"/>
            <a:ext cx="7772400" cy="304863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 </a:t>
            </a:r>
            <a:r>
              <a:rPr lang="en-US" sz="2000" dirty="0" smtClean="0"/>
              <a:t>06/18/24</a:t>
            </a:r>
            <a:endParaRPr lang="en-US" sz="2000" dirty="0"/>
          </a:p>
          <a:p>
            <a:pPr algn="ctr">
              <a:buFontTx/>
              <a:buNone/>
            </a:pPr>
            <a:endParaRPr lang="en-US" sz="2000" b="0" dirty="0"/>
          </a:p>
          <a:p>
            <a:pPr algn="ctr">
              <a:buFontTx/>
              <a:buNone/>
            </a:pPr>
            <a:endParaRPr lang="en-US" sz="2000" b="0" dirty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idx="14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Xiaogang Chen, Et al. (</a:t>
            </a:r>
            <a:r>
              <a:rPr lang="en-US" dirty="0" err="1"/>
              <a:t>Spreadtrum</a:t>
            </a:r>
            <a:r>
              <a:rPr lang="en-US" dirty="0"/>
              <a:t> - US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838200" y="3784554"/>
            <a:ext cx="7620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endParaRPr lang="en-US" sz="2000" b="0" kern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032894"/>
              </p:ext>
            </p:extLst>
          </p:nvPr>
        </p:nvGraphicFramePr>
        <p:xfrm>
          <a:off x="1482726" y="2819400"/>
          <a:ext cx="6899275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0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0399">
                  <a:extLst>
                    <a:ext uri="{9D8B030D-6E8A-4147-A177-3AD203B41FA5}">
                      <a16:colId xmlns:a16="http://schemas.microsoft.com/office/drawing/2014/main" val="2195744603"/>
                    </a:ext>
                  </a:extLst>
                </a:gridCol>
                <a:gridCol w="1550399">
                  <a:extLst>
                    <a:ext uri="{9D8B030D-6E8A-4147-A177-3AD203B41FA5}">
                      <a16:colId xmlns:a16="http://schemas.microsoft.com/office/drawing/2014/main" val="627850029"/>
                    </a:ext>
                  </a:extLst>
                </a:gridCol>
                <a:gridCol w="22480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Authors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Xiaogang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sz="135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Spreadtrum</a:t>
                      </a:r>
                      <a:r>
                        <a:rPr lang="en-US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Communications, USA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sz="135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2680 N 1st St. San Jose, CA. 95134</a:t>
                      </a:r>
                      <a:endParaRPr lang="en-US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Xiaogang.chen1@unisoc.com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William Li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3045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Chunyu Hu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EVM - 80MHz </a:t>
            </a:r>
            <a:r>
              <a:rPr lang="en-US" dirty="0" smtClean="0"/>
              <a:t>PPDU 4x4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With a reasonable clipping threshold, the EVM can be considerably improved for </a:t>
            </a:r>
            <a:r>
              <a:rPr lang="en-US" i="1" dirty="0" smtClean="0"/>
              <a:t>26</a:t>
            </a:r>
            <a:r>
              <a:rPr lang="en-US" i="1" dirty="0"/>
              <a:t>, </a:t>
            </a:r>
            <a:r>
              <a:rPr lang="en-US" i="1" dirty="0" smtClean="0"/>
              <a:t>52 tone </a:t>
            </a:r>
            <a:r>
              <a:rPr lang="en-US" i="1" dirty="0"/>
              <a:t>RU</a:t>
            </a:r>
            <a:r>
              <a:rPr lang="en-US" b="0" dirty="0"/>
              <a:t>.</a:t>
            </a: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8700784"/>
              </p:ext>
            </p:extLst>
          </p:nvPr>
        </p:nvGraphicFramePr>
        <p:xfrm>
          <a:off x="799307" y="3200402"/>
          <a:ext cx="7678746" cy="2556381"/>
        </p:xfrm>
        <a:graphic>
          <a:graphicData uri="http://schemas.openxmlformats.org/drawingml/2006/table">
            <a:tbl>
              <a:tblPr firstRow="1" bandRow="1"/>
              <a:tblGrid>
                <a:gridCol w="1181893">
                  <a:extLst>
                    <a:ext uri="{9D8B030D-6E8A-4147-A177-3AD203B41FA5}">
                      <a16:colId xmlns:a16="http://schemas.microsoft.com/office/drawing/2014/main" val="213844103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984678238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44601086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048050237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419840354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186222455"/>
                    </a:ext>
                  </a:extLst>
                </a:gridCol>
                <a:gridCol w="1086653">
                  <a:extLst>
                    <a:ext uri="{9D8B030D-6E8A-4147-A177-3AD203B41FA5}">
                      <a16:colId xmlns:a16="http://schemas.microsoft.com/office/drawing/2014/main" val="4249852562"/>
                    </a:ext>
                  </a:extLst>
                </a:gridCol>
              </a:tblGrid>
              <a:tr h="351789">
                <a:tc gridSpan="7"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EVM(dB) with different clipping levels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654802"/>
                  </a:ext>
                </a:extLst>
              </a:tr>
              <a:tr h="351789">
                <a:tc rowSpan="2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400" dirty="0" smtClean="0"/>
                        <a:t>Clipping </a:t>
                      </a:r>
                      <a:r>
                        <a:rPr lang="en-US" sz="1200" dirty="0" smtClean="0"/>
                        <a:t>level</a:t>
                      </a:r>
                    </a:p>
                    <a:p>
                      <a:r>
                        <a:rPr lang="en-US" sz="1200" dirty="0" smtClean="0"/>
                        <a:t>/RU</a:t>
                      </a:r>
                      <a:r>
                        <a:rPr lang="en-US" sz="1400" baseline="0" dirty="0" smtClean="0"/>
                        <a:t> size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7dB Clipping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8dB Clipping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9dB Clipping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9417773"/>
                  </a:ext>
                </a:extLst>
              </a:tr>
              <a:tr h="369465">
                <a:tc vMerge="1">
                  <a:txBody>
                    <a:bodyPr/>
                    <a:lstStyle/>
                    <a:p>
                      <a:endParaRPr lang="en-US" sz="1600" b="1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/>
                        <a:t>11be pilots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/>
                        <a:t>11be pilots + </a:t>
                      </a:r>
                      <a:r>
                        <a:rPr lang="en-US" sz="900" b="1" dirty="0" err="1" smtClean="0"/>
                        <a:t>phaseRot</a:t>
                      </a:r>
                      <a:endParaRPr lang="en-US" sz="900" b="1" dirty="0" smtClean="0"/>
                    </a:p>
                    <a:p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/>
                        <a:t>11be pilots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/>
                        <a:t>11be pilots + </a:t>
                      </a:r>
                      <a:r>
                        <a:rPr lang="en-US" sz="900" b="1" dirty="0" err="1" smtClean="0"/>
                        <a:t>phaseRot</a:t>
                      </a:r>
                      <a:endParaRPr lang="en-US" sz="900" b="1" dirty="0" smtClean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/>
                        <a:t>11be pilots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/>
                        <a:t>11be pilots + </a:t>
                      </a:r>
                      <a:r>
                        <a:rPr lang="en-US" sz="900" b="1" dirty="0" err="1" smtClean="0"/>
                        <a:t>phaseRot</a:t>
                      </a:r>
                      <a:endParaRPr lang="en-US" sz="900" b="1" dirty="0" smtClean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548186"/>
                  </a:ext>
                </a:extLst>
              </a:tr>
              <a:tr h="490112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RU26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-34.57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-38.23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-38.72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-44.15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-43.90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-51.47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059763"/>
                  </a:ext>
                </a:extLst>
              </a:tr>
              <a:tr h="461976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RU52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-38.18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-39.22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-43.83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-45.40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-50.57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-53.03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3536678"/>
                  </a:ext>
                </a:extLst>
              </a:tr>
              <a:tr h="397795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RU106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-39.53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-39.63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-45.85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-46.01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-53.62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-54.07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1230378"/>
                  </a:ext>
                </a:extLst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5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Xiaogang Chen, Et al. </a:t>
            </a:r>
            <a:r>
              <a:rPr lang="en-US" dirty="0" smtClean="0"/>
              <a:t>(</a:t>
            </a:r>
            <a:r>
              <a:rPr lang="en-US" dirty="0" err="1"/>
              <a:t>Spreadtrum</a:t>
            </a:r>
            <a:r>
              <a:rPr lang="en-US" dirty="0"/>
              <a:t> - US</a:t>
            </a:r>
            <a:r>
              <a:rPr lang="en-US" dirty="0" smtClean="0"/>
              <a:t>)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11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Per stream CSD and SE matrix jointly affect the PAPR (may be destructively...)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Similar results for 160/320MHz which are not listed.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i="1" dirty="0" smtClean="0"/>
              <a:t>Phase rotation on the pilot tone still shows consistent gain.</a:t>
            </a:r>
            <a:endParaRPr lang="en-US" sz="20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Xiaogang Chen, Et al. (Spreadtrum - US)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075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PAPR - </a:t>
            </a:r>
            <a:r>
              <a:rPr lang="en-US" dirty="0" smtClean="0"/>
              <a:t>80MHz PPDU 2x1 </a:t>
            </a:r>
            <a:r>
              <a:rPr lang="en-US" dirty="0" err="1" smtClean="0"/>
              <a:t>BFing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5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Xiaogang Chen, Et al. </a:t>
            </a:r>
            <a:r>
              <a:rPr lang="en-US" dirty="0" smtClean="0"/>
              <a:t>(</a:t>
            </a:r>
            <a:r>
              <a:rPr lang="en-US" dirty="0" err="1"/>
              <a:t>Spreadtrum</a:t>
            </a:r>
            <a:r>
              <a:rPr lang="en-US" dirty="0"/>
              <a:t> - US</a:t>
            </a:r>
            <a:r>
              <a:rPr lang="en-US" dirty="0" smtClean="0"/>
              <a:t>)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1" y="1842249"/>
            <a:ext cx="2971799" cy="454193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err="1" smtClean="0"/>
              <a:t>Bfing</a:t>
            </a:r>
            <a:r>
              <a:rPr lang="en-US" altLang="zh-CN" dirty="0" smtClean="0"/>
              <a:t> from multiple users randomize the pilots.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1842248"/>
            <a:ext cx="5338763" cy="4541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9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As expected, </a:t>
            </a:r>
            <a:r>
              <a:rPr lang="en-US" dirty="0" err="1" smtClean="0"/>
              <a:t>Bfing</a:t>
            </a:r>
            <a:r>
              <a:rPr lang="en-US" dirty="0" smtClean="0"/>
              <a:t> naturally randomize the phase of pilots in different RUs and PAPR doesn’t degrades with the increase of number of users in OFDMA.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Xiaogang Chen, Et al. (Spreadtrum - US)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59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Q/As from the previous presentation [1]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rabicPeriod"/>
            </a:pPr>
            <a:r>
              <a:rPr lang="en-US" dirty="0" smtClean="0"/>
              <a:t>How many users in OFDMA is reasonable assumption?</a:t>
            </a:r>
          </a:p>
          <a:p>
            <a:pPr marL="642938" lvl="1" indent="-342900">
              <a:buAutoNum type="arabicPeriod"/>
            </a:pPr>
            <a:r>
              <a:rPr lang="en-US" dirty="0" smtClean="0"/>
              <a:t>16 user is a popular configuration;</a:t>
            </a:r>
          </a:p>
          <a:p>
            <a:pPr marL="642938" lvl="1" indent="-342900">
              <a:buAutoNum type="arabicPeriod"/>
            </a:pPr>
            <a:r>
              <a:rPr lang="en-US" dirty="0" smtClean="0"/>
              <a:t>36/37 is present in some APs. Screenshot captured from two AP models are shown below: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Xiaogang Chen, Et al. (Spreadtrum - US)</a:t>
            </a:r>
          </a:p>
          <a:p>
            <a:pPr>
              <a:defRPr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747" y="3306666"/>
            <a:ext cx="7902591" cy="123087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1" y="4572000"/>
            <a:ext cx="7696200" cy="1197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8022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Q/As from the previous presentation [1]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There are non-standardized solution but this issue is indeed a design issue in standard.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PAPR issue, if identified, have always been solved in standard with randomized </a:t>
            </a:r>
            <a:r>
              <a:rPr lang="en-US" dirty="0" smtClean="0"/>
              <a:t>phase rotation:</a:t>
            </a:r>
            <a:endParaRPr lang="en-US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MCS14/15, </a:t>
            </a:r>
            <a:r>
              <a:rPr lang="en-US" dirty="0" smtClean="0"/>
              <a:t>HE-SIGB, HE/EHT-LTF</a:t>
            </a:r>
            <a:r>
              <a:rPr lang="en-U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Any non-standardized solution will leave vendor to 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1st, be aware of the issue; 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, explore their own solution, while standard can do an easy patch.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chemeClr val="bg1">
                    <a:lumMod val="65000"/>
                  </a:schemeClr>
                </a:solidFill>
              </a:rPr>
              <a:t>Non-standardized solution (only if we want to push to implementation)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chemeClr val="bg1">
                    <a:lumMod val="65000"/>
                  </a:schemeClr>
                </a:solidFill>
              </a:rPr>
              <a:t>Implicitly rotate the phase of pilot and the corresponding LTF or even rotate the phase of the whole RU and LTF together;</a:t>
            </a:r>
          </a:p>
          <a:p>
            <a:pPr marL="885825" lvl="2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bg1">
                    <a:lumMod val="65000"/>
                  </a:schemeClr>
                </a:solidFill>
              </a:rPr>
              <a:t>Much more complex than standardized solution;</a:t>
            </a:r>
          </a:p>
          <a:p>
            <a:pPr marL="885825" lvl="2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bg1">
                    <a:lumMod val="65000"/>
                  </a:schemeClr>
                </a:solidFill>
              </a:rPr>
              <a:t>PAPR of LTF will unexpectedly degraded.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400" b="1" i="1" dirty="0" smtClean="0">
                <a:solidFill>
                  <a:schemeClr val="bg1">
                    <a:lumMod val="65000"/>
                  </a:schemeClr>
                </a:solidFill>
              </a:rPr>
              <a:t>Change the SE matrix per RU to randomize the pilot pattern;</a:t>
            </a:r>
          </a:p>
          <a:p>
            <a:pPr marL="885825" lvl="2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bg1">
                    <a:lumMod val="65000"/>
                  </a:schemeClr>
                </a:solidFill>
              </a:rPr>
              <a:t>Direct mapping is popular for 2Tx 2SS, 4Tx 4SS, etc.</a:t>
            </a:r>
          </a:p>
          <a:p>
            <a:pPr marL="885825" lvl="2" indent="-285750">
              <a:buFont typeface="Arial" panose="020B0604020202020204" pitchFamily="34" charset="0"/>
              <a:buChar char="•"/>
            </a:pPr>
            <a:endParaRPr lang="en-US" sz="17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Xiaogang Chen, Et al. (Spreadtrum - US)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2947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Observations: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PAPR degradation is obvious as the number of users increased in OFDMA transmission in 80/160/320MHz PPDU for different antenna/</a:t>
            </a:r>
            <a:r>
              <a:rPr lang="en-US" dirty="0" err="1" smtClean="0"/>
              <a:t>ss</a:t>
            </a:r>
            <a:r>
              <a:rPr lang="en-US" dirty="0" smtClean="0"/>
              <a:t> configurations;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per RU pilot phase rotation shows consistent gain.</a:t>
            </a: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5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Xiaogang Chen, Et al. </a:t>
            </a:r>
            <a:r>
              <a:rPr lang="en-US" dirty="0" smtClean="0"/>
              <a:t>(</a:t>
            </a:r>
            <a:r>
              <a:rPr lang="en-US" dirty="0" err="1"/>
              <a:t>Spreadtrum</a:t>
            </a:r>
            <a:r>
              <a:rPr lang="en-US" dirty="0"/>
              <a:t> - US</a:t>
            </a:r>
            <a:r>
              <a:rPr lang="en-US" dirty="0" smtClean="0"/>
              <a:t>)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7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FD711-5467-9162-4D09-F2CE6E96E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BF955A-7D1F-57BB-0BD9-EFE06D766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Do you support that a per RU phase rotation is applied to the pilot tone in OFDMA transmission?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pattern of phase rotation is TBD. (e.g. [1 -1 j -j])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7E9E0B-F259-673C-7517-6CEBC087E5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32E3CD-C174-E051-FEC2-61CF2F2BF2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Xiaogang </a:t>
            </a:r>
            <a:r>
              <a:rPr lang="en-US" dirty="0" smtClean="0"/>
              <a:t>Chen, </a:t>
            </a:r>
            <a:r>
              <a:rPr lang="en-US" dirty="0"/>
              <a:t>Et al. </a:t>
            </a:r>
            <a:r>
              <a:rPr lang="en-US" dirty="0" smtClean="0"/>
              <a:t>(</a:t>
            </a:r>
            <a:r>
              <a:rPr lang="en-US" dirty="0" err="1"/>
              <a:t>Spreadtrum</a:t>
            </a:r>
            <a:r>
              <a:rPr lang="en-US" dirty="0"/>
              <a:t> - US</a:t>
            </a:r>
            <a:r>
              <a:rPr lang="en-US" dirty="0" smtClean="0"/>
              <a:t>)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81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</a:t>
            </a:r>
            <a:r>
              <a:rPr lang="en-US" dirty="0" smtClean="0"/>
              <a:t>11-23-1374-00-0uhr-pilots.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Xiaogang Chen, Et al. (Spreadtrum - US)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363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2D090-23D5-F4FE-E85D-BA209CB4A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the </a:t>
            </a:r>
            <a:r>
              <a:rPr lang="en-US" dirty="0" smtClean="0"/>
              <a:t>issue in [1]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9A5B14-AF72-031A-3ED1-0691C668B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Taking pilot design of 26-tone RU as an example: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In one OFDM symbol, the pilot sequence is the same for different 26-tone </a:t>
            </a:r>
            <a:r>
              <a:rPr lang="en-US" dirty="0" err="1" smtClean="0"/>
              <a:t>RUs.</a:t>
            </a:r>
            <a:endParaRPr lang="en-US" dirty="0" smtClean="0"/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If </a:t>
            </a:r>
            <a:r>
              <a:rPr lang="en-US" altLang="zh-CN" dirty="0" smtClean="0"/>
              <a:t>AP schedules multiple 26-tone RUs for multiple STAs, there are several repeated “templet” of pilot sequence.</a:t>
            </a:r>
          </a:p>
          <a:p>
            <a:pPr marL="885825" lvl="2" indent="-285750">
              <a:buFont typeface="Arial" panose="020B0604020202020204" pitchFamily="34" charset="0"/>
              <a:buChar char="•"/>
            </a:pPr>
            <a:r>
              <a:rPr lang="en-US" sz="1600" b="1" i="1" dirty="0" smtClean="0"/>
              <a:t>If AP schedules 36 STAs and each of which is allocated with a 26-tone RU in one symbol, the frequency domain repeated pilots will generate peaks in the time domain.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293CC0-6615-3100-2E9F-E8597A814D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6F614E-B83F-F07A-AC57-6D5904260D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Xiaogang Chen, Et al. </a:t>
            </a:r>
            <a:r>
              <a:rPr lang="en-US" dirty="0" smtClean="0"/>
              <a:t>(</a:t>
            </a:r>
            <a:r>
              <a:rPr lang="en-US" dirty="0" err="1"/>
              <a:t>Spreadtrum</a:t>
            </a:r>
            <a:r>
              <a:rPr lang="en-US" dirty="0"/>
              <a:t> - US</a:t>
            </a:r>
            <a:r>
              <a:rPr lang="en-US" dirty="0" smtClean="0"/>
              <a:t>)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0" y="2438400"/>
            <a:ext cx="5181600" cy="918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56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PAPR of the EHT data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Simulation configurations: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smtClean="0"/>
              <a:t>2/4Tx antenna; 1/2/4 SS.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smtClean="0"/>
              <a:t>80/160/320MHz.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smtClean="0"/>
              <a:t>QPSK randomized data.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smtClean="0"/>
              <a:t>5000 symbols are simulated.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smtClean="0"/>
              <a:t>Simulated options: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Opt1: 11be;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b="0" dirty="0" smtClean="0"/>
              <a:t>Opt2: Fully randomized pilot sequence in each symbol;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Opt3: 11be + per user phase rotation. Rotation is chosen from [1 -1 –j j].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smtClean="0"/>
              <a:t>X dB clipping: cap the amplitude of IQ sample to be a value equals to X dB of the average amplitude while preserving the phase.</a:t>
            </a:r>
          </a:p>
          <a:p>
            <a:endParaRPr lang="en-US" dirty="0" smtClean="0"/>
          </a:p>
          <a:p>
            <a:r>
              <a:rPr lang="en-US" sz="1400" dirty="0" smtClean="0"/>
              <a:t>Note: The results of 1Tx is shown in [1]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Xiaogang Chen, Et al. </a:t>
            </a:r>
            <a:r>
              <a:rPr lang="en-US" dirty="0" smtClean="0"/>
              <a:t>(</a:t>
            </a:r>
            <a:r>
              <a:rPr lang="en-US" dirty="0" err="1"/>
              <a:t>Spreadtrum</a:t>
            </a:r>
            <a:r>
              <a:rPr lang="en-US" dirty="0"/>
              <a:t> - US</a:t>
            </a:r>
            <a:r>
              <a:rPr lang="en-US" dirty="0" smtClean="0"/>
              <a:t>)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61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CCDF of 80MHz PPDU with 36 user (26 tone RU) and 16 users (52 tone RU).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Xiaogang Chen, Et al. (Spreadtrum - US)</a:t>
            </a:r>
          </a:p>
          <a:p>
            <a:pPr>
              <a:defRPr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784" y="2663032"/>
            <a:ext cx="4658064" cy="35083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9284" y="2663032"/>
            <a:ext cx="4640554" cy="3563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194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EVM - 80MHz PPDU 2x2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smtClean="0"/>
              <a:t>With a reasonable clipping threshold, the EVM can be considerably improved for </a:t>
            </a:r>
            <a:r>
              <a:rPr lang="en-US" i="1" dirty="0" smtClean="0"/>
              <a:t>26 and 52 tone RU</a:t>
            </a:r>
            <a:r>
              <a:rPr lang="en-US" b="0" dirty="0" smtClean="0"/>
              <a:t>.</a:t>
            </a: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4080211"/>
              </p:ext>
            </p:extLst>
          </p:nvPr>
        </p:nvGraphicFramePr>
        <p:xfrm>
          <a:off x="799307" y="3200402"/>
          <a:ext cx="7678746" cy="2556381"/>
        </p:xfrm>
        <a:graphic>
          <a:graphicData uri="http://schemas.openxmlformats.org/drawingml/2006/table">
            <a:tbl>
              <a:tblPr firstRow="1" bandRow="1"/>
              <a:tblGrid>
                <a:gridCol w="1181893">
                  <a:extLst>
                    <a:ext uri="{9D8B030D-6E8A-4147-A177-3AD203B41FA5}">
                      <a16:colId xmlns:a16="http://schemas.microsoft.com/office/drawing/2014/main" val="213844103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984678238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44601086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048050237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419840354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186222455"/>
                    </a:ext>
                  </a:extLst>
                </a:gridCol>
                <a:gridCol w="1086653">
                  <a:extLst>
                    <a:ext uri="{9D8B030D-6E8A-4147-A177-3AD203B41FA5}">
                      <a16:colId xmlns:a16="http://schemas.microsoft.com/office/drawing/2014/main" val="4249852562"/>
                    </a:ext>
                  </a:extLst>
                </a:gridCol>
              </a:tblGrid>
              <a:tr h="351789">
                <a:tc gridSpan="7"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EVM(dB) with different clipping levels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654802"/>
                  </a:ext>
                </a:extLst>
              </a:tr>
              <a:tr h="351789">
                <a:tc rowSpan="2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400" dirty="0" smtClean="0"/>
                        <a:t>Clipping </a:t>
                      </a:r>
                      <a:r>
                        <a:rPr lang="en-US" sz="1200" dirty="0" smtClean="0"/>
                        <a:t>level</a:t>
                      </a:r>
                    </a:p>
                    <a:p>
                      <a:r>
                        <a:rPr lang="en-US" sz="1200" dirty="0" smtClean="0"/>
                        <a:t>/RU</a:t>
                      </a:r>
                      <a:r>
                        <a:rPr lang="en-US" sz="1400" baseline="0" dirty="0" smtClean="0"/>
                        <a:t> size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7dB Clipping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8dB Clipping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9dB Clipping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9417773"/>
                  </a:ext>
                </a:extLst>
              </a:tr>
              <a:tr h="369465">
                <a:tc vMerge="1">
                  <a:txBody>
                    <a:bodyPr/>
                    <a:lstStyle/>
                    <a:p>
                      <a:endParaRPr lang="en-US" sz="1600" b="1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/>
                        <a:t>11be pilots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/>
                        <a:t>11be pilots + </a:t>
                      </a:r>
                      <a:r>
                        <a:rPr lang="en-US" sz="900" b="1" dirty="0" err="1" smtClean="0"/>
                        <a:t>phaseRot</a:t>
                      </a:r>
                      <a:endParaRPr lang="en-US" sz="900" b="1" dirty="0" smtClean="0"/>
                    </a:p>
                    <a:p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/>
                        <a:t>11be pilots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/>
                        <a:t>11be pilots + </a:t>
                      </a:r>
                      <a:r>
                        <a:rPr lang="en-US" sz="900" b="1" dirty="0" err="1" smtClean="0"/>
                        <a:t>phaseRot</a:t>
                      </a:r>
                      <a:endParaRPr lang="en-US" sz="900" b="1" dirty="0" smtClean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/>
                        <a:t>11be pilots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/>
                        <a:t>11be pilots + </a:t>
                      </a:r>
                      <a:r>
                        <a:rPr lang="en-US" sz="900" b="1" dirty="0" err="1" smtClean="0"/>
                        <a:t>phaseRot</a:t>
                      </a:r>
                      <a:endParaRPr lang="en-US" sz="900" b="1" dirty="0" smtClean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548186"/>
                  </a:ext>
                </a:extLst>
              </a:tr>
              <a:tr h="490112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RU26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-31.49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-35.18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-35.74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-41.3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-40.85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-48.37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059763"/>
                  </a:ext>
                </a:extLst>
              </a:tr>
              <a:tr h="461976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RU52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-35.16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-36.16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-40.84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-42.34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-47.69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-50.06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3536678"/>
                  </a:ext>
                </a:extLst>
              </a:tr>
              <a:tr h="397795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RU106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-36.47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-36.60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-42.83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-42.99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-50.55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-50.89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1230378"/>
                  </a:ext>
                </a:extLst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5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Xiaogang Chen, Et al. </a:t>
            </a:r>
            <a:r>
              <a:rPr lang="en-US" dirty="0" smtClean="0"/>
              <a:t>(</a:t>
            </a:r>
            <a:r>
              <a:rPr lang="en-US" dirty="0" err="1"/>
              <a:t>Spreadtrum</a:t>
            </a:r>
            <a:r>
              <a:rPr lang="en-US" dirty="0"/>
              <a:t> - US</a:t>
            </a:r>
            <a:r>
              <a:rPr lang="en-US" dirty="0" smtClean="0"/>
              <a:t>)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4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EVM - 160MHz </a:t>
            </a:r>
            <a:r>
              <a:rPr lang="en-US" dirty="0" smtClean="0"/>
              <a:t>PPDU 2x2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With a reasonable clipping threshold, the EVM can be considerably improved for </a:t>
            </a:r>
            <a:r>
              <a:rPr lang="en-US" i="1" dirty="0" smtClean="0"/>
              <a:t>52 tone </a:t>
            </a:r>
            <a:r>
              <a:rPr lang="en-US" i="1" dirty="0"/>
              <a:t>RU</a:t>
            </a:r>
            <a:r>
              <a:rPr lang="en-US" b="0" dirty="0"/>
              <a:t>.</a:t>
            </a:r>
          </a:p>
          <a:p>
            <a:endParaRPr lang="en-US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2265721"/>
              </p:ext>
            </p:extLst>
          </p:nvPr>
        </p:nvGraphicFramePr>
        <p:xfrm>
          <a:off x="838200" y="3153122"/>
          <a:ext cx="7391400" cy="2448874"/>
        </p:xfrm>
        <a:graphic>
          <a:graphicData uri="http://schemas.openxmlformats.org/drawingml/2006/table">
            <a:tbl>
              <a:tblPr firstRow="1" bandRow="1"/>
              <a:tblGrid>
                <a:gridCol w="1656669">
                  <a:extLst>
                    <a:ext uri="{9D8B030D-6E8A-4147-A177-3AD203B41FA5}">
                      <a16:colId xmlns:a16="http://schemas.microsoft.com/office/drawing/2014/main" val="2138441031"/>
                    </a:ext>
                  </a:extLst>
                </a:gridCol>
                <a:gridCol w="910443">
                  <a:extLst>
                    <a:ext uri="{9D8B030D-6E8A-4147-A177-3AD203B41FA5}">
                      <a16:colId xmlns:a16="http://schemas.microsoft.com/office/drawing/2014/main" val="3984678238"/>
                    </a:ext>
                  </a:extLst>
                </a:gridCol>
                <a:gridCol w="1088004">
                  <a:extLst>
                    <a:ext uri="{9D8B030D-6E8A-4147-A177-3AD203B41FA5}">
                      <a16:colId xmlns:a16="http://schemas.microsoft.com/office/drawing/2014/main" val="1446010864"/>
                    </a:ext>
                  </a:extLst>
                </a:gridCol>
                <a:gridCol w="934071">
                  <a:extLst>
                    <a:ext uri="{9D8B030D-6E8A-4147-A177-3AD203B41FA5}">
                      <a16:colId xmlns:a16="http://schemas.microsoft.com/office/drawing/2014/main" val="3048050237"/>
                    </a:ext>
                  </a:extLst>
                </a:gridCol>
                <a:gridCol w="934071">
                  <a:extLst>
                    <a:ext uri="{9D8B030D-6E8A-4147-A177-3AD203B41FA5}">
                      <a16:colId xmlns:a16="http://schemas.microsoft.com/office/drawing/2014/main" val="419840354"/>
                    </a:ext>
                  </a:extLst>
                </a:gridCol>
                <a:gridCol w="934071">
                  <a:extLst>
                    <a:ext uri="{9D8B030D-6E8A-4147-A177-3AD203B41FA5}">
                      <a16:colId xmlns:a16="http://schemas.microsoft.com/office/drawing/2014/main" val="2186222455"/>
                    </a:ext>
                  </a:extLst>
                </a:gridCol>
                <a:gridCol w="934071">
                  <a:extLst>
                    <a:ext uri="{9D8B030D-6E8A-4147-A177-3AD203B41FA5}">
                      <a16:colId xmlns:a16="http://schemas.microsoft.com/office/drawing/2014/main" val="4249852562"/>
                    </a:ext>
                  </a:extLst>
                </a:gridCol>
              </a:tblGrid>
              <a:tr h="381406">
                <a:tc gridSpan="7"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EVM(dB) with different clipping levels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654802"/>
                  </a:ext>
                </a:extLst>
              </a:tr>
              <a:tr h="424852">
                <a:tc rowSpan="2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400" dirty="0" smtClean="0"/>
                        <a:t>Clipping </a:t>
                      </a:r>
                      <a:r>
                        <a:rPr lang="en-US" sz="1200" dirty="0" smtClean="0"/>
                        <a:t>level</a:t>
                      </a:r>
                    </a:p>
                    <a:p>
                      <a:r>
                        <a:rPr lang="en-US" sz="1200" dirty="0" smtClean="0"/>
                        <a:t>/RU</a:t>
                      </a:r>
                      <a:r>
                        <a:rPr lang="en-US" sz="1400" baseline="0" dirty="0" smtClean="0"/>
                        <a:t> size</a:t>
                      </a:r>
                      <a:endParaRPr lang="en-US" sz="1400" dirty="0" smtClean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7dB Clipping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8dB Clipping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9dB Clipping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9417773"/>
                  </a:ext>
                </a:extLst>
              </a:tr>
              <a:tr h="379132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/>
                        <a:t>11be pilots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/>
                        <a:t>11be pilots + </a:t>
                      </a:r>
                      <a:r>
                        <a:rPr lang="en-US" sz="900" b="1" dirty="0" err="1" smtClean="0"/>
                        <a:t>phaseRot</a:t>
                      </a:r>
                      <a:endParaRPr lang="en-US" sz="900" b="1" dirty="0" smtClean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/>
                        <a:t>11be pilots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/>
                        <a:t>11be pilots + </a:t>
                      </a:r>
                      <a:r>
                        <a:rPr lang="en-US" sz="900" b="1" dirty="0" err="1" smtClean="0"/>
                        <a:t>phaseRot</a:t>
                      </a:r>
                      <a:endParaRPr lang="en-US" sz="900" b="1" dirty="0" smtClean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/>
                        <a:t>11be pilots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/>
                        <a:t>11be pilots + </a:t>
                      </a:r>
                      <a:r>
                        <a:rPr lang="en-US" sz="900" b="1" dirty="0" err="1" smtClean="0"/>
                        <a:t>phaseRot</a:t>
                      </a:r>
                      <a:endParaRPr lang="en-US" sz="900" b="1" dirty="0" smtClean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9436223"/>
                  </a:ext>
                </a:extLst>
              </a:tr>
              <a:tr h="46415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RU52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-33.23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-35.25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-37.92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-40.99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-43.47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-47.78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3536678"/>
                  </a:ext>
                </a:extLst>
              </a:tr>
              <a:tr h="399667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RU106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-36.17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-36.43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-42.31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-42.77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-49.83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-50.41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1230378"/>
                  </a:ext>
                </a:extLst>
              </a:tr>
              <a:tr h="399667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RU242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-35.67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-35.89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-41.96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-42.33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-49.72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-50.21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1486011"/>
                  </a:ext>
                </a:extLst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5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Xiaogang Chen, Et al. </a:t>
            </a:r>
            <a:r>
              <a:rPr lang="en-US" dirty="0" smtClean="0"/>
              <a:t>(</a:t>
            </a:r>
            <a:r>
              <a:rPr lang="en-US" dirty="0" err="1"/>
              <a:t>Spreadtrum</a:t>
            </a:r>
            <a:r>
              <a:rPr lang="en-US" dirty="0"/>
              <a:t> - US</a:t>
            </a:r>
            <a:r>
              <a:rPr lang="en-US" dirty="0" smtClean="0"/>
              <a:t>)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26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EVM - 320MHz </a:t>
            </a:r>
            <a:r>
              <a:rPr lang="en-US" dirty="0" smtClean="0"/>
              <a:t>PPDU 2x2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With a reasonable clipping threshold, the EVM can be considerably improved for </a:t>
            </a:r>
            <a:r>
              <a:rPr lang="en-US" i="1" dirty="0" smtClean="0"/>
              <a:t>106, 242, 484 tone RU</a:t>
            </a:r>
            <a:r>
              <a:rPr lang="en-US" b="0" dirty="0" smtClean="0"/>
              <a:t>.</a:t>
            </a:r>
          </a:p>
          <a:p>
            <a:endParaRPr lang="en-US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9207142"/>
              </p:ext>
            </p:extLst>
          </p:nvPr>
        </p:nvGraphicFramePr>
        <p:xfrm>
          <a:off x="1066800" y="3124200"/>
          <a:ext cx="7239001" cy="2186609"/>
        </p:xfrm>
        <a:graphic>
          <a:graphicData uri="http://schemas.openxmlformats.org/drawingml/2006/table">
            <a:tbl>
              <a:tblPr firstRow="1" bandRow="1"/>
              <a:tblGrid>
                <a:gridCol w="1157789">
                  <a:extLst>
                    <a:ext uri="{9D8B030D-6E8A-4147-A177-3AD203B41FA5}">
                      <a16:colId xmlns:a16="http://schemas.microsoft.com/office/drawing/2014/main" val="2138441031"/>
                    </a:ext>
                  </a:extLst>
                </a:gridCol>
                <a:gridCol w="926809">
                  <a:extLst>
                    <a:ext uri="{9D8B030D-6E8A-4147-A177-3AD203B41FA5}">
                      <a16:colId xmlns:a16="http://schemas.microsoft.com/office/drawing/2014/main" val="3984678238"/>
                    </a:ext>
                  </a:extLst>
                </a:gridCol>
                <a:gridCol w="1108924">
                  <a:extLst>
                    <a:ext uri="{9D8B030D-6E8A-4147-A177-3AD203B41FA5}">
                      <a16:colId xmlns:a16="http://schemas.microsoft.com/office/drawing/2014/main" val="1446010864"/>
                    </a:ext>
                  </a:extLst>
                </a:gridCol>
                <a:gridCol w="1134909">
                  <a:extLst>
                    <a:ext uri="{9D8B030D-6E8A-4147-A177-3AD203B41FA5}">
                      <a16:colId xmlns:a16="http://schemas.microsoft.com/office/drawing/2014/main" val="3048050237"/>
                    </a:ext>
                  </a:extLst>
                </a:gridCol>
                <a:gridCol w="952794">
                  <a:extLst>
                    <a:ext uri="{9D8B030D-6E8A-4147-A177-3AD203B41FA5}">
                      <a16:colId xmlns:a16="http://schemas.microsoft.com/office/drawing/2014/main" val="419840354"/>
                    </a:ext>
                  </a:extLst>
                </a:gridCol>
                <a:gridCol w="892161">
                  <a:extLst>
                    <a:ext uri="{9D8B030D-6E8A-4147-A177-3AD203B41FA5}">
                      <a16:colId xmlns:a16="http://schemas.microsoft.com/office/drawing/2014/main" val="2186222455"/>
                    </a:ext>
                  </a:extLst>
                </a:gridCol>
                <a:gridCol w="1065615">
                  <a:extLst>
                    <a:ext uri="{9D8B030D-6E8A-4147-A177-3AD203B41FA5}">
                      <a16:colId xmlns:a16="http://schemas.microsoft.com/office/drawing/2014/main" val="4249852562"/>
                    </a:ext>
                  </a:extLst>
                </a:gridCol>
              </a:tblGrid>
              <a:tr h="254112">
                <a:tc gridSpan="7"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EVM(dB) with different clipping levels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654802"/>
                  </a:ext>
                </a:extLst>
              </a:tr>
              <a:tr h="380669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US" sz="14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7dB Clipping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8dB Clipping</a:t>
                      </a:r>
                    </a:p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9dB Clipping</a:t>
                      </a:r>
                    </a:p>
                    <a:p>
                      <a:endParaRPr lang="en-US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9417773"/>
                  </a:ext>
                </a:extLst>
              </a:tr>
              <a:tr h="38066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/>
                        <a:t>11be pilots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/>
                        <a:t>11be pilots + </a:t>
                      </a:r>
                      <a:r>
                        <a:rPr lang="en-US" sz="900" b="1" dirty="0" err="1" smtClean="0"/>
                        <a:t>phaseRot</a:t>
                      </a:r>
                      <a:endParaRPr lang="en-US" sz="900" b="1" dirty="0" smtClean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/>
                        <a:t>11be pilots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/>
                        <a:t>11be pilots + </a:t>
                      </a:r>
                      <a:r>
                        <a:rPr lang="en-US" sz="900" b="1" dirty="0" err="1" smtClean="0"/>
                        <a:t>phaseRot</a:t>
                      </a:r>
                      <a:endParaRPr lang="en-US" sz="900" b="1" dirty="0" smtClean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/>
                        <a:t>11be pilots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/>
                        <a:t>11be pilots + </a:t>
                      </a:r>
                      <a:r>
                        <a:rPr lang="en-US" sz="900" b="1" dirty="0" err="1" smtClean="0"/>
                        <a:t>phaseRot</a:t>
                      </a:r>
                      <a:endParaRPr lang="en-US" sz="900" b="1" dirty="0" smtClean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285914"/>
                  </a:ext>
                </a:extLst>
              </a:tr>
              <a:tr h="296953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RU106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-35.34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-36.03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-41.13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-42.24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-47.96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-49.69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1230378"/>
                  </a:ext>
                </a:extLst>
              </a:tr>
              <a:tr h="296953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RU242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-35.16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-35.67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-41.13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-42.00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-48.19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-49.61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1486011"/>
                  </a:ext>
                </a:extLst>
              </a:tr>
              <a:tr h="296953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RU484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-35.14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-35.79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-41.20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-42.19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-48.28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-49.88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6691932"/>
                  </a:ext>
                </a:extLst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5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Xiaogang Chen, Et al. </a:t>
            </a:r>
            <a:r>
              <a:rPr lang="en-US" dirty="0" smtClean="0"/>
              <a:t>(</a:t>
            </a:r>
            <a:r>
              <a:rPr lang="en-US" dirty="0" err="1"/>
              <a:t>Spreadtrum</a:t>
            </a:r>
            <a:r>
              <a:rPr lang="en-US" dirty="0"/>
              <a:t> - US</a:t>
            </a:r>
            <a:r>
              <a:rPr lang="en-US" dirty="0" smtClean="0"/>
              <a:t>)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5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For OFDMA transmission with 16 or 36 users, phase rotation on the pilot tone shows consistent gain to reduce EVM especially for higher QAM.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Xiaogang Chen, Et al. (Spreadtrum - US)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552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EVM - 80MHz </a:t>
            </a:r>
            <a:r>
              <a:rPr lang="en-US" dirty="0" smtClean="0"/>
              <a:t>PPDU 4x2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With a reasonable clipping threshold, the EVM can be considerably improved for </a:t>
            </a:r>
            <a:r>
              <a:rPr lang="en-US" i="1" dirty="0" smtClean="0"/>
              <a:t>26 tone </a:t>
            </a:r>
            <a:r>
              <a:rPr lang="en-US" i="1" dirty="0"/>
              <a:t>RU</a:t>
            </a:r>
            <a:r>
              <a:rPr lang="en-US" b="0" dirty="0"/>
              <a:t>.</a:t>
            </a: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1469207"/>
              </p:ext>
            </p:extLst>
          </p:nvPr>
        </p:nvGraphicFramePr>
        <p:xfrm>
          <a:off x="799307" y="3200402"/>
          <a:ext cx="7678746" cy="2556381"/>
        </p:xfrm>
        <a:graphic>
          <a:graphicData uri="http://schemas.openxmlformats.org/drawingml/2006/table">
            <a:tbl>
              <a:tblPr firstRow="1" bandRow="1"/>
              <a:tblGrid>
                <a:gridCol w="1181893">
                  <a:extLst>
                    <a:ext uri="{9D8B030D-6E8A-4147-A177-3AD203B41FA5}">
                      <a16:colId xmlns:a16="http://schemas.microsoft.com/office/drawing/2014/main" val="213844103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984678238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44601086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048050237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419840354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186222455"/>
                    </a:ext>
                  </a:extLst>
                </a:gridCol>
                <a:gridCol w="1086653">
                  <a:extLst>
                    <a:ext uri="{9D8B030D-6E8A-4147-A177-3AD203B41FA5}">
                      <a16:colId xmlns:a16="http://schemas.microsoft.com/office/drawing/2014/main" val="4249852562"/>
                    </a:ext>
                  </a:extLst>
                </a:gridCol>
              </a:tblGrid>
              <a:tr h="351789">
                <a:tc gridSpan="7"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EVM(dB) with different clipping levels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654802"/>
                  </a:ext>
                </a:extLst>
              </a:tr>
              <a:tr h="351789">
                <a:tc rowSpan="2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400" dirty="0" smtClean="0"/>
                        <a:t>Clipping </a:t>
                      </a:r>
                      <a:r>
                        <a:rPr lang="en-US" sz="1200" dirty="0" smtClean="0"/>
                        <a:t>level</a:t>
                      </a:r>
                    </a:p>
                    <a:p>
                      <a:r>
                        <a:rPr lang="en-US" sz="1200" dirty="0" smtClean="0"/>
                        <a:t>/RU</a:t>
                      </a:r>
                      <a:r>
                        <a:rPr lang="en-US" sz="1400" baseline="0" dirty="0" smtClean="0"/>
                        <a:t> size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7dB Clipping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8dB Clipping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9dB Clipping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9417773"/>
                  </a:ext>
                </a:extLst>
              </a:tr>
              <a:tr h="369465">
                <a:tc vMerge="1">
                  <a:txBody>
                    <a:bodyPr/>
                    <a:lstStyle/>
                    <a:p>
                      <a:endParaRPr lang="en-US" sz="1600" b="1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/>
                        <a:t>11be pilots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/>
                        <a:t>11be pilots + </a:t>
                      </a:r>
                      <a:r>
                        <a:rPr lang="en-US" sz="900" b="1" dirty="0" err="1" smtClean="0"/>
                        <a:t>phaseRot</a:t>
                      </a:r>
                      <a:endParaRPr lang="en-US" sz="900" b="1" dirty="0" smtClean="0"/>
                    </a:p>
                    <a:p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/>
                        <a:t>11be pilots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/>
                        <a:t>11be pilots + </a:t>
                      </a:r>
                      <a:r>
                        <a:rPr lang="en-US" sz="900" b="1" dirty="0" err="1" smtClean="0"/>
                        <a:t>phaseRot</a:t>
                      </a:r>
                      <a:endParaRPr lang="en-US" sz="900" b="1" dirty="0" smtClean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/>
                        <a:t>11be pilots</a:t>
                      </a:r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/>
                        <a:t>11be pilots + </a:t>
                      </a:r>
                      <a:r>
                        <a:rPr lang="en-US" sz="900" b="1" dirty="0" err="1" smtClean="0"/>
                        <a:t>phaseRot</a:t>
                      </a:r>
                      <a:endParaRPr lang="en-US" sz="900" b="1" dirty="0" smtClean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548186"/>
                  </a:ext>
                </a:extLst>
              </a:tr>
              <a:tr h="490112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200" dirty="0" smtClean="0"/>
                        <a:t>RU26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-36.95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-38.85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-42.42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-45.28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-48.80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-52.77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059763"/>
                  </a:ext>
                </a:extLst>
              </a:tr>
              <a:tr h="461976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RU52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-38.93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-39.40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-45.03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-45.66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-52.34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-53.44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3536678"/>
                  </a:ext>
                </a:extLst>
              </a:tr>
              <a:tr h="397795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RU106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-39.54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-39.62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-45.95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-46.06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-53.92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-54.08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1230378"/>
                  </a:ext>
                </a:extLst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5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Xiaogang Chen, Et al. </a:t>
            </a:r>
            <a:r>
              <a:rPr lang="en-US" dirty="0" smtClean="0"/>
              <a:t>(</a:t>
            </a:r>
            <a:r>
              <a:rPr lang="en-US" dirty="0" err="1"/>
              <a:t>Spreadtrum</a:t>
            </a:r>
            <a:r>
              <a:rPr lang="en-US" dirty="0"/>
              <a:t> - US</a:t>
            </a:r>
            <a:r>
              <a:rPr lang="en-US" dirty="0" smtClean="0"/>
              <a:t>)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40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_Templet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0-0426-00-00be-multi-link-TSF-discussion.pptx  -  Read-Only" id="{C033116A-52A4-4FE5-A479-F954B6034610}" vid="{D3AEDFAA-43FB-4A78-BF12-345B2D72A3C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IEEE_Templet</Template>
  <TotalTime>152339</TotalTime>
  <Words>1369</Words>
  <Application>Microsoft Office PowerPoint</Application>
  <PresentationFormat>On-screen Show (4:3)</PresentationFormat>
  <Paragraphs>287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 Unicode MS</vt:lpstr>
      <vt:lpstr>MS Gothic</vt:lpstr>
      <vt:lpstr>Arial</vt:lpstr>
      <vt:lpstr>Calibri</vt:lpstr>
      <vt:lpstr>Times New Roman</vt:lpstr>
      <vt:lpstr>IEEE_Templet</vt:lpstr>
      <vt:lpstr>Follow up on the PAPR of pilot in the OFDMA Transmission</vt:lpstr>
      <vt:lpstr>Recap of the issue in [1]</vt:lpstr>
      <vt:lpstr>PAPR of the EHT data field</vt:lpstr>
      <vt:lpstr>PAPR</vt:lpstr>
      <vt:lpstr>EVM - 80MHz PPDU 2x2</vt:lpstr>
      <vt:lpstr>EVM - 160MHz PPDU 2x2</vt:lpstr>
      <vt:lpstr>EVM - 320MHz PPDU 2x2</vt:lpstr>
      <vt:lpstr>Observation 1</vt:lpstr>
      <vt:lpstr>EVM - 80MHz PPDU 4x2</vt:lpstr>
      <vt:lpstr>EVM - 80MHz PPDU 4x4</vt:lpstr>
      <vt:lpstr>Observation 2</vt:lpstr>
      <vt:lpstr>PAPR - 80MHz PPDU 2x1 BFing</vt:lpstr>
      <vt:lpstr>Observation 3</vt:lpstr>
      <vt:lpstr>Q/As from the previous presentation [1]</vt:lpstr>
      <vt:lpstr>Q/As from the previous presentation [1]</vt:lpstr>
      <vt:lpstr>Summary</vt:lpstr>
      <vt:lpstr>SP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Xiaogang Chen</dc:creator>
  <cp:keywords>CTPClassification=CTP_IC:VisualMarkings=, CTPClassification=CTP_NT</cp:keywords>
  <cp:lastModifiedBy>Xiaogang Chen</cp:lastModifiedBy>
  <cp:revision>2825</cp:revision>
  <cp:lastPrinted>1998-02-10T13:28:06Z</cp:lastPrinted>
  <dcterms:created xsi:type="dcterms:W3CDTF">2009-12-02T19:05:24Z</dcterms:created>
  <dcterms:modified xsi:type="dcterms:W3CDTF">2024-06-24T17:09:15Z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ed811c25-bf6b-4716-9f56-d94b96704ae1</vt:lpwstr>
  </property>
  <property fmtid="{D5CDD505-2E9C-101B-9397-08002B2CF9AE}" pid="4" name="CTP_BU">
    <vt:lpwstr>NA</vt:lpwstr>
  </property>
  <property fmtid="{D5CDD505-2E9C-101B-9397-08002B2CF9AE}" pid="5" name="CTP_TimeStamp">
    <vt:lpwstr>2020-04-20 20:30:21Z</vt:lpwstr>
  </property>
  <property fmtid="{D5CDD505-2E9C-101B-9397-08002B2CF9AE}" pid="6" name="CTPClassification">
    <vt:lpwstr>CTP_NT</vt:lpwstr>
  </property>
  <property fmtid="{D5CDD505-2E9C-101B-9397-08002B2CF9AE}" pid="7" name="CTP_IDSID">
    <vt:lpwstr>NA</vt:lpwstr>
  </property>
  <property fmtid="{D5CDD505-2E9C-101B-9397-08002B2CF9AE}" pid="8" name="CTP_WWID">
    <vt:lpwstr>NA</vt:lpwstr>
  </property>
</Properties>
</file>