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7" r:id="rId3"/>
    <p:sldId id="284" r:id="rId4"/>
    <p:sldId id="285" r:id="rId5"/>
    <p:sldId id="287" r:id="rId6"/>
    <p:sldId id="299" r:id="rId7"/>
    <p:sldId id="306" r:id="rId8"/>
    <p:sldId id="300" r:id="rId9"/>
    <p:sldId id="301" r:id="rId10"/>
    <p:sldId id="298" r:id="rId11"/>
    <p:sldId id="297" r:id="rId12"/>
    <p:sldId id="305" r:id="rId13"/>
    <p:sldId id="266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6AE5842-C081-B1B6-6A4C-FBF5C80F7DBC}" name="Kiseon Ryu" initials="KR" userId="S::kiseon.ryu@nxp.com::c712e9f2-c715-40f4-b692-ef6f1f08bdf2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i Zhou" initials="Pei" lastIdx="4" clrIdx="0">
    <p:extLst>
      <p:ext uri="{19B8F6BF-5375-455C-9EA6-DF929625EA0E}">
        <p15:presenceInfo xmlns:p15="http://schemas.microsoft.com/office/powerpoint/2012/main" userId="Pei Zhou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86" autoAdjust="0"/>
    <p:restoredTop sz="95244" autoAdjust="0"/>
  </p:normalViewPr>
  <p:slideViewPr>
    <p:cSldViewPr>
      <p:cViewPr>
        <p:scale>
          <a:sx n="75" d="100"/>
          <a:sy n="75" d="100"/>
        </p:scale>
        <p:origin x="826" y="20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3178" y="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3941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-28575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ko-KR" b="1" dirty="0"/>
              <a:t>DL sounding for the Relay link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AP sends a triggering frame to both Relay STA and non-AP STA(s) to initiate the sounding of the Relay link.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The triggering frame can be composed with the following information.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/>
              <a:t>For example, DL/UL indication, Transmitter/receiver, BW, RU allocation, </a:t>
            </a:r>
            <a:r>
              <a:rPr lang="en-US" altLang="ko-KR" dirty="0" err="1"/>
              <a:t>Nss</a:t>
            </a:r>
            <a:r>
              <a:rPr lang="en-US" altLang="ko-KR" dirty="0"/>
              <a:t>, etc.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The Relay STA sends a sounding PPDU to the non-AP STA(s).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Regarding the sounding PPDU, for example, an NDP may be used.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AP and non-AP STA exchange the report request and feedback frame. </a:t>
            </a:r>
          </a:p>
          <a:p>
            <a:endParaRPr lang="en-US" altLang="zh-CN" dirty="0"/>
          </a:p>
          <a:p>
            <a:r>
              <a:rPr lang="en-US" altLang="ko-KR" b="1" dirty="0"/>
              <a:t>UL sounding for the Relay link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It is similar to the DL case described in the previous slide.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However, after receiving the triggering frame from the AP, the non-AP STA transmits the sounding PPDU to relay STA on the allocated BW/RU.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The roles of transmitter and receiver for Relay STA and non-AP STA(s) are set contrary to DL.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Regarding the sounding PPDU used in UL sounding, we need to discuss the ways how to define it.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/>
              <a:t>As an example, we can consider the PPDU format such as TB ranging NDP defined in 11az.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Regarding the feedback, we need further consideration to apply the various UL transmission schemes into the Relay operation. </a:t>
            </a:r>
          </a:p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3064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800" b="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A-MPDU</a:t>
            </a:r>
            <a:endParaRPr lang="zh-CN" altLang="en-US" b="0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076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CBB3FA0-64AB-CBF2-0436-7F7AE90E6370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June 2024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June 2024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June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June 2024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June 2024</a:t>
            </a:r>
            <a:endParaRPr lang="en-GB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June 2024</a:t>
            </a:r>
            <a:endParaRPr lang="en-GB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June 2024</a:t>
            </a:r>
            <a:endParaRPr lang="en-GB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June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June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June 2024</a:t>
            </a:r>
            <a:endParaRPr lang="en-GB" altLang="zh-CN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Pei Zhou, TCL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1038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.vsdx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package" Target="../embeddings/Microsoft_Visio_Drawing1.vsdx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Visio_Drawing2.vsdx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package" Target="../embeddings/Microsoft_Visio_Drawing3.vsdx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package" Target="../embeddings/Microsoft_Visio_Drawing4.vsdx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96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Channel Sounding for UHR Relay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51064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2024/0</a:t>
            </a:r>
            <a:r>
              <a:rPr lang="en-US" altLang="zh-CN" sz="2000" b="0" dirty="0"/>
              <a:t>6</a:t>
            </a:r>
            <a:r>
              <a:rPr lang="en-GB" sz="2000" b="0" dirty="0"/>
              <a:t>/</a:t>
            </a:r>
            <a:r>
              <a:rPr lang="en-US" altLang="zh-CN" sz="2000" b="0" dirty="0"/>
              <a:t>18</a:t>
            </a:r>
            <a:endParaRPr lang="en-GB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Pei Zhou, TCL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14400" y="355761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6CD49339-BA4D-0012-586F-932FD4853D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23399"/>
              </p:ext>
            </p:extLst>
          </p:nvPr>
        </p:nvGraphicFramePr>
        <p:xfrm>
          <a:off x="929217" y="4023226"/>
          <a:ext cx="10348385" cy="1691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983">
                  <a:extLst>
                    <a:ext uri="{9D8B030D-6E8A-4147-A177-3AD203B41FA5}">
                      <a16:colId xmlns:a16="http://schemas.microsoft.com/office/drawing/2014/main" val="2374419526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77658504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77375992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197788107"/>
                    </a:ext>
                  </a:extLst>
                </a:gridCol>
                <a:gridCol w="2209802">
                  <a:extLst>
                    <a:ext uri="{9D8B030D-6E8A-4147-A177-3AD203B41FA5}">
                      <a16:colId xmlns:a16="http://schemas.microsoft.com/office/drawing/2014/main" val="19038466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Name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Affiliations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Address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Phone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Email</a:t>
                      </a:r>
                      <a:endParaRPr lang="zh-CN" alt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2743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Pei Zhou</a:t>
                      </a:r>
                      <a:endParaRPr lang="zh-CN" altLang="en-US" sz="16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TCL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Building G1, TCL International-E City, Shenzhen, Guangdong, China.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zhoupei36@gmail.com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1527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err="1"/>
                        <a:t>Yuxin</a:t>
                      </a:r>
                      <a:r>
                        <a:rPr lang="en-US" altLang="zh-CN" sz="1600" dirty="0"/>
                        <a:t> Lu</a:t>
                      </a:r>
                      <a:endParaRPr lang="zh-CN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r>
                        <a:rPr lang="en-US" altLang="zh-CN" sz="1600" dirty="0"/>
                        <a:t>TCL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538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err="1"/>
                        <a:t>Zhanjing</a:t>
                      </a:r>
                      <a:r>
                        <a:rPr lang="en-US" altLang="zh-CN" sz="1600" dirty="0"/>
                        <a:t> Bao</a:t>
                      </a:r>
                      <a:endParaRPr lang="zh-CN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9922269"/>
                  </a:ext>
                </a:extLst>
              </a:tr>
            </a:tbl>
          </a:graphicData>
        </a:graphic>
      </p:graphicFrame>
      <p:sp>
        <p:nvSpPr>
          <p:cNvPr id="2" name="Rectangle 3">
            <a:extLst>
              <a:ext uri="{FF2B5EF4-FFF2-40B4-BE49-F238E27FC236}">
                <a16:creationId xmlns:a16="http://schemas.microsoft.com/office/drawing/2014/main" id="{7C87C3B3-6F44-B5A2-6784-0AAAE006F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dirty="0"/>
              <a:t>June 2024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FF51B1D-FC0C-81C0-1C23-0C2FCE62BAE5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10361084" cy="48482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2000" b="0" dirty="0"/>
              <a:t>We proposed several channel sounding methods for relay operation, mainly focus on multiple relays scenario.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AP initiated channel sounding for relay link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STA initiated channel sounding for relay link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dirty="0"/>
              <a:t>Next Step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Detailed frame formats design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1600" b="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38E2B29-891D-F526-457A-6FF69F124AEC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June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926652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49F14-3567-44A8-8B97-6B890C685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ko-KR" sz="2000" dirty="0"/>
              <a:t>Do you agree to support the following channel sounding procedure as the channel sounding method for relay operation in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AP can initiate the channel sounding between relay node and non-AP STA.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Note: The detailed channel sounding sequence and related frame formats are TBD.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Y/N/A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38B995A-0D46-7C79-38F2-A9466BB4C6F6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June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605535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49F14-3567-44A8-8B97-6B890C685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ko-KR" sz="2000" dirty="0"/>
              <a:t>Do you agree to support the following channel sounding procedure as the channel sounding method for relay operation in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Non-AP can initiate the channel sounding between itself and relay node.</a:t>
            </a:r>
          </a:p>
          <a:p>
            <a:pPr marL="0" indent="0"/>
            <a:endParaRPr lang="en-US" altLang="zh-CN" sz="2000" b="0" dirty="0"/>
          </a:p>
          <a:p>
            <a:pPr marL="0" indent="0"/>
            <a:r>
              <a:rPr lang="en-US" altLang="zh-CN" sz="2000" b="0" dirty="0"/>
              <a:t>Note: The detailed channel sounding sequence and related frame formats are TBD.</a:t>
            </a:r>
          </a:p>
          <a:p>
            <a:pPr marL="0" indent="0"/>
            <a:endParaRPr lang="en-US" altLang="zh-CN" sz="2000" b="0" dirty="0"/>
          </a:p>
          <a:p>
            <a:pPr marL="0" indent="0"/>
            <a:r>
              <a:rPr lang="en-US" altLang="zh-CN" sz="2000" b="0" dirty="0"/>
              <a:t>Y/N/A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38B995A-0D46-7C79-38F2-A9466BB4C6F6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June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4124109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4C9FF-B52B-4E51-9082-AA9F1ADD2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1CA59-ED8D-40DE-8F44-ADB6C805F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b="0" dirty="0"/>
              <a:t>[1] 11-23-0480-03-0uhr-uhr-proposed-par </a:t>
            </a:r>
          </a:p>
          <a:p>
            <a:pPr marL="0" indent="0"/>
            <a:r>
              <a:rPr lang="en-US" sz="1800" b="0" dirty="0">
                <a:solidFill>
                  <a:schemeClr val="tx1"/>
                </a:solidFill>
              </a:rPr>
              <a:t>[2] </a:t>
            </a:r>
            <a:r>
              <a:rPr lang="en-US" altLang="zh-CN" sz="1800" b="0" dirty="0">
                <a:solidFill>
                  <a:schemeClr val="tx1"/>
                </a:solidFill>
              </a:rPr>
              <a:t>11-23-1138-01-0uhr-features-to-consider-for-efficient-relay-operation</a:t>
            </a:r>
          </a:p>
          <a:p>
            <a:pPr marL="0" indent="0"/>
            <a:r>
              <a:rPr lang="en-US" altLang="zh-CN" sz="1800" b="0" dirty="0">
                <a:solidFill>
                  <a:schemeClr val="tx1"/>
                </a:solidFill>
              </a:rPr>
              <a:t>[3] </a:t>
            </a:r>
            <a:r>
              <a:rPr lang="en-US" sz="1800" b="0" dirty="0">
                <a:solidFill>
                  <a:schemeClr val="tx1"/>
                </a:solidFill>
              </a:rPr>
              <a:t>11-23-1840-02-00bn-relay-for-11bn</a:t>
            </a:r>
          </a:p>
          <a:p>
            <a:pPr marL="0" indent="0"/>
            <a:r>
              <a:rPr lang="en-US" sz="1800" b="0" dirty="0">
                <a:solidFill>
                  <a:schemeClr val="tx1"/>
                </a:solidFill>
              </a:rPr>
              <a:t>[4] 11-24-0650-01-00bn-a-case-for-opportunistic-relaying</a:t>
            </a:r>
          </a:p>
          <a:p>
            <a:pPr marL="0" indent="0"/>
            <a:r>
              <a:rPr lang="en-US" sz="1800" b="0" dirty="0"/>
              <a:t>[5] 11-23-1146-01-0uhr-relaying-for-low-latency-traffic-in-uhr</a:t>
            </a:r>
          </a:p>
          <a:p>
            <a:pPr marL="0" indent="0"/>
            <a:r>
              <a:rPr lang="en-US" sz="1800" b="0" dirty="0"/>
              <a:t>[6] 11-23-1175-00-0uhr-uhr-relay-follow-up</a:t>
            </a:r>
          </a:p>
          <a:p>
            <a:pPr marL="0" indent="0"/>
            <a:r>
              <a:rPr lang="en-US" sz="1800" b="0" dirty="0"/>
              <a:t>[7] 11-23-1969-00-00bn-consideration-on-uhr-relay-architecture</a:t>
            </a:r>
          </a:p>
          <a:p>
            <a:pPr marL="0" indent="0"/>
            <a:r>
              <a:rPr lang="en-US" sz="1800" b="0" dirty="0"/>
              <a:t>[8] 11-23-1948-00-00bn-txop-sharing-based-ul-relaying</a:t>
            </a:r>
          </a:p>
          <a:p>
            <a:pPr marL="0" indent="0"/>
            <a:r>
              <a:rPr lang="en-US" sz="1800" b="0" dirty="0"/>
              <a:t>[9] 11-24-0385-01-00bn-discussion-on-11bn-relay-operation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ED8A00-77D4-4C60-BD61-51C0D2503B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A26B2-4CFD-473E-BF98-A87F4F7698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DD7120E-099C-5EDC-DBC5-D7CAA37B9AF8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June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408415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B7C1A-FF2A-47FA-AEDD-1D4DA6738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5580F-909B-485C-BC16-2B48B53EC4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848224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dirty="0">
                <a:ea typeface="Microsoft YaHei Light" panose="020B0502040204020203" pitchFamily="34" charset="-122"/>
                <a:cs typeface="+mn-cs"/>
              </a:rPr>
              <a:t>As stated in the UHR PAR [1], Rate-vs-Range throughput improvement is the first essential scope of IEEE 802.11bn.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dirty="0">
                <a:ea typeface="Microsoft YaHei Light" panose="020B0502040204020203" pitchFamily="34" charset="-122"/>
                <a:cs typeface="+mn-cs"/>
              </a:rPr>
              <a:t>There are a lot of contributions [2] - [9] discussed how to use relay in IEEE 802.11bn. Most of them are focus on relay operation/transmission.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dirty="0">
                <a:ea typeface="Microsoft YaHei Light" panose="020B0502040204020203" pitchFamily="34" charset="-122"/>
                <a:cs typeface="+mn-cs"/>
              </a:rPr>
              <a:t>Contributions [2] and [3] proposed the DL sounding and UL sounding for the relay link, mainly focus on single relay case.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dirty="0">
                <a:ea typeface="Microsoft YaHei Light" panose="020B0502040204020203" pitchFamily="34" charset="-122"/>
                <a:cs typeface="+mn-cs"/>
              </a:rPr>
              <a:t>Contribution [4] proposed the concept of opportunistic relaying. There may be multiple relay candidate STAs in a BSS. 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ea typeface="Microsoft YaHei Light" panose="020B0502040204020203" pitchFamily="34" charset="-122"/>
                <a:cs typeface="+mn-cs"/>
              </a:rPr>
              <a:t>Non-AP STAs that can act as a relay b/w the AP and End STA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ea typeface="Microsoft YaHei Light" panose="020B0502040204020203" pitchFamily="34" charset="-122"/>
                <a:cs typeface="+mn-cs"/>
              </a:rPr>
              <a:t>E.g. other mobile devices owned by user and family, laptops, appliances in the house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zh-CN" dirty="0">
              <a:ea typeface="Microsoft YaHei Light" panose="020B0502040204020203" pitchFamily="34" charset="-122"/>
              <a:cs typeface="+mn-cs"/>
            </a:endParaRP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dirty="0">
                <a:ea typeface="Microsoft YaHei Light" panose="020B0502040204020203" pitchFamily="34" charset="-122"/>
                <a:cs typeface="+mn-cs"/>
              </a:rPr>
              <a:t>In this contribution, we discuss some possible channel sounding sequences for relay link, including multiple relays case.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5479A4-9893-4B45-909E-2C4318B7E4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A09E1-BD9B-4EE5-A76B-8E465C6F28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026998C-275A-6BF3-E132-71A29A365626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June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163543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50761-9A9D-5C16-5D50-DC80C4843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[2] and [3]: Channel information between Relay STA and non-AP STA(s)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46011A-D7F5-1126-9304-6B53940B1F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18BB68-090D-2D34-C9B8-C39C51603C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B7F278D-2509-AA48-7F9B-21FCF5D9B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848224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800" dirty="0">
                <a:ea typeface="Microsoft YaHei Light" panose="020B0502040204020203" pitchFamily="34" charset="-122"/>
                <a:cs typeface="+mn-cs"/>
              </a:rPr>
              <a:t>To provide the improved QoS (i.e., reliability and throughput) in relay operation, the channel information between Relay STA and non-AP STA(s) should be measured. [2] [3] 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800" b="1" dirty="0">
                <a:ea typeface="Microsoft YaHei Light" panose="020B0502040204020203" pitchFamily="34" charset="-122"/>
                <a:cs typeface="+mn-cs"/>
              </a:rPr>
              <a:t>DL sounding for the relay link 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zh-CN" sz="1800" b="1" dirty="0">
              <a:ea typeface="Microsoft YaHei Light" panose="020B0502040204020203" pitchFamily="34" charset="-122"/>
              <a:cs typeface="+mn-cs"/>
            </a:endParaRP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zh-CN" sz="1800" b="1" dirty="0">
              <a:ea typeface="Microsoft YaHei Light" panose="020B0502040204020203" pitchFamily="34" charset="-122"/>
              <a:cs typeface="+mn-cs"/>
            </a:endParaRP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zh-CN" sz="1800" b="1" dirty="0">
              <a:ea typeface="Microsoft YaHei Light" panose="020B0502040204020203" pitchFamily="34" charset="-122"/>
              <a:cs typeface="+mn-cs"/>
            </a:endParaRP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zh-CN" sz="1800" b="1" dirty="0">
              <a:ea typeface="Microsoft YaHei Light" panose="020B0502040204020203" pitchFamily="34" charset="-122"/>
              <a:cs typeface="+mn-cs"/>
            </a:endParaRP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zh-CN" sz="1800" b="1" dirty="0">
              <a:ea typeface="Microsoft YaHei Light" panose="020B0502040204020203" pitchFamily="34" charset="-122"/>
              <a:cs typeface="+mn-cs"/>
            </a:endParaRP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ko-KR" sz="1800" b="1" dirty="0">
                <a:ea typeface="Microsoft YaHei Light" panose="020B0502040204020203" pitchFamily="34" charset="-122"/>
                <a:cs typeface="+mn-cs"/>
              </a:rPr>
              <a:t>UL sounding for the relay link 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zh-CN" sz="1800" b="1" dirty="0">
              <a:ea typeface="Microsoft YaHei Light" panose="020B0502040204020203" pitchFamily="34" charset="-122"/>
              <a:cs typeface="+mn-cs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1985D43-E9EE-1EC8-FAC3-1AB984FC5B0A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June 2024</a:t>
            </a:r>
            <a:endParaRPr lang="en-GB" altLang="zh-CN" dirty="0"/>
          </a:p>
        </p:txBody>
      </p:sp>
      <p:pic>
        <p:nvPicPr>
          <p:cNvPr id="30" name="图片 29">
            <a:extLst>
              <a:ext uri="{FF2B5EF4-FFF2-40B4-BE49-F238E27FC236}">
                <a16:creationId xmlns:a16="http://schemas.microsoft.com/office/drawing/2014/main" id="{368164AB-F7BC-EC4A-8685-5AB5DDC664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3901" y="2684743"/>
            <a:ext cx="7742083" cy="1488513"/>
          </a:xfrm>
          <a:prstGeom prst="rect">
            <a:avLst/>
          </a:prstGeom>
        </p:spPr>
      </p:pic>
      <p:pic>
        <p:nvPicPr>
          <p:cNvPr id="32" name="图片 31">
            <a:extLst>
              <a:ext uri="{FF2B5EF4-FFF2-40B4-BE49-F238E27FC236}">
                <a16:creationId xmlns:a16="http://schemas.microsoft.com/office/drawing/2014/main" id="{239A5BED-1E1B-C34F-ACB5-0541FCED1F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0482" y="4822480"/>
            <a:ext cx="7757890" cy="1488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535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FD9746D1-3706-A7D7-399A-84667F3682C8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10361084" cy="4799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buFont typeface="Wingdings" panose="05000000000000000000" pitchFamily="2" charset="2"/>
              <a:buChar char="l"/>
            </a:pPr>
            <a:r>
              <a:rPr lang="en-US" altLang="zh-CN" sz="1800" b="0" dirty="0"/>
              <a:t>The scenario in [2] and [3] is that, there is only one Relay STA. Some STAs (e.g., BSS edge) need to use this Relay STA to communicate with AP.</a:t>
            </a:r>
          </a:p>
          <a:p>
            <a:pPr algn="just">
              <a:buFont typeface="Wingdings" panose="05000000000000000000" pitchFamily="2" charset="2"/>
              <a:buChar char="l"/>
            </a:pPr>
            <a:r>
              <a:rPr lang="en-US" altLang="zh-CN" sz="1800" b="0" dirty="0">
                <a:ea typeface="Microsoft YaHei Light" panose="020B0502040204020203" pitchFamily="34" charset="-122"/>
              </a:rPr>
              <a:t>However, there may be more than one Relay</a:t>
            </a:r>
            <a:r>
              <a:rPr lang="zh-CN" altLang="en-US" sz="1800" b="0" dirty="0">
                <a:ea typeface="Microsoft YaHei Light" panose="020B0502040204020203" pitchFamily="34" charset="-122"/>
              </a:rPr>
              <a:t> </a:t>
            </a:r>
            <a:r>
              <a:rPr lang="en-US" altLang="zh-CN" sz="1800" b="0" dirty="0">
                <a:ea typeface="Microsoft YaHei Light" panose="020B0502040204020203" pitchFamily="34" charset="-122"/>
              </a:rPr>
              <a:t>(capable) STA</a:t>
            </a:r>
            <a:r>
              <a:rPr lang="zh-CN" altLang="en-US" sz="1800" b="0" dirty="0">
                <a:ea typeface="Microsoft YaHei Light" panose="020B0502040204020203" pitchFamily="34" charset="-122"/>
              </a:rPr>
              <a:t> </a:t>
            </a:r>
            <a:r>
              <a:rPr lang="en-US" altLang="zh-CN" sz="1800" b="0" dirty="0">
                <a:ea typeface="Microsoft YaHei Light" panose="020B0502040204020203" pitchFamily="34" charset="-122"/>
              </a:rPr>
              <a:t>in a BSS [4]. </a:t>
            </a:r>
            <a:r>
              <a:rPr lang="en-US" altLang="zh-CN" sz="1800" b="0" dirty="0"/>
              <a:t>(BSS edge) </a:t>
            </a:r>
            <a:r>
              <a:rPr lang="en-US" altLang="zh-CN" sz="1800" b="0" dirty="0">
                <a:ea typeface="Microsoft YaHei Light" panose="020B0502040204020203" pitchFamily="34" charset="-122"/>
              </a:rPr>
              <a:t>STAs may be served by different Relay STAs depends on the distance (location) or channel condition.</a:t>
            </a:r>
          </a:p>
          <a:p>
            <a:pPr marL="742950" lvl="2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ea typeface="Microsoft YaHei Light" panose="020B0502040204020203" pitchFamily="34" charset="-122"/>
              </a:rPr>
              <a:t>Thus, the channel information (e.g., CSI, RSSI) between STA and different Relay STAs (also, between AP and Relay STA) needs to be measured. Then, the optimal (or a suitable) Relay STA can be selected for each STA.</a:t>
            </a:r>
            <a:endParaRPr lang="en-US" altLang="zh-CN" sz="1600" b="0" dirty="0">
              <a:ea typeface="Microsoft YaHei Light" panose="020B0502040204020203" pitchFamily="34" charset="-122"/>
            </a:endParaRPr>
          </a:p>
          <a:p>
            <a:pPr algn="just">
              <a:buFont typeface="Wingdings" panose="05000000000000000000" pitchFamily="2" charset="2"/>
              <a:buChar char="l"/>
            </a:pPr>
            <a:r>
              <a:rPr lang="en-US" altLang="zh-CN" sz="1800" b="0" dirty="0">
                <a:ea typeface="Microsoft YaHei Light" panose="020B0502040204020203" pitchFamily="34" charset="-122"/>
              </a:rPr>
              <a:t>A</a:t>
            </a:r>
            <a:r>
              <a:rPr lang="zh-CN" altLang="en-US" sz="1800" b="0" dirty="0">
                <a:ea typeface="Microsoft YaHei Light" panose="020B0502040204020203" pitchFamily="34" charset="-122"/>
              </a:rPr>
              <a:t> </a:t>
            </a:r>
            <a:r>
              <a:rPr lang="en-US" altLang="zh-CN" sz="1800" b="0" dirty="0">
                <a:ea typeface="Microsoft YaHei Light" panose="020B0502040204020203" pitchFamily="34" charset="-122"/>
              </a:rPr>
              <a:t>straightforward way to extend the sounding method proposed in [2] and [3] to multiple relay STAs </a:t>
            </a:r>
            <a:r>
              <a:rPr lang="en-US" altLang="zh-CN" sz="1800" b="0" dirty="0"/>
              <a:t>scenario is that: AP does the proposed sounding sequence multiple times, as shown below.</a:t>
            </a:r>
          </a:p>
          <a:p>
            <a:pPr marL="742950" lvl="2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sz="1600" dirty="0">
              <a:ea typeface="Microsoft YaHei Light" panose="020B0502040204020203" pitchFamily="34" charset="-122"/>
            </a:endParaRPr>
          </a:p>
          <a:p>
            <a:pPr marL="742950" lvl="2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sz="1600" dirty="0">
              <a:ea typeface="Microsoft YaHei Light" panose="020B0502040204020203" pitchFamily="34" charset="-122"/>
            </a:endParaRPr>
          </a:p>
          <a:p>
            <a:pPr marL="742950" lvl="2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sz="1600" dirty="0">
              <a:ea typeface="Microsoft YaHei Light" panose="020B0502040204020203" pitchFamily="34" charset="-122"/>
            </a:endParaRPr>
          </a:p>
          <a:p>
            <a:pPr marL="742950" lvl="2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sz="1600" dirty="0">
              <a:ea typeface="Microsoft YaHei Light" panose="020B0502040204020203" pitchFamily="34" charset="-122"/>
            </a:endParaRPr>
          </a:p>
          <a:p>
            <a:pPr marL="742950" lvl="2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sz="1600" dirty="0">
              <a:ea typeface="Microsoft YaHei Light" panose="020B0502040204020203" pitchFamily="34" charset="-122"/>
            </a:endParaRPr>
          </a:p>
          <a:p>
            <a:pPr marL="742950" lvl="2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sz="1600" dirty="0">
              <a:ea typeface="Microsoft YaHei Light" panose="020B0502040204020203" pitchFamily="34" charset="-122"/>
            </a:endParaRPr>
          </a:p>
          <a:p>
            <a:pPr marL="742950" lvl="2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ea typeface="Microsoft YaHei Light" panose="020B0502040204020203" pitchFamily="34" charset="-122"/>
              </a:rPr>
              <a:t>Note: Taking the DL sounding as an example (UL sounding is similar).</a:t>
            </a:r>
          </a:p>
          <a:p>
            <a:pPr algn="just">
              <a:buFont typeface="Wingdings" panose="05000000000000000000" pitchFamily="2" charset="2"/>
              <a:buChar char="l"/>
            </a:pPr>
            <a:endParaRPr lang="en-US" altLang="zh-CN" sz="1800" b="0" dirty="0">
              <a:ea typeface="Microsoft YaHei Light" panose="020B0502040204020203" pitchFamily="34" charset="-122"/>
            </a:endParaRPr>
          </a:p>
          <a:p>
            <a:pPr algn="just">
              <a:buFont typeface="Wingdings" panose="05000000000000000000" pitchFamily="2" charset="2"/>
              <a:buChar char="l"/>
            </a:pPr>
            <a:endParaRPr lang="en-US" altLang="zh-CN" sz="1800" b="0" dirty="0">
              <a:ea typeface="Microsoft YaHei Light" panose="020B0502040204020203" pitchFamily="34" charset="-122"/>
            </a:endParaRPr>
          </a:p>
          <a:p>
            <a:pPr algn="just">
              <a:buFont typeface="Wingdings" panose="05000000000000000000" pitchFamily="2" charset="2"/>
              <a:buChar char="l"/>
            </a:pPr>
            <a:endParaRPr lang="en-US" altLang="zh-CN" sz="1800" b="0" dirty="0">
              <a:ea typeface="Microsoft YaHei Light" panose="020B0502040204020203" pitchFamily="34" charset="-122"/>
            </a:endParaRPr>
          </a:p>
          <a:p>
            <a:pPr algn="just">
              <a:buFont typeface="Wingdings" panose="05000000000000000000" pitchFamily="2" charset="2"/>
              <a:buChar char="l"/>
            </a:pPr>
            <a:endParaRPr lang="en-US" altLang="zh-CN" sz="1800" b="0" dirty="0">
              <a:ea typeface="Microsoft YaHei Light" panose="020B0502040204020203" pitchFamily="34" charset="-122"/>
            </a:endParaRPr>
          </a:p>
          <a:p>
            <a:pPr algn="just">
              <a:buFont typeface="Wingdings" panose="05000000000000000000" pitchFamily="2" charset="2"/>
              <a:buChar char="l"/>
            </a:pPr>
            <a:endParaRPr lang="en-US" altLang="zh-CN" sz="1800" b="0" dirty="0">
              <a:ea typeface="Microsoft YaHei Light" panose="020B0502040204020203" pitchFamily="34" charset="-122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88CE1C5-4DE1-97C3-C21E-944BF24C15F8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June 2024</a:t>
            </a:r>
            <a:endParaRPr lang="en-GB" altLang="zh-CN" dirty="0"/>
          </a:p>
        </p:txBody>
      </p:sp>
      <p:graphicFrame>
        <p:nvGraphicFramePr>
          <p:cNvPr id="9" name="对象 8">
            <a:extLst>
              <a:ext uri="{FF2B5EF4-FFF2-40B4-BE49-F238E27FC236}">
                <a16:creationId xmlns:a16="http://schemas.microsoft.com/office/drawing/2014/main" id="{96D7B63D-0BB2-2225-195A-91543D68136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1013355"/>
              </p:ext>
            </p:extLst>
          </p:nvPr>
        </p:nvGraphicFramePr>
        <p:xfrm>
          <a:off x="2124871" y="3932786"/>
          <a:ext cx="7940144" cy="2376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8969051" imgH="2705363" progId="Visio.Drawing.15">
                  <p:embed/>
                </p:oleObj>
              </mc:Choice>
              <mc:Fallback>
                <p:oleObj name="Visio" r:id="rId3" imgW="8969051" imgH="2705363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871" y="3932786"/>
                        <a:ext cx="7940144" cy="23764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96108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Motivations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FF51B1D-FC0C-81C0-1C23-0C2FCE62BAE5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10361084" cy="48482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2000" b="0" dirty="0"/>
              <a:t>The sounding methods in previous slides have the following drawbacks:</a:t>
            </a:r>
          </a:p>
          <a:p>
            <a:pPr marL="857250" lvl="1" indent="-457200">
              <a:buAutoNum type="arabicParenR"/>
            </a:pPr>
            <a:r>
              <a:rPr lang="en-US" altLang="zh-CN" sz="1800" b="0" dirty="0"/>
              <a:t>The sounding sequence/signaling of multiple relay STAs scenario </a:t>
            </a:r>
            <a:r>
              <a:rPr lang="en-US" altLang="zh-CN" sz="1800" dirty="0"/>
              <a:t>is </a:t>
            </a:r>
            <a:r>
              <a:rPr lang="en-US" altLang="zh-CN" sz="1800" b="0" dirty="0"/>
              <a:t>time consuming.</a:t>
            </a:r>
          </a:p>
          <a:p>
            <a:pPr marL="857250" lvl="1" indent="-457200">
              <a:buAutoNum type="arabicParenR"/>
            </a:pPr>
            <a:r>
              <a:rPr lang="en-US" altLang="zh-CN" sz="1800" b="0" dirty="0"/>
              <a:t>Lack of the sounding procedure initiated by non-AP STA.</a:t>
            </a:r>
          </a:p>
          <a:p>
            <a:pPr marL="400050" lvl="1" indent="0"/>
            <a:r>
              <a:rPr lang="en-US" altLang="zh-CN" sz="1800" dirty="0"/>
              <a:t>Note:</a:t>
            </a:r>
            <a:r>
              <a:rPr lang="zh-CN" altLang="en-US" sz="1800" dirty="0"/>
              <a:t> </a:t>
            </a:r>
            <a:r>
              <a:rPr lang="en-US" altLang="zh-CN" sz="1800" dirty="0"/>
              <a:t>There</a:t>
            </a:r>
            <a:r>
              <a:rPr lang="zh-CN" altLang="en-US" sz="1800" dirty="0"/>
              <a:t> </a:t>
            </a:r>
            <a:r>
              <a:rPr lang="en-US" altLang="zh-CN" sz="1800" dirty="0"/>
              <a:t>is</a:t>
            </a:r>
            <a:r>
              <a:rPr lang="zh-CN" altLang="en-US" sz="1800" dirty="0"/>
              <a:t> </a:t>
            </a:r>
            <a:r>
              <a:rPr lang="en-US" altLang="zh-CN" sz="1800" dirty="0"/>
              <a:t>the</a:t>
            </a:r>
            <a:r>
              <a:rPr lang="zh-CN" altLang="en-US" sz="1800" dirty="0"/>
              <a:t> </a:t>
            </a:r>
            <a:r>
              <a:rPr lang="en-US" altLang="zh-CN" sz="1800" dirty="0"/>
              <a:t>case</a:t>
            </a:r>
            <a:r>
              <a:rPr lang="zh-CN" altLang="en-US" sz="1800" dirty="0"/>
              <a:t> </a:t>
            </a:r>
            <a:r>
              <a:rPr lang="en-US" altLang="zh-CN" sz="1800" dirty="0"/>
              <a:t>that</a:t>
            </a:r>
            <a:r>
              <a:rPr lang="zh-CN" altLang="en-US" sz="1800" dirty="0"/>
              <a:t> </a:t>
            </a:r>
            <a:r>
              <a:rPr lang="en-US" altLang="zh-CN" sz="1800" dirty="0"/>
              <a:t>non-AP</a:t>
            </a:r>
            <a:r>
              <a:rPr lang="zh-CN" altLang="en-US" sz="1800" dirty="0"/>
              <a:t> </a:t>
            </a:r>
            <a:r>
              <a:rPr lang="en-US" altLang="zh-CN" sz="1800" dirty="0"/>
              <a:t>STA finds/determines the quality of direct link (i.e., between itself and associated AP) is poor. Then, non-AP STA may initiate channel sounding of the relay link(s) and use the optimal relay STA to improve the “Rate-vs-Range” throughput.</a:t>
            </a:r>
          </a:p>
          <a:p>
            <a:pPr marL="400050" lvl="1" indent="0"/>
            <a:endParaRPr lang="en-US" altLang="zh-CN" sz="1600" b="0" dirty="0"/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dirty="0"/>
              <a:t>Therefore, we propose the following additional sounding methods for relay operation.</a:t>
            </a:r>
          </a:p>
          <a:p>
            <a:pPr marL="742950" lvl="2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ea typeface="Microsoft YaHei Light" panose="020B0502040204020203" pitchFamily="34" charset="-122"/>
              </a:rPr>
              <a:t>AP initiated parallel sounding (in multiple Relay STAs scenario)</a:t>
            </a:r>
          </a:p>
          <a:p>
            <a:pPr marL="742950" lvl="2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ea typeface="Microsoft YaHei Light" panose="020B0502040204020203" pitchFamily="34" charset="-122"/>
              </a:rPr>
              <a:t>Non-AP STA initiated sounding 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38E2B29-891D-F526-457A-6FF69F124AEC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June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4098218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initiated parallel sounding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FF51B1D-FC0C-81C0-1C23-0C2FCE62BAE5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10361084" cy="48482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/>
              <a:t>AP initiated parallel sounding in multiple Relay STAs scenario (Similar to .11bf TF sounding phase - SR2SR variant)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38E2B29-891D-F526-457A-6FF69F124AEC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June 2024</a:t>
            </a:r>
            <a:endParaRPr lang="en-GB" altLang="zh-CN" dirty="0"/>
          </a:p>
        </p:txBody>
      </p:sp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id="{CC2E28BB-EAE3-8CE9-9BA0-47A8D6B1DCC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624287"/>
              </p:ext>
            </p:extLst>
          </p:nvPr>
        </p:nvGraphicFramePr>
        <p:xfrm>
          <a:off x="6498167" y="2031009"/>
          <a:ext cx="5539846" cy="38055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5120640" imgH="3528323" progId="Visio.Drawing.15">
                  <p:embed/>
                </p:oleObj>
              </mc:Choice>
              <mc:Fallback>
                <p:oleObj name="Visio" r:id="rId2" imgW="5120640" imgH="3528323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8167" y="2031009"/>
                        <a:ext cx="5539846" cy="38055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文本框 8">
            <a:extLst>
              <a:ext uri="{FF2B5EF4-FFF2-40B4-BE49-F238E27FC236}">
                <a16:creationId xmlns:a16="http://schemas.microsoft.com/office/drawing/2014/main" id="{728F6EBD-957C-9EC3-3C0E-65D3F5F6D865}"/>
              </a:ext>
            </a:extLst>
          </p:cNvPr>
          <p:cNvSpPr txBox="1"/>
          <p:nvPr/>
        </p:nvSpPr>
        <p:spPr>
          <a:xfrm>
            <a:off x="929217" y="2560788"/>
            <a:ext cx="5690852" cy="3185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1600" b="1" dirty="0">
                <a:solidFill>
                  <a:schemeClr val="tx1"/>
                </a:solidFill>
              </a:rPr>
              <a:t>Option 1: AP collects Measurement Report directly</a:t>
            </a:r>
            <a:endParaRPr lang="en-US" altLang="zh-CN" sz="1600" b="1" dirty="0">
              <a:solidFill>
                <a:schemeClr val="tx1"/>
              </a:solidFill>
              <a:ea typeface="Microsoft YaHei Light" panose="020B0502040204020203" pitchFamily="34" charset="-122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b="1" dirty="0">
                <a:solidFill>
                  <a:schemeClr val="tx1"/>
                </a:solidFill>
                <a:ea typeface="Microsoft YaHei Light" panose="020B0502040204020203" pitchFamily="34" charset="-122"/>
              </a:rPr>
              <a:t>Step 1: 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AP sends Trigger frame to Relay STAs and the target STA 3 to initiate the sounding of relay links.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b="1" dirty="0">
                <a:solidFill>
                  <a:schemeClr val="tx1"/>
                </a:solidFill>
                <a:ea typeface="Microsoft YaHei Light" panose="020B0502040204020203" pitchFamily="34" charset="-122"/>
              </a:rPr>
              <a:t>Step 2: 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The intended Relay STAs send sounding PPDUs simultaneously.</a:t>
            </a:r>
          </a:p>
          <a:p>
            <a:pPr marL="10287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STA 3 measures the Sounding PPDUs to obtain the CSI of second hop (between STA 3 and Relay STAs).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b="1" dirty="0">
                <a:solidFill>
                  <a:schemeClr val="tx1"/>
                </a:solidFill>
                <a:ea typeface="Microsoft YaHei Light" panose="020B0502040204020203" pitchFamily="34" charset="-122"/>
              </a:rPr>
              <a:t>Step 3: 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AP may send Report Request to STA 3 to get the measurement report of the second hop.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b="1" dirty="0">
                <a:solidFill>
                  <a:schemeClr val="tx1"/>
                </a:solidFill>
                <a:ea typeface="Microsoft YaHei Light" panose="020B0502040204020203" pitchFamily="34" charset="-122"/>
              </a:rPr>
              <a:t>Step 4: 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STA 3 reports the measurement report to AP (either solicited by </a:t>
            </a:r>
            <a:r>
              <a:rPr lang="en-US" altLang="zh-CN" sz="1600" b="1" dirty="0">
                <a:solidFill>
                  <a:schemeClr val="tx1"/>
                </a:solidFill>
                <a:ea typeface="Microsoft YaHei Light" panose="020B0502040204020203" pitchFamily="34" charset="-122"/>
              </a:rPr>
              <a:t>Step 3 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or unsolicited).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B36E7425-30EB-BD88-EB91-FC365A508BF6}"/>
              </a:ext>
            </a:extLst>
          </p:cNvPr>
          <p:cNvSpPr txBox="1"/>
          <p:nvPr/>
        </p:nvSpPr>
        <p:spPr>
          <a:xfrm>
            <a:off x="908050" y="5888199"/>
            <a:ext cx="1047538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Note: If </a:t>
            </a:r>
            <a:r>
              <a:rPr lang="en-US" altLang="zh-CN" sz="1600" b="1" dirty="0">
                <a:solidFill>
                  <a:schemeClr val="tx1"/>
                </a:solidFill>
              </a:rPr>
              <a:t>Step 3</a:t>
            </a:r>
            <a:r>
              <a:rPr lang="en-US" altLang="zh-CN" sz="1600" dirty="0">
                <a:solidFill>
                  <a:schemeClr val="tx1"/>
                </a:solidFill>
              </a:rPr>
              <a:t> and </a:t>
            </a:r>
            <a:r>
              <a:rPr lang="en-US" altLang="zh-CN" sz="1600" b="1" dirty="0">
                <a:solidFill>
                  <a:schemeClr val="tx1"/>
                </a:solidFill>
              </a:rPr>
              <a:t>Step 4 </a:t>
            </a:r>
            <a:r>
              <a:rPr lang="en-US" altLang="zh-CN" sz="1600" dirty="0">
                <a:solidFill>
                  <a:schemeClr val="tx1"/>
                </a:solidFill>
              </a:rPr>
              <a:t>are executed, AP could select a suitable (or the optimal) Relay STA for the intended STA 3 based on the quality of second hop.</a:t>
            </a:r>
          </a:p>
        </p:txBody>
      </p:sp>
    </p:spTree>
    <p:extLst>
      <p:ext uri="{BB962C8B-B14F-4D97-AF65-F5344CB8AC3E}">
        <p14:creationId xmlns:p14="http://schemas.microsoft.com/office/powerpoint/2010/main" val="2228268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initiated parallel sounding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FF51B1D-FC0C-81C0-1C23-0C2FCE62BAE5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10361084" cy="48482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/>
              <a:t>AP initiated parallel sounding in multiple Relay STAs scenario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38E2B29-891D-F526-457A-6FF69F124AEC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June 2024</a:t>
            </a:r>
            <a:endParaRPr lang="en-GB" altLang="zh-CN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728F6EBD-957C-9EC3-3C0E-65D3F5F6D865}"/>
              </a:ext>
            </a:extLst>
          </p:cNvPr>
          <p:cNvSpPr txBox="1"/>
          <p:nvPr/>
        </p:nvSpPr>
        <p:spPr>
          <a:xfrm>
            <a:off x="938548" y="2271268"/>
            <a:ext cx="5233652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1600" b="1" dirty="0">
                <a:solidFill>
                  <a:schemeClr val="tx1"/>
                </a:solidFill>
              </a:rPr>
              <a:t>Option 2: AP collects Measurement Report via Relay STA</a:t>
            </a:r>
            <a:endParaRPr lang="en-US" altLang="zh-CN" sz="1600" b="1" dirty="0">
              <a:solidFill>
                <a:schemeClr val="tx1"/>
              </a:solidFill>
              <a:ea typeface="Microsoft YaHei Light" panose="020B0502040204020203" pitchFamily="34" charset="-122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b="1" dirty="0">
                <a:solidFill>
                  <a:schemeClr val="tx1"/>
                </a:solidFill>
                <a:ea typeface="Microsoft YaHei Light" panose="020B0502040204020203" pitchFamily="34" charset="-122"/>
              </a:rPr>
              <a:t>Step 1:</a:t>
            </a:r>
            <a:r>
              <a:rPr lang="zh-CN" altLang="en-US" sz="1600" b="1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Same</a:t>
            </a:r>
            <a:r>
              <a:rPr lang="zh-CN" altLang="en-US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as</a:t>
            </a:r>
            <a:r>
              <a:rPr lang="zh-CN" altLang="en-US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600" b="1" dirty="0">
                <a:solidFill>
                  <a:schemeClr val="tx1"/>
                </a:solidFill>
                <a:ea typeface="Microsoft YaHei Light" panose="020B0502040204020203" pitchFamily="34" charset="-122"/>
              </a:rPr>
              <a:t>Option</a:t>
            </a:r>
            <a:r>
              <a:rPr lang="zh-CN" altLang="en-US" sz="1600" b="1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600" b="1" dirty="0">
                <a:solidFill>
                  <a:schemeClr val="tx1"/>
                </a:solidFill>
                <a:ea typeface="Microsoft YaHei Light" panose="020B0502040204020203" pitchFamily="34" charset="-122"/>
              </a:rPr>
              <a:t>1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b="1" dirty="0">
                <a:solidFill>
                  <a:schemeClr val="tx1"/>
                </a:solidFill>
                <a:ea typeface="Microsoft YaHei Light" panose="020B0502040204020203" pitchFamily="34" charset="-122"/>
              </a:rPr>
              <a:t>Step 2: 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Same</a:t>
            </a:r>
            <a:r>
              <a:rPr lang="zh-CN" altLang="en-US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as</a:t>
            </a:r>
            <a:r>
              <a:rPr lang="zh-CN" altLang="en-US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600" b="1" dirty="0">
                <a:solidFill>
                  <a:schemeClr val="tx1"/>
                </a:solidFill>
                <a:ea typeface="Microsoft YaHei Light" panose="020B0502040204020203" pitchFamily="34" charset="-122"/>
              </a:rPr>
              <a:t>Option</a:t>
            </a:r>
            <a:r>
              <a:rPr lang="zh-CN" altLang="en-US" sz="1600" b="1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600" b="1" dirty="0">
                <a:solidFill>
                  <a:schemeClr val="tx1"/>
                </a:solidFill>
                <a:ea typeface="Microsoft YaHei Light" panose="020B0502040204020203" pitchFamily="34" charset="-122"/>
              </a:rPr>
              <a:t>1</a:t>
            </a:r>
          </a:p>
          <a:p>
            <a:pPr marL="57150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But, AP could measure RSSI of Sounding PPDUs.</a:t>
            </a:r>
          </a:p>
          <a:p>
            <a:pPr marL="57150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Then, AP selects a suitable (optimal) Relay STA (e.g., Relay 1 with highest RSSI value) to collect Measurement Report.</a:t>
            </a:r>
            <a:endParaRPr lang="en-US" altLang="zh-CN" sz="1400" b="1" dirty="0">
              <a:solidFill>
                <a:schemeClr val="tx1"/>
              </a:solidFill>
              <a:ea typeface="Microsoft YaHei Light" panose="020B0502040204020203" pitchFamily="34" charset="-122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b="1" dirty="0">
                <a:solidFill>
                  <a:schemeClr val="tx1"/>
                </a:solidFill>
                <a:ea typeface="Microsoft YaHei Light" panose="020B0502040204020203" pitchFamily="34" charset="-122"/>
              </a:rPr>
              <a:t>Step 3: 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AP sends Report Request to Relay 1 to request the Measurement Report of the second hop.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b="1" dirty="0">
                <a:solidFill>
                  <a:schemeClr val="tx1"/>
                </a:solidFill>
                <a:ea typeface="Microsoft YaHei Light" panose="020B0502040204020203" pitchFamily="34" charset="-122"/>
              </a:rPr>
              <a:t>Step 4: 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Relay 1 sends the Report Request to STA 3.</a:t>
            </a:r>
            <a:endParaRPr lang="en-US" altLang="zh-CN" sz="1600" b="1" dirty="0">
              <a:solidFill>
                <a:schemeClr val="tx1"/>
              </a:solidFill>
              <a:ea typeface="Microsoft YaHei Light" panose="020B0502040204020203" pitchFamily="34" charset="-122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b="1" dirty="0">
                <a:solidFill>
                  <a:schemeClr val="tx1"/>
                </a:solidFill>
                <a:ea typeface="Microsoft YaHei Light" panose="020B0502040204020203" pitchFamily="34" charset="-122"/>
              </a:rPr>
              <a:t>Step 5: 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STA 3 reports the measurement report to Relay 1.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b="1" dirty="0">
                <a:solidFill>
                  <a:schemeClr val="tx1"/>
                </a:solidFill>
                <a:ea typeface="Microsoft YaHei Light" panose="020B0502040204020203" pitchFamily="34" charset="-122"/>
              </a:rPr>
              <a:t>Step 6: 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Relay 1 relays the Measurement Report (of the second hop) to AP.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B36E7425-30EB-BD88-EB91-FC365A508BF6}"/>
              </a:ext>
            </a:extLst>
          </p:cNvPr>
          <p:cNvSpPr txBox="1"/>
          <p:nvPr/>
        </p:nvSpPr>
        <p:spPr>
          <a:xfrm>
            <a:off x="908050" y="5888199"/>
            <a:ext cx="1047538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Note: If </a:t>
            </a:r>
            <a:r>
              <a:rPr lang="en-US" altLang="zh-CN" sz="1600" b="1" dirty="0">
                <a:solidFill>
                  <a:schemeClr val="tx1"/>
                </a:solidFill>
              </a:rPr>
              <a:t>Step 3</a:t>
            </a:r>
            <a:r>
              <a:rPr lang="en-US" altLang="zh-CN" sz="1600" dirty="0">
                <a:solidFill>
                  <a:schemeClr val="tx1"/>
                </a:solidFill>
              </a:rPr>
              <a:t> to </a:t>
            </a:r>
            <a:r>
              <a:rPr lang="en-US" altLang="zh-CN" sz="1600" b="1" dirty="0">
                <a:solidFill>
                  <a:schemeClr val="tx1"/>
                </a:solidFill>
              </a:rPr>
              <a:t>Step 6 </a:t>
            </a:r>
            <a:r>
              <a:rPr lang="en-US" altLang="zh-CN" sz="1600" dirty="0">
                <a:solidFill>
                  <a:schemeClr val="tx1"/>
                </a:solidFill>
              </a:rPr>
              <a:t>are executed, AP could select a suitable (or the optimal) Relay STA for the intended STA 3 based on the quality of second hop.</a:t>
            </a:r>
          </a:p>
        </p:txBody>
      </p:sp>
      <p:graphicFrame>
        <p:nvGraphicFramePr>
          <p:cNvPr id="6" name="对象 5">
            <a:extLst>
              <a:ext uri="{FF2B5EF4-FFF2-40B4-BE49-F238E27FC236}">
                <a16:creationId xmlns:a16="http://schemas.microsoft.com/office/drawing/2014/main" id="{FAA16171-3705-8421-ADEF-5458B7EB64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405670"/>
              </p:ext>
            </p:extLst>
          </p:nvPr>
        </p:nvGraphicFramePr>
        <p:xfrm>
          <a:off x="6045772" y="2485943"/>
          <a:ext cx="6127178" cy="28820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8839318" imgH="4168245" progId="Visio.Drawing.15">
                  <p:embed/>
                </p:oleObj>
              </mc:Choice>
              <mc:Fallback>
                <p:oleObj name="Visio" r:id="rId2" imgW="8839318" imgH="4168245" progId="Visio.Drawing.15">
                  <p:embed/>
                  <p:pic>
                    <p:nvPicPr>
                      <p:cNvPr id="8" name="对象 7">
                        <a:extLst>
                          <a:ext uri="{FF2B5EF4-FFF2-40B4-BE49-F238E27FC236}">
                            <a16:creationId xmlns:a16="http://schemas.microsoft.com/office/drawing/2014/main" id="{CC2E28BB-EAE3-8CE9-9BA0-47A8D6B1DCC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5772" y="2485943"/>
                        <a:ext cx="6127178" cy="288200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9555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STA initiated sounding </a:t>
            </a:r>
            <a:r>
              <a:rPr lang="en-US" dirty="0"/>
              <a:t>method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FF51B1D-FC0C-81C0-1C23-0C2FCE62BAE5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10361084" cy="48482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/>
              <a:t>STA sends NDPA + NDP, STA requests Measurement Report (same as EHT TB sounding) </a:t>
            </a:r>
            <a:endParaRPr lang="en-US" altLang="zh-CN" sz="16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38E2B29-891D-F526-457A-6FF69F124AEC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June 2024</a:t>
            </a:r>
            <a:endParaRPr lang="en-GB" altLang="zh-CN" dirty="0"/>
          </a:p>
        </p:txBody>
      </p:sp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id="{80485D5E-8DB5-2131-297D-A03AA0922F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9944215"/>
              </p:ext>
            </p:extLst>
          </p:nvPr>
        </p:nvGraphicFramePr>
        <p:xfrm>
          <a:off x="6652325" y="2544124"/>
          <a:ext cx="5228890" cy="3297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5540139" imgH="3513188" progId="Visio.Drawing.15">
                  <p:embed/>
                </p:oleObj>
              </mc:Choice>
              <mc:Fallback>
                <p:oleObj name="Visio" r:id="rId2" imgW="5540139" imgH="3513188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2325" y="2544124"/>
                        <a:ext cx="5228890" cy="32974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文本框 8">
            <a:extLst>
              <a:ext uri="{FF2B5EF4-FFF2-40B4-BE49-F238E27FC236}">
                <a16:creationId xmlns:a16="http://schemas.microsoft.com/office/drawing/2014/main" id="{4453A895-92F8-797C-97EA-D20F4CCE665B}"/>
              </a:ext>
            </a:extLst>
          </p:cNvPr>
          <p:cNvSpPr txBox="1"/>
          <p:nvPr/>
        </p:nvSpPr>
        <p:spPr>
          <a:xfrm>
            <a:off x="906624" y="6136860"/>
            <a:ext cx="609755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Note: Sequential sounding for each Relay STA is also possible.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8137F9ED-5C67-EAF0-EC92-9D1312BC5534}"/>
              </a:ext>
            </a:extLst>
          </p:cNvPr>
          <p:cNvSpPr txBox="1"/>
          <p:nvPr/>
        </p:nvSpPr>
        <p:spPr>
          <a:xfrm>
            <a:off x="938547" y="2271268"/>
            <a:ext cx="5767053" cy="35855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b="1" dirty="0">
                <a:solidFill>
                  <a:schemeClr val="tx1"/>
                </a:solidFill>
                <a:ea typeface="Microsoft YaHei Light" panose="020B0502040204020203" pitchFamily="34" charset="-122"/>
              </a:rPr>
              <a:t>Step 1: 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STA 3 sends NDPA frame to Relay STAs to initiate the sounding of the second hop relay link.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b="1" dirty="0">
                <a:solidFill>
                  <a:schemeClr val="tx1"/>
                </a:solidFill>
                <a:ea typeface="Microsoft YaHei Light" panose="020B0502040204020203" pitchFamily="34" charset="-122"/>
              </a:rPr>
              <a:t>Step 2: 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STA 3 sends NDP SIFS after the NDPA</a:t>
            </a:r>
          </a:p>
          <a:p>
            <a:pPr marL="10287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The intended Relay STAs measure NDP to obtain the CSI of second hop (between STA 3 and Relay STAs).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b="1" dirty="0">
                <a:solidFill>
                  <a:schemeClr val="tx1"/>
                </a:solidFill>
                <a:ea typeface="Microsoft YaHei Light" panose="020B0502040204020203" pitchFamily="34" charset="-122"/>
              </a:rPr>
              <a:t>Step 3: 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STA 3 sends Report Request (e.g., BFRP Trigger) to intended Relay STAs to request Measurement Report.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b="1" dirty="0">
                <a:solidFill>
                  <a:schemeClr val="tx1"/>
                </a:solidFill>
                <a:ea typeface="Microsoft YaHei Light" panose="020B0502040204020203" pitchFamily="34" charset="-122"/>
              </a:rPr>
              <a:t>Step 4: 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Relay STAs report the Measurement Report to STA 3.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sz="1600" dirty="0">
              <a:solidFill>
                <a:schemeClr val="tx1"/>
              </a:solidFill>
              <a:ea typeface="Microsoft YaHei Light" panose="020B0502040204020203" pitchFamily="34" charset="-122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sz="1600" dirty="0">
              <a:solidFill>
                <a:schemeClr val="tx1"/>
              </a:solidFill>
              <a:ea typeface="Microsoft YaHei Light" panose="020B0502040204020203" pitchFamily="34" charset="-122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In this case, STA 3 selects the optimal Relay</a:t>
            </a:r>
            <a:r>
              <a:rPr lang="zh-CN" altLang="en-US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STA for itself based on the Measurement Report of the second hop.</a:t>
            </a:r>
          </a:p>
        </p:txBody>
      </p:sp>
    </p:spTree>
    <p:extLst>
      <p:ext uri="{BB962C8B-B14F-4D97-AF65-F5344CB8AC3E}">
        <p14:creationId xmlns:p14="http://schemas.microsoft.com/office/powerpoint/2010/main" val="1156978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STA initiated sounding method 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FF51B1D-FC0C-81C0-1C23-0C2FCE62BAE5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10361084" cy="48482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/>
              <a:t>STA sends NDPA + NDP, Relay STAs send NDP (similar to .11bf Non-TB sensing measurement exchange)</a:t>
            </a:r>
            <a:endParaRPr lang="en-US" altLang="zh-CN" sz="16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38E2B29-891D-F526-457A-6FF69F124AEC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June 2024</a:t>
            </a:r>
            <a:endParaRPr lang="en-GB" altLang="zh-CN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81C8BC55-E40D-5384-6A86-4EDABB7486A0}"/>
              </a:ext>
            </a:extLst>
          </p:cNvPr>
          <p:cNvSpPr txBox="1"/>
          <p:nvPr/>
        </p:nvSpPr>
        <p:spPr>
          <a:xfrm>
            <a:off x="906624" y="6136860"/>
            <a:ext cx="609755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Note: Sequential sounding for each Relay STA is also possible.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3242055E-8509-7BD1-C44B-853AA77E9735}"/>
              </a:ext>
            </a:extLst>
          </p:cNvPr>
          <p:cNvSpPr txBox="1"/>
          <p:nvPr/>
        </p:nvSpPr>
        <p:spPr>
          <a:xfrm>
            <a:off x="929217" y="2419499"/>
            <a:ext cx="5919453" cy="35855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b="1" dirty="0">
                <a:solidFill>
                  <a:schemeClr val="tx1"/>
                </a:solidFill>
                <a:ea typeface="Microsoft YaHei Light" panose="020B0502040204020203" pitchFamily="34" charset="-122"/>
              </a:rPr>
              <a:t>Step 1: 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STA 3 sends NDPA frame to Relay STAs to initiate the sounding of the second hop relay link.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b="1" dirty="0">
                <a:solidFill>
                  <a:schemeClr val="tx1"/>
                </a:solidFill>
                <a:ea typeface="Microsoft YaHei Light" panose="020B0502040204020203" pitchFamily="34" charset="-122"/>
              </a:rPr>
              <a:t>Step 2: 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STA 3 sends NDP SIFS after the NDPA</a:t>
            </a:r>
          </a:p>
          <a:p>
            <a:pPr marL="10287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The intended Relay STAs measure NDP to obtain the CSI of second hop (between STA 3 and Relay STAs).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b="1" dirty="0">
                <a:solidFill>
                  <a:schemeClr val="tx1"/>
                </a:solidFill>
                <a:ea typeface="Microsoft YaHei Light" panose="020B0502040204020203" pitchFamily="34" charset="-122"/>
              </a:rPr>
              <a:t>Step 3: 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Relay STAs send NDPs SIFS after the NDP sent by STA 3</a:t>
            </a:r>
            <a:endParaRPr lang="en-US" altLang="zh-CN" sz="1600" b="1" dirty="0">
              <a:solidFill>
                <a:schemeClr val="tx1"/>
              </a:solidFill>
              <a:ea typeface="Microsoft YaHei Light" panose="020B0502040204020203" pitchFamily="34" charset="-122"/>
            </a:endParaRPr>
          </a:p>
          <a:p>
            <a:pPr marL="10287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STA 3 can measure the NDPs to obtain the CSI of second hop (between STA 3 and Relay STAs).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b="1" dirty="0">
                <a:solidFill>
                  <a:schemeClr val="tx1"/>
                </a:solidFill>
                <a:ea typeface="Microsoft YaHei Light" panose="020B0502040204020203" pitchFamily="34" charset="-122"/>
              </a:rPr>
              <a:t>Step 4: 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Relay STAs send Measurement Reports to STA 3. </a:t>
            </a:r>
          </a:p>
          <a:p>
            <a:pPr>
              <a:spcBef>
                <a:spcPts val="600"/>
              </a:spcBef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     Note: Step 4 is optional, if channel reciprocity is possible.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In this case, STA 3 selects the optimal Relay</a:t>
            </a:r>
            <a:r>
              <a:rPr lang="zh-CN" altLang="en-US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STA for itself based on the Measurement Report of the second hop.</a:t>
            </a:r>
          </a:p>
        </p:txBody>
      </p:sp>
      <p:graphicFrame>
        <p:nvGraphicFramePr>
          <p:cNvPr id="6" name="对象 5">
            <a:extLst>
              <a:ext uri="{FF2B5EF4-FFF2-40B4-BE49-F238E27FC236}">
                <a16:creationId xmlns:a16="http://schemas.microsoft.com/office/drawing/2014/main" id="{511ABA0A-63FA-B287-5AC7-D38A5937FB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3203659"/>
              </p:ext>
            </p:extLst>
          </p:nvPr>
        </p:nvGraphicFramePr>
        <p:xfrm>
          <a:off x="6770688" y="2119313"/>
          <a:ext cx="5413375" cy="3617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4792995" imgH="3215693" progId="Visio.Drawing.15">
                  <p:embed/>
                </p:oleObj>
              </mc:Choice>
              <mc:Fallback>
                <p:oleObj name="Visio" r:id="rId2" imgW="4792995" imgH="3215693" progId="Visio.Drawing.15">
                  <p:embed/>
                  <p:pic>
                    <p:nvPicPr>
                      <p:cNvPr id="8" name="对象 7">
                        <a:extLst>
                          <a:ext uri="{FF2B5EF4-FFF2-40B4-BE49-F238E27FC236}">
                            <a16:creationId xmlns:a16="http://schemas.microsoft.com/office/drawing/2014/main" id="{F826C923-283D-2F35-3AB4-7C22CDAF1A7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0688" y="2119313"/>
                        <a:ext cx="5413375" cy="36179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7467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1934</TotalTime>
  <Words>1832</Words>
  <Application>Microsoft Office PowerPoint</Application>
  <PresentationFormat>宽屏</PresentationFormat>
  <Paragraphs>201</Paragraphs>
  <Slides>13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21" baseType="lpstr">
      <vt:lpstr>Arial Unicode MS</vt:lpstr>
      <vt:lpstr>Microsoft YaHei Light</vt:lpstr>
      <vt:lpstr>Arial</vt:lpstr>
      <vt:lpstr>Times New Roman</vt:lpstr>
      <vt:lpstr>Wingdings</vt:lpstr>
      <vt:lpstr>Office Theme</vt:lpstr>
      <vt:lpstr>Visio</vt:lpstr>
      <vt:lpstr>Microsoft Visio 绘图</vt:lpstr>
      <vt:lpstr>Channel Sounding for UHR Relay</vt:lpstr>
      <vt:lpstr>Introduction</vt:lpstr>
      <vt:lpstr>Recap [2] and [3]: Channel information between Relay STA and non-AP STA(s) </vt:lpstr>
      <vt:lpstr>Discussions</vt:lpstr>
      <vt:lpstr>Motivations</vt:lpstr>
      <vt:lpstr>AP initiated parallel sounding</vt:lpstr>
      <vt:lpstr>AP initiated parallel sounding</vt:lpstr>
      <vt:lpstr>STA initiated sounding method 1</vt:lpstr>
      <vt:lpstr>STA initiated sounding method 2</vt:lpstr>
      <vt:lpstr>Summary</vt:lpstr>
      <vt:lpstr>Straw Poll 1</vt:lpstr>
      <vt:lpstr>Straw Poll 2</vt:lpstr>
      <vt:lpstr>References</vt:lpstr>
    </vt:vector>
  </TitlesOfParts>
  <Company>TCL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Channel Sounding for UHR Relay</dc:title>
  <dc:subject>IEEE 802.11 contributions</dc:subject>
  <dc:creator>Pei Zhou</dc:creator>
  <cp:lastModifiedBy>Pei Zhou</cp:lastModifiedBy>
  <cp:revision>682</cp:revision>
  <cp:lastPrinted>1601-01-01T00:00:00Z</cp:lastPrinted>
  <dcterms:created xsi:type="dcterms:W3CDTF">2022-10-28T01:22:29Z</dcterms:created>
  <dcterms:modified xsi:type="dcterms:W3CDTF">2024-07-01T05:36:04Z</dcterms:modified>
</cp:coreProperties>
</file>