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0" r:id="rId5"/>
    <p:sldId id="141169813" r:id="rId6"/>
    <p:sldId id="141169812" r:id="rId7"/>
    <p:sldId id="141169806" r:id="rId8"/>
    <p:sldId id="141169807" r:id="rId9"/>
    <p:sldId id="141169800" r:id="rId10"/>
    <p:sldId id="141169801" r:id="rId11"/>
    <p:sldId id="141169802" r:id="rId12"/>
    <p:sldId id="141169803" r:id="rId13"/>
    <p:sldId id="141169808" r:id="rId14"/>
    <p:sldId id="152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72" y="5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et Kalamkar" userId="9f7da7a1-a53a-443e-9c41-71048af38d86" providerId="ADAL" clId="{EEA9F2CC-5D62-4946-8457-6F9E7FD6E82B}"/>
    <pc:docChg chg="delSld modSld modMainMaster">
      <pc:chgData name="Sanket Kalamkar" userId="9f7da7a1-a53a-443e-9c41-71048af38d86" providerId="ADAL" clId="{EEA9F2CC-5D62-4946-8457-6F9E7FD6E82B}" dt="2025-01-13T00:21:00.330" v="11" actId="20577"/>
      <pc:docMkLst>
        <pc:docMk/>
      </pc:docMkLst>
      <pc:sldChg chg="modSp mod">
        <pc:chgData name="Sanket Kalamkar" userId="9f7da7a1-a53a-443e-9c41-71048af38d86" providerId="ADAL" clId="{EEA9F2CC-5D62-4946-8457-6F9E7FD6E82B}" dt="2025-01-13T00:20:31.243" v="9" actId="123"/>
        <pc:sldMkLst>
          <pc:docMk/>
          <pc:sldMk cId="2341694411" sldId="141169808"/>
        </pc:sldMkLst>
        <pc:spChg chg="mod">
          <ac:chgData name="Sanket Kalamkar" userId="9f7da7a1-a53a-443e-9c41-71048af38d86" providerId="ADAL" clId="{EEA9F2CC-5D62-4946-8457-6F9E7FD6E82B}" dt="2025-01-13T00:20:31.243" v="9" actId="123"/>
          <ac:spMkLst>
            <pc:docMk/>
            <pc:sldMk cId="2341694411" sldId="141169808"/>
            <ac:spMk id="2" creationId="{F4E8C62F-5D63-7C93-243E-4D13E2D3F397}"/>
          </ac:spMkLst>
        </pc:spChg>
        <pc:spChg chg="mod">
          <ac:chgData name="Sanket Kalamkar" userId="9f7da7a1-a53a-443e-9c41-71048af38d86" providerId="ADAL" clId="{EEA9F2CC-5D62-4946-8457-6F9E7FD6E82B}" dt="2025-01-13T00:20:20.230" v="5" actId="20577"/>
          <ac:spMkLst>
            <pc:docMk/>
            <pc:sldMk cId="2341694411" sldId="141169808"/>
            <ac:spMk id="3" creationId="{13CB988D-0EFD-D032-D851-A5F9C9483E47}"/>
          </ac:spMkLst>
        </pc:spChg>
      </pc:sldChg>
      <pc:sldChg chg="del">
        <pc:chgData name="Sanket Kalamkar" userId="9f7da7a1-a53a-443e-9c41-71048af38d86" providerId="ADAL" clId="{EEA9F2CC-5D62-4946-8457-6F9E7FD6E82B}" dt="2025-01-13T00:19:56.336" v="0" actId="47"/>
        <pc:sldMkLst>
          <pc:docMk/>
          <pc:sldMk cId="165555364" sldId="141169809"/>
        </pc:sldMkLst>
      </pc:sldChg>
      <pc:sldChg chg="del">
        <pc:chgData name="Sanket Kalamkar" userId="9f7da7a1-a53a-443e-9c41-71048af38d86" providerId="ADAL" clId="{EEA9F2CC-5D62-4946-8457-6F9E7FD6E82B}" dt="2025-01-13T00:19:57.432" v="1" actId="47"/>
        <pc:sldMkLst>
          <pc:docMk/>
          <pc:sldMk cId="978820466" sldId="141169810"/>
        </pc:sldMkLst>
      </pc:sldChg>
      <pc:sldMasterChg chg="modSldLayout">
        <pc:chgData name="Sanket Kalamkar" userId="9f7da7a1-a53a-443e-9c41-71048af38d86" providerId="ADAL" clId="{EEA9F2CC-5D62-4946-8457-6F9E7FD6E82B}" dt="2025-01-13T00:21:00.330" v="11" actId="20577"/>
        <pc:sldMasterMkLst>
          <pc:docMk/>
          <pc:sldMasterMk cId="0" sldId="2147483648"/>
        </pc:sldMasterMkLst>
        <pc:sldLayoutChg chg="modSp mod">
          <pc:chgData name="Sanket Kalamkar" userId="9f7da7a1-a53a-443e-9c41-71048af38d86" providerId="ADAL" clId="{EEA9F2CC-5D62-4946-8457-6F9E7FD6E82B}" dt="2025-01-13T00:21:00.330" v="1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EEA9F2CC-5D62-4946-8457-6F9E7FD6E82B}" dt="2025-01-13T00:21:00.330" v="11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5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802.11-24/1016r3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cs typeface="Times New Roman"/>
              </a:rPr>
              <a:t>C-TDMA Follow-up: </a:t>
            </a:r>
            <a:br>
              <a:rPr lang="en-US" sz="2800" dirty="0">
                <a:solidFill>
                  <a:schemeClr val="tx1"/>
                </a:solidFill>
                <a:cs typeface="Times New Roman"/>
              </a:rPr>
            </a:br>
            <a:r>
              <a:rPr lang="en-US" sz="2800" dirty="0">
                <a:solidFill>
                  <a:schemeClr val="tx1"/>
                </a:solidFill>
                <a:cs typeface="Times New Roman"/>
              </a:rPr>
              <a:t>Additional Details on Framing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February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/>
              <a:t>: 2024-02-20</a:t>
            </a:r>
            <a:endParaRPr lang="en-GB" sz="1800" kern="0" dirty="0"/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06229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E8C62F-5D63-7C93-243E-4D13E2D3F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Do you agree that in 11bn, as part of Co-TDMA operation, a poll response from a polled AP solicited by the ICF shall be carried in an M-BA frame?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CB988D-0EFD-D032-D851-A5F9C94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DB8FB-7B53-A001-B5C2-17DCC363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4251C-803D-32F4-CEB3-16BB4A87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2F50F-5F45-0B25-50BC-530AA8F9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94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[1] Abhishek Patil and et al. , “C-TDMA Frame Sequence,” 23/1895r1, Jan 2024.</a:t>
            </a:r>
          </a:p>
          <a:p>
            <a:pPr marL="0" indent="0">
              <a:buNone/>
            </a:pPr>
            <a:r>
              <a:rPr lang="en-US" sz="1800" dirty="0"/>
              <a:t>[2] Yanjun Sun and et al., “Considerations on Coordinated TDMA (C-TDMA),” 23/0041r0, Jan 2023.</a:t>
            </a:r>
          </a:p>
          <a:p>
            <a:pPr marL="0" indent="0">
              <a:buNone/>
            </a:pPr>
            <a:r>
              <a:rPr lang="en-US" sz="1800" dirty="0"/>
              <a:t>[3] Dibakar Das and et al. , “C-TDMA procedure in UHR,” 23/0261r0, Apr 2023.</a:t>
            </a:r>
          </a:p>
          <a:p>
            <a:pPr marL="0" indent="0">
              <a:buNone/>
            </a:pPr>
            <a:r>
              <a:rPr lang="en-US" sz="1800" dirty="0"/>
              <a:t>[4] Yanjun Sun and et al., “Follow-up on Coordinated TDMA (C-TDMA),” 23/0739r1, Jul 2023.</a:t>
            </a:r>
          </a:p>
          <a:p>
            <a:pPr marL="0" indent="0">
              <a:buNone/>
            </a:pPr>
            <a:r>
              <a:rPr lang="en-US" sz="1800" dirty="0"/>
              <a:t>[5] Si-Chan Noh and et al., “Considerations on Return TXOP between multiple APs,” 23/1327r0, Aug 2023.</a:t>
            </a:r>
          </a:p>
          <a:p>
            <a:pPr marL="0" indent="0">
              <a:buNone/>
            </a:pPr>
            <a:r>
              <a:rPr lang="en-US" sz="1800" dirty="0"/>
              <a:t>[6] Liwen Chu and </a:t>
            </a:r>
            <a:r>
              <a:rPr lang="en-US" sz="1800" dirty="0" err="1"/>
              <a:t>etc</a:t>
            </a:r>
            <a:r>
              <a:rPr lang="en-US" sz="1800" dirty="0"/>
              <a:t> al., “Extended TXOP sharing,” 23/249r1, May 2023.</a:t>
            </a:r>
          </a:p>
          <a:p>
            <a:pPr marL="0" indent="0">
              <a:buNone/>
            </a:pPr>
            <a:r>
              <a:rPr lang="en-US" sz="1800" dirty="0"/>
              <a:t>[7] George Cherian and et al., “Coordinated AP Time/Frequency Sharing in a Transmit Opportunity in 11be,” 19/1582r2, Nov 2019.</a:t>
            </a:r>
          </a:p>
          <a:p>
            <a:pPr marL="0" indent="0">
              <a:buNone/>
            </a:pPr>
            <a:r>
              <a:rPr lang="en-US" sz="1800" dirty="0"/>
              <a:t>[8] Dibakar Das and et al., “C-TDMA Follow-up,” 23/93r2, Mar. 2024.</a:t>
            </a:r>
          </a:p>
          <a:p>
            <a:pPr marL="0" indent="0">
              <a:buNone/>
            </a:pPr>
            <a:r>
              <a:rPr lang="en-US" sz="1800" dirty="0"/>
              <a:t>[9]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Protection in C-TDMA,” 24/227r1, Apr. 2024.</a:t>
            </a:r>
          </a:p>
          <a:p>
            <a:pPr marL="0" indent="0">
              <a:buNone/>
            </a:pPr>
            <a:r>
              <a:rPr lang="en-US" sz="1800" dirty="0"/>
              <a:t>[10]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Return in C-TDMA,” 24/411r0, Apr. 2024.</a:t>
            </a:r>
          </a:p>
          <a:p>
            <a:pPr marL="0" indent="0">
              <a:buNone/>
            </a:pPr>
            <a:r>
              <a:rPr lang="en-US" sz="1800" dirty="0"/>
              <a:t>[11]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“Coordinated TDMA (Follow up),” 23/1910r1, Nov. 2023.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[12] </a:t>
            </a:r>
            <a:r>
              <a:rPr lang="en-US" sz="1800" dirty="0">
                <a:solidFill>
                  <a:schemeClr val="tx1"/>
                </a:solidFill>
              </a:rPr>
              <a:t>Si-Chan Noh and et al., “NAV protection for C-TDMA,” 24/375r0, Feb. 2024.</a:t>
            </a:r>
          </a:p>
          <a:p>
            <a:pPr marL="0" indent="0">
              <a:buNone/>
            </a:pPr>
            <a:r>
              <a:rPr lang="en-US" sz="1800" dirty="0"/>
              <a:t>[13] Sanket Kalamkar and et al., “NAV Rule in C-TDMA,” 24/423r0, May 2024.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42DBCA-2EFF-705E-803F-EAC4271FC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1" y="1752600"/>
            <a:ext cx="8410574" cy="2318657"/>
          </a:xfrm>
        </p:spPr>
        <p:txBody>
          <a:bodyPr>
            <a:normAutofit lnSpcReduction="10000"/>
          </a:bodyPr>
          <a:lstStyle/>
          <a:p>
            <a:r>
              <a:rPr lang="en-US" sz="2000" b="1" kern="0" dirty="0"/>
              <a:t>Previous contributions discussed the following framing sequence [1, 2, 4, 9-11, 13]:</a:t>
            </a:r>
          </a:p>
          <a:p>
            <a:pPr lvl="1"/>
            <a:r>
              <a:rPr lang="en-US" sz="1700" kern="0" dirty="0"/>
              <a:t>The sharing AP polls candidate shared APs via Poll/</a:t>
            </a:r>
            <a:r>
              <a:rPr lang="en-US" sz="1700" dirty="0"/>
              <a:t>Ann.</a:t>
            </a:r>
            <a:r>
              <a:rPr lang="en-US" sz="1700" kern="0" dirty="0"/>
              <a:t> frame</a:t>
            </a:r>
          </a:p>
          <a:p>
            <a:pPr lvl="1"/>
            <a:r>
              <a:rPr lang="en-US" sz="1700" kern="0" dirty="0"/>
              <a:t>The sharing AP triggers TXOP sharing via TXOP Allocation frame</a:t>
            </a:r>
          </a:p>
          <a:p>
            <a:pPr lvl="1"/>
            <a:r>
              <a:rPr lang="en-US" sz="1700" kern="0" dirty="0"/>
              <a:t>The shared AP returns unused TXOP (if any) via TXOP Return frame</a:t>
            </a:r>
          </a:p>
          <a:p>
            <a:endParaRPr lang="en-US" sz="1900" b="1" dirty="0"/>
          </a:p>
          <a:p>
            <a:r>
              <a:rPr lang="en-US" sz="1900" b="1" dirty="0"/>
              <a:t>This contribution provides next-level details for the Poll/Ann. frame</a:t>
            </a:r>
            <a:endParaRPr lang="en-US" sz="1900" b="1" kern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D569DC-6340-E738-3943-56D797C6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685800"/>
            <a:ext cx="8220074" cy="1066800"/>
          </a:xfrm>
        </p:spPr>
        <p:txBody>
          <a:bodyPr/>
          <a:lstStyle/>
          <a:p>
            <a:r>
              <a:rPr lang="en-US" dirty="0"/>
              <a:t>C-TDMA Frame Exchange Sequence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89B5-7F0B-3842-7A24-14BB6852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64BE-8552-CF98-8A71-4D802135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C8B82-BA6F-A8F1-6993-4FA7E828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F68E8D-1A2A-6BB8-B827-2427D5C46222}"/>
              </a:ext>
            </a:extLst>
          </p:cNvPr>
          <p:cNvGrpSpPr/>
          <p:nvPr/>
        </p:nvGrpSpPr>
        <p:grpSpPr>
          <a:xfrm>
            <a:off x="174171" y="4183196"/>
            <a:ext cx="8708572" cy="1948462"/>
            <a:chOff x="217714" y="4194084"/>
            <a:chExt cx="8708572" cy="194846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86211B-9E2D-816B-546B-2363661FAA6C}"/>
                </a:ext>
              </a:extLst>
            </p:cNvPr>
            <p:cNvSpPr txBox="1"/>
            <p:nvPr/>
          </p:nvSpPr>
          <p:spPr>
            <a:xfrm>
              <a:off x="791105" y="5834769"/>
              <a:ext cx="41610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*Polling of in-BSS STAs of the sharing AP is optional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84B17EE-C802-9B45-B450-086A2CAE2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7714" y="4194084"/>
              <a:ext cx="8708572" cy="1673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982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42DBCA-2EFF-705E-803F-EAC4271FC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1" y="1752600"/>
            <a:ext cx="8410574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900" b="1" dirty="0"/>
              <a:t>The sharing AP sends Poll/Ann. frame at the start of the TXOP to:</a:t>
            </a:r>
          </a:p>
          <a:p>
            <a:pPr lvl="1" algn="just"/>
            <a:r>
              <a:rPr lang="en-US" dirty="0"/>
              <a:t>Announce its intent to share a part of its TXOP</a:t>
            </a:r>
          </a:p>
          <a:p>
            <a:pPr lvl="1" algn="just"/>
            <a:r>
              <a:rPr lang="en-US" dirty="0"/>
              <a:t>Poll candidate AP(s) to check their interest in participation</a:t>
            </a:r>
          </a:p>
          <a:p>
            <a:pPr lvl="1" algn="just"/>
            <a:r>
              <a:rPr lang="en-US" dirty="0"/>
              <a:t>Optionally, poll its in-BSS STA(s) </a:t>
            </a:r>
          </a:p>
          <a:p>
            <a:pPr lvl="1" algn="just"/>
            <a:endParaRPr lang="en-US" dirty="0"/>
          </a:p>
          <a:p>
            <a:pPr algn="just"/>
            <a:r>
              <a:rPr lang="en-US" sz="1900" b="1" dirty="0"/>
              <a:t>The Poll/Ann. frame may specify traffic priority for the shared TXOP, e.g.,:</a:t>
            </a:r>
          </a:p>
          <a:p>
            <a:pPr lvl="1" algn="just"/>
            <a:r>
              <a:rPr lang="en-US" dirty="0"/>
              <a:t>AC, SCSID, TID of the traffic </a:t>
            </a:r>
          </a:p>
          <a:p>
            <a:pPr lvl="1" algn="just"/>
            <a:endParaRPr lang="en-US" dirty="0"/>
          </a:p>
          <a:p>
            <a:pPr algn="just"/>
            <a:r>
              <a:rPr lang="en-US" sz="1900" b="1" dirty="0"/>
              <a:t>A response from a polled AP may indicate:</a:t>
            </a:r>
          </a:p>
          <a:p>
            <a:pPr lvl="1" algn="just"/>
            <a:r>
              <a:rPr lang="en-US" dirty="0"/>
              <a:t>Its intent to participate in C-TDMA</a:t>
            </a:r>
          </a:p>
          <a:p>
            <a:pPr lvl="1" algn="just"/>
            <a:r>
              <a:rPr lang="en-US" dirty="0"/>
              <a:t>Relevant information about its traffic</a:t>
            </a:r>
          </a:p>
          <a:p>
            <a:pPr algn="just"/>
            <a:endParaRPr lang="en-US" dirty="0"/>
          </a:p>
          <a:p>
            <a:pPr algn="just"/>
            <a:r>
              <a:rPr lang="en-US" sz="1900" b="1" dirty="0"/>
              <a:t>The Poll/Ann. frame helps shared AP(s) make scheduling decisions:</a:t>
            </a:r>
          </a:p>
          <a:p>
            <a:pPr lvl="1" algn="just"/>
            <a:r>
              <a:rPr lang="en-US" dirty="0"/>
              <a:t>whether to participate in sharing during the current TXOP</a:t>
            </a:r>
          </a:p>
          <a:p>
            <a:pPr lvl="2" algn="just"/>
            <a:r>
              <a:rPr lang="en-US" dirty="0"/>
              <a:t>A shared AP will not participate if it has no traffic for the indicated traffic type</a:t>
            </a:r>
          </a:p>
          <a:p>
            <a:pPr lvl="1" algn="just"/>
            <a:r>
              <a:rPr lang="en-US" dirty="0"/>
              <a:t>If participating, the AP identifies suitable client(s) to serve during the shared TXOP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D569DC-6340-E738-3943-56D797C6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685800"/>
            <a:ext cx="8220074" cy="1066800"/>
          </a:xfrm>
        </p:spPr>
        <p:txBody>
          <a:bodyPr/>
          <a:lstStyle/>
          <a:p>
            <a:r>
              <a:rPr lang="en-US" dirty="0"/>
              <a:t>Details of Polling/Announcement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89B5-7F0B-3842-7A24-14BB6852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64BE-8552-CF98-8A71-4D802135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C8B82-BA6F-A8F1-6993-4FA7E828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3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42DBCA-2EFF-705E-803F-EAC4271FC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1" y="1514475"/>
            <a:ext cx="8086724" cy="280774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An AP can have an agreement with multiple APs in its neighborhood to perform TXOP sharing (i.e., participate in C-TDMA)</a:t>
            </a:r>
          </a:p>
          <a:p>
            <a:pPr lvl="1"/>
            <a:r>
              <a:rPr lang="en-US" dirty="0"/>
              <a:t>Two participating APs might have knowledge of each other’s long-term traffic profiles, e.g., SCS agreements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Having knowledge of long-term traffic needs of an AP is not an indicator of its resource needs AP during the sharing AP’s TXOP</a:t>
            </a:r>
          </a:p>
          <a:p>
            <a:pPr lvl="1"/>
            <a:r>
              <a:rPr lang="en-US" dirty="0"/>
              <a:t>Actual traffic arrival fluctuates around the expected traffic arrival due to jitter and other factors (see figure below)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D569DC-6340-E738-3943-56D797C6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40230"/>
            <a:ext cx="7772400" cy="666750"/>
          </a:xfrm>
        </p:spPr>
        <p:txBody>
          <a:bodyPr/>
          <a:lstStyle/>
          <a:p>
            <a:r>
              <a:rPr lang="en-US" dirty="0"/>
              <a:t>Need for Polling/Announcement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89B5-7F0B-3842-7A24-14BB6852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64BE-8552-CF98-8A71-4D802135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C8B82-BA6F-A8F1-6993-4FA7E828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3D6F77-BD7C-6A3F-42EF-91A12055E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673" y="4322216"/>
            <a:ext cx="6101993" cy="217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5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42DBCA-2EFF-705E-803F-EAC4271FC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1" y="1752600"/>
            <a:ext cx="8410574" cy="47228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Furthermore, a candidate shared AP may be unavailable during the TXOP</a:t>
            </a:r>
          </a:p>
          <a:p>
            <a:pPr lvl="1" algn="just"/>
            <a:r>
              <a:rPr lang="en-US" dirty="0"/>
              <a:t>E.g., due to OBSS NAV, Co-Ex, AP power save, etc.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Possible that the traffic buffered at a candidate AP does not meet the traffic priority for the shared TXOP determined by the sharing AP</a:t>
            </a:r>
          </a:p>
          <a:p>
            <a:pPr lvl="1" algn="just"/>
            <a:r>
              <a:rPr lang="en-US" dirty="0"/>
              <a:t>And hence can’t use the shared portion of the TXOP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When an AP obtains a TXOP, how does it decide whether to share this TXOP and, if so, with whom?</a:t>
            </a:r>
          </a:p>
          <a:p>
            <a:pPr lvl="1" algn="just"/>
            <a:r>
              <a:rPr lang="en-US" dirty="0"/>
              <a:t>An AP doesn’t have to share every TXOP that it obtains</a:t>
            </a:r>
          </a:p>
          <a:p>
            <a:pPr lvl="1" algn="just"/>
            <a:r>
              <a:rPr lang="en-US" dirty="0"/>
              <a:t>And, if it decides to share a TXOP, it should share the TXOP with the neediest AP</a:t>
            </a:r>
          </a:p>
          <a:p>
            <a:pPr lvl="1" algn="just"/>
            <a:r>
              <a:rPr lang="en-US" dirty="0"/>
              <a:t>Blind TXOP sharing will lead to unnecessary overheads and poor performance</a:t>
            </a:r>
          </a:p>
          <a:p>
            <a:pPr lvl="2" algn="just"/>
            <a:r>
              <a:rPr lang="en-US" dirty="0"/>
              <a:t>See the next slide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TGbn must provide a mechanism for sharing AP to:</a:t>
            </a:r>
          </a:p>
          <a:p>
            <a:pPr lvl="1" algn="just"/>
            <a:r>
              <a:rPr lang="en-US" dirty="0"/>
              <a:t>announce its intention to share the TXOP</a:t>
            </a:r>
          </a:p>
          <a:p>
            <a:pPr lvl="1" algn="just"/>
            <a:r>
              <a:rPr lang="en-US" dirty="0"/>
              <a:t>poll the candidate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D569DC-6340-E738-3943-56D797C6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685800"/>
            <a:ext cx="8220074" cy="1066800"/>
          </a:xfrm>
        </p:spPr>
        <p:txBody>
          <a:bodyPr/>
          <a:lstStyle/>
          <a:p>
            <a:r>
              <a:rPr lang="en-US" sz="3000" dirty="0"/>
              <a:t>Need for Polling/Announcement Frame (contd..)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89B5-7F0B-3842-7A24-14BB6852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64BE-8552-CF98-8A71-4D802135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C8B82-BA6F-A8F1-6993-4FA7E828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3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BFCF5-39D9-79C0-5F92-ECAA4444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85800"/>
            <a:ext cx="8139702" cy="1066800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Need for Polling/Announcement Frame (contd..)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7AC97-2D1E-C3BF-95F4-A4A0FD9F60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1B133-A8BE-179C-682C-C8CD34AF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567879"/>
            <a:ext cx="2098588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3CD00-C4AE-8480-7C29-13298A2A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67879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F730FAB-4AA3-E586-1778-3F80AFBE045A}"/>
              </a:ext>
            </a:extLst>
          </p:cNvPr>
          <p:cNvGrpSpPr/>
          <p:nvPr/>
        </p:nvGrpSpPr>
        <p:grpSpPr>
          <a:xfrm>
            <a:off x="380143" y="1530850"/>
            <a:ext cx="7685069" cy="3131407"/>
            <a:chOff x="380143" y="1530850"/>
            <a:chExt cx="7685069" cy="3131407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CFC972-6FFB-FF65-6F7A-E6AAD82288F3}"/>
                </a:ext>
              </a:extLst>
            </p:cNvPr>
            <p:cNvSpPr txBox="1"/>
            <p:nvPr/>
          </p:nvSpPr>
          <p:spPr>
            <a:xfrm>
              <a:off x="380143" y="1530850"/>
              <a:ext cx="72946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TXOP sharing </a:t>
              </a:r>
              <a:r>
                <a:rPr lang="en-US" sz="1600" b="1" dirty="0">
                  <a:solidFill>
                    <a:srgbClr val="FF0000"/>
                  </a:solidFill>
                </a:rPr>
                <a:t>without</a:t>
              </a:r>
              <a:r>
                <a:rPr lang="en-US" sz="1600" b="1" dirty="0"/>
                <a:t> a Poll/Ann. frame at the start of the TXOP :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1064602-1660-B308-80B4-08B9CF0FDE0D}"/>
                </a:ext>
              </a:extLst>
            </p:cNvPr>
            <p:cNvSpPr txBox="1"/>
            <p:nvPr/>
          </p:nvSpPr>
          <p:spPr>
            <a:xfrm>
              <a:off x="419527" y="4323703"/>
              <a:ext cx="76456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TXOP sharing </a:t>
              </a:r>
              <a:r>
                <a:rPr lang="en-US" sz="1600" b="1" dirty="0">
                  <a:solidFill>
                    <a:srgbClr val="00B050"/>
                  </a:solidFill>
                </a:rPr>
                <a:t>with</a:t>
              </a:r>
              <a:r>
                <a:rPr lang="en-US" sz="1600" b="1" dirty="0"/>
                <a:t> a Poll/Ann. frame at the start of the TXOP: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15F87960-FEC7-F8B0-30B5-465505E07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9132"/>
            <a:ext cx="9144000" cy="459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1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48A7CF-8550-9D55-08F0-8CA730BD9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383891"/>
            <a:ext cx="8210549" cy="47665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Some existing features require an ICF/ICR exchange at the start of a TXOP</a:t>
            </a:r>
          </a:p>
          <a:p>
            <a:pPr lvl="1" algn="just"/>
            <a:r>
              <a:rPr lang="en-US" dirty="0"/>
              <a:t>E.g., </a:t>
            </a:r>
            <a:r>
              <a:rPr lang="en-US" dirty="0" err="1"/>
              <a:t>eMLSR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b="1" dirty="0"/>
              <a:t>Some TGbn features propose to have ICF/ICR exchange at the start of a TXOP</a:t>
            </a:r>
          </a:p>
          <a:p>
            <a:pPr lvl="1" algn="just"/>
            <a:r>
              <a:rPr lang="en-US" dirty="0"/>
              <a:t>E.g., Co-Ex, AP PS, etc.</a:t>
            </a:r>
          </a:p>
          <a:p>
            <a:pPr lvl="1" algn="just"/>
            <a:r>
              <a:rPr lang="en-US" dirty="0"/>
              <a:t>The poll-response mechanism for C-TDMA fits this design </a:t>
            </a:r>
          </a:p>
          <a:p>
            <a:pPr lvl="2" algn="just"/>
            <a:r>
              <a:rPr lang="en-US" dirty="0"/>
              <a:t>Poll/response is yet another ICF/ICR</a:t>
            </a:r>
          </a:p>
          <a:p>
            <a:pPr lvl="2" algn="just"/>
            <a:r>
              <a:rPr lang="en-US" dirty="0"/>
              <a:t>Can be combined with an ICF/ICR exchange meant for another TGbn feature</a:t>
            </a:r>
          </a:p>
          <a:p>
            <a:pPr lvl="2" algn="just"/>
            <a:r>
              <a:rPr lang="en-US" dirty="0"/>
              <a:t>Such approach will improve the overall efficiency of the protocol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The BSRP Trigger frame can be considered as Poll/Announcement frame</a:t>
            </a:r>
          </a:p>
          <a:p>
            <a:pPr lvl="1" algn="just"/>
            <a:r>
              <a:rPr lang="en-US" dirty="0"/>
              <a:t>The poll can include candidate shared APs and optionally one or more its associated STAs</a:t>
            </a:r>
          </a:p>
          <a:p>
            <a:pPr lvl="1" algn="just"/>
            <a:r>
              <a:rPr lang="en-US" dirty="0"/>
              <a:t>Each responder is assigned a distinct resource unit (RU)</a:t>
            </a:r>
          </a:p>
          <a:p>
            <a:pPr lvl="2" algn="just"/>
            <a:r>
              <a:rPr lang="en-US" dirty="0"/>
              <a:t>Allowing the sharing AP to unambiguously identify who responded and who did not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Based on the responses, the sharing AP can decide its TXOP sharing plan</a:t>
            </a:r>
            <a:endParaRPr lang="en-US" dirty="0"/>
          </a:p>
          <a:p>
            <a:pPr marL="0" indent="0" algn="just">
              <a:buNone/>
            </a:pPr>
            <a:br>
              <a:rPr lang="en-US" sz="1600" dirty="0"/>
            </a:br>
            <a:r>
              <a:rPr lang="en-US" sz="1600" dirty="0"/>
              <a:t>Note: Other forms of ICF for polling at the start of the TXOP can be considered.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F766AB-2A00-8715-4A2F-46190C8B8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21890"/>
          </a:xfrm>
        </p:spPr>
        <p:txBody>
          <a:bodyPr/>
          <a:lstStyle/>
          <a:p>
            <a:r>
              <a:rPr lang="en-US"/>
              <a:t>Additional Considerations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3F8B8-608B-16A3-D4E0-EEED759622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098A9-8917-26B1-EB5B-615FB0C4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7B141-2CF4-5C6E-83D1-0B80BB9E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AD749D-F910-1D1B-91D4-E2577C742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966452"/>
            <a:ext cx="8222974" cy="4508960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Polled shared AP(s) provide a response such as </a:t>
            </a:r>
            <a:r>
              <a:rPr lang="en-US" b="1" i="1" dirty="0"/>
              <a:t>interest</a:t>
            </a:r>
            <a:r>
              <a:rPr lang="en-US" b="1" dirty="0"/>
              <a:t> vs </a:t>
            </a:r>
            <a:r>
              <a:rPr lang="en-US" b="1" i="1" dirty="0"/>
              <a:t>disinterest</a:t>
            </a:r>
          </a:p>
          <a:p>
            <a:pPr algn="just"/>
            <a:endParaRPr lang="en-US" b="1" dirty="0"/>
          </a:p>
          <a:p>
            <a:pPr lvl="1" algn="just"/>
            <a:r>
              <a:rPr lang="en-US" b="1" i="1" dirty="0"/>
              <a:t>Interest</a:t>
            </a:r>
            <a:r>
              <a:rPr lang="en-US" dirty="0"/>
              <a:t>: Nonzero values as the response indicate acceptance</a:t>
            </a:r>
          </a:p>
          <a:p>
            <a:pPr lvl="2" algn="just"/>
            <a:r>
              <a:rPr lang="en-US" dirty="0"/>
              <a:t>Exact format of the response is TBD</a:t>
            </a:r>
          </a:p>
          <a:p>
            <a:pPr lvl="3" algn="just"/>
            <a:r>
              <a:rPr lang="en-US" dirty="0"/>
              <a:t>BSR Control could be modified/extended for this purpose</a:t>
            </a:r>
          </a:p>
          <a:p>
            <a:pPr lvl="3" algn="just"/>
            <a:r>
              <a:rPr lang="en-US" dirty="0"/>
              <a:t>Alternatively, TGbn could define a new frame / A-Control</a:t>
            </a:r>
          </a:p>
          <a:p>
            <a:pPr lvl="1" algn="just"/>
            <a:endParaRPr lang="en-US" b="1" i="1" dirty="0"/>
          </a:p>
          <a:p>
            <a:pPr lvl="1" algn="just"/>
            <a:r>
              <a:rPr lang="en-US" b="1" i="1" dirty="0"/>
              <a:t>Disinterest</a:t>
            </a:r>
            <a:r>
              <a:rPr lang="en-US" dirty="0"/>
              <a:t>: All 0s in all BSR Control fields indicates that the polled AP is not interested in utilizing portion of the TXOP</a:t>
            </a:r>
          </a:p>
          <a:p>
            <a:pPr lvl="2" algn="just"/>
            <a:r>
              <a:rPr lang="en-US" dirty="0"/>
              <a:t>E.g., when the polled AP does not have any buffers for the indicated AC in the polling frame from the sharing AP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A84265-A8F1-314C-809D-47460FED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9877"/>
          </a:xfrm>
        </p:spPr>
        <p:txBody>
          <a:bodyPr/>
          <a:lstStyle/>
          <a:p>
            <a:r>
              <a:rPr lang="en-US" dirty="0"/>
              <a:t>Response to the Polling/Ann.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1A95B-0680-9AC5-8B3E-AB7AD15F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3D9FA-B0D7-EFB4-42B7-5D3AB3A4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513A5-B9A9-AAFE-0CBC-FFFDBB278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91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708B23-A3E0-1762-BB1E-3A5BC083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1808"/>
            <a:ext cx="7965040" cy="4214191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To have efficient C-TDMA operation, the Polling/Announcement frame at the start of the TXOP is necessary</a:t>
            </a:r>
          </a:p>
          <a:p>
            <a:pPr lvl="1" algn="just"/>
            <a:r>
              <a:rPr lang="en-US" dirty="0"/>
              <a:t>Such a polling/announcement offers benefits over blind TXOP sharing and the TXOP sharing based on only long-term agreements </a:t>
            </a:r>
          </a:p>
          <a:p>
            <a:pPr lvl="1"/>
            <a:r>
              <a:rPr lang="en-US" dirty="0"/>
              <a:t>Yet another ICF/ICR</a:t>
            </a:r>
          </a:p>
          <a:p>
            <a:pPr lvl="1"/>
            <a:r>
              <a:rPr lang="en-US" dirty="0"/>
              <a:t>Improved efficiency of C-TDMA procedure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algn="just"/>
            <a:r>
              <a:rPr lang="en-US" b="1" dirty="0"/>
              <a:t>The BSRP Trigger can be used for polling</a:t>
            </a:r>
            <a:r>
              <a:rPr lang="en-US" b="1"/>
              <a:t>/announcement</a:t>
            </a:r>
            <a:endParaRPr lang="en-US" b="1" dirty="0"/>
          </a:p>
          <a:p>
            <a:pPr lvl="1" algn="just"/>
            <a:r>
              <a:rPr lang="en-US" dirty="0"/>
              <a:t>This framework allows a sharing AP to efficiently poll candidate shared APs</a:t>
            </a:r>
          </a:p>
          <a:p>
            <a:pPr lvl="1" algn="just"/>
            <a:r>
              <a:rPr lang="en-US" dirty="0"/>
              <a:t>Responses from polled APs help the sharing AP make informed decision about TXOP sharing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2A418E-2BD4-39F2-5FFB-653ECEBF1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DA26C-2F53-1EA3-C2FC-4266EE9A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77DEE-A6EB-3FD3-32C5-04414DE2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4630F-5C6A-32F3-8393-6F3C91C0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002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Props1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1429</Words>
  <Application>Microsoft Office PowerPoint</Application>
  <PresentationFormat>On-screen Show (4:3)</PresentationFormat>
  <Paragraphs>162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Arial</vt:lpstr>
      <vt:lpstr>Times New Roman</vt:lpstr>
      <vt:lpstr>802-11-Submission</vt:lpstr>
      <vt:lpstr>C-TDMA Follow-up:  Additional Details on Framing Sequence</vt:lpstr>
      <vt:lpstr>C-TDMA Frame Exchange Sequence </vt:lpstr>
      <vt:lpstr>Details of Polling/Announcement Frame</vt:lpstr>
      <vt:lpstr>Need for Polling/Announcement Frame</vt:lpstr>
      <vt:lpstr>Need for Polling/Announcement Frame (contd..)</vt:lpstr>
      <vt:lpstr>Need for Polling/Announcement Frame (contd..)</vt:lpstr>
      <vt:lpstr>Additional Considerations</vt:lpstr>
      <vt:lpstr>Response to the Polling/Ann. Frame</vt:lpstr>
      <vt:lpstr>Summary</vt:lpstr>
      <vt:lpstr>SP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Sanket Kalamkar</cp:lastModifiedBy>
  <cp:revision>4</cp:revision>
  <cp:lastPrinted>1998-02-10T13:28:06Z</cp:lastPrinted>
  <dcterms:created xsi:type="dcterms:W3CDTF">2007-05-21T21:00:37Z</dcterms:created>
  <dcterms:modified xsi:type="dcterms:W3CDTF">2025-01-13T00:21:02Z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