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70" r:id="rId5"/>
    <p:sldId id="141169813" r:id="rId6"/>
    <p:sldId id="141169812" r:id="rId7"/>
    <p:sldId id="141169806" r:id="rId8"/>
    <p:sldId id="141169807" r:id="rId9"/>
    <p:sldId id="141169800" r:id="rId10"/>
    <p:sldId id="141169801" r:id="rId11"/>
    <p:sldId id="141169802" r:id="rId12"/>
    <p:sldId id="141169803" r:id="rId13"/>
    <p:sldId id="141169808" r:id="rId14"/>
    <p:sldId id="141169809" r:id="rId15"/>
    <p:sldId id="141169810" r:id="rId16"/>
    <p:sldId id="152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EA9D14-EF9D-B8B2-DC05-A878C4E2E7C8}" name="Sanket Kalamkar" initials="SK" userId="S::sankal@qti.qualcomm.com::9f7da7a1-a53a-443e-9c41-71048af38d86" providerId="AD"/>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338CFF47-243A-9C8D-F54C-0DCF5877AB99}" name="Giovanni Chisci" initials="GC" userId="Giovanni Chisci" providerId="None"/>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66E6B7-95F6-4927-B40E-ACD55F5AF202}" v="6" dt="2024-09-09T19:51:13.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5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1049352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455527" cy="276999"/>
          </a:xfrm>
        </p:spPr>
        <p:txBody>
          <a:bodyPr/>
          <a:lstStyle/>
          <a:p>
            <a:pPr>
              <a:defRPr/>
            </a:pPr>
            <a:r>
              <a:rPr lang="en-US"/>
              <a:t>February 2024</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a:xfrm>
            <a:off x="6445337" y="6475413"/>
            <a:ext cx="2098588" cy="184666"/>
          </a:xfrm>
        </p:spPr>
        <p:txBody>
          <a:bodyPr/>
          <a:lstStyle/>
          <a:p>
            <a:pPr>
              <a:defRPr/>
            </a:pPr>
            <a:r>
              <a:rPr lang="en-US" altLang="ko-KR"/>
              <a:t>Sanket Kalamkar et al.,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802.11-24/1016r0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
        <p:nvSpPr>
          <p:cNvPr id="102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a:solidFill>
                  <a:schemeClr val="tx1"/>
                </a:solidFill>
                <a:cs typeface="+mn-cs"/>
              </a:rPr>
              <a:t>doc.: IEEE 802.11-23/1895r2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800" dirty="0">
                <a:solidFill>
                  <a:schemeClr val="tx1"/>
                </a:solidFill>
                <a:cs typeface="Times New Roman"/>
              </a:rPr>
              <a:t>C-TDMA Follow-up: </a:t>
            </a:r>
            <a:br>
              <a:rPr lang="en-US" sz="2800" dirty="0">
                <a:solidFill>
                  <a:schemeClr val="tx1"/>
                </a:solidFill>
                <a:cs typeface="Times New Roman"/>
              </a:rPr>
            </a:br>
            <a:r>
              <a:rPr lang="en-US" sz="2800" dirty="0">
                <a:solidFill>
                  <a:schemeClr val="tx1"/>
                </a:solidFill>
                <a:cs typeface="Times New Roman"/>
              </a:rPr>
              <a:t>Additional Details on Framing Sequence</a:t>
            </a:r>
          </a:p>
        </p:txBody>
      </p:sp>
      <p:sp>
        <p:nvSpPr>
          <p:cNvPr id="4" name="Date Placeholder 3"/>
          <p:cNvSpPr>
            <a:spLocks noGrp="1"/>
          </p:cNvSpPr>
          <p:nvPr>
            <p:ph type="dt" sz="half" idx="10"/>
          </p:nvPr>
        </p:nvSpPr>
        <p:spPr>
          <a:xfrm>
            <a:off x="696913" y="332601"/>
            <a:ext cx="1541128" cy="276999"/>
          </a:xfrm>
        </p:spPr>
        <p:txBody>
          <a:bodyPr/>
          <a:lstStyle/>
          <a:p>
            <a:pPr>
              <a:spcAft>
                <a:spcPts val="600"/>
              </a:spcAft>
              <a:defRPr/>
            </a:pPr>
            <a:r>
              <a:rPr lang="en-US"/>
              <a:t>February 2024</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216364" y="6475413"/>
            <a:ext cx="2327561" cy="184666"/>
          </a:xfrm>
        </p:spPr>
        <p:txBody>
          <a:bodyPr/>
          <a:lstStyle/>
          <a:p>
            <a:pPr>
              <a:defRPr/>
            </a:pPr>
            <a:r>
              <a:rPr lang="en-US" altLang="ko-KR"/>
              <a:t>Sanket Kalamkar et al., Qualcomm Inc.</a:t>
            </a:r>
          </a:p>
        </p:txBody>
      </p:sp>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a:t>: 2024-02-20</a:t>
            </a:r>
            <a:endParaRPr lang="en-GB" sz="1800" kern="0" dirty="0"/>
          </a:p>
        </p:txBody>
      </p:sp>
      <p:graphicFrame>
        <p:nvGraphicFramePr>
          <p:cNvPr id="3" name="Table 12">
            <a:extLst>
              <a:ext uri="{FF2B5EF4-FFF2-40B4-BE49-F238E27FC236}">
                <a16:creationId xmlns:a16="http://schemas.microsoft.com/office/drawing/2014/main" id="{A69697D9-7396-CFED-B0BE-B191A4E27B4E}"/>
              </a:ext>
            </a:extLst>
          </p:cNvPr>
          <p:cNvGraphicFramePr>
            <a:graphicFrameLocks noGrp="1"/>
          </p:cNvGraphicFramePr>
          <p:nvPr>
            <p:extLst>
              <p:ext uri="{D42A27DB-BD31-4B8C-83A1-F6EECF244321}">
                <p14:modId xmlns:p14="http://schemas.microsoft.com/office/powerpoint/2010/main" val="975606229"/>
              </p:ext>
            </p:extLst>
          </p:nvPr>
        </p:nvGraphicFramePr>
        <p:xfrm>
          <a:off x="791070" y="2673434"/>
          <a:ext cx="7334250" cy="2706980"/>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Sanket Kalamkar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ctr"/>
                      <a:r>
                        <a:rPr lang="en-US" sz="1400">
                          <a:solidFill>
                            <a:schemeClr val="tx1"/>
                          </a:solidFill>
                        </a:rPr>
                        <a:t>Qualcomm Technologies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sankal@qti.qualcomm.com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Gaurang Naik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Duncan Ho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marL="0" algn="ctr" defTabSz="914400" rtl="0" eaLnBrk="1" latinLnBrk="0" hangingPunct="1"/>
                      <a:r>
                        <a:rPr lang="en-US" sz="1400" kern="1200">
                          <a:solidFill>
                            <a:schemeClr val="tx1"/>
                          </a:solidFill>
                          <a:latin typeface="+mn-lt"/>
                          <a:ea typeface="+mn-ea"/>
                          <a:cs typeface="+mn-cs"/>
                        </a:rPr>
                        <a:t>Giovanni </a:t>
                      </a:r>
                      <a:r>
                        <a:rPr lang="en-US" sz="1400" kern="1200" err="1">
                          <a:solidFill>
                            <a:schemeClr val="tx1"/>
                          </a:solidFill>
                          <a:latin typeface="+mn-lt"/>
                          <a:ea typeface="+mn-ea"/>
                          <a:cs typeface="+mn-cs"/>
                        </a:rPr>
                        <a:t>Chisci</a:t>
                      </a:r>
                      <a:endParaRPr lang="en-US" sz="1400" kern="120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9589669"/>
                  </a:ext>
                </a:extLst>
              </a:tr>
              <a:tr h="268580">
                <a:tc>
                  <a:txBody>
                    <a:bodyPr/>
                    <a:lstStyle/>
                    <a:p>
                      <a:pPr marL="0" algn="ctr" defTabSz="914400" rtl="0" eaLnBrk="1" latinLnBrk="0" hangingPunct="1"/>
                      <a:r>
                        <a:rPr lang="en-US" sz="1400" kern="1200" err="1">
                          <a:solidFill>
                            <a:schemeClr val="tx1"/>
                          </a:solidFill>
                          <a:latin typeface="+mn-lt"/>
                          <a:ea typeface="+mn-ea"/>
                          <a:cs typeface="+mn-cs"/>
                        </a:rPr>
                        <a:t>Sherief</a:t>
                      </a:r>
                      <a:r>
                        <a:rPr lang="en-US" sz="1400" kern="1200">
                          <a:solidFill>
                            <a:schemeClr val="tx1"/>
                          </a:solidFill>
                          <a:latin typeface="+mn-lt"/>
                          <a:ea typeface="+mn-ea"/>
                          <a:cs typeface="+mn-cs"/>
                        </a:rPr>
                        <a:t> </a:t>
                      </a:r>
                      <a:r>
                        <a:rPr lang="en-US" sz="1400" kern="1200" err="1">
                          <a:solidFill>
                            <a:schemeClr val="tx1"/>
                          </a:solidFill>
                          <a:latin typeface="+mn-lt"/>
                          <a:ea typeface="+mn-ea"/>
                          <a:cs typeface="+mn-cs"/>
                        </a:rPr>
                        <a:t>Helwa</a:t>
                      </a:r>
                      <a:endParaRPr lang="en-US" sz="1400" kern="120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7296472"/>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E8C62F-5D63-7C93-243E-4D13E2D3F397}"/>
              </a:ext>
            </a:extLst>
          </p:cNvPr>
          <p:cNvSpPr>
            <a:spLocks noGrp="1"/>
          </p:cNvSpPr>
          <p:nvPr>
            <p:ph idx="1"/>
          </p:nvPr>
        </p:nvSpPr>
        <p:spPr/>
        <p:txBody>
          <a:bodyPr/>
          <a:lstStyle/>
          <a:p>
            <a:pPr>
              <a:spcBef>
                <a:spcPts val="0"/>
              </a:spcBef>
              <a:spcAft>
                <a:spcPts val="0"/>
              </a:spcAft>
            </a:pPr>
            <a:r>
              <a:rPr lang="en-US" b="1" dirty="0">
                <a:effectLst/>
                <a:ea typeface="Aptos" panose="020B0004020202020204" pitchFamily="34" charset="0"/>
                <a:cs typeface="Times New Roman" panose="02020603050405020304" pitchFamily="18" charset="0"/>
              </a:rPr>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lvl="1">
              <a:spcBef>
                <a:spcPts val="0"/>
              </a:spcBef>
              <a:spcAft>
                <a:spcPts val="0"/>
              </a:spcAft>
            </a:pPr>
            <a:r>
              <a:rPr lang="en-US" dirty="0">
                <a:effectLst/>
                <a:ea typeface="Aptos" panose="020B0004020202020204" pitchFamily="34" charset="0"/>
                <a:cs typeface="Times New Roman" panose="02020603050405020304" pitchFamily="18" charset="0"/>
              </a:rPr>
              <a:t>A TXOP owner AP that intends to share its TXOP is referred to as a sharing AP.</a:t>
            </a:r>
          </a:p>
          <a:p>
            <a:pPr lvl="1">
              <a:spcBef>
                <a:spcPts val="0"/>
              </a:spcBef>
              <a:spcAft>
                <a:spcPts val="0"/>
              </a:spcAft>
            </a:pPr>
            <a:r>
              <a:rPr lang="en-US" dirty="0">
                <a:effectLst/>
                <a:ea typeface="Aptos" panose="020B0004020202020204" pitchFamily="34" charset="0"/>
                <a:cs typeface="Times New Roman" panose="02020603050405020304" pitchFamily="18" charset="0"/>
              </a:rPr>
              <a:t>A candidate AP identified (polled) in the Initial Control frame is referred to as a polled AP.</a:t>
            </a:r>
          </a:p>
          <a:p>
            <a:pPr lvl="1">
              <a:spcBef>
                <a:spcPts val="0"/>
              </a:spcBef>
              <a:spcAft>
                <a:spcPts val="0"/>
              </a:spcAft>
            </a:pPr>
            <a:r>
              <a:rPr lang="en-US" dirty="0">
                <a:effectLst/>
                <a:ea typeface="Aptos" panose="020B0004020202020204" pitchFamily="34" charset="0"/>
                <a:cs typeface="Times New Roman" panose="02020603050405020304" pitchFamily="18" charset="0"/>
              </a:rPr>
              <a:t>The Duration field of the frame is set to the length of time required to transmit the solicited response frame plus one SIFS.</a:t>
            </a:r>
          </a:p>
          <a:p>
            <a:pPr lvl="1">
              <a:spcBef>
                <a:spcPts val="0"/>
              </a:spcBef>
              <a:spcAft>
                <a:spcPts val="0"/>
              </a:spcAft>
            </a:pPr>
            <a:r>
              <a:rPr lang="en-US" dirty="0">
                <a:effectLst/>
                <a:ea typeface="Aptos" panose="020B0004020202020204" pitchFamily="34" charset="0"/>
                <a:cs typeface="Times New Roman" panose="02020603050405020304" pitchFamily="18" charset="0"/>
              </a:rPr>
              <a:t>Whether or not the sharing AP is mandated to send the Initial Control frame that announces that intention is TBD.</a:t>
            </a:r>
          </a:p>
          <a:p>
            <a:endParaRPr lang="en-US" dirty="0"/>
          </a:p>
        </p:txBody>
      </p:sp>
      <p:sp>
        <p:nvSpPr>
          <p:cNvPr id="3" name="Title 2">
            <a:extLst>
              <a:ext uri="{FF2B5EF4-FFF2-40B4-BE49-F238E27FC236}">
                <a16:creationId xmlns:a16="http://schemas.microsoft.com/office/drawing/2014/main" id="{13CB988D-0EFD-D032-D851-A5F9C9483E47}"/>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E04DB8FB-7B53-A001-B5C2-17DCC363B6A8}"/>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CB84251C-803D-32F4-CEB3-16BB4A87B977}"/>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CA22F50F-5F45-0B25-50BC-530AA8F937E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234169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26AB58-3121-C5F4-28E3-781E8D0CE350}"/>
              </a:ext>
            </a:extLst>
          </p:cNvPr>
          <p:cNvSpPr>
            <a:spLocks noGrp="1"/>
          </p:cNvSpPr>
          <p:nvPr>
            <p:ph idx="1"/>
          </p:nvPr>
        </p:nvSpPr>
        <p:spPr/>
        <p:txBody>
          <a:bodyPr/>
          <a:lstStyle/>
          <a:p>
            <a:pPr>
              <a:spcBef>
                <a:spcPts val="0"/>
              </a:spcBef>
              <a:spcAft>
                <a:spcPts val="0"/>
              </a:spcAft>
            </a:pPr>
            <a:r>
              <a:rPr lang="en-US" b="1" dirty="0">
                <a:effectLst/>
                <a:ea typeface="Aptos" panose="020B0004020202020204" pitchFamily="34" charset="0"/>
                <a:cs typeface="Times New Roman" panose="02020603050405020304" pitchFamily="18" charset="0"/>
              </a:rPr>
              <a:t>Do you agree that, as part of the C-TDMA procedure, a sharing AP shall send a TXOP Allocation frame (exact name TBD) to a single polled AP to share a time portion of its TXOP and the frame is an MU-RTS TXS Trigger frame?</a:t>
            </a:r>
          </a:p>
          <a:p>
            <a:pPr lvl="1">
              <a:spcBef>
                <a:spcPts val="0"/>
              </a:spcBef>
              <a:spcAft>
                <a:spcPts val="0"/>
              </a:spcAft>
            </a:pPr>
            <a:r>
              <a:rPr lang="en-US" sz="2000" dirty="0">
                <a:effectLst/>
                <a:ea typeface="Aptos" panose="020B0004020202020204" pitchFamily="34" charset="0"/>
                <a:cs typeface="Times New Roman" panose="02020603050405020304" pitchFamily="18" charset="0"/>
              </a:rPr>
              <a:t>The duration of the shared TXOP shall be indicated in the Allocation Duration field of the frame.</a:t>
            </a:r>
          </a:p>
          <a:p>
            <a:pPr lvl="1">
              <a:spcBef>
                <a:spcPts val="0"/>
              </a:spcBef>
              <a:spcAft>
                <a:spcPts val="0"/>
              </a:spcAft>
            </a:pPr>
            <a:r>
              <a:rPr lang="en-US" sz="2000" dirty="0">
                <a:effectLst/>
                <a:ea typeface="Aptos" panose="020B0004020202020204" pitchFamily="34" charset="0"/>
                <a:cs typeface="Times New Roman" panose="02020603050405020304" pitchFamily="18" charset="0"/>
              </a:rPr>
              <a:t>The Duration field of the frame is set to the length of time required to transmit the solicited response frame plus one SIFS.</a:t>
            </a:r>
          </a:p>
          <a:p>
            <a:endParaRPr lang="en-US" dirty="0"/>
          </a:p>
        </p:txBody>
      </p:sp>
      <p:sp>
        <p:nvSpPr>
          <p:cNvPr id="3" name="Title 2">
            <a:extLst>
              <a:ext uri="{FF2B5EF4-FFF2-40B4-BE49-F238E27FC236}">
                <a16:creationId xmlns:a16="http://schemas.microsoft.com/office/drawing/2014/main" id="{0A1DD8FE-8F9B-6275-8503-E5F2A4B35180}"/>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04E8CEAE-F783-1565-C744-0795A78DE522}"/>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9572BEBF-485B-3137-D57C-1A598425DFB9}"/>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D317B444-0AE3-84BF-3966-0D2582F75AC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Tree>
    <p:extLst>
      <p:ext uri="{BB962C8B-B14F-4D97-AF65-F5344CB8AC3E}">
        <p14:creationId xmlns:p14="http://schemas.microsoft.com/office/powerpoint/2010/main" val="165555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7A189D-B4C7-5B94-B642-2BD008ACB0E3}"/>
              </a:ext>
            </a:extLst>
          </p:cNvPr>
          <p:cNvSpPr>
            <a:spLocks noGrp="1"/>
          </p:cNvSpPr>
          <p:nvPr>
            <p:ph idx="1"/>
          </p:nvPr>
        </p:nvSpPr>
        <p:spPr/>
        <p:txBody>
          <a:bodyPr/>
          <a:lstStyle/>
          <a:p>
            <a:r>
              <a:rPr lang="en-US" b="1" dirty="0"/>
              <a:t>Do you support that a sharing AP identifies a shared AP via the AID12 field carried in the User Info field of the sharing AP’s Trigger frame?</a:t>
            </a:r>
          </a:p>
        </p:txBody>
      </p:sp>
      <p:sp>
        <p:nvSpPr>
          <p:cNvPr id="3" name="Title 2">
            <a:extLst>
              <a:ext uri="{FF2B5EF4-FFF2-40B4-BE49-F238E27FC236}">
                <a16:creationId xmlns:a16="http://schemas.microsoft.com/office/drawing/2014/main" id="{8EEA3118-03AA-94CC-762C-A810B08E1B93}"/>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00A88A2C-66D3-EC37-8480-E3E4B9971040}"/>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D28A90B6-C7D1-D464-ECD9-7FD81132DD97}"/>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12D38860-65A7-E614-09A9-43F4E53D101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Tree>
    <p:extLst>
      <p:ext uri="{BB962C8B-B14F-4D97-AF65-F5344CB8AC3E}">
        <p14:creationId xmlns:p14="http://schemas.microsoft.com/office/powerpoint/2010/main" val="978820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a:extLst>
              <a:ext uri="{FF2B5EF4-FFF2-40B4-BE49-F238E27FC236}">
                <a16:creationId xmlns:a16="http://schemas.microsoft.com/office/drawing/2014/main" id="{E8C6A802-7E0E-5B6C-0DA6-DEA2CEEB13B6}"/>
              </a:ext>
            </a:extLst>
          </p:cNvPr>
          <p:cNvSpPr>
            <a:spLocks noGrp="1"/>
          </p:cNvSpPr>
          <p:nvPr>
            <p:ph idx="1"/>
          </p:nvPr>
        </p:nvSpPr>
        <p:spPr>
          <a:xfrm>
            <a:off x="615819" y="1600199"/>
            <a:ext cx="8024327" cy="4906479"/>
          </a:xfrm>
        </p:spPr>
        <p:txBody>
          <a:bodyPr>
            <a:normAutofit fontScale="92500" lnSpcReduction="10000"/>
          </a:bodyPr>
          <a:lstStyle/>
          <a:p>
            <a:pPr marL="0" indent="0">
              <a:buNone/>
            </a:pPr>
            <a:r>
              <a:rPr lang="en-US" sz="1800" dirty="0"/>
              <a:t>[1] Abhishek Patil and et al. , “C-TDMA Frame Sequence,” 23/1895r1, Jan 2024.</a:t>
            </a:r>
          </a:p>
          <a:p>
            <a:pPr marL="0" indent="0">
              <a:buNone/>
            </a:pPr>
            <a:r>
              <a:rPr lang="en-US" sz="1800" dirty="0"/>
              <a:t>[2] Yanjun Sun and et al., “Considerations on Coordinated TDMA (C-TDMA),” 23/0041r0, Jan 2023.</a:t>
            </a:r>
          </a:p>
          <a:p>
            <a:pPr marL="0" indent="0">
              <a:buNone/>
            </a:pPr>
            <a:r>
              <a:rPr lang="en-US" sz="1800" dirty="0"/>
              <a:t>[3] Dibakar Das and et al. , “C-TDMA procedure in UHR,” 23/0261r0, Apr 2023.</a:t>
            </a:r>
          </a:p>
          <a:p>
            <a:pPr marL="0" indent="0">
              <a:buNone/>
            </a:pPr>
            <a:r>
              <a:rPr lang="en-US" sz="1800" dirty="0"/>
              <a:t>[4] Yanjun Sun and et al., “Follow-up on Coordinated TDMA (C-TDMA),” 23/0739r1, Jul 2023.</a:t>
            </a:r>
          </a:p>
          <a:p>
            <a:pPr marL="0" indent="0">
              <a:buNone/>
            </a:pPr>
            <a:r>
              <a:rPr lang="en-US" sz="1800" dirty="0"/>
              <a:t>[5] Si-Chan Noh and et al., “Considerations on Return TXOP between multiple APs,” 23/1327r0, Aug 2023.</a:t>
            </a:r>
          </a:p>
          <a:p>
            <a:pPr marL="0" indent="0">
              <a:buNone/>
            </a:pPr>
            <a:r>
              <a:rPr lang="en-US" sz="1800" dirty="0"/>
              <a:t>[6] Liwen Chu and </a:t>
            </a:r>
            <a:r>
              <a:rPr lang="en-US" sz="1800" dirty="0" err="1"/>
              <a:t>etc</a:t>
            </a:r>
            <a:r>
              <a:rPr lang="en-US" sz="1800" dirty="0"/>
              <a:t> al., “Extended TXOP sharing,” 23/249r1, May 2023.</a:t>
            </a:r>
          </a:p>
          <a:p>
            <a:pPr marL="0" indent="0">
              <a:buNone/>
            </a:pPr>
            <a:r>
              <a:rPr lang="en-US" sz="1800" dirty="0"/>
              <a:t>[7] George Cherian and et al., “Coordinated AP Time/Frequency Sharing in a Transmit Opportunity in 11be,” 19/1582r2, Nov 2019.</a:t>
            </a:r>
          </a:p>
          <a:p>
            <a:pPr marL="0" indent="0">
              <a:buNone/>
            </a:pPr>
            <a:r>
              <a:rPr lang="en-US" sz="1800" dirty="0"/>
              <a:t>[8] Dibakar Das and et al., “C-TDMA Follow-up,” 23/93r2, Mar. 2024.</a:t>
            </a:r>
          </a:p>
          <a:p>
            <a:pPr marL="0" indent="0">
              <a:buNone/>
            </a:pPr>
            <a:r>
              <a:rPr lang="en-US" sz="1800" dirty="0"/>
              <a:t>[9]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“TXOP Protection in C-TDMA,” 24/227r1, Apr. 2024.</a:t>
            </a:r>
          </a:p>
          <a:p>
            <a:pPr marL="0" indent="0">
              <a:buNone/>
            </a:pPr>
            <a:r>
              <a:rPr lang="en-US" sz="1800" dirty="0"/>
              <a:t>[10]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“TXOP Return in C-TDMA,” 24/411r0, Apr. 2024.</a:t>
            </a:r>
          </a:p>
          <a:p>
            <a:pPr marL="0" indent="0">
              <a:buNone/>
            </a:pPr>
            <a:r>
              <a:rPr lang="en-US" sz="1800" dirty="0"/>
              <a:t>[11]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“Coordinated TDMA (Follow up),” 23/1910r1, Nov. 2023.</a:t>
            </a:r>
            <a:endParaRPr lang="en-US" sz="1800" dirty="0"/>
          </a:p>
          <a:p>
            <a:pPr marL="0" indent="0">
              <a:buNone/>
            </a:pPr>
            <a:r>
              <a:rPr lang="en-US" sz="1800" dirty="0"/>
              <a:t>[12] </a:t>
            </a:r>
            <a:r>
              <a:rPr lang="en-US" sz="1800" dirty="0">
                <a:solidFill>
                  <a:schemeClr val="tx1"/>
                </a:solidFill>
              </a:rPr>
              <a:t>Si-Chan Noh and et al., “NAV protection for C-TDMA,” 24/375r0, Feb. 2024.</a:t>
            </a:r>
          </a:p>
          <a:p>
            <a:pPr marL="0" indent="0">
              <a:buNone/>
            </a:pPr>
            <a:r>
              <a:rPr lang="en-US" sz="1800" dirty="0"/>
              <a:t>[13] Sanket Kalamkar and et al., “NAV Rule in C-TDMA,” 24/423r0, May 2024.</a:t>
            </a:r>
            <a:endParaRPr lang="en-US" sz="1800" dirty="0">
              <a:solidFill>
                <a:schemeClr val="tx1"/>
              </a:solidFill>
            </a:endParaRPr>
          </a:p>
        </p:txBody>
      </p:sp>
      <p:sp>
        <p:nvSpPr>
          <p:cNvPr id="13" name="Title 2">
            <a:extLst>
              <a:ext uri="{FF2B5EF4-FFF2-40B4-BE49-F238E27FC236}">
                <a16:creationId xmlns:a16="http://schemas.microsoft.com/office/drawing/2014/main" id="{AB26CCD9-D07E-EDBD-5DA8-3944690B0A70}"/>
              </a:ext>
            </a:extLst>
          </p:cNvPr>
          <p:cNvSpPr>
            <a:spLocks noGrp="1"/>
          </p:cNvSpPr>
          <p:nvPr>
            <p:ph type="title"/>
          </p:nvPr>
        </p:nvSpPr>
        <p:spPr>
          <a:xfrm>
            <a:off x="685800" y="685800"/>
            <a:ext cx="7772400" cy="1066800"/>
          </a:xfrm>
        </p:spPr>
        <p:txBody>
          <a:bodyPr/>
          <a:lstStyle/>
          <a:p>
            <a:r>
              <a:rPr lang="en-US"/>
              <a:t>References</a:t>
            </a:r>
          </a:p>
        </p:txBody>
      </p:sp>
      <p:sp>
        <p:nvSpPr>
          <p:cNvPr id="6" name="Date Placeholder 5">
            <a:extLst>
              <a:ext uri="{FF2B5EF4-FFF2-40B4-BE49-F238E27FC236}">
                <a16:creationId xmlns:a16="http://schemas.microsoft.com/office/drawing/2014/main" id="{3BCF72DE-DAE6-9956-73B3-37762D5AE45E}"/>
              </a:ext>
            </a:extLst>
          </p:cNvPr>
          <p:cNvSpPr>
            <a:spLocks noGrp="1"/>
          </p:cNvSpPr>
          <p:nvPr>
            <p:ph type="dt" sz="half" idx="10"/>
          </p:nvPr>
        </p:nvSpPr>
        <p:spPr>
          <a:xfrm>
            <a:off x="696913" y="332601"/>
            <a:ext cx="968214" cy="276999"/>
          </a:xfrm>
        </p:spPr>
        <p:txBody>
          <a:bodyPr wrap="none" anchor="b">
            <a:normAutofit/>
          </a:bodyPr>
          <a:lstStyle/>
          <a:p>
            <a:pPr>
              <a:spcAft>
                <a:spcPts val="600"/>
              </a:spcAft>
              <a:defRPr/>
            </a:pPr>
            <a:r>
              <a:rPr lang="en-US"/>
              <a:t>February 2024</a:t>
            </a:r>
          </a:p>
        </p:txBody>
      </p:sp>
      <p:sp>
        <p:nvSpPr>
          <p:cNvPr id="5" name="Footer Placeholder 4">
            <a:extLst>
              <a:ext uri="{FF2B5EF4-FFF2-40B4-BE49-F238E27FC236}">
                <a16:creationId xmlns:a16="http://schemas.microsoft.com/office/drawing/2014/main" id="{27B0CEF2-E22D-463E-2231-29DBF4AF155A}"/>
              </a:ext>
            </a:extLst>
          </p:cNvPr>
          <p:cNvSpPr>
            <a:spLocks noGrp="1"/>
          </p:cNvSpPr>
          <p:nvPr>
            <p:ph type="ftr" sz="quarter" idx="11"/>
          </p:nvPr>
        </p:nvSpPr>
        <p:spPr>
          <a:xfrm>
            <a:off x="6791201" y="6475413"/>
            <a:ext cx="1752724" cy="184666"/>
          </a:xfrm>
        </p:spPr>
        <p:txBody>
          <a:bodyPr wrap="none" anchor="t">
            <a:normAutofit/>
          </a:bodyPr>
          <a:lstStyle/>
          <a:p>
            <a:pPr>
              <a:defRPr/>
            </a:pPr>
            <a:r>
              <a:rPr lang="en-US" altLang="ko-KR"/>
              <a:t>Sanket Kalamkar et al., Qualcomm Inc.</a:t>
            </a:r>
          </a:p>
        </p:txBody>
      </p:sp>
      <p:sp>
        <p:nvSpPr>
          <p:cNvPr id="4" name="Slide Number Placeholder 3">
            <a:extLst>
              <a:ext uri="{FF2B5EF4-FFF2-40B4-BE49-F238E27FC236}">
                <a16:creationId xmlns:a16="http://schemas.microsoft.com/office/drawing/2014/main" id="{284FCAFE-07C0-FE4C-93D7-1C2900FBD664}"/>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F652A146-6F07-41EF-8958-F5CF356A0B78}" type="slidenum">
              <a:rPr lang="en-US" smtClean="0"/>
              <a:pPr>
                <a:lnSpc>
                  <a:spcPct val="90000"/>
                </a:lnSpc>
                <a:spcAft>
                  <a:spcPts val="600"/>
                </a:spcAft>
                <a:defRPr/>
              </a:pPr>
              <a:t>13</a:t>
            </a:fld>
            <a:endParaRPr lang="en-US"/>
          </a:p>
        </p:txBody>
      </p:sp>
    </p:spTree>
    <p:extLst>
      <p:ext uri="{BB962C8B-B14F-4D97-AF65-F5344CB8AC3E}">
        <p14:creationId xmlns:p14="http://schemas.microsoft.com/office/powerpoint/2010/main" val="2351853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2318657"/>
          </a:xfrm>
        </p:spPr>
        <p:txBody>
          <a:bodyPr>
            <a:normAutofit lnSpcReduction="10000"/>
          </a:bodyPr>
          <a:lstStyle/>
          <a:p>
            <a:r>
              <a:rPr lang="en-US" sz="2000" b="1" kern="0" dirty="0"/>
              <a:t>Previous contributions discussed the following framing sequence [1, 2, 4, 9-11, 13]:</a:t>
            </a:r>
          </a:p>
          <a:p>
            <a:pPr lvl="1"/>
            <a:r>
              <a:rPr lang="en-US" sz="1700" kern="0" dirty="0"/>
              <a:t>The sharing AP polls candidate shared APs via Poll/</a:t>
            </a:r>
            <a:r>
              <a:rPr lang="en-US" sz="1700" dirty="0"/>
              <a:t>Ann.</a:t>
            </a:r>
            <a:r>
              <a:rPr lang="en-US" sz="1700" kern="0" dirty="0"/>
              <a:t> frame</a:t>
            </a:r>
          </a:p>
          <a:p>
            <a:pPr lvl="1"/>
            <a:r>
              <a:rPr lang="en-US" sz="1700" kern="0" dirty="0"/>
              <a:t>The sharing AP triggers TXOP sharing via TXOP Allocation frame</a:t>
            </a:r>
          </a:p>
          <a:p>
            <a:pPr lvl="1"/>
            <a:r>
              <a:rPr lang="en-US" sz="1700" kern="0" dirty="0"/>
              <a:t>The shared AP returns unused TXOP (if any) via TXOP Return frame</a:t>
            </a:r>
          </a:p>
          <a:p>
            <a:endParaRPr lang="en-US" sz="1900" b="1" dirty="0"/>
          </a:p>
          <a:p>
            <a:r>
              <a:rPr lang="en-US" sz="1900" b="1" dirty="0"/>
              <a:t>This contribution provides next-level details for the Poll/Ann. frame</a:t>
            </a:r>
            <a:endParaRPr lang="en-US" sz="1900" b="1" kern="0" dirty="0"/>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dirty="0"/>
              <a:t>C-TDMA Frame Exchange Sequence </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2</a:t>
            </a:fld>
            <a:endParaRPr lang="en-US"/>
          </a:p>
        </p:txBody>
      </p:sp>
      <p:grpSp>
        <p:nvGrpSpPr>
          <p:cNvPr id="7" name="Group 6">
            <a:extLst>
              <a:ext uri="{FF2B5EF4-FFF2-40B4-BE49-F238E27FC236}">
                <a16:creationId xmlns:a16="http://schemas.microsoft.com/office/drawing/2014/main" id="{EEF68E8D-1A2A-6BB8-B827-2427D5C46222}"/>
              </a:ext>
            </a:extLst>
          </p:cNvPr>
          <p:cNvGrpSpPr/>
          <p:nvPr/>
        </p:nvGrpSpPr>
        <p:grpSpPr>
          <a:xfrm>
            <a:off x="174171" y="4183196"/>
            <a:ext cx="8708572" cy="1948462"/>
            <a:chOff x="217714" y="4194084"/>
            <a:chExt cx="8708572" cy="1948462"/>
          </a:xfrm>
        </p:grpSpPr>
        <p:sp>
          <p:nvSpPr>
            <p:cNvPr id="8" name="TextBox 7">
              <a:extLst>
                <a:ext uri="{FF2B5EF4-FFF2-40B4-BE49-F238E27FC236}">
                  <a16:creationId xmlns:a16="http://schemas.microsoft.com/office/drawing/2014/main" id="{5786211B-9E2D-816B-546B-2363661FAA6C}"/>
                </a:ext>
              </a:extLst>
            </p:cNvPr>
            <p:cNvSpPr txBox="1"/>
            <p:nvPr/>
          </p:nvSpPr>
          <p:spPr>
            <a:xfrm>
              <a:off x="791105" y="5834769"/>
              <a:ext cx="4161039" cy="307777"/>
            </a:xfrm>
            <a:prstGeom prst="rect">
              <a:avLst/>
            </a:prstGeom>
            <a:noFill/>
          </p:spPr>
          <p:txBody>
            <a:bodyPr wrap="square" rtlCol="0">
              <a:spAutoFit/>
            </a:bodyPr>
            <a:lstStyle/>
            <a:p>
              <a:r>
                <a:rPr lang="en-US" sz="1400"/>
                <a:t>*Polling of in-BSS STAs of the sharing AP is optional</a:t>
              </a:r>
            </a:p>
          </p:txBody>
        </p:sp>
        <p:pic>
          <p:nvPicPr>
            <p:cNvPr id="9" name="Picture 8">
              <a:extLst>
                <a:ext uri="{FF2B5EF4-FFF2-40B4-BE49-F238E27FC236}">
                  <a16:creationId xmlns:a16="http://schemas.microsoft.com/office/drawing/2014/main" id="{284B17EE-C802-9B45-B450-086A2CAE2548}"/>
                </a:ext>
              </a:extLst>
            </p:cNvPr>
            <p:cNvPicPr>
              <a:picLocks noChangeAspect="1"/>
            </p:cNvPicPr>
            <p:nvPr/>
          </p:nvPicPr>
          <p:blipFill>
            <a:blip r:embed="rId2"/>
            <a:stretch>
              <a:fillRect/>
            </a:stretch>
          </p:blipFill>
          <p:spPr>
            <a:xfrm>
              <a:off x="217714" y="4194084"/>
              <a:ext cx="8708572" cy="1673634"/>
            </a:xfrm>
            <a:prstGeom prst="rect">
              <a:avLst/>
            </a:prstGeom>
          </p:spPr>
        </p:pic>
      </p:grpSp>
    </p:spTree>
    <p:extLst>
      <p:ext uri="{BB962C8B-B14F-4D97-AF65-F5344CB8AC3E}">
        <p14:creationId xmlns:p14="http://schemas.microsoft.com/office/powerpoint/2010/main" val="407982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4572000"/>
          </a:xfrm>
        </p:spPr>
        <p:txBody>
          <a:bodyPr>
            <a:normAutofit fontScale="92500" lnSpcReduction="20000"/>
          </a:bodyPr>
          <a:lstStyle/>
          <a:p>
            <a:pPr algn="just"/>
            <a:r>
              <a:rPr lang="en-US" sz="1900" b="1" dirty="0"/>
              <a:t>The sharing AP sends Poll/Ann. frame at the start of the TXOP to:</a:t>
            </a:r>
          </a:p>
          <a:p>
            <a:pPr lvl="1" algn="just"/>
            <a:r>
              <a:rPr lang="en-US" dirty="0"/>
              <a:t>Announce its intent to share a part of its TXOP</a:t>
            </a:r>
          </a:p>
          <a:p>
            <a:pPr lvl="1" algn="just"/>
            <a:r>
              <a:rPr lang="en-US" dirty="0"/>
              <a:t>Poll candidate AP(s) to check their interest in participation</a:t>
            </a:r>
          </a:p>
          <a:p>
            <a:pPr lvl="1" algn="just"/>
            <a:r>
              <a:rPr lang="en-US" dirty="0"/>
              <a:t>Optionally, poll its in-BSS STA(s) </a:t>
            </a:r>
          </a:p>
          <a:p>
            <a:pPr lvl="1" algn="just"/>
            <a:endParaRPr lang="en-US" dirty="0"/>
          </a:p>
          <a:p>
            <a:pPr algn="just"/>
            <a:r>
              <a:rPr lang="en-US" sz="1900" b="1" dirty="0"/>
              <a:t>The Poll/Ann. frame may specify traffic priority for the shared TXOP, e.g.,:</a:t>
            </a:r>
          </a:p>
          <a:p>
            <a:pPr lvl="1" algn="just"/>
            <a:r>
              <a:rPr lang="en-US" dirty="0"/>
              <a:t>AC, SCSID, TID of the traffic </a:t>
            </a:r>
          </a:p>
          <a:p>
            <a:pPr lvl="1" algn="just"/>
            <a:endParaRPr lang="en-US" dirty="0"/>
          </a:p>
          <a:p>
            <a:pPr algn="just"/>
            <a:r>
              <a:rPr lang="en-US" sz="1900" b="1" dirty="0"/>
              <a:t>A response from a polled AP may indicate:</a:t>
            </a:r>
          </a:p>
          <a:p>
            <a:pPr lvl="1" algn="just"/>
            <a:r>
              <a:rPr lang="en-US" dirty="0"/>
              <a:t>Its intent to participate in C-TDMA</a:t>
            </a:r>
          </a:p>
          <a:p>
            <a:pPr lvl="1" algn="just"/>
            <a:r>
              <a:rPr lang="en-US" dirty="0"/>
              <a:t>Relevant information about its traffic</a:t>
            </a:r>
          </a:p>
          <a:p>
            <a:pPr algn="just"/>
            <a:endParaRPr lang="en-US" dirty="0"/>
          </a:p>
          <a:p>
            <a:pPr algn="just"/>
            <a:r>
              <a:rPr lang="en-US" sz="1900" b="1" dirty="0"/>
              <a:t>The Poll/Ann. frame helps shared AP(s) make scheduling decisions:</a:t>
            </a:r>
          </a:p>
          <a:p>
            <a:pPr lvl="1" algn="just"/>
            <a:r>
              <a:rPr lang="en-US" dirty="0"/>
              <a:t>whether to participate in sharing during the current TXOP</a:t>
            </a:r>
          </a:p>
          <a:p>
            <a:pPr lvl="2" algn="just"/>
            <a:r>
              <a:rPr lang="en-US" dirty="0"/>
              <a:t>A shared AP will not participate if it has no traffic for the indicated traffic type</a:t>
            </a:r>
          </a:p>
          <a:p>
            <a:pPr lvl="1" algn="just"/>
            <a:r>
              <a:rPr lang="en-US" dirty="0"/>
              <a:t>If participating, the AP identifies suitable client(s) to serve during the shared TXOP</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dirty="0"/>
              <a:t>Details of Polling/Announcement Frame</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3</a:t>
            </a:fld>
            <a:endParaRPr lang="en-US"/>
          </a:p>
        </p:txBody>
      </p:sp>
    </p:spTree>
    <p:extLst>
      <p:ext uri="{BB962C8B-B14F-4D97-AF65-F5344CB8AC3E}">
        <p14:creationId xmlns:p14="http://schemas.microsoft.com/office/powerpoint/2010/main" val="188713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552451" y="1514475"/>
            <a:ext cx="8086724" cy="2807741"/>
          </a:xfrm>
        </p:spPr>
        <p:txBody>
          <a:bodyPr>
            <a:normAutofit lnSpcReduction="10000"/>
          </a:bodyPr>
          <a:lstStyle/>
          <a:p>
            <a:r>
              <a:rPr lang="en-US" b="1" dirty="0"/>
              <a:t>An AP can have an agreement with multiple APs in its neighborhood to perform TXOP sharing (i.e., participate in C-TDMA)</a:t>
            </a:r>
          </a:p>
          <a:p>
            <a:pPr lvl="1"/>
            <a:r>
              <a:rPr lang="en-US" dirty="0"/>
              <a:t>Two participating APs might have knowledge of each other’s long-term traffic profiles, e.g., SCS agreements</a:t>
            </a:r>
            <a:br>
              <a:rPr lang="en-US" dirty="0"/>
            </a:br>
            <a:endParaRPr lang="en-US" dirty="0"/>
          </a:p>
          <a:p>
            <a:r>
              <a:rPr lang="en-US" b="1" dirty="0"/>
              <a:t>Having knowledge of long-term traffic needs of an AP is not an indicator of its resource needs AP during the sharing AP’s TXOP</a:t>
            </a:r>
          </a:p>
          <a:p>
            <a:pPr lvl="1"/>
            <a:r>
              <a:rPr lang="en-US" dirty="0"/>
              <a:t>Actual traffic arrival fluctuates around the expected traffic arrival due to jitter and other factors (see figure below)</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685800" y="740230"/>
            <a:ext cx="7772400" cy="666750"/>
          </a:xfrm>
        </p:spPr>
        <p:txBody>
          <a:bodyPr/>
          <a:lstStyle/>
          <a:p>
            <a:r>
              <a:rPr lang="en-US" dirty="0"/>
              <a:t>Need for Polling/Announcement Frame</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pPr>
              <a:defRPr/>
            </a:pPr>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pPr>
              <a:defRPr/>
            </a:pPr>
            <a:r>
              <a:rPr lang="en-US"/>
              <a:t>Slide </a:t>
            </a:r>
            <a:fld id="{7614916F-BBEF-4684-B6F5-1E636F42BA02}" type="slidenum">
              <a:rPr lang="en-US" smtClean="0"/>
              <a:pPr>
                <a:defRPr/>
              </a:pPr>
              <a:t>4</a:t>
            </a:fld>
            <a:endParaRPr lang="en-US"/>
          </a:p>
        </p:txBody>
      </p:sp>
      <p:pic>
        <p:nvPicPr>
          <p:cNvPr id="12" name="Picture 11">
            <a:extLst>
              <a:ext uri="{FF2B5EF4-FFF2-40B4-BE49-F238E27FC236}">
                <a16:creationId xmlns:a16="http://schemas.microsoft.com/office/drawing/2014/main" id="{4A3D6F77-BD7C-6A3F-42EF-91A12055ED5A}"/>
              </a:ext>
            </a:extLst>
          </p:cNvPr>
          <p:cNvPicPr>
            <a:picLocks noChangeAspect="1"/>
          </p:cNvPicPr>
          <p:nvPr/>
        </p:nvPicPr>
        <p:blipFill>
          <a:blip r:embed="rId2"/>
          <a:stretch>
            <a:fillRect/>
          </a:stretch>
        </p:blipFill>
        <p:spPr>
          <a:xfrm>
            <a:off x="1561673" y="4322216"/>
            <a:ext cx="6101993" cy="2175904"/>
          </a:xfrm>
          <a:prstGeom prst="rect">
            <a:avLst/>
          </a:prstGeom>
        </p:spPr>
      </p:pic>
    </p:spTree>
    <p:extLst>
      <p:ext uri="{BB962C8B-B14F-4D97-AF65-F5344CB8AC3E}">
        <p14:creationId xmlns:p14="http://schemas.microsoft.com/office/powerpoint/2010/main" val="1071551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4722812"/>
          </a:xfrm>
        </p:spPr>
        <p:txBody>
          <a:bodyPr>
            <a:normAutofit fontScale="92500" lnSpcReduction="20000"/>
          </a:bodyPr>
          <a:lstStyle/>
          <a:p>
            <a:pPr algn="just"/>
            <a:r>
              <a:rPr lang="en-US" b="1" dirty="0"/>
              <a:t>Furthermore, a candidate shared AP may be unavailable during the TXOP</a:t>
            </a:r>
          </a:p>
          <a:p>
            <a:pPr lvl="1" algn="just"/>
            <a:r>
              <a:rPr lang="en-US" dirty="0"/>
              <a:t>E.g., due to OBSS NAV, Co-Ex, AP power save, etc.</a:t>
            </a:r>
          </a:p>
          <a:p>
            <a:pPr algn="just"/>
            <a:endParaRPr lang="en-US" dirty="0"/>
          </a:p>
          <a:p>
            <a:pPr algn="just"/>
            <a:r>
              <a:rPr lang="en-US" b="1" dirty="0"/>
              <a:t>Possible that the traffic buffered at a candidate AP does not meet the traffic priority for the shared TXOP determined by the sharing AP</a:t>
            </a:r>
          </a:p>
          <a:p>
            <a:pPr lvl="1" algn="just"/>
            <a:r>
              <a:rPr lang="en-US" dirty="0"/>
              <a:t>And hence can’t use the shared portion of the TXOP</a:t>
            </a:r>
          </a:p>
          <a:p>
            <a:pPr algn="just"/>
            <a:endParaRPr lang="en-US" dirty="0"/>
          </a:p>
          <a:p>
            <a:pPr algn="just"/>
            <a:r>
              <a:rPr lang="en-US" b="1" dirty="0"/>
              <a:t>When an AP obtains a TXOP, how does it decide whether to share this TXOP and, if so, with whom?</a:t>
            </a:r>
          </a:p>
          <a:p>
            <a:pPr lvl="1" algn="just"/>
            <a:r>
              <a:rPr lang="en-US" dirty="0"/>
              <a:t>An AP doesn’t have to share every TXOP that it obtains</a:t>
            </a:r>
          </a:p>
          <a:p>
            <a:pPr lvl="1" algn="just"/>
            <a:r>
              <a:rPr lang="en-US" dirty="0"/>
              <a:t>And, if it decides to share a TXOP, it should share the TXOP with the neediest AP</a:t>
            </a:r>
          </a:p>
          <a:p>
            <a:pPr lvl="1" algn="just"/>
            <a:r>
              <a:rPr lang="en-US" dirty="0"/>
              <a:t>Blind TXOP sharing will lead to unnecessary overheads and poor performance</a:t>
            </a:r>
          </a:p>
          <a:p>
            <a:pPr lvl="2" algn="just"/>
            <a:r>
              <a:rPr lang="en-US" dirty="0"/>
              <a:t>See the next slide</a:t>
            </a:r>
          </a:p>
          <a:p>
            <a:pPr algn="just"/>
            <a:endParaRPr lang="en-US" dirty="0"/>
          </a:p>
          <a:p>
            <a:pPr algn="just"/>
            <a:r>
              <a:rPr lang="en-US" b="1" dirty="0"/>
              <a:t>TGbn must provide a mechanism for sharing AP to:</a:t>
            </a:r>
          </a:p>
          <a:p>
            <a:pPr lvl="1" algn="just"/>
            <a:r>
              <a:rPr lang="en-US" dirty="0"/>
              <a:t>announce its intention to share the TXOP</a:t>
            </a:r>
          </a:p>
          <a:p>
            <a:pPr lvl="1" algn="just"/>
            <a:r>
              <a:rPr lang="en-US" dirty="0"/>
              <a:t>poll the candidate APs</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sz="3000" dirty="0"/>
              <a:t>Need for Polling/Announcement Frame (contd..)</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5</a:t>
            </a:fld>
            <a:endParaRPr lang="en-US"/>
          </a:p>
        </p:txBody>
      </p:sp>
    </p:spTree>
    <p:extLst>
      <p:ext uri="{BB962C8B-B14F-4D97-AF65-F5344CB8AC3E}">
        <p14:creationId xmlns:p14="http://schemas.microsoft.com/office/powerpoint/2010/main" val="1716032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7BFCF5-39D9-79C0-5F92-ECAA44449EA5}"/>
              </a:ext>
            </a:extLst>
          </p:cNvPr>
          <p:cNvSpPr>
            <a:spLocks noGrp="1"/>
          </p:cNvSpPr>
          <p:nvPr>
            <p:ph type="title"/>
          </p:nvPr>
        </p:nvSpPr>
        <p:spPr>
          <a:xfrm>
            <a:off x="685799" y="685800"/>
            <a:ext cx="8139702" cy="1066800"/>
          </a:xfrm>
        </p:spPr>
        <p:txBody>
          <a:bodyPr wrap="square" anchor="ctr">
            <a:normAutofit fontScale="90000"/>
          </a:bodyPr>
          <a:lstStyle/>
          <a:p>
            <a:r>
              <a:rPr lang="en-US" dirty="0"/>
              <a:t>Need for Polling/Announcement Frame (contd..)</a:t>
            </a:r>
          </a:p>
        </p:txBody>
      </p:sp>
      <p:sp>
        <p:nvSpPr>
          <p:cNvPr id="4" name="Date Placeholder 3">
            <a:extLst>
              <a:ext uri="{FF2B5EF4-FFF2-40B4-BE49-F238E27FC236}">
                <a16:creationId xmlns:a16="http://schemas.microsoft.com/office/drawing/2014/main" id="{3947AC97-2D1E-C3BF-95F4-A4A0FD9F60AB}"/>
              </a:ext>
            </a:extLst>
          </p:cNvPr>
          <p:cNvSpPr>
            <a:spLocks noGrp="1"/>
          </p:cNvSpPr>
          <p:nvPr>
            <p:ph type="dt" sz="half" idx="10"/>
          </p:nvPr>
        </p:nvSpPr>
        <p:spPr>
          <a:xfrm>
            <a:off x="696913" y="332601"/>
            <a:ext cx="1455527" cy="276999"/>
          </a:xfrm>
        </p:spPr>
        <p:txBody>
          <a:bodyPr wrap="none" anchor="b">
            <a:normAutofit/>
          </a:bodyPr>
          <a:lstStyle/>
          <a:p>
            <a:pPr>
              <a:spcAft>
                <a:spcPts val="600"/>
              </a:spcAft>
              <a:defRPr/>
            </a:pPr>
            <a:r>
              <a:rPr lang="en-US"/>
              <a:t>February 2024</a:t>
            </a:r>
          </a:p>
        </p:txBody>
      </p:sp>
      <p:sp>
        <p:nvSpPr>
          <p:cNvPr id="5" name="Footer Placeholder 4">
            <a:extLst>
              <a:ext uri="{FF2B5EF4-FFF2-40B4-BE49-F238E27FC236}">
                <a16:creationId xmlns:a16="http://schemas.microsoft.com/office/drawing/2014/main" id="{4101B133-A8BE-179C-682C-C8CD34AF12D6}"/>
              </a:ext>
            </a:extLst>
          </p:cNvPr>
          <p:cNvSpPr>
            <a:spLocks noGrp="1"/>
          </p:cNvSpPr>
          <p:nvPr>
            <p:ph type="ftr" sz="quarter" idx="11"/>
          </p:nvPr>
        </p:nvSpPr>
        <p:spPr>
          <a:xfrm>
            <a:off x="6445337" y="6567879"/>
            <a:ext cx="2098588" cy="184666"/>
          </a:xfrm>
        </p:spPr>
        <p:txBody>
          <a:bodyPr wrap="none" anchor="t">
            <a:normAutofit/>
          </a:bodyPr>
          <a:lstStyle/>
          <a:p>
            <a:pPr>
              <a:spcAft>
                <a:spcPts val="600"/>
              </a:spcAft>
              <a:defRPr/>
            </a:pPr>
            <a:r>
              <a:rPr lang="en-US" altLang="ko-KR"/>
              <a:t>Sanket Kalamkar et al., Qualcomm Inc.</a:t>
            </a:r>
          </a:p>
        </p:txBody>
      </p:sp>
      <p:sp>
        <p:nvSpPr>
          <p:cNvPr id="6" name="Slide Number Placeholder 5">
            <a:extLst>
              <a:ext uri="{FF2B5EF4-FFF2-40B4-BE49-F238E27FC236}">
                <a16:creationId xmlns:a16="http://schemas.microsoft.com/office/drawing/2014/main" id="{5B73CD00-C4AE-8480-7C29-13298A2AE181}"/>
              </a:ext>
            </a:extLst>
          </p:cNvPr>
          <p:cNvSpPr>
            <a:spLocks noGrp="1"/>
          </p:cNvSpPr>
          <p:nvPr>
            <p:ph type="sldNum" sz="quarter" idx="12"/>
          </p:nvPr>
        </p:nvSpPr>
        <p:spPr>
          <a:xfrm>
            <a:off x="4344988" y="6567879"/>
            <a:ext cx="530225" cy="182562"/>
          </a:xfrm>
        </p:spPr>
        <p:txBody>
          <a:bodyPr wrap="none" anchor="t">
            <a:normAutofit/>
          </a:bodyPr>
          <a:lstStyle/>
          <a:p>
            <a:pPr>
              <a:lnSpc>
                <a:spcPct val="90000"/>
              </a:lnSpc>
              <a:spcAft>
                <a:spcPts val="600"/>
              </a:spcAft>
              <a:defRPr/>
            </a:pPr>
            <a:r>
              <a:rPr lang="en-US"/>
              <a:t>Slide </a:t>
            </a:r>
            <a:fld id="{7614916F-BBEF-4684-B6F5-1E636F42BA02}" type="slidenum">
              <a:rPr lang="en-US" smtClean="0"/>
              <a:pPr>
                <a:lnSpc>
                  <a:spcPct val="90000"/>
                </a:lnSpc>
                <a:spcAft>
                  <a:spcPts val="600"/>
                </a:spcAft>
                <a:defRPr/>
              </a:pPr>
              <a:t>6</a:t>
            </a:fld>
            <a:endParaRPr lang="en-US"/>
          </a:p>
        </p:txBody>
      </p:sp>
      <p:grpSp>
        <p:nvGrpSpPr>
          <p:cNvPr id="2" name="Group 1">
            <a:extLst>
              <a:ext uri="{FF2B5EF4-FFF2-40B4-BE49-F238E27FC236}">
                <a16:creationId xmlns:a16="http://schemas.microsoft.com/office/drawing/2014/main" id="{7F730FAB-4AA3-E586-1778-3F80AFBE045A}"/>
              </a:ext>
            </a:extLst>
          </p:cNvPr>
          <p:cNvGrpSpPr/>
          <p:nvPr/>
        </p:nvGrpSpPr>
        <p:grpSpPr>
          <a:xfrm>
            <a:off x="380143" y="1530850"/>
            <a:ext cx="7685069" cy="3131407"/>
            <a:chOff x="380143" y="1530850"/>
            <a:chExt cx="7685069" cy="3131407"/>
          </a:xfrm>
        </p:grpSpPr>
        <p:sp>
          <p:nvSpPr>
            <p:cNvPr id="17" name="TextBox 16">
              <a:extLst>
                <a:ext uri="{FF2B5EF4-FFF2-40B4-BE49-F238E27FC236}">
                  <a16:creationId xmlns:a16="http://schemas.microsoft.com/office/drawing/2014/main" id="{CCCFC972-6FFB-FF65-6F7A-E6AAD82288F3}"/>
                </a:ext>
              </a:extLst>
            </p:cNvPr>
            <p:cNvSpPr txBox="1"/>
            <p:nvPr/>
          </p:nvSpPr>
          <p:spPr>
            <a:xfrm>
              <a:off x="380143" y="1530850"/>
              <a:ext cx="7294653" cy="338554"/>
            </a:xfrm>
            <a:prstGeom prst="rect">
              <a:avLst/>
            </a:prstGeom>
            <a:noFill/>
          </p:spPr>
          <p:txBody>
            <a:bodyPr wrap="square" rtlCol="0">
              <a:spAutoFit/>
            </a:bodyPr>
            <a:lstStyle/>
            <a:p>
              <a:r>
                <a:rPr lang="en-US" sz="1600" b="1" dirty="0"/>
                <a:t>TXOP sharing </a:t>
              </a:r>
              <a:r>
                <a:rPr lang="en-US" sz="1600" b="1" dirty="0">
                  <a:solidFill>
                    <a:srgbClr val="FF0000"/>
                  </a:solidFill>
                </a:rPr>
                <a:t>without</a:t>
              </a:r>
              <a:r>
                <a:rPr lang="en-US" sz="1600" b="1" dirty="0"/>
                <a:t> a Poll/Ann. frame at the start of the TXOP :</a:t>
              </a:r>
            </a:p>
          </p:txBody>
        </p:sp>
        <p:sp>
          <p:nvSpPr>
            <p:cNvPr id="18" name="TextBox 17">
              <a:extLst>
                <a:ext uri="{FF2B5EF4-FFF2-40B4-BE49-F238E27FC236}">
                  <a16:creationId xmlns:a16="http://schemas.microsoft.com/office/drawing/2014/main" id="{A1064602-1660-B308-80B4-08B9CF0FDE0D}"/>
                </a:ext>
              </a:extLst>
            </p:cNvPr>
            <p:cNvSpPr txBox="1"/>
            <p:nvPr/>
          </p:nvSpPr>
          <p:spPr>
            <a:xfrm>
              <a:off x="419527" y="4323703"/>
              <a:ext cx="7645685" cy="338554"/>
            </a:xfrm>
            <a:prstGeom prst="rect">
              <a:avLst/>
            </a:prstGeom>
            <a:noFill/>
          </p:spPr>
          <p:txBody>
            <a:bodyPr wrap="square" rtlCol="0">
              <a:spAutoFit/>
            </a:bodyPr>
            <a:lstStyle/>
            <a:p>
              <a:r>
                <a:rPr lang="en-US" sz="1600" b="1" dirty="0"/>
                <a:t>TXOP sharing </a:t>
              </a:r>
              <a:r>
                <a:rPr lang="en-US" sz="1600" b="1" dirty="0">
                  <a:solidFill>
                    <a:srgbClr val="00B050"/>
                  </a:solidFill>
                </a:rPr>
                <a:t>with</a:t>
              </a:r>
              <a:r>
                <a:rPr lang="en-US" sz="1600" b="1" dirty="0"/>
                <a:t> a Poll/Ann. frame at the start of the TXOP:</a:t>
              </a:r>
            </a:p>
          </p:txBody>
        </p:sp>
      </p:grpSp>
      <p:pic>
        <p:nvPicPr>
          <p:cNvPr id="13" name="Picture 12">
            <a:extLst>
              <a:ext uri="{FF2B5EF4-FFF2-40B4-BE49-F238E27FC236}">
                <a16:creationId xmlns:a16="http://schemas.microsoft.com/office/drawing/2014/main" id="{15F87960-FEC7-F8B0-30B5-465505E079DA}"/>
              </a:ext>
            </a:extLst>
          </p:cNvPr>
          <p:cNvPicPr>
            <a:picLocks noChangeAspect="1"/>
          </p:cNvPicPr>
          <p:nvPr/>
        </p:nvPicPr>
        <p:blipFill>
          <a:blip r:embed="rId2"/>
          <a:stretch>
            <a:fillRect/>
          </a:stretch>
        </p:blipFill>
        <p:spPr>
          <a:xfrm>
            <a:off x="0" y="1849132"/>
            <a:ext cx="9144000" cy="4596652"/>
          </a:xfrm>
          <a:prstGeom prst="rect">
            <a:avLst/>
          </a:prstGeom>
        </p:spPr>
      </p:pic>
    </p:spTree>
    <p:extLst>
      <p:ext uri="{BB962C8B-B14F-4D97-AF65-F5344CB8AC3E}">
        <p14:creationId xmlns:p14="http://schemas.microsoft.com/office/powerpoint/2010/main" val="295216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48A7CF-8550-9D55-08F0-8CA730BD9321}"/>
              </a:ext>
            </a:extLst>
          </p:cNvPr>
          <p:cNvSpPr>
            <a:spLocks noGrp="1"/>
          </p:cNvSpPr>
          <p:nvPr>
            <p:ph idx="1"/>
          </p:nvPr>
        </p:nvSpPr>
        <p:spPr>
          <a:xfrm>
            <a:off x="504825" y="1383891"/>
            <a:ext cx="8210549" cy="4766538"/>
          </a:xfrm>
        </p:spPr>
        <p:txBody>
          <a:bodyPr>
            <a:normAutofit fontScale="85000" lnSpcReduction="10000"/>
          </a:bodyPr>
          <a:lstStyle/>
          <a:p>
            <a:pPr algn="just"/>
            <a:r>
              <a:rPr lang="en-US" b="1" dirty="0"/>
              <a:t>Some existing features require an ICF/ICR exchange at the start of a TXOP</a:t>
            </a:r>
          </a:p>
          <a:p>
            <a:pPr lvl="1" algn="just"/>
            <a:r>
              <a:rPr lang="en-US" dirty="0"/>
              <a:t>E.g., </a:t>
            </a:r>
            <a:r>
              <a:rPr lang="en-US" dirty="0" err="1"/>
              <a:t>eMLSR</a:t>
            </a:r>
            <a:endParaRPr lang="en-US" dirty="0"/>
          </a:p>
          <a:p>
            <a:pPr algn="just"/>
            <a:endParaRPr lang="en-US" dirty="0"/>
          </a:p>
          <a:p>
            <a:pPr algn="just"/>
            <a:r>
              <a:rPr lang="en-US" b="1" dirty="0"/>
              <a:t>Some TGbn features propose to have ICF/ICR exchange at the start of a TXOP</a:t>
            </a:r>
          </a:p>
          <a:p>
            <a:pPr lvl="1" algn="just"/>
            <a:r>
              <a:rPr lang="en-US" dirty="0"/>
              <a:t>E.g., Co-Ex, AP PS, etc.</a:t>
            </a:r>
          </a:p>
          <a:p>
            <a:pPr lvl="1" algn="just"/>
            <a:r>
              <a:rPr lang="en-US" dirty="0"/>
              <a:t>The poll-response mechanism for C-TDMA fits this design </a:t>
            </a:r>
          </a:p>
          <a:p>
            <a:pPr lvl="2" algn="just"/>
            <a:r>
              <a:rPr lang="en-US" dirty="0"/>
              <a:t>Poll/response is yet another ICF/ICR</a:t>
            </a:r>
          </a:p>
          <a:p>
            <a:pPr lvl="2" algn="just"/>
            <a:r>
              <a:rPr lang="en-US" dirty="0"/>
              <a:t>Can be combined with an ICF/ICR exchange meant for another TGbn feature</a:t>
            </a:r>
          </a:p>
          <a:p>
            <a:pPr lvl="2" algn="just"/>
            <a:r>
              <a:rPr lang="en-US" dirty="0"/>
              <a:t>Such approach will improve the overall efficiency of the protocol</a:t>
            </a:r>
          </a:p>
          <a:p>
            <a:pPr algn="just"/>
            <a:endParaRPr lang="en-US" dirty="0"/>
          </a:p>
          <a:p>
            <a:pPr algn="just"/>
            <a:r>
              <a:rPr lang="en-US" b="1" dirty="0"/>
              <a:t>The BSRP Trigger frame can be considered as Poll/Announcement frame</a:t>
            </a:r>
          </a:p>
          <a:p>
            <a:pPr lvl="1" algn="just"/>
            <a:r>
              <a:rPr lang="en-US" dirty="0"/>
              <a:t>The poll can include candidate shared APs and optionally one or more its associated STAs</a:t>
            </a:r>
          </a:p>
          <a:p>
            <a:pPr lvl="1" algn="just"/>
            <a:r>
              <a:rPr lang="en-US" dirty="0"/>
              <a:t>Each responder is assigned a distinct resource unit (RU)</a:t>
            </a:r>
          </a:p>
          <a:p>
            <a:pPr lvl="2" algn="just"/>
            <a:r>
              <a:rPr lang="en-US" dirty="0"/>
              <a:t>Allowing the sharing AP to unambiguously identify who responded and who did not</a:t>
            </a:r>
          </a:p>
          <a:p>
            <a:pPr algn="just"/>
            <a:endParaRPr lang="en-US" dirty="0"/>
          </a:p>
          <a:p>
            <a:pPr algn="just"/>
            <a:r>
              <a:rPr lang="en-US" b="1" dirty="0"/>
              <a:t>Based on the responses, the sharing AP can decide its TXOP sharing plan</a:t>
            </a:r>
            <a:endParaRPr lang="en-US" dirty="0"/>
          </a:p>
          <a:p>
            <a:pPr marL="0" indent="0" algn="just">
              <a:buNone/>
            </a:pPr>
            <a:br>
              <a:rPr lang="en-US" sz="1600" dirty="0"/>
            </a:br>
            <a:r>
              <a:rPr lang="en-US" sz="1600" dirty="0"/>
              <a:t>Note: Other forms of ICF for polling at the start of the TXOP can be considered.</a:t>
            </a:r>
          </a:p>
        </p:txBody>
      </p:sp>
      <p:sp>
        <p:nvSpPr>
          <p:cNvPr id="3" name="Title 2">
            <a:extLst>
              <a:ext uri="{FF2B5EF4-FFF2-40B4-BE49-F238E27FC236}">
                <a16:creationId xmlns:a16="http://schemas.microsoft.com/office/drawing/2014/main" id="{B9F766AB-2A00-8715-4A2F-46190C8B82F9}"/>
              </a:ext>
            </a:extLst>
          </p:cNvPr>
          <p:cNvSpPr>
            <a:spLocks noGrp="1"/>
          </p:cNvSpPr>
          <p:nvPr>
            <p:ph type="title"/>
          </p:nvPr>
        </p:nvSpPr>
        <p:spPr>
          <a:xfrm>
            <a:off x="685800" y="685800"/>
            <a:ext cx="7772400" cy="621890"/>
          </a:xfrm>
        </p:spPr>
        <p:txBody>
          <a:bodyPr/>
          <a:lstStyle/>
          <a:p>
            <a:r>
              <a:rPr lang="en-US"/>
              <a:t>Additional Considerations</a:t>
            </a:r>
          </a:p>
        </p:txBody>
      </p:sp>
      <p:sp>
        <p:nvSpPr>
          <p:cNvPr id="4" name="Date Placeholder 3">
            <a:extLst>
              <a:ext uri="{FF2B5EF4-FFF2-40B4-BE49-F238E27FC236}">
                <a16:creationId xmlns:a16="http://schemas.microsoft.com/office/drawing/2014/main" id="{6CE3F8B8-608B-16A3-D4E0-EEED7596226E}"/>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48B098A9-8917-26B1-EB5B-615FB0C45FCC}"/>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0157B141-2CF4-5C6E-83D1-0B80BB9E6D10}"/>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7</a:t>
            </a:fld>
            <a:endParaRPr lang="en-US"/>
          </a:p>
        </p:txBody>
      </p:sp>
    </p:spTree>
    <p:extLst>
      <p:ext uri="{BB962C8B-B14F-4D97-AF65-F5344CB8AC3E}">
        <p14:creationId xmlns:p14="http://schemas.microsoft.com/office/powerpoint/2010/main" val="138798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AD749D-F910-1D1B-91D4-E2577C742FC6}"/>
              </a:ext>
            </a:extLst>
          </p:cNvPr>
          <p:cNvSpPr>
            <a:spLocks noGrp="1"/>
          </p:cNvSpPr>
          <p:nvPr>
            <p:ph idx="1"/>
          </p:nvPr>
        </p:nvSpPr>
        <p:spPr>
          <a:xfrm>
            <a:off x="477078" y="1966452"/>
            <a:ext cx="8222974" cy="4508960"/>
          </a:xfrm>
        </p:spPr>
        <p:txBody>
          <a:bodyPr>
            <a:normAutofit/>
          </a:bodyPr>
          <a:lstStyle/>
          <a:p>
            <a:pPr algn="just"/>
            <a:r>
              <a:rPr lang="en-US" b="1" dirty="0"/>
              <a:t>Polled shared AP(s) provide a response such as </a:t>
            </a:r>
            <a:r>
              <a:rPr lang="en-US" b="1" i="1" dirty="0"/>
              <a:t>interest</a:t>
            </a:r>
            <a:r>
              <a:rPr lang="en-US" b="1" dirty="0"/>
              <a:t> vs </a:t>
            </a:r>
            <a:r>
              <a:rPr lang="en-US" b="1" i="1" dirty="0"/>
              <a:t>disinterest</a:t>
            </a:r>
          </a:p>
          <a:p>
            <a:pPr algn="just"/>
            <a:endParaRPr lang="en-US" b="1" dirty="0"/>
          </a:p>
          <a:p>
            <a:pPr lvl="1" algn="just"/>
            <a:r>
              <a:rPr lang="en-US" b="1" i="1" dirty="0"/>
              <a:t>Interest</a:t>
            </a:r>
            <a:r>
              <a:rPr lang="en-US" dirty="0"/>
              <a:t>: Nonzero values as the response indicate acceptance</a:t>
            </a:r>
          </a:p>
          <a:p>
            <a:pPr lvl="2" algn="just"/>
            <a:r>
              <a:rPr lang="en-US" dirty="0"/>
              <a:t>Exact format of the response is TBD</a:t>
            </a:r>
          </a:p>
          <a:p>
            <a:pPr lvl="3" algn="just"/>
            <a:r>
              <a:rPr lang="en-US" dirty="0"/>
              <a:t>BSR Control could be modified/extended for this purpose</a:t>
            </a:r>
          </a:p>
          <a:p>
            <a:pPr lvl="3" algn="just"/>
            <a:r>
              <a:rPr lang="en-US" dirty="0"/>
              <a:t>Alternatively, TGbn could define a new frame / A-Control</a:t>
            </a:r>
          </a:p>
          <a:p>
            <a:pPr lvl="1" algn="just"/>
            <a:endParaRPr lang="en-US" b="1" i="1" dirty="0"/>
          </a:p>
          <a:p>
            <a:pPr lvl="1" algn="just"/>
            <a:r>
              <a:rPr lang="en-US" b="1" i="1" dirty="0"/>
              <a:t>Disinterest</a:t>
            </a:r>
            <a:r>
              <a:rPr lang="en-US" dirty="0"/>
              <a:t>: All 0s in all BSR Control fields indicates that the polled AP is not interested in utilizing portion of the TXOP</a:t>
            </a:r>
          </a:p>
          <a:p>
            <a:pPr lvl="2" algn="just"/>
            <a:r>
              <a:rPr lang="en-US" dirty="0"/>
              <a:t>E.g., when the polled AP does not have any buffers for the indicated AC in the polling frame from the sharing AP</a:t>
            </a:r>
          </a:p>
          <a:p>
            <a:endParaRPr lang="en-US" dirty="0"/>
          </a:p>
          <a:p>
            <a:pPr marL="0" indent="0">
              <a:buNone/>
            </a:pPr>
            <a:endParaRPr lang="en-US" dirty="0"/>
          </a:p>
        </p:txBody>
      </p:sp>
      <p:sp>
        <p:nvSpPr>
          <p:cNvPr id="3" name="Title 2">
            <a:extLst>
              <a:ext uri="{FF2B5EF4-FFF2-40B4-BE49-F238E27FC236}">
                <a16:creationId xmlns:a16="http://schemas.microsoft.com/office/drawing/2014/main" id="{33A84265-A8F1-314C-809D-47460FED8AAA}"/>
              </a:ext>
            </a:extLst>
          </p:cNvPr>
          <p:cNvSpPr>
            <a:spLocks noGrp="1"/>
          </p:cNvSpPr>
          <p:nvPr>
            <p:ph type="title"/>
          </p:nvPr>
        </p:nvSpPr>
        <p:spPr>
          <a:xfrm>
            <a:off x="685800" y="685800"/>
            <a:ext cx="7772400" cy="739877"/>
          </a:xfrm>
        </p:spPr>
        <p:txBody>
          <a:bodyPr/>
          <a:lstStyle/>
          <a:p>
            <a:r>
              <a:rPr lang="en-US" dirty="0"/>
              <a:t>Response to the Polling/Ann. Frame</a:t>
            </a:r>
          </a:p>
        </p:txBody>
      </p:sp>
      <p:sp>
        <p:nvSpPr>
          <p:cNvPr id="4" name="Date Placeholder 3">
            <a:extLst>
              <a:ext uri="{FF2B5EF4-FFF2-40B4-BE49-F238E27FC236}">
                <a16:creationId xmlns:a16="http://schemas.microsoft.com/office/drawing/2014/main" id="{8FB1A95B-0680-9AC5-8B3E-AB7AD15F9DD6}"/>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C7E3D9FA-B0D7-EFB4-42B7-5D3AB3A49E8D}"/>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807513A5-B9A9-AAFE-0CBC-FFFDBB2789C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1988491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708B23-A3E0-1762-BB1E-3A5BC083CD7A}"/>
              </a:ext>
            </a:extLst>
          </p:cNvPr>
          <p:cNvSpPr>
            <a:spLocks noGrp="1"/>
          </p:cNvSpPr>
          <p:nvPr>
            <p:ph idx="1"/>
          </p:nvPr>
        </p:nvSpPr>
        <p:spPr>
          <a:xfrm>
            <a:off x="685800" y="1881808"/>
            <a:ext cx="7965040" cy="4214191"/>
          </a:xfrm>
        </p:spPr>
        <p:txBody>
          <a:bodyPr>
            <a:normAutofit/>
          </a:bodyPr>
          <a:lstStyle/>
          <a:p>
            <a:pPr algn="just"/>
            <a:r>
              <a:rPr lang="en-US" b="1" dirty="0"/>
              <a:t>To have efficient C-TDMA operation, the Polling/Announcement frame at the start of the TXOP is necessary</a:t>
            </a:r>
          </a:p>
          <a:p>
            <a:pPr lvl="1" algn="just"/>
            <a:r>
              <a:rPr lang="en-US" dirty="0"/>
              <a:t>Such a polling/announcement offers benefits over blind TXOP sharing and the TXOP sharing based on only long-term agreements </a:t>
            </a:r>
          </a:p>
          <a:p>
            <a:pPr lvl="1"/>
            <a:r>
              <a:rPr lang="en-US" dirty="0"/>
              <a:t>Yet another ICF/ICR</a:t>
            </a:r>
          </a:p>
          <a:p>
            <a:pPr lvl="1"/>
            <a:r>
              <a:rPr lang="en-US" dirty="0"/>
              <a:t>Improved efficiency of C-TDMA procedure</a:t>
            </a:r>
            <a:br>
              <a:rPr lang="en-US" dirty="0"/>
            </a:br>
            <a:br>
              <a:rPr lang="en-US" dirty="0"/>
            </a:br>
            <a:endParaRPr lang="en-US" dirty="0"/>
          </a:p>
          <a:p>
            <a:pPr algn="just"/>
            <a:r>
              <a:rPr lang="en-US" b="1" dirty="0"/>
              <a:t>The BSRP Trigger can be used for polling</a:t>
            </a:r>
            <a:r>
              <a:rPr lang="en-US" b="1"/>
              <a:t>/announcement</a:t>
            </a:r>
            <a:endParaRPr lang="en-US" b="1" dirty="0"/>
          </a:p>
          <a:p>
            <a:pPr lvl="1" algn="just"/>
            <a:r>
              <a:rPr lang="en-US" dirty="0"/>
              <a:t>This framework allows a sharing AP to efficiently poll candidate shared APs</a:t>
            </a:r>
          </a:p>
          <a:p>
            <a:pPr lvl="1" algn="just"/>
            <a:r>
              <a:rPr lang="en-US" dirty="0"/>
              <a:t>Responses from polled APs help the sharing AP make informed decision about TXOP sharing</a:t>
            </a:r>
          </a:p>
        </p:txBody>
      </p:sp>
      <p:sp>
        <p:nvSpPr>
          <p:cNvPr id="3" name="Title 2">
            <a:extLst>
              <a:ext uri="{FF2B5EF4-FFF2-40B4-BE49-F238E27FC236}">
                <a16:creationId xmlns:a16="http://schemas.microsoft.com/office/drawing/2014/main" id="{F72A418E-2BD4-39F2-5FFB-653ECEBF1271}"/>
              </a:ext>
            </a:extLst>
          </p:cNvPr>
          <p:cNvSpPr>
            <a:spLocks noGrp="1"/>
          </p:cNvSpPr>
          <p:nvPr>
            <p:ph type="title"/>
          </p:nvPr>
        </p:nvSpPr>
        <p:spPr/>
        <p:txBody>
          <a:bodyPr/>
          <a:lstStyle/>
          <a:p>
            <a:r>
              <a:rPr lang="en-US"/>
              <a:t>Summary</a:t>
            </a:r>
          </a:p>
        </p:txBody>
      </p:sp>
      <p:sp>
        <p:nvSpPr>
          <p:cNvPr id="4" name="Date Placeholder 3">
            <a:extLst>
              <a:ext uri="{FF2B5EF4-FFF2-40B4-BE49-F238E27FC236}">
                <a16:creationId xmlns:a16="http://schemas.microsoft.com/office/drawing/2014/main" id="{530DA26C-2F53-1EA3-C2FC-4266EE9A4EF0}"/>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B5677DEE-A6EB-3FD3-32C5-04414DE25BD6}"/>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DEE4630F-5C6A-32F3-8393-6F3C91C08E8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174740026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BE71135422B44EA215DE9B5DC95432" ma:contentTypeVersion="17" ma:contentTypeDescription="Create a new document." ma:contentTypeScope="" ma:versionID="61382a0c55613de6c021cb690438046c">
  <xsd:schema xmlns:xsd="http://www.w3.org/2001/XMLSchema" xmlns:xs="http://www.w3.org/2001/XMLSchema" xmlns:p="http://schemas.microsoft.com/office/2006/metadata/properties" xmlns:ns3="7f19a001-2fb4-4fe7-ae93-7951d46b483b" xmlns:ns4="c3228d3a-7dfb-4c96-8510-2901c972099d" targetNamespace="http://schemas.microsoft.com/office/2006/metadata/properties" ma:root="true" ma:fieldsID="72029139f412e7eb65bb75cd152b5e56" ns3:_="" ns4:_="">
    <xsd:import namespace="7f19a001-2fb4-4fe7-ae93-7951d46b483b"/>
    <xsd:import namespace="c3228d3a-7dfb-4c96-8510-2901c972099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9a001-2fb4-4fe7-ae93-7951d46b48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228d3a-7dfb-4c96-8510-2901c972099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f19a001-2fb4-4fe7-ae93-7951d46b483b" xsi:nil="true"/>
  </documentManagement>
</p:properties>
</file>

<file path=customXml/itemProps1.xml><?xml version="1.0" encoding="utf-8"?>
<ds:datastoreItem xmlns:ds="http://schemas.openxmlformats.org/officeDocument/2006/customXml" ds:itemID="{C220B0D2-226E-4D08-9859-8056F01B03F2}">
  <ds:schemaRefs>
    <ds:schemaRef ds:uri="7f19a001-2fb4-4fe7-ae93-7951d46b483b"/>
    <ds:schemaRef ds:uri="c3228d3a-7dfb-4c96-8510-2901c972099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3.xml><?xml version="1.0" encoding="utf-8"?>
<ds:datastoreItem xmlns:ds="http://schemas.openxmlformats.org/officeDocument/2006/customXml" ds:itemID="{680BCFC8-6392-455F-94EF-B2BFA21CB3E7}">
  <ds:schemaRefs>
    <ds:schemaRef ds:uri="7f19a001-2fb4-4fe7-ae93-7951d46b483b"/>
    <ds:schemaRef ds:uri="c3228d3a-7dfb-4c96-8510-2901c972099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322</TotalTime>
  <Words>1691</Words>
  <Application>Microsoft Office PowerPoint</Application>
  <PresentationFormat>On-screen Show (4:3)</PresentationFormat>
  <Paragraphs>178</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Aptos</vt:lpstr>
      <vt:lpstr>Times New Roman</vt:lpstr>
      <vt:lpstr>802-11-Submission</vt:lpstr>
      <vt:lpstr>C-TDMA Follow-up:  Additional Details on Framing Sequence</vt:lpstr>
      <vt:lpstr>C-TDMA Frame Exchange Sequence </vt:lpstr>
      <vt:lpstr>Details of Polling/Announcement Frame</vt:lpstr>
      <vt:lpstr>Need for Polling/Announcement Frame</vt:lpstr>
      <vt:lpstr>Need for Polling/Announcement Frame (contd..)</vt:lpstr>
      <vt:lpstr>Need for Polling/Announcement Frame (contd..)</vt:lpstr>
      <vt:lpstr>Additional Considerations</vt:lpstr>
      <vt:lpstr>Response to the Polling/Ann. Frame</vt:lpstr>
      <vt:lpstr>Summary</vt:lpstr>
      <vt:lpstr>SP1</vt:lpstr>
      <vt:lpstr>SP2</vt:lpstr>
      <vt:lpstr>SP3</vt:lpstr>
      <vt:lpstr>References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Sanket Kalamkar</cp:lastModifiedBy>
  <cp:revision>3</cp:revision>
  <cp:lastPrinted>1998-02-10T13:28:06Z</cp:lastPrinted>
  <dcterms:created xsi:type="dcterms:W3CDTF">2007-05-21T21:00:37Z</dcterms:created>
  <dcterms:modified xsi:type="dcterms:W3CDTF">2024-09-11T01:39:01Z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0x0101002ABE71135422B44EA215DE9B5DC95432</vt:lpwstr>
  </property>
</Properties>
</file>