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4" r:id="rId17"/>
    <p:sldId id="2423" r:id="rId18"/>
    <p:sldId id="2422" r:id="rId19"/>
    <p:sldId id="2421" r:id="rId20"/>
    <p:sldId id="2418" r:id="rId21"/>
    <p:sldId id="2374" r:id="rId22"/>
    <p:sldId id="2377" r:id="rId23"/>
    <p:sldId id="2420" r:id="rId24"/>
    <p:sldId id="2426"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2DB3A7E-8A4E-4670-8908-384E5DAB6848}"/>
    <pc:docChg chg="custSel delSld modSld modMainMaster">
      <pc:chgData name="Ansley, Carol (CCI-Atlanta)" userId="cbcdc21a-90c4-4b2f-81f7-da4165205229" providerId="ADAL" clId="{22DB3A7E-8A4E-4670-8908-384E5DAB6848}" dt="2024-07-18T14:20:37.216" v="150" actId="27636"/>
      <pc:docMkLst>
        <pc:docMk/>
      </pc:docMkLst>
      <pc:sldChg chg="modSp mod">
        <pc:chgData name="Ansley, Carol (CCI-Atlanta)" userId="cbcdc21a-90c4-4b2f-81f7-da4165205229" providerId="ADAL" clId="{22DB3A7E-8A4E-4670-8908-384E5DAB6848}" dt="2024-07-18T14:19:09.877" v="120" actId="27636"/>
        <pc:sldMkLst>
          <pc:docMk/>
          <pc:sldMk cId="1056367093" sldId="2374"/>
        </pc:sldMkLst>
        <pc:spChg chg="mod">
          <ac:chgData name="Ansley, Carol (CCI-Atlanta)" userId="cbcdc21a-90c4-4b2f-81f7-da4165205229" providerId="ADAL" clId="{22DB3A7E-8A4E-4670-8908-384E5DAB6848}" dt="2024-07-18T14:19:09.877" v="120" actId="27636"/>
          <ac:spMkLst>
            <pc:docMk/>
            <pc:sldMk cId="1056367093" sldId="2374"/>
            <ac:spMk id="4" creationId="{16685247-17BB-1747-8EE0-02714A250D97}"/>
          </ac:spMkLst>
        </pc:spChg>
      </pc:sldChg>
      <pc:sldChg chg="modSp mod">
        <pc:chgData name="Ansley, Carol (CCI-Atlanta)" userId="cbcdc21a-90c4-4b2f-81f7-da4165205229" providerId="ADAL" clId="{22DB3A7E-8A4E-4670-8908-384E5DAB6848}" dt="2024-07-18T14:11:35.174" v="28" actId="20577"/>
        <pc:sldMkLst>
          <pc:docMk/>
          <pc:sldMk cId="1665053387" sldId="2420"/>
        </pc:sldMkLst>
        <pc:spChg chg="mod">
          <ac:chgData name="Ansley, Carol (CCI-Atlanta)" userId="cbcdc21a-90c4-4b2f-81f7-da4165205229" providerId="ADAL" clId="{22DB3A7E-8A4E-4670-8908-384E5DAB6848}" dt="2024-07-18T14:11:35.174" v="28" actId="20577"/>
          <ac:spMkLst>
            <pc:docMk/>
            <pc:sldMk cId="1665053387" sldId="2420"/>
            <ac:spMk id="3" creationId="{5B21F962-D098-99CD-12EE-D561C0C5DBC6}"/>
          </ac:spMkLst>
        </pc:spChg>
      </pc:sldChg>
      <pc:sldChg chg="modSp mod">
        <pc:chgData name="Ansley, Carol (CCI-Atlanta)" userId="cbcdc21a-90c4-4b2f-81f7-da4165205229" providerId="ADAL" clId="{22DB3A7E-8A4E-4670-8908-384E5DAB6848}" dt="2024-07-18T14:20:37.216" v="150" actId="27636"/>
        <pc:sldMkLst>
          <pc:docMk/>
          <pc:sldMk cId="1250690173" sldId="2424"/>
        </pc:sldMkLst>
        <pc:spChg chg="mod">
          <ac:chgData name="Ansley, Carol (CCI-Atlanta)" userId="cbcdc21a-90c4-4b2f-81f7-da4165205229" providerId="ADAL" clId="{22DB3A7E-8A4E-4670-8908-384E5DAB6848}" dt="2024-07-18T14:20:37.216" v="150" actId="27636"/>
          <ac:spMkLst>
            <pc:docMk/>
            <pc:sldMk cId="1250690173" sldId="2424"/>
            <ac:spMk id="9218" creationId="{00000000-0000-0000-0000-000000000000}"/>
          </ac:spMkLst>
        </pc:spChg>
      </pc:sldChg>
      <pc:sldChg chg="del">
        <pc:chgData name="Ansley, Carol (CCI-Atlanta)" userId="cbcdc21a-90c4-4b2f-81f7-da4165205229" providerId="ADAL" clId="{22DB3A7E-8A4E-4670-8908-384E5DAB6848}" dt="2024-07-18T14:13:58.516" v="29" actId="47"/>
        <pc:sldMkLst>
          <pc:docMk/>
          <pc:sldMk cId="1435746164" sldId="2425"/>
        </pc:sldMkLst>
      </pc:sldChg>
      <pc:sldMasterChg chg="modSp mod">
        <pc:chgData name="Ansley, Carol (CCI-Atlanta)" userId="cbcdc21a-90c4-4b2f-81f7-da4165205229" providerId="ADAL" clId="{22DB3A7E-8A4E-4670-8908-384E5DAB6848}" dt="2024-07-18T14:11:15.792" v="1" actId="20577"/>
        <pc:sldMasterMkLst>
          <pc:docMk/>
          <pc:sldMasterMk cId="0" sldId="2147483648"/>
        </pc:sldMasterMkLst>
        <pc:spChg chg="mod">
          <ac:chgData name="Ansley, Carol (CCI-Atlanta)" userId="cbcdc21a-90c4-4b2f-81f7-da4165205229" providerId="ADAL" clId="{22DB3A7E-8A4E-4670-8908-384E5DAB6848}" dt="2024-07-18T14:11:15.792"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0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8566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5355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583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18,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(18 participants on-line, 11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 Schedule: Every week </a:t>
            </a:r>
            <a:r>
              <a:rPr lang="en-US" sz="1800" strike="sngStrike" spc="-1" dirty="0">
                <a:solidFill>
                  <a:schemeClr val="tx1"/>
                </a:solidFill>
                <a:latin typeface="Times New Roman" panose="02020603050405020304" pitchFamily="18" charset="0"/>
                <a:cs typeface="Times New Roman" panose="02020603050405020304" pitchFamily="18" charset="0"/>
                <a:sym typeface="Times New Roman"/>
              </a:rPr>
              <a:t>or Every other week?</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Wednesday 10amEDT</a:t>
            </a:r>
          </a:p>
          <a:p>
            <a:pPr marL="114300" lvl="2"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24/1291r0, Jerome Henry – </a:t>
            </a:r>
            <a:r>
              <a:rPr lang="en-US" sz="1700" spc="-1">
                <a:solidFill>
                  <a:schemeClr val="tx1"/>
                </a:solidFill>
                <a:latin typeface="Times New Roman" panose="02020603050405020304" pitchFamily="18" charset="0"/>
                <a:cs typeface="Times New Roman" panose="02020603050405020304" pitchFamily="18" charset="0"/>
                <a:sym typeface="Times New Roman"/>
              </a:rPr>
              <a:t>straw poll – passed by unanimous consent</a:t>
            </a:r>
            <a:endParaRPr lang="en-US" sz="1700"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24/1298, Domenico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tx1"/>
                </a:solidFill>
                <a:latin typeface="Times New Roman" panose="02020603050405020304" pitchFamily="18" charset="0"/>
                <a:cs typeface="Times New Roman" panose="02020603050405020304" pitchFamily="18" charset="0"/>
                <a:sym typeface="Times New Roman"/>
              </a:rPr>
              <a:t> – straw poll – passed by unanimous consent</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24/1284, Javier Contreras - presented</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24/1304, Phil Hawkes</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24/46r3,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Jouni</a:t>
            </a:r>
            <a:r>
              <a:rPr lang="en-US" sz="1700" spc="-1" dirty="0">
                <a:solidFill>
                  <a:schemeClr val="tx1"/>
                </a:solidFill>
                <a:latin typeface="Times New Roman" panose="02020603050405020304" pitchFamily="18" charset="0"/>
                <a:cs typeface="Times New Roman" panose="02020603050405020304" pitchFamily="18" charset="0"/>
                <a:sym typeface="Times New Roman"/>
              </a:rPr>
              <a:t> </a:t>
            </a:r>
            <a:r>
              <a:rPr lang="en-US" sz="1700" spc="-1" dirty="0" err="1">
                <a:solidFill>
                  <a:schemeClr val="tx1"/>
                </a:solidFill>
                <a:latin typeface="Times New Roman" panose="02020603050405020304" pitchFamily="18" charset="0"/>
                <a:cs typeface="Times New Roman" panose="02020603050405020304" pitchFamily="18" charset="0"/>
                <a:sym typeface="Times New Roman"/>
              </a:rPr>
              <a:t>Malinen</a:t>
            </a:r>
            <a:r>
              <a:rPr lang="en-US" sz="1700" spc="-1" dirty="0">
                <a:solidFill>
                  <a:schemeClr val="tx1"/>
                </a:solidFill>
                <a:latin typeface="Times New Roman" panose="02020603050405020304" pitchFamily="18" charset="0"/>
                <a:cs typeface="Times New Roman" panose="02020603050405020304" pitchFamily="18" charset="0"/>
                <a:sym typeface="Times New Roman"/>
              </a:rPr>
              <a:t> – 24/1319r0 due to server issues – straw poll - failed</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Motion uncontroversial CID Resolutions – Motion #46</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Timeline Update – completed</a:t>
            </a:r>
          </a:p>
          <a:p>
            <a:pPr marL="457200" lvl="2"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250690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17,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(24 participants on-line, 6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24/1291r0, Jerome Henry - presented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24/1284, Javier Contreras - skipped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24/1298, Domenico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presented</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24/1304, Phil Hawkes</a:t>
            </a:r>
          </a:p>
          <a:p>
            <a:pPr marL="457200" lvl="2"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520590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PM2</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a:t>
            </a:r>
            <a:r>
              <a:rPr lang="en-US" sz="16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Followup</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straw poll run</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24/1278 Antonio de la Oliva – presented, straw poll run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24/1162 Stephane Baron - presented</a:t>
            </a:r>
            <a:endPar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148669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#45 – approved by unanimous consent</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straw poll for Po-Kai’s CRs – completed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24/1105r0 Ugo Campiglio/Domenico </a:t>
            </a:r>
            <a:r>
              <a:rPr lang="en-US" sz="17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completed, straw poll passed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Mutgan  - presented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26956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motion minutes approval, straw poll for Po-Kai’s CRs, 24/1105r0 Ugo Campiglio/Domenico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Okan Mutgan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24/1176 – Editorial CIDs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24/1181 – 12.14.6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24/1112 – 12.14.1-3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Adjourn ad hoc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rgbClr val="FF0000"/>
                </a:solidFill>
              </a:rPr>
              <a:t>LB initial:   	</a:t>
            </a:r>
            <a:r>
              <a:rPr lang="en-US" dirty="0"/>
              <a:t>					</a:t>
            </a:r>
            <a:r>
              <a:rPr lang="en-US" dirty="0">
                <a:solidFill>
                  <a:srgbClr val="FF0000"/>
                </a:solidFill>
              </a:rPr>
              <a:t>January 2025</a:t>
            </a:r>
          </a:p>
          <a:p>
            <a:r>
              <a:rPr lang="en-US" dirty="0">
                <a:solidFill>
                  <a:srgbClr val="FF0000"/>
                </a:solidFill>
              </a:rPr>
              <a:t>LB re-circ:  						July 2025 </a:t>
            </a:r>
          </a:p>
          <a:p>
            <a:r>
              <a:rPr lang="en-US" dirty="0">
                <a:solidFill>
                  <a:srgbClr val="FF0000"/>
                </a:solidFill>
              </a:rPr>
              <a:t>MDR: 							July 2025</a:t>
            </a:r>
          </a:p>
          <a:p>
            <a:r>
              <a:rPr lang="en-US" dirty="0">
                <a:solidFill>
                  <a:srgbClr val="FF0000"/>
                </a:solidFill>
              </a:rPr>
              <a:t>Ballot Pool: 						September 2025</a:t>
            </a:r>
          </a:p>
          <a:p>
            <a:r>
              <a:rPr lang="en-US" dirty="0">
                <a:solidFill>
                  <a:srgbClr val="FF0000"/>
                </a:solidFill>
              </a:rPr>
              <a:t>SA ballot: 						January 2026</a:t>
            </a:r>
          </a:p>
          <a:p>
            <a:r>
              <a:rPr lang="en-US" dirty="0">
                <a:solidFill>
                  <a:srgbClr val="FF0000"/>
                </a:solidFill>
              </a:rPr>
              <a:t>SA re-circ: 						March 2026 </a:t>
            </a:r>
          </a:p>
          <a:p>
            <a:r>
              <a:rPr lang="en-US" dirty="0">
                <a:solidFill>
                  <a:srgbClr val="FF0000"/>
                </a:solidFill>
              </a:rPr>
              <a:t>802.11/LMSC approval: 			May 2026</a:t>
            </a:r>
          </a:p>
          <a:p>
            <a:r>
              <a:rPr lang="en-US" dirty="0">
                <a:solidFill>
                  <a:srgbClr val="FF0000"/>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Interim minutes), 24/1160r0 (July telecon)</a:t>
            </a: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r>
              <a:rPr lang="en-US" sz="1800" b="0" strike="sngStrike" dirty="0"/>
              <a: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lstStyle/>
          <a:p>
            <a:pPr marL="0" indent="0">
              <a:buNone/>
            </a:pPr>
            <a:r>
              <a:rPr lang="en-US" sz="1800" b="0" dirty="0">
                <a:solidFill>
                  <a:schemeClr val="tx1"/>
                </a:solidFill>
                <a:sym typeface="Arial"/>
              </a:rPr>
              <a:t>Approve directing the Editor to create a Draft 0.5 with the texts and CID resolutions that have reached consensus within the group during this plenary.</a:t>
            </a:r>
          </a:p>
          <a:p>
            <a:r>
              <a:rPr lang="en-US" sz="1800" b="0" dirty="0">
                <a:solidFill>
                  <a:schemeClr val="tx1"/>
                </a:solidFill>
                <a:sym typeface="Arial"/>
              </a:rPr>
              <a:t>Specifically: </a:t>
            </a:r>
          </a:p>
          <a:p>
            <a:r>
              <a:rPr lang="en-US" sz="1800" b="0" i="0" dirty="0">
                <a:solidFill>
                  <a:schemeClr val="tx1"/>
                </a:solidFill>
                <a:effectLst/>
                <a:latin typeface="Segoe UI" panose="020B0502040204020203" pitchFamily="34" charset="0"/>
                <a:sym typeface="Arial"/>
              </a:rPr>
              <a:t>	</a:t>
            </a:r>
            <a:r>
              <a:rPr lang="pt-BR" sz="1400" b="0" i="0" dirty="0">
                <a:effectLst/>
                <a:latin typeface="Segoe UI" panose="020B0502040204020203" pitchFamily="34" charset="0"/>
              </a:rPr>
              <a:t>11-24/1176r1 (SP results: Y:22 / N:0 / A:4), 14 CIDs : 1043, 1189, 1192, 1230, 1231, 1233, 1242, 1307, 1331, 1401, 1471, 1487, 1499, 1507 </a:t>
            </a:r>
            <a:br>
              <a:rPr lang="pt-BR" sz="1400" b="0" i="0" dirty="0">
                <a:effectLst/>
                <a:latin typeface="Segoe UI" panose="020B0502040204020203" pitchFamily="34" charset="0"/>
              </a:rPr>
            </a:br>
            <a:r>
              <a:rPr lang="pt-BR" sz="1400" b="0" i="0" dirty="0">
                <a:effectLst/>
                <a:latin typeface="Segoe UI" panose="020B0502040204020203" pitchFamily="34" charset="0"/>
              </a:rPr>
              <a:t>11-24/1181r1 (SP results: Y:20 / N:0 / A:6), 9 CIDs : 1465, 1466, 1467, 1468, 1469, 1470, 1472, 1473, 1496 </a:t>
            </a:r>
            <a:br>
              <a:rPr lang="pt-BR" sz="1400" b="0" i="0" dirty="0">
                <a:effectLst/>
                <a:latin typeface="Segoe UI" panose="020B0502040204020203" pitchFamily="34" charset="0"/>
              </a:rPr>
            </a:br>
            <a:r>
              <a:rPr lang="pt-BR" sz="1400" b="0" i="0" dirty="0">
                <a:effectLst/>
                <a:latin typeface="Segoe UI" panose="020B0502040204020203" pitchFamily="34" charset="0"/>
              </a:rPr>
              <a:t>11-24/1112r1 (SP results: Y:20 / N:0 / A:6), 31 CIDs : 1404, 1405, 1406, 1407, 1408, 1409, 1410, 1162, 1310, 1311, 1061, 1308, 1411, 1412, 1413, 1414, 1415, 1416, 1417, 1418, 1419, 1309, 1420, 1421, 1422, 1423, 1424, 1425, 1391, 1400, 1306 </a:t>
            </a:r>
            <a:br>
              <a:rPr lang="pt-BR" sz="1400" b="0" i="0" dirty="0">
                <a:effectLst/>
                <a:latin typeface="Segoe UI" panose="020B0502040204020203" pitchFamily="34" charset="0"/>
              </a:rPr>
            </a:br>
            <a:r>
              <a:rPr lang="pt-BR" sz="1400" b="0" i="0" dirty="0">
                <a:effectLst/>
                <a:latin typeface="Segoe UI" panose="020B0502040204020203" pitchFamily="34" charset="0"/>
              </a:rPr>
              <a:t>11-24/1282r3 (SP results: Y:16/ N:2/ A:6), 2 CIDs : 1041, 1042 </a:t>
            </a:r>
            <a:br>
              <a:rPr lang="pt-BR" sz="1400" b="0" i="0" dirty="0">
                <a:effectLst/>
                <a:latin typeface="Segoe UI" panose="020B0502040204020203" pitchFamily="34" charset="0"/>
              </a:rPr>
            </a:br>
            <a:r>
              <a:rPr lang="pt-BR" sz="1400" b="0" i="0" dirty="0">
                <a:effectLst/>
                <a:latin typeface="Segoe UI" panose="020B0502040204020203" pitchFamily="34" charset="0"/>
              </a:rPr>
              <a:t>11-24/1249r3 (SP result : unanimous consent), 1 CID: 1497 </a:t>
            </a:r>
          </a:p>
          <a:p>
            <a:r>
              <a:rPr lang="pt-BR" sz="1400" b="0" dirty="0">
                <a:latin typeface="Segoe UI" panose="020B0502040204020203" pitchFamily="34" charset="0"/>
              </a:rPr>
              <a:t>	11-24/1298r3</a:t>
            </a:r>
            <a:r>
              <a:rPr lang="pt-BR" sz="1400" b="0" i="0" dirty="0">
                <a:effectLst/>
                <a:latin typeface="Segoe UI" panose="020B0502040204020203" pitchFamily="34" charset="0"/>
              </a:rPr>
              <a:t> (SP result : unanimous consent), </a:t>
            </a:r>
            <a:r>
              <a:rPr lang="pt-BR" sz="1400" b="0" dirty="0">
                <a:latin typeface="Segoe UI" panose="020B0502040204020203" pitchFamily="34" charset="0"/>
              </a:rPr>
              <a:t>: 1030, 1095, 1096, 1116, 1117, 1175, 1347, 1348, 1349, 1353, 1354, 1355, 1358 </a:t>
            </a:r>
          </a:p>
          <a:p>
            <a:r>
              <a:rPr lang="pt-BR" sz="1400" b="0" dirty="0">
                <a:latin typeface="Segoe UI" panose="020B0502040204020203" pitchFamily="34" charset="0"/>
              </a:rPr>
              <a:t>	11-24/1291r2</a:t>
            </a:r>
            <a:r>
              <a:rPr lang="pt-BR" sz="1400" b="0" i="0" dirty="0">
                <a:effectLst/>
                <a:latin typeface="Segoe UI" panose="020B0502040204020203" pitchFamily="34" charset="0"/>
              </a:rPr>
              <a:t> (SP result : unanimous consent), </a:t>
            </a:r>
            <a:r>
              <a:rPr lang="pt-BR" sz="1400" b="0" dirty="0">
                <a:latin typeface="Segoe UI" panose="020B0502040204020203" pitchFamily="34" charset="0"/>
              </a:rPr>
              <a:t>: 1010, 1029, 1120, 1141, 1142, 1177, 1178, 1284, 1285, 1286, 1287, 1288, 1291, 1292, 1293, 1294, 1295, 1296, 1359, 1360, 1361 </a:t>
            </a:r>
            <a:endParaRPr lang="en-US" sz="1800" b="0" dirty="0">
              <a:solidFill>
                <a:schemeClr val="tx1"/>
              </a:solidFill>
            </a:endParaRPr>
          </a:p>
          <a:p>
            <a:r>
              <a:rPr lang="en-US" sz="1800" b="0" dirty="0"/>
              <a:t>Mover: 	Jerome Henry</a:t>
            </a:r>
          </a:p>
          <a:p>
            <a:r>
              <a:rPr lang="en-US" sz="1800" b="0" dirty="0"/>
              <a:t>Second:    Jarkko </a:t>
            </a:r>
            <a:r>
              <a:rPr lang="en-US" sz="1800" b="0" dirty="0" err="1"/>
              <a:t>Kneckt</a:t>
            </a:r>
            <a:endParaRPr lang="en-US" sz="1800" b="0" dirty="0"/>
          </a:p>
          <a:p>
            <a:r>
              <a:rPr lang="en-US" sz="1800" b="0" strike="sngStrike" dirty="0"/>
              <a:t>Approved by unanimous consent,  </a:t>
            </a:r>
            <a:r>
              <a:rPr lang="en-US" sz="1800" b="0" dirty="0"/>
              <a:t> 21 Yes, 1 No, 0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10AE5-2E49-8370-E059-D0911CE4A041}"/>
              </a:ext>
            </a:extLst>
          </p:cNvPr>
          <p:cNvSpPr>
            <a:spLocks noGrp="1"/>
          </p:cNvSpPr>
          <p:nvPr>
            <p:ph type="title"/>
          </p:nvPr>
        </p:nvSpPr>
        <p:spPr/>
        <p:txBody>
          <a:bodyPr/>
          <a:lstStyle/>
          <a:p>
            <a:r>
              <a:rPr lang="en-US" dirty="0"/>
              <a:t>Yes votes</a:t>
            </a:r>
          </a:p>
        </p:txBody>
      </p:sp>
      <p:pic>
        <p:nvPicPr>
          <p:cNvPr id="6" name="Content Placeholder 5">
            <a:extLst>
              <a:ext uri="{FF2B5EF4-FFF2-40B4-BE49-F238E27FC236}">
                <a16:creationId xmlns:a16="http://schemas.microsoft.com/office/drawing/2014/main" id="{16EDBCFA-70E5-86E1-1D9F-4327C7D736B2}"/>
              </a:ext>
            </a:extLst>
          </p:cNvPr>
          <p:cNvPicPr>
            <a:picLocks noGrp="1" noChangeAspect="1"/>
          </p:cNvPicPr>
          <p:nvPr>
            <p:ph idx="1"/>
          </p:nvPr>
        </p:nvPicPr>
        <p:blipFill>
          <a:blip r:embed="rId2"/>
          <a:stretch>
            <a:fillRect/>
          </a:stretch>
        </p:blipFill>
        <p:spPr>
          <a:xfrm>
            <a:off x="2798827" y="1676400"/>
            <a:ext cx="2174747" cy="4113213"/>
          </a:xfrm>
        </p:spPr>
      </p:pic>
      <p:sp>
        <p:nvSpPr>
          <p:cNvPr id="4" name="Slide Number Placeholder 3">
            <a:extLst>
              <a:ext uri="{FF2B5EF4-FFF2-40B4-BE49-F238E27FC236}">
                <a16:creationId xmlns:a16="http://schemas.microsoft.com/office/drawing/2014/main" id="{E938D915-1223-264F-111B-CCFF1F599A4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pic>
        <p:nvPicPr>
          <p:cNvPr id="8" name="Picture 7">
            <a:extLst>
              <a:ext uri="{FF2B5EF4-FFF2-40B4-BE49-F238E27FC236}">
                <a16:creationId xmlns:a16="http://schemas.microsoft.com/office/drawing/2014/main" id="{9A1CD163-07AA-73B3-6AF2-5CFEA122F735}"/>
              </a:ext>
            </a:extLst>
          </p:cNvPr>
          <p:cNvPicPr>
            <a:picLocks noChangeAspect="1"/>
          </p:cNvPicPr>
          <p:nvPr/>
        </p:nvPicPr>
        <p:blipFill>
          <a:blip r:embed="rId3"/>
          <a:stretch>
            <a:fillRect/>
          </a:stretch>
        </p:blipFill>
        <p:spPr>
          <a:xfrm>
            <a:off x="6858000" y="838200"/>
            <a:ext cx="4058216" cy="5410955"/>
          </a:xfrm>
          <a:prstGeom prst="rect">
            <a:avLst/>
          </a:prstGeom>
        </p:spPr>
      </p:pic>
      <p:sp>
        <p:nvSpPr>
          <p:cNvPr id="9" name="TextBox 8">
            <a:extLst>
              <a:ext uri="{FF2B5EF4-FFF2-40B4-BE49-F238E27FC236}">
                <a16:creationId xmlns:a16="http://schemas.microsoft.com/office/drawing/2014/main" id="{EE1ECC2D-F35E-5693-6BD4-CE586770FCF5}"/>
              </a:ext>
            </a:extLst>
          </p:cNvPr>
          <p:cNvSpPr txBox="1"/>
          <p:nvPr/>
        </p:nvSpPr>
        <p:spPr>
          <a:xfrm flipH="1">
            <a:off x="1188719" y="1371600"/>
            <a:ext cx="3840481" cy="830997"/>
          </a:xfrm>
          <a:prstGeom prst="rect">
            <a:avLst/>
          </a:prstGeom>
          <a:noFill/>
        </p:spPr>
        <p:txBody>
          <a:bodyPr wrap="square" rtlCol="0">
            <a:spAutoFit/>
          </a:bodyPr>
          <a:lstStyle/>
          <a:p>
            <a:r>
              <a:rPr lang="en-US" dirty="0">
                <a:solidFill>
                  <a:schemeClr val="tx1"/>
                </a:solidFill>
              </a:rPr>
              <a:t>Dan Harkins voted No</a:t>
            </a:r>
          </a:p>
          <a:p>
            <a:endParaRPr lang="en-US" dirty="0">
              <a:solidFill>
                <a:schemeClr val="tx1"/>
              </a:solidFill>
            </a:endParaRPr>
          </a:p>
        </p:txBody>
      </p:sp>
    </p:spTree>
    <p:extLst>
      <p:ext uri="{BB962C8B-B14F-4D97-AF65-F5344CB8AC3E}">
        <p14:creationId xmlns:p14="http://schemas.microsoft.com/office/powerpoint/2010/main" val="4201051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6678</TotalTime>
  <Words>3089</Words>
  <Application>Microsoft Office PowerPoint</Application>
  <PresentationFormat>Widescreen</PresentationFormat>
  <Paragraphs>315</Paragraphs>
  <Slides>26</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Arial</vt:lpstr>
      <vt:lpstr>Calibri</vt:lpstr>
      <vt:lpstr>Helvetica Neue</vt:lpstr>
      <vt:lpstr>Monotype Sorts</vt:lpstr>
      <vt:lpstr>Segoe UI</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18, 2024 – AM1</vt:lpstr>
      <vt:lpstr>TGbi Agenda – July 17, 2024 – PM2</vt:lpstr>
      <vt:lpstr>TGbi Agenda – July 16, 2024 – PM2</vt:lpstr>
      <vt:lpstr>TGbi Agenda – July 16, 2024 – AM2</vt:lpstr>
      <vt:lpstr>TGbi Agenda – July 15, 2024 – AM1</vt:lpstr>
      <vt:lpstr>Timeline</vt:lpstr>
      <vt:lpstr>Motion # 45</vt:lpstr>
      <vt:lpstr>Motion # 46</vt:lpstr>
      <vt:lpstr>Yes votes</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58</cp:revision>
  <cp:lastPrinted>1601-01-01T00:00:00Z</cp:lastPrinted>
  <dcterms:created xsi:type="dcterms:W3CDTF">2023-11-10T19:40:49Z</dcterms:created>
  <dcterms:modified xsi:type="dcterms:W3CDTF">2024-07-18T14:20:42Z</dcterms:modified>
  <cp:category>Name, Affiliation</cp:category>
</cp:coreProperties>
</file>