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406" r:id="rId19"/>
    <p:sldId id="1396" r:id="rId20"/>
    <p:sldId id="877" r:id="rId21"/>
    <p:sldId id="1427" r:id="rId22"/>
    <p:sldId id="897" r:id="rId23"/>
    <p:sldId id="1163" r:id="rId24"/>
    <p:sldId id="1379" r:id="rId25"/>
    <p:sldId id="1433" r:id="rId26"/>
    <p:sldId id="1436" r:id="rId27"/>
    <p:sldId id="1437" r:id="rId28"/>
    <p:sldId id="905" r:id="rId29"/>
    <p:sldId id="1183" r:id="rId30"/>
    <p:sldId id="1193" r:id="rId31"/>
    <p:sldId id="1194" r:id="rId32"/>
    <p:sldId id="1438" r:id="rId33"/>
    <p:sldId id="1439" r:id="rId34"/>
    <p:sldId id="1440" r:id="rId35"/>
    <p:sldId id="1441" r:id="rId36"/>
    <p:sldId id="1442" r:id="rId37"/>
    <p:sldId id="1443" r:id="rId38"/>
    <p:sldId id="1444" r:id="rId39"/>
    <p:sldId id="1445" r:id="rId40"/>
    <p:sldId id="1447" r:id="rId41"/>
    <p:sldId id="1448" r:id="rId42"/>
    <p:sldId id="1450" r:id="rId43"/>
    <p:sldId id="1449" r:id="rId44"/>
    <p:sldId id="1451" r:id="rId45"/>
    <p:sldId id="1452" r:id="rId46"/>
    <p:sldId id="1453" r:id="rId47"/>
    <p:sldId id="1454" r:id="rId48"/>
    <p:sldId id="1421" r:id="rId49"/>
    <p:sldId id="1446" r:id="rId50"/>
    <p:sldId id="1024" r:id="rId5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1622" autoAdjust="0"/>
  </p:normalViewPr>
  <p:slideViewPr>
    <p:cSldViewPr>
      <p:cViewPr varScale="1">
        <p:scale>
          <a:sx n="90" d="100"/>
          <a:sy n="90" d="100"/>
        </p:scale>
        <p:origin x="163" y="5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64</c:v>
                </c:pt>
                <c:pt idx="1">
                  <c:v>5</c:v>
                </c:pt>
                <c:pt idx="2">
                  <c:v>66</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485024720"/>
        <c:axId val="1485027440"/>
      </c:barChart>
      <c:catAx>
        <c:axId val="14850247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485027440"/>
        <c:crosses val="autoZero"/>
        <c:auto val="1"/>
        <c:lblAlgn val="ctr"/>
        <c:lblOffset val="100"/>
        <c:noMultiLvlLbl val="0"/>
      </c:catAx>
      <c:valAx>
        <c:axId val="148502744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48502472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429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a:t>
            </a:r>
            <a:r>
              <a:rPr lang="en-US" altLang="zh-CN" sz="1200">
                <a:highlight>
                  <a:srgbClr val="00FF00"/>
                </a:highlight>
              </a:rPr>
              <a:t>unanimous </a:t>
            </a:r>
            <a:r>
              <a:rPr lang="en-US" altLang="zh-CN" sz="1200" smtClean="0">
                <a:highlight>
                  <a:srgbClr val="00FF00"/>
                </a:highlight>
              </a:rPr>
              <a:t>consent</a:t>
            </a:r>
            <a:endParaRPr lang="en-US" altLang="zh-CN" sz="1200" dirty="0">
              <a:highlight>
                <a:srgbClr val="00FF00"/>
              </a:highlight>
            </a:endParaRPr>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8312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381188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35234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0544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8199273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50874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918256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529335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477197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211879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3631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402416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17574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050170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099905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25106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305923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014214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6" y="304027"/>
            <a:ext cx="32830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802.11-24/1001r8</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July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950-00-00bf-ieee-802-11bf-may-2024-interim-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1063-02-00bf-ieee-802-11bf-teleconference-minutes-june-july-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July Plenary</a:t>
            </a:r>
            <a:r>
              <a:rPr lang="en-US" altLang="zh-CN" sz="3600" dirty="0">
                <a:solidFill>
                  <a:srgbClr val="0000FF"/>
                </a:solidFill>
              </a:rPr>
              <a:t>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2024-07-17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July</a:t>
            </a:r>
            <a:r>
              <a:rPr lang="en-US" altLang="en-US" sz="3200" dirty="0">
                <a:solidFill>
                  <a:srgbClr val="0000FF"/>
                </a:solidFill>
                <a:cs typeface="Times New Roman" panose="02020603050405020304" pitchFamily="18" charset="0"/>
              </a:rPr>
              <a:t> 15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Initial SA Ballot (D4.0) and comments assignment</a:t>
            </a:r>
          </a:p>
          <a:p>
            <a:pPr algn="just"/>
            <a:r>
              <a:rPr lang="en-US" altLang="en-US" sz="1400" dirty="0">
                <a:solidFill>
                  <a:srgbClr val="0000FF"/>
                </a:solidFill>
              </a:rPr>
              <a:t>Motion (551-555)</a:t>
            </a: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082914085"/>
              </p:ext>
            </p:extLst>
          </p:nvPr>
        </p:nvGraphicFramePr>
        <p:xfrm>
          <a:off x="3429000" y="1600200"/>
          <a:ext cx="8305801" cy="345295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24/1106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Resolutions for OST CIDs for SA1 Ballot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15 mins</a:t>
                      </a:r>
                    </a:p>
                  </a:txBody>
                  <a:tcPr marL="36000" marR="36000" marT="17901" marB="17901" anchor="ctr"/>
                </a:tc>
                <a:extLst>
                  <a:ext uri="{0D108BD9-81ED-4DB2-BD59-A6C34878D82A}">
                    <a16:rowId xmlns:a16="http://schemas.microsoft.com/office/drawing/2014/main" xmlns="" val="3295900140"/>
                  </a:ext>
                </a:extLst>
              </a:tr>
              <a:tr h="89561">
                <a:tc>
                  <a:txBody>
                    <a:bodyPr/>
                    <a:lstStyle/>
                    <a:p>
                      <a:pPr>
                        <a:spcAft>
                          <a:spcPts val="0"/>
                        </a:spcAft>
                      </a:pPr>
                      <a:r>
                        <a:rPr lang="en-US" altLang="zh-CN" sz="1200" kern="1200" dirty="0">
                          <a:solidFill>
                            <a:srgbClr val="00B050"/>
                          </a:solidFill>
                          <a:latin typeface="+mn-lt"/>
                          <a:ea typeface="+mn-ea"/>
                          <a:cs typeface="+mn-cs"/>
                        </a:rPr>
                        <a:t>24/1065</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Stephen McCann (Huawei)</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proposed resolution for CID 6069</a:t>
                      </a:r>
                      <a:endParaRPr lang="zh-CN" altLang="en-US"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altLang="zh-CN" sz="1200" kern="1200" dirty="0">
                          <a:solidFill>
                            <a:srgbClr val="00B050"/>
                          </a:solidFill>
                          <a:latin typeface="+mn-lt"/>
                          <a:ea typeface="+mn-ea"/>
                          <a:cs typeface="+mn-cs"/>
                        </a:rPr>
                        <a:t>20 </a:t>
                      </a:r>
                      <a:r>
                        <a:rPr lang="en-US" altLang="zh-CN" sz="1200" kern="1200" dirty="0" err="1">
                          <a:solidFill>
                            <a:srgbClr val="00B050"/>
                          </a:solidFill>
                          <a:latin typeface="+mn-lt"/>
                          <a:ea typeface="+mn-ea"/>
                          <a:cs typeface="+mn-cs"/>
                        </a:rPr>
                        <a:t>mins</a:t>
                      </a:r>
                      <a:endParaRPr lang="zh-CN" altLang="en-US"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CID 6187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a16="http://schemas.microsoft.com/office/drawing/2014/main" xmlns="" val="10003"/>
                  </a:ext>
                </a:extLst>
              </a:tr>
              <a:tr h="89561">
                <a:tc>
                  <a:txBody>
                    <a:bodyPr/>
                    <a:lstStyle/>
                    <a:p>
                      <a:pPr>
                        <a:spcAft>
                          <a:spcPts val="0"/>
                        </a:spcAft>
                      </a:pPr>
                      <a:r>
                        <a:rPr lang="en-US" sz="1200" dirty="0" smtClea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24/1111</a:t>
                      </a:r>
                      <a:endParaRPr lang="zh-CN" sz="1100" dirty="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Chris Beg (Cognitive Systems)</a:t>
                      </a:r>
                      <a:endParaRPr lang="zh-CN" sz="110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SA1 Reporting CID Resolution</a:t>
                      </a:r>
                      <a:endParaRPr lang="zh-CN" sz="1100">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4"/>
                  </a:ext>
                </a:extLst>
              </a:tr>
              <a:tr h="89561">
                <a:tc>
                  <a:txBody>
                    <a:bodyPr/>
                    <a:lstStyle/>
                    <a:p>
                      <a:pPr>
                        <a:spcAft>
                          <a:spcPts val="0"/>
                        </a:spcAft>
                      </a:pPr>
                      <a:r>
                        <a:rPr lang="en-US" sz="1200" dirty="0" smtClean="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24/1258</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Cheng Chen (Intel)</a:t>
                      </a:r>
                      <a:endParaRPr lang="zh-CN" sz="110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100">
                          <a:solidFill>
                            <a:srgbClr val="00B050"/>
                          </a:solidFill>
                          <a:effectLst/>
                          <a:latin typeface="Aptos"/>
                          <a:ea typeface="宋体" panose="02010600030101010101" pitchFamily="2" charset="-122"/>
                          <a:cs typeface="Times New Roman" panose="02020603050405020304" pitchFamily="18" charset="0"/>
                        </a:rPr>
                        <a:t>Resolutions for CID 6001</a:t>
                      </a:r>
                      <a:endParaRPr lang="zh-CN" sz="110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15 </a:t>
                      </a:r>
                      <a:r>
                        <a:rPr lang="en-US" sz="1200" dirty="0" err="1">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5"/>
                  </a:ext>
                </a:extLst>
              </a:tr>
              <a:tr h="89561">
                <a:tc>
                  <a:txBody>
                    <a:bodyPr/>
                    <a:lstStyle/>
                    <a:p>
                      <a:pPr>
                        <a:spcAft>
                          <a:spcPts val="0"/>
                        </a:spcAft>
                      </a:pPr>
                      <a:r>
                        <a:rPr lang="en-US" sz="1200" dirty="0" smtClean="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24/1277</a:t>
                      </a:r>
                      <a:endParaRPr lang="zh-CN" sz="1100" dirty="0">
                        <a:solidFill>
                          <a:srgbClr val="00B050"/>
                        </a:solidFill>
                        <a:effectLst/>
                        <a:latin typeface="Aptos"/>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Rui Du (Huawei)</a:t>
                      </a:r>
                      <a:endParaRPr lang="zh-CN" sz="1100">
                        <a:solidFill>
                          <a:srgbClr val="00B050"/>
                        </a:solidFill>
                        <a:effectLst/>
                        <a:latin typeface="Aptos"/>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Initial SA Ballot Comment Resolutions for DMG Part 1</a:t>
                      </a:r>
                      <a:endParaRPr lang="zh-CN" sz="1100">
                        <a:solidFill>
                          <a:srgbClr val="00B050"/>
                        </a:solidFill>
                        <a:effectLst/>
                        <a:latin typeface="Aptos"/>
                        <a:ea typeface="宋体" panose="02010600030101010101" pitchFamily="2" charset="-122"/>
                        <a:cs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15 </a:t>
                      </a:r>
                      <a:r>
                        <a:rPr lang="en-US" sz="1200" dirty="0" err="1">
                          <a:solidFill>
                            <a:srgbClr val="00B050"/>
                          </a:solidFill>
                          <a:effectLst/>
                          <a:latin typeface="Times New Roman" panose="02020603050405020304" pitchFamily="18" charset="0"/>
                          <a:ea typeface="宋体" panose="02010600030101010101" pitchFamily="2" charset="-122"/>
                          <a:cs typeface="宋体" panose="02010600030101010101" pitchFamily="2" charset="-122"/>
                        </a:rPr>
                        <a:t>mins</a:t>
                      </a:r>
                      <a:endParaRPr lang="zh-CN" sz="1100" dirty="0">
                        <a:solidFill>
                          <a:srgbClr val="00B050"/>
                        </a:solidFill>
                        <a:effectLst/>
                        <a:latin typeface="Aptos"/>
                        <a:ea typeface="宋体" panose="02010600030101010101" pitchFamily="2" charset="-122"/>
                        <a:cs typeface="宋体" panose="02010600030101010101" pitchFamily="2" charset="-122"/>
                      </a:endParaRPr>
                    </a:p>
                  </a:txBody>
                  <a:tcPr marL="36195" marR="36195" marT="17780" marB="17780"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July</a:t>
            </a:r>
            <a:r>
              <a:rPr lang="en-US" altLang="zh-CN" sz="3200" dirty="0">
                <a:solidFill>
                  <a:schemeClr val="tx2"/>
                </a:solidFill>
              </a:rPr>
              <a:t> </a:t>
            </a:r>
            <a:r>
              <a:rPr lang="en-US" altLang="en-US" sz="3200" dirty="0" smtClean="0">
                <a:solidFill>
                  <a:srgbClr val="0000FF"/>
                </a:solidFill>
                <a:cs typeface="Times New Roman" panose="02020603050405020304" pitchFamily="18" charset="0"/>
              </a:rPr>
              <a:t>17 </a:t>
            </a:r>
            <a:r>
              <a:rPr lang="en-US" altLang="en-US" sz="3200" dirty="0">
                <a:solidFill>
                  <a:srgbClr val="0000FF"/>
                </a:solidFill>
                <a:cs typeface="Times New Roman" panose="02020603050405020304" pitchFamily="18" charset="0"/>
              </a:rPr>
              <a:t>(AM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556-559</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458248609"/>
              </p:ext>
            </p:extLst>
          </p:nvPr>
        </p:nvGraphicFramePr>
        <p:xfrm>
          <a:off x="3429000" y="1600200"/>
          <a:ext cx="8305801" cy="319822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24/1106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Cheng Chen (Intel)</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Resolutions for OST CIDs for SA1 Ballot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a:solidFill>
                            <a:srgbClr val="00B050"/>
                          </a:solidFill>
                          <a:latin typeface="+mn-lt"/>
                          <a:ea typeface="+mn-ea"/>
                          <a:cs typeface="+mn-cs"/>
                        </a:rPr>
                        <a:t>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CID 6187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24/1165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Comment Resolutions on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20 mins (Thursday AM2)</a:t>
                      </a:r>
                    </a:p>
                  </a:txBody>
                  <a:tcPr marL="36000" marR="36000" marT="17901" marB="17901" anchor="ctr"/>
                </a:tc>
                <a:extLst>
                  <a:ext uri="{0D108BD9-81ED-4DB2-BD59-A6C34878D82A}">
                    <a16:rowId xmlns:a16="http://schemas.microsoft.com/office/drawing/2014/main" xmlns="" val="10002"/>
                  </a:ext>
                </a:extLst>
              </a:tr>
              <a:tr h="89561">
                <a:tc>
                  <a:txBody>
                    <a:bodyPr/>
                    <a:lstStyle/>
                    <a:p>
                      <a:pPr>
                        <a:spcAft>
                          <a:spcPts val="0"/>
                        </a:spcAft>
                      </a:pPr>
                      <a:r>
                        <a:rPr lang="en-US" sz="1200" dirty="0" smtClean="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24/1111</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Chris Beg (Cognitive Systems)</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SA1 Reporting CID Resolution</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3"/>
                  </a:ext>
                </a:extLst>
              </a:tr>
              <a:tr h="89561">
                <a:tc>
                  <a:txBody>
                    <a:bodyPr/>
                    <a:lstStyle/>
                    <a:p>
                      <a:pPr>
                        <a:spcAft>
                          <a:spcPts val="0"/>
                        </a:spcAft>
                      </a:pPr>
                      <a:r>
                        <a:rPr lang="en-US" sz="1200" kern="1200" dirty="0" smtClean="0">
                          <a:solidFill>
                            <a:srgbClr val="00B050"/>
                          </a:solidFill>
                          <a:latin typeface="+mn-lt"/>
                          <a:ea typeface="+mn-ea"/>
                          <a:cs typeface="+mn-cs"/>
                        </a:rPr>
                        <a:t>24/1064</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Narengerile (Huawei)</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Initial SA ballot comments - OST comments</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23"/>
                  </a:ext>
                </a:extLst>
              </a:tr>
              <a:tr h="89561">
                <a:tc>
                  <a:txBody>
                    <a:bodyPr/>
                    <a:lstStyle/>
                    <a:p>
                      <a:pPr>
                        <a:spcAft>
                          <a:spcPts val="0"/>
                        </a:spcAft>
                      </a:pPr>
                      <a:r>
                        <a:rPr lang="en-US" sz="1200" kern="1200" dirty="0" smtClean="0">
                          <a:solidFill>
                            <a:srgbClr val="0000FF"/>
                          </a:solidFill>
                          <a:latin typeface="+mn-lt"/>
                          <a:ea typeface="+mn-ea"/>
                          <a:cs typeface="+mn-cs"/>
                        </a:rPr>
                        <a:t>24/1068</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Narengerile (Huawei)</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Initial SA ballot comments - DMG comments Part 1</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15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24/1286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Christian Berger (NXP)</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Comment Resolution CSI SA Ballot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a:t>
                      </a:r>
                      <a:r>
                        <a:rPr lang="en-US" altLang="zh-CN" sz="1200" kern="1200" baseline="0" dirty="0" smtClean="0">
                          <a:solidFill>
                            <a:srgbClr val="00B050"/>
                          </a:solidFill>
                          <a:latin typeface="+mn-lt"/>
                          <a:ea typeface="+mn-ea"/>
                          <a:cs typeface="+mn-cs"/>
                        </a:rPr>
                        <a:t> </a:t>
                      </a:r>
                      <a:r>
                        <a:rPr lang="en-US" altLang="zh-CN" sz="1200" kern="1200" baseline="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24/1288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(German Aerospace Center (DLR))</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Initial SA Ballot D4.0 CR on MIB</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24/1297r0</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Zhuqing Tang (Huawei)</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Initial SA Ballot Comment Resolutions for Exchange CIDs</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792232276"/>
                  </a:ext>
                </a:extLst>
              </a:tr>
              <a:tr h="89561">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24/1306r0</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Zhuqing Tang (Huawei)</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Initial SA Ballot Comment Resolutions for Reporting CIDs</a:t>
                      </a: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00FF"/>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3253839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18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560-XXX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243224379"/>
              </p:ext>
            </p:extLst>
          </p:nvPr>
        </p:nvGraphicFramePr>
        <p:xfrm>
          <a:off x="3429000" y="1600200"/>
          <a:ext cx="8305801" cy="253178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Steve Shellhammer (Qualcomm)</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Comment Resolutions on CID 6187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20 mins (Thursday AM2)</a:t>
                      </a: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24/1165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Steve Shellhammer (Qualcomm)</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Comment Resolutions on Tone Spacing</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00FF"/>
                          </a:solidFill>
                          <a:latin typeface="+mn-lt"/>
                          <a:ea typeface="+mn-ea"/>
                          <a:cs typeface="+mn-cs"/>
                        </a:rPr>
                        <a:t>20 mins (Thursday AM2)</a:t>
                      </a:r>
                    </a:p>
                  </a:txBody>
                  <a:tcPr marL="36000" marR="36000" marT="17901" marB="17901" anchor="ctr"/>
                </a:tc>
                <a:extLst>
                  <a:ext uri="{0D108BD9-81ED-4DB2-BD59-A6C34878D82A}">
                    <a16:rowId xmlns:a16="http://schemas.microsoft.com/office/drawing/2014/main" xmlns="" val="10017"/>
                  </a:ext>
                </a:extLst>
              </a:tr>
              <a:tr h="89561">
                <a:tc>
                  <a:txBody>
                    <a:bodyPr/>
                    <a:lstStyle/>
                    <a:p>
                      <a:pPr>
                        <a:spcAft>
                          <a:spcPts val="0"/>
                        </a:spcAft>
                      </a:pPr>
                      <a:r>
                        <a:rPr lang="en-US" sz="1200" dirty="0" smtClean="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24/1111</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Chris Beg (Cognitive Systems)</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SA1 Reporting CID Resolution</a:t>
                      </a:r>
                      <a:endParaRPr lang="zh-CN" sz="110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22"/>
                  </a:ext>
                </a:extLst>
              </a:tr>
              <a:tr h="89561">
                <a:tc>
                  <a:txBody>
                    <a:bodyPr/>
                    <a:lstStyle/>
                    <a:p>
                      <a:pPr>
                        <a:spcAft>
                          <a:spcPts val="0"/>
                        </a:spcAft>
                      </a:pPr>
                      <a:r>
                        <a:rPr lang="en-US" sz="1200" kern="1200" dirty="0" smtClean="0">
                          <a:solidFill>
                            <a:srgbClr val="00B050"/>
                          </a:solidFill>
                          <a:latin typeface="+mn-lt"/>
                          <a:ea typeface="+mn-ea"/>
                          <a:cs typeface="+mn-cs"/>
                        </a:rPr>
                        <a:t>24/1068</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Narengerile (Huawei)</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Initial SA ballot comments - DMG comments Part 1</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extLst>
                  <a:ext uri="{0D108BD9-81ED-4DB2-BD59-A6C34878D82A}">
                    <a16:rowId xmlns:a16="http://schemas.microsoft.com/office/drawing/2014/main" xmlns="" val="10024"/>
                  </a:ext>
                </a:extLst>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24/1297r0</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err="1">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Zhuqing</a:t>
                      </a:r>
                      <a:r>
                        <a:rPr lang="en-US" sz="1200" dirty="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 Tang (Huawei)</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Initial SA Ballot Comment Resolutions for Exchange CIDs</a:t>
                      </a:r>
                      <a:endParaRPr lang="zh-CN" sz="110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r>
              <a:tr h="89561">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24/1306r0</a:t>
                      </a:r>
                      <a:endParaRPr lang="zh-CN" sz="110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Zhuqing Tang (Huawei)</a:t>
                      </a:r>
                      <a:endParaRPr lang="zh-CN" sz="110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Initial SA Ballot Comment Resolutions for Reporting CIDs</a:t>
                      </a:r>
                      <a:endParaRPr lang="zh-CN" sz="110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20 </a:t>
                      </a:r>
                      <a:r>
                        <a:rPr lang="en-US" sz="1200" dirty="0" err="1">
                          <a:solidFill>
                            <a:srgbClr val="00B050"/>
                          </a:solidFill>
                          <a:effectLst/>
                          <a:latin typeface="Times New Roman" panose="02020603050405020304" pitchFamily="18" charset="0"/>
                          <a:ea typeface="宋体" panose="02010600030101010101" pitchFamily="2" charset="-122"/>
                          <a:cs typeface="Times New Roman" panose="02020603050405020304" pitchFamily="18" charset="0"/>
                        </a:rPr>
                        <a:t>mins</a:t>
                      </a:r>
                      <a:endParaRPr lang="zh-CN" sz="1100" dirty="0">
                        <a:solidFill>
                          <a:srgbClr val="00B050"/>
                        </a:solidFill>
                        <a:effectLst/>
                        <a:latin typeface="Aptos"/>
                        <a:ea typeface="宋体" panose="02010600030101010101" pitchFamily="2" charset="-122"/>
                        <a:cs typeface="Times New Roman" panose="02020603050405020304" pitchFamily="18" charset="0"/>
                      </a:endParaRPr>
                    </a:p>
                  </a:txBody>
                  <a:tcPr marL="36195" marR="36195" marT="17780" marB="17780" anchor="ctr"/>
                </a:tc>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May </a:t>
            </a:r>
            <a:r>
              <a:rPr lang="en-US" altLang="zh-CN" sz="2000" dirty="0"/>
              <a:t>2024 meeting to today:</a:t>
            </a:r>
          </a:p>
          <a:p>
            <a:pPr lvl="1" algn="just">
              <a:buFont typeface="Arial" panose="020B0604020202020204" pitchFamily="34" charset="0"/>
              <a:buChar char="•"/>
            </a:pPr>
            <a:r>
              <a:rPr lang="en-US" altLang="zh-CN" sz="1600" dirty="0"/>
              <a:t>May Interim : </a:t>
            </a:r>
          </a:p>
          <a:p>
            <a:pPr marL="457200" lvl="1" indent="0" algn="just">
              <a:buNone/>
            </a:pPr>
            <a:r>
              <a:rPr lang="en-US" altLang="zh-CN" sz="1600" dirty="0"/>
              <a:t>	 </a:t>
            </a:r>
            <a:r>
              <a:rPr lang="en-US" altLang="zh-CN" sz="1600" dirty="0">
                <a:hlinkClick r:id="rId3"/>
              </a:rPr>
              <a:t>https://mentor.ieee.org/802.11/dcn/24/11-24-0950-00-00bf-ieee-802-11bf-may-2024-interim-meeting-minutes.docx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June-July: </a:t>
            </a:r>
          </a:p>
          <a:p>
            <a:pPr marL="457200" lvl="1" indent="0" algn="just">
              <a:buNone/>
            </a:pPr>
            <a:r>
              <a:rPr lang="en-US" altLang="zh-CN" sz="1600" dirty="0"/>
              <a:t>	 </a:t>
            </a:r>
            <a:r>
              <a:rPr lang="en-US" altLang="zh-CN" sz="1600" dirty="0">
                <a:hlinkClick r:id="rId4"/>
              </a:rPr>
              <a:t>https://mentor.ieee.org/802.11/dcn/24/11-24-1063-02-00bf-ieee-802-11bf-teleconference-minutes-june-july-2024.docx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r>
              <a:rPr lang="en-US" altLang="zh-CN" sz="2000" dirty="0" smtClean="0"/>
              <a:t>: Sang Kim</a:t>
            </a:r>
            <a:endParaRPr lang="en-US" altLang="zh-CN" sz="2000" dirty="0"/>
          </a:p>
          <a:p>
            <a:pPr algn="just"/>
            <a:endParaRPr lang="en-US" altLang="zh-CN" sz="2000" dirty="0"/>
          </a:p>
          <a:p>
            <a:pPr algn="just"/>
            <a:r>
              <a:rPr lang="en-US" altLang="zh-CN" sz="2000" dirty="0"/>
              <a:t>Result: </a:t>
            </a:r>
            <a:r>
              <a:rPr lang="en-US" altLang="zh-CN" sz="2000" dirty="0">
                <a:highlight>
                  <a:srgbClr val="00FF00"/>
                </a:highlight>
              </a:rPr>
              <a:t>Approved by unanimous consent</a:t>
            </a: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65.2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135 </a:t>
            </a:r>
            <a:r>
              <a:rPr lang="en-US" altLang="zh-CN" sz="1600" dirty="0">
                <a:solidFill>
                  <a:srgbClr val="FF0000"/>
                </a:solidFill>
              </a:rPr>
              <a:t>/207,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xmlns="" id="{5913DE59-0E1E-4D6B-B0B4-4E37CCBA3423}"/>
              </a:ext>
            </a:extLst>
          </p:cNvPr>
          <p:cNvGraphicFramePr/>
          <p:nvPr>
            <p:extLst>
              <p:ext uri="{D42A27DB-BD31-4B8C-83A1-F6EECF244321}">
                <p14:modId xmlns:p14="http://schemas.microsoft.com/office/powerpoint/2010/main" val="667268809"/>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xmlns="" id="{DB42ED4E-CE37-477B-B5D7-B1A783F08C74}"/>
              </a:ext>
            </a:extLst>
          </p:cNvPr>
          <p:cNvGraphicFramePr>
            <a:graphicFrameLocks noGrp="1"/>
          </p:cNvGraphicFramePr>
          <p:nvPr>
            <p:extLst>
              <p:ext uri="{D42A27DB-BD31-4B8C-83A1-F6EECF244321}">
                <p14:modId xmlns:p14="http://schemas.microsoft.com/office/powerpoint/2010/main" val="3486083701"/>
              </p:ext>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xmlns="" val="454794694"/>
                    </a:ext>
                  </a:extLst>
                </a:gridCol>
                <a:gridCol w="905750">
                  <a:extLst>
                    <a:ext uri="{9D8B030D-6E8A-4147-A177-3AD203B41FA5}">
                      <a16:colId xmlns:a16="http://schemas.microsoft.com/office/drawing/2014/main" xmlns="" val="27831069"/>
                    </a:ext>
                  </a:extLst>
                </a:gridCol>
                <a:gridCol w="1539774">
                  <a:extLst>
                    <a:ext uri="{9D8B030D-6E8A-4147-A177-3AD203B41FA5}">
                      <a16:colId xmlns:a16="http://schemas.microsoft.com/office/drawing/2014/main" xmlns="" val="1813041955"/>
                    </a:ext>
                  </a:extLst>
                </a:gridCol>
                <a:gridCol w="905750">
                  <a:extLst>
                    <a:ext uri="{9D8B030D-6E8A-4147-A177-3AD203B41FA5}">
                      <a16:colId xmlns:a16="http://schemas.microsoft.com/office/drawing/2014/main" xmlns="" val="506620921"/>
                    </a:ext>
                  </a:extLst>
                </a:gridCol>
                <a:gridCol w="815174">
                  <a:extLst>
                    <a:ext uri="{9D8B030D-6E8A-4147-A177-3AD203B41FA5}">
                      <a16:colId xmlns:a16="http://schemas.microsoft.com/office/drawing/2014/main" xmlns="" val="314894588"/>
                    </a:ext>
                  </a:extLst>
                </a:gridCol>
                <a:gridCol w="815174">
                  <a:extLst>
                    <a:ext uri="{9D8B030D-6E8A-4147-A177-3AD203B41FA5}">
                      <a16:colId xmlns:a16="http://schemas.microsoft.com/office/drawing/2014/main" xmlns="" val="2292879680"/>
                    </a:ext>
                  </a:extLst>
                </a:gridCol>
                <a:gridCol w="894427">
                  <a:extLst>
                    <a:ext uri="{9D8B030D-6E8A-4147-A177-3AD203B41FA5}">
                      <a16:colId xmlns:a16="http://schemas.microsoft.com/office/drawing/2014/main" xmlns="" val="3354473923"/>
                    </a:ext>
                  </a:extLst>
                </a:gridCol>
              </a:tblGrid>
              <a:tr h="180975">
                <a:tc>
                  <a:txBody>
                    <a:bodyPr/>
                    <a:lstStyle/>
                    <a:p>
                      <a:pPr algn="ct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0.004830918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0.647343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0.65217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xmlns="" id="{78B4BB70-1D22-4F14-B5FD-5222C184BC6D}"/>
              </a:ext>
            </a:extLst>
          </p:cNvPr>
          <p:cNvGraphicFramePr>
            <a:graphicFrameLocks noGrp="1"/>
          </p:cNvGraphicFramePr>
          <p:nvPr>
            <p:extLst>
              <p:ext uri="{D42A27DB-BD31-4B8C-83A1-F6EECF244321}">
                <p14:modId xmlns:p14="http://schemas.microsoft.com/office/powerpoint/2010/main" val="3131015827"/>
              </p:ext>
            </p:extLst>
          </p:nvPr>
        </p:nvGraphicFramePr>
        <p:xfrm>
          <a:off x="2057400" y="918651"/>
          <a:ext cx="7772400" cy="5339274"/>
        </p:xfrm>
        <a:graphic>
          <a:graphicData uri="http://schemas.openxmlformats.org/drawingml/2006/table">
            <a:tbl>
              <a:tblPr/>
              <a:tblGrid>
                <a:gridCol w="1110343">
                  <a:extLst>
                    <a:ext uri="{9D8B030D-6E8A-4147-A177-3AD203B41FA5}">
                      <a16:colId xmlns:a16="http://schemas.microsoft.com/office/drawing/2014/main" xmlns="" val="611200940"/>
                    </a:ext>
                  </a:extLst>
                </a:gridCol>
                <a:gridCol w="1110343">
                  <a:extLst>
                    <a:ext uri="{9D8B030D-6E8A-4147-A177-3AD203B41FA5}">
                      <a16:colId xmlns:a16="http://schemas.microsoft.com/office/drawing/2014/main" xmlns="" val="4059359357"/>
                    </a:ext>
                  </a:extLst>
                </a:gridCol>
                <a:gridCol w="1513114">
                  <a:extLst>
                    <a:ext uri="{9D8B030D-6E8A-4147-A177-3AD203B41FA5}">
                      <a16:colId xmlns:a16="http://schemas.microsoft.com/office/drawing/2014/main" xmlns="" val="1158145895"/>
                    </a:ext>
                  </a:extLst>
                </a:gridCol>
                <a:gridCol w="838200">
                  <a:extLst>
                    <a:ext uri="{9D8B030D-6E8A-4147-A177-3AD203B41FA5}">
                      <a16:colId xmlns:a16="http://schemas.microsoft.com/office/drawing/2014/main" xmlns="" val="517798951"/>
                    </a:ext>
                  </a:extLst>
                </a:gridCol>
                <a:gridCol w="1066800">
                  <a:extLst>
                    <a:ext uri="{9D8B030D-6E8A-4147-A177-3AD203B41FA5}">
                      <a16:colId xmlns:a16="http://schemas.microsoft.com/office/drawing/2014/main" xmlns="" val="1306143447"/>
                    </a:ext>
                  </a:extLst>
                </a:gridCol>
                <a:gridCol w="2133600">
                  <a:extLst>
                    <a:ext uri="{9D8B030D-6E8A-4147-A177-3AD203B41FA5}">
                      <a16:colId xmlns:a16="http://schemas.microsoft.com/office/drawing/2014/main" xmlns=""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93168364"/>
                  </a:ext>
                </a:extLst>
              </a:tr>
              <a:tr h="219985">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Alecs</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9374852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67759988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210357643"/>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577779994"/>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 Beg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7791369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Christian Berger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181458438"/>
                  </a:ext>
                </a:extLst>
              </a:tr>
              <a:tr h="219985">
                <a:tc>
                  <a:txBody>
                    <a:bodyPr/>
                    <a:lstStyle/>
                    <a:p>
                      <a:pPr algn="l" fontAlgn="b"/>
                      <a:r>
                        <a:rPr lang="en-US" sz="1100" b="0" i="0" u="none" strike="noStrike" dirty="0">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335742707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Dash</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0394537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Hassan Omar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71886618"/>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Henry Ptasinski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7516425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Mahmoud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540414685"/>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Mark Hamilton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20606016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Naren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141818337"/>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Pei</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13099472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Rui Du</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99586454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Stephan Sand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3996981589"/>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Shellhammer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685221812"/>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Stephen McCann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312463791"/>
                  </a:ext>
                </a:extLst>
              </a:tr>
              <a:tr h="219985">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Zhuqing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349183664"/>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865660413"/>
                  </a:ext>
                </a:extLst>
              </a:tr>
              <a:tr h="21998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10782417"/>
                  </a:ext>
                </a:extLst>
              </a:tr>
              <a:tr h="21998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0.004830918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0.647343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zh-CN" sz="1100" b="1" i="0" u="none" strike="noStrike" dirty="0">
                          <a:solidFill>
                            <a:srgbClr val="FF0000"/>
                          </a:solidFill>
                          <a:effectLst/>
                          <a:latin typeface="等线" panose="02010600030101010101" pitchFamily="2" charset="-122"/>
                          <a:ea typeface="等线" panose="02010600030101010101" pitchFamily="2" charset="-122"/>
                        </a:rPr>
                        <a:t>0.652174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499473319"/>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Plenary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ext uri="{D42A27DB-BD31-4B8C-83A1-F6EECF244321}">
                <p14:modId xmlns:p14="http://schemas.microsoft.com/office/powerpoint/2010/main" val="3816828280"/>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altLang="zh-CN" sz="1800" b="0" strike="sngStrike" kern="1200" dirty="0" err="1">
                          <a:solidFill>
                            <a:schemeClr val="bg1">
                              <a:lumMod val="50000"/>
                            </a:schemeClr>
                          </a:solidFill>
                          <a:latin typeface="+mn-lt"/>
                          <a:ea typeface="+mn-ea"/>
                          <a:cs typeface="+mn-cs"/>
                        </a:rPr>
                        <a:t>TGbf</a:t>
                      </a:r>
                      <a:endParaRPr lang="en-US" sz="1800" b="0" strike="sngStrike" kern="1200" dirty="0">
                        <a:solidFill>
                          <a:schemeClr val="bg1">
                            <a:lumMod val="50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smtClean="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872633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July </a:t>
            </a:r>
            <a:r>
              <a:rPr lang="en-US" altLang="zh-CN" b="0" dirty="0" err="1">
                <a:solidFill>
                  <a:srgbClr val="0000FF"/>
                </a:solidFill>
              </a:rPr>
              <a:t>Plenay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30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01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06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08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13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15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20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22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 	  27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Aug 	  29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Sept 	  03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xmlns=""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xmlns=""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31249090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ext uri="{D42A27DB-BD31-4B8C-83A1-F6EECF244321}">
                <p14:modId xmlns:p14="http://schemas.microsoft.com/office/powerpoint/2010/main" val="954946977"/>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smtClean="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0311012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July 15    (Monday AM 1), 08:00-10:00  Montreal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a16="http://schemas.microsoft.com/office/drawing/2014/main" xmlns="" id="{2A5B01B7-C909-44C2-B638-64230BEEA944}"/>
              </a:ext>
            </a:extLst>
          </p:cNvPr>
          <p:cNvGraphicFramePr>
            <a:graphicFrameLocks noGrp="1"/>
          </p:cNvGraphicFramePr>
          <p:nvPr>
            <p:extLst>
              <p:ext uri="{D42A27DB-BD31-4B8C-83A1-F6EECF244321}">
                <p14:modId xmlns:p14="http://schemas.microsoft.com/office/powerpoint/2010/main" val="903236528"/>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altLang="zh-CN" sz="1800" b="0" strike="sngStrike" kern="1200" dirty="0" err="1" smtClean="0">
                          <a:solidFill>
                            <a:schemeClr val="bg1">
                              <a:lumMod val="50000"/>
                            </a:schemeClr>
                          </a:solidFill>
                          <a:latin typeface="+mn-lt"/>
                          <a:ea typeface="+mn-ea"/>
                          <a:cs typeface="+mn-cs"/>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smtClean="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6000 6048 6191</a:t>
            </a:r>
            <a:endParaRPr lang="en-US" altLang="zh-CN" sz="1600" dirty="0"/>
          </a:p>
          <a:p>
            <a:pPr lvl="1" algn="just">
              <a:buFont typeface="Arial" panose="020B0604020202020204" pitchFamily="34" charset="0"/>
              <a:buChar char="–"/>
              <a:defRPr/>
            </a:pPr>
            <a:r>
              <a:rPr lang="en-US" altLang="zh-CN" sz="1600" dirty="0"/>
              <a:t>as specified in doc.: 11-24/1052r1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r>
              <a:rPr lang="en-US" altLang="zh-CN" sz="1800" b="1" kern="0" dirty="0" smtClean="0"/>
              <a:t>: Ali Raissinia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highlight>
                  <a:srgbClr val="00FF00"/>
                </a:highlight>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594268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6199 </a:t>
            </a:r>
            <a:endParaRPr lang="en-US" altLang="zh-CN" sz="1600" dirty="0"/>
          </a:p>
          <a:p>
            <a:pPr lvl="1" algn="just">
              <a:buFont typeface="Arial" panose="020B0604020202020204" pitchFamily="34" charset="0"/>
              <a:buChar char="–"/>
              <a:defRPr/>
            </a:pPr>
            <a:r>
              <a:rPr lang="en-US" altLang="zh-CN" sz="1600" dirty="0"/>
              <a:t>as specified in doc.: 11-24/1055r0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r>
              <a:rPr lang="en-US" altLang="zh-CN" sz="1800" b="1" kern="0" dirty="0" smtClean="0"/>
              <a:t>: Sang Kim</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highlight>
                  <a:srgbClr val="00FF00"/>
                </a:highlight>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78134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6010, 6068, 6114, 6117, 6118, 6122, 6123, 6130, 6131, 6135, 6137, 6138, 6139, 6149, 6153, 6155 </a:t>
            </a:r>
            <a:endParaRPr lang="en-US" altLang="zh-CN" sz="1600" dirty="0"/>
          </a:p>
          <a:p>
            <a:pPr lvl="1" algn="just">
              <a:buFont typeface="Arial" panose="020B0604020202020204" pitchFamily="34" charset="0"/>
              <a:buChar char="–"/>
              <a:defRPr/>
            </a:pPr>
            <a:r>
              <a:rPr lang="en-US" altLang="zh-CN" sz="1600" dirty="0"/>
              <a:t>as specified in doc.: 11-24/1046r0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a:t>
            </a:r>
            <a:r>
              <a:rPr lang="en-US" altLang="zh-CN" sz="1800" b="1" kern="0" dirty="0" smtClean="0"/>
              <a:t>: Cheng Chen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11-24/1046r0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6403098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6006, 6026 and 6034</a:t>
            </a:r>
            <a:endParaRPr lang="en-US" altLang="zh-CN" sz="1600" dirty="0"/>
          </a:p>
          <a:p>
            <a:pPr lvl="1" algn="just">
              <a:buFont typeface="Arial" panose="020B0604020202020204" pitchFamily="34" charset="0"/>
              <a:buChar char="–"/>
              <a:defRPr/>
            </a:pPr>
            <a:r>
              <a:rPr lang="en-US" altLang="zh-CN" sz="1600" dirty="0"/>
              <a:t>as specified in doc.: 11-24/1050r3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Raissinia	</a:t>
            </a:r>
            <a:r>
              <a:rPr lang="en-US" altLang="zh-CN" sz="1800" b="1" dirty="0"/>
              <a:t>	</a:t>
            </a:r>
            <a:r>
              <a:rPr lang="en-US" altLang="zh-CN" sz="1800" b="1" kern="0" dirty="0"/>
              <a:t>Second: Cheng Chen</a:t>
            </a:r>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11-24/1050r3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22278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555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6023, 6029, 6035, 6036, 6037, 6196, 6197</a:t>
            </a:r>
            <a:endParaRPr lang="en-US" altLang="zh-CN" sz="1600" dirty="0"/>
          </a:p>
          <a:p>
            <a:pPr lvl="1" algn="just">
              <a:buFont typeface="Arial" panose="020B0604020202020204" pitchFamily="34" charset="0"/>
              <a:buChar char="–"/>
              <a:defRPr/>
            </a:pPr>
            <a:r>
              <a:rPr lang="en-US" altLang="zh-CN" sz="1600" dirty="0"/>
              <a:t>as specified in doc.: 11-24/1090r1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11-24/1090r1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94379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July </a:t>
            </a:r>
            <a:r>
              <a:rPr lang="en-US" altLang="zh-CN" sz="2800" dirty="0" smtClean="0">
                <a:solidFill>
                  <a:srgbClr val="00B0F0"/>
                </a:solidFill>
                <a:cs typeface="Times New Roman" panose="02020603050405020304" pitchFamily="18" charset="0"/>
              </a:rPr>
              <a:t>17    (Wednesday AM </a:t>
            </a:r>
            <a:r>
              <a:rPr lang="en-US" altLang="zh-CN" sz="2800" dirty="0">
                <a:solidFill>
                  <a:srgbClr val="00B0F0"/>
                </a:solidFill>
                <a:cs typeface="Times New Roman" panose="02020603050405020304" pitchFamily="18" charset="0"/>
              </a:rPr>
              <a:t>1), 08:00-10:00  Montreal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4852445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556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6011, 6012, 6013, 6014, 6015, 6021, 6022, 6027, 6028, 6030, 6031, 6033, 6039, 6040, 6041, 6046, 6047, 6049, 6062, 6063, 6064, 6066, 6070, 6071, 6072, 6073, 6074, 6075, 6076, 6077, 6078, 6079, 6080, 6081, 6082, 6085, 6086, 6087, 6088, 6089, 6110, 6112, 6116, 6124, 6127, 6129, 6134, 6136, 6145, 6151, 6162, 6166, 6167, 6168, 6170, 6174, 6175, 6176, 6177, 6180, 6183, 6184, 6200</a:t>
            </a:r>
            <a:endParaRPr lang="zh-CN"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11-24/1153r0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Claudio Da Silva </a:t>
            </a:r>
            <a:r>
              <a:rPr lang="en-US" altLang="zh-CN" sz="1800" b="1" kern="0" dirty="0"/>
              <a:t>	</a:t>
            </a:r>
            <a:r>
              <a:rPr lang="en-US" altLang="zh-CN" sz="1800" b="1" dirty="0"/>
              <a:t>	</a:t>
            </a:r>
            <a:r>
              <a:rPr lang="en-US" altLang="zh-CN" sz="1800" b="1" kern="0" dirty="0"/>
              <a:t>Second</a:t>
            </a:r>
            <a:r>
              <a:rPr lang="en-US" altLang="zh-CN" sz="1800" b="1" kern="0" dirty="0" smtClean="0"/>
              <a:t>: Cheng Chen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11-24/1153r0</a:t>
            </a:r>
            <a:endParaRPr lang="en-US" altLang="zh-CN" kern="0" dirty="0"/>
          </a:p>
        </p:txBody>
      </p:sp>
    </p:spTree>
    <p:extLst>
      <p:ext uri="{BB962C8B-B14F-4D97-AF65-F5344CB8AC3E}">
        <p14:creationId xmlns:p14="http://schemas.microsoft.com/office/powerpoint/2010/main" val="4702898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557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6099, 6098, 6097, 6096, 6095, 6094, 6093, 6092, 6091, 6106 and 6105</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11-24/1277r0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Naren</a:t>
            </a:r>
            <a:r>
              <a:rPr lang="en-US" altLang="zh-CN" sz="1800" b="1" kern="0" dirty="0"/>
              <a:t>	</a:t>
            </a:r>
            <a:r>
              <a:rPr lang="en-US" altLang="zh-CN" sz="1800" b="1" dirty="0"/>
              <a:t>	</a:t>
            </a:r>
            <a:r>
              <a:rPr lang="en-US" altLang="zh-CN" sz="1800" b="1" kern="0" dirty="0"/>
              <a:t>Second</a:t>
            </a:r>
            <a:r>
              <a:rPr lang="en-US" altLang="zh-CN" sz="1800" b="1" kern="0" dirty="0" smtClean="0"/>
              <a:t>: </a:t>
            </a:r>
            <a:r>
              <a:rPr lang="en-US" altLang="zh-CN" sz="1800" b="1" kern="0" dirty="0" err="1" smtClean="0"/>
              <a:t>Zhuqing</a:t>
            </a:r>
            <a:r>
              <a:rPr lang="en-US" altLang="zh-CN" sz="1800" b="1" kern="0" dirty="0" smtClean="0"/>
              <a:t> Tang</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600" kern="0" dirty="0" smtClea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11-24/1277r0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653453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558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6002, 6003, 6004</a:t>
            </a:r>
          </a:p>
          <a:p>
            <a:pPr lvl="1" algn="just">
              <a:buFont typeface="Arial" panose="020B0604020202020204" pitchFamily="34" charset="0"/>
              <a:buChar char="–"/>
              <a:defRPr/>
            </a:pPr>
            <a:r>
              <a:rPr lang="en-US" altLang="zh-CN" sz="1600" dirty="0"/>
              <a:t>as specified in doc</a:t>
            </a:r>
            <a:r>
              <a:rPr lang="en-US" altLang="zh-CN" sz="1600" dirty="0" smtClean="0"/>
              <a:t>.: 11-24/1106r2</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a:t>
            </a:r>
            <a:r>
              <a:rPr lang="en-US" altLang="zh-CN" sz="1800" b="1" kern="0" dirty="0" smtClean="0"/>
              <a:t>: Ali Raissinia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spcBef>
                <a:spcPct val="0"/>
              </a:spcBef>
              <a:buFont typeface="Arial" panose="020B0604020202020204" pitchFamily="34" charset="0"/>
              <a:buChar char="•"/>
              <a:defRPr/>
            </a:pPr>
            <a:endParaRPr lang="en-US" altLang="zh-CN" sz="1600" kern="0" dirty="0" smtClea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11-24/1106r2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82808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559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6001</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11-24/1258r1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11-24/1258r1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94674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July </a:t>
            </a:r>
            <a:r>
              <a:rPr lang="en-US" altLang="zh-CN" sz="2800" dirty="0" smtClean="0">
                <a:solidFill>
                  <a:srgbClr val="00B0F0"/>
                </a:solidFill>
                <a:cs typeface="Times New Roman" panose="02020603050405020304" pitchFamily="18" charset="0"/>
              </a:rPr>
              <a:t>18    (Thursday AM 2), 10:30-12:30  </a:t>
            </a:r>
            <a:r>
              <a:rPr lang="en-US" altLang="zh-CN" sz="2800" dirty="0">
                <a:solidFill>
                  <a:srgbClr val="00B0F0"/>
                </a:solidFill>
                <a:cs typeface="Times New Roman" panose="02020603050405020304" pitchFamily="18" charset="0"/>
              </a:rPr>
              <a:t>Montreal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2540884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560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GB" altLang="zh-CN" sz="1600" dirty="0"/>
              <a:t>6203, 6204, 6205, and 6206 </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11/24-1286r0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Christian Berger 	</a:t>
            </a:r>
            <a:r>
              <a:rPr lang="en-US" altLang="zh-CN" sz="1800" b="1" dirty="0"/>
              <a:t>	</a:t>
            </a:r>
            <a:r>
              <a:rPr lang="en-US" altLang="zh-CN" sz="1800" b="1" kern="0" dirty="0"/>
              <a:t>Second</a:t>
            </a:r>
            <a:r>
              <a:rPr lang="en-US" altLang="zh-CN" sz="1800" b="1" kern="0" dirty="0" smtClean="0"/>
              <a:t>: Stephan Sand</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11/24-1286r0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849093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561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6083</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11-24/1288r0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dirty="0"/>
              <a:t>	</a:t>
            </a:r>
            <a:r>
              <a:rPr lang="en-US" altLang="zh-CN" sz="1800" b="1" kern="0" dirty="0"/>
              <a:t>Second</a:t>
            </a:r>
            <a:r>
              <a:rPr lang="en-US" altLang="zh-CN" sz="1800" b="1" kern="0" dirty="0" smtClean="0"/>
              <a:t>: Pu (Perry) Wang</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11-24/1288r0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713056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562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6132, 6152, 6154, 6157, 6158</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11-24/1068r1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Naren</a:t>
            </a:r>
            <a:r>
              <a:rPr lang="en-US" altLang="zh-CN" sz="1800" b="1" kern="0" dirty="0"/>
              <a:t>	</a:t>
            </a:r>
            <a:r>
              <a:rPr lang="en-US" altLang="zh-CN" sz="1800" b="1" dirty="0"/>
              <a:t>	</a:t>
            </a:r>
            <a:r>
              <a:rPr lang="en-US" altLang="zh-CN" sz="1800" b="1" kern="0" dirty="0"/>
              <a:t>Second</a:t>
            </a:r>
            <a:r>
              <a:rPr lang="en-US" altLang="zh-CN" sz="1800" b="1" kern="0" dirty="0" smtClean="0"/>
              <a:t>: </a:t>
            </a:r>
            <a:r>
              <a:rPr lang="en-US" altLang="zh-CN" sz="1800" b="1" kern="0" dirty="0" err="1" smtClean="0"/>
              <a:t>Zhuqing</a:t>
            </a:r>
            <a:r>
              <a:rPr lang="en-US" altLang="zh-CN" sz="1800" b="1" kern="0" dirty="0" smtClean="0"/>
              <a:t> Tang</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11-24/1068r1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906017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563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CA" altLang="zh-CN" sz="1600" dirty="0"/>
              <a:t>6058, 6061, 6178, 6198</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11-24/1111r3</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a:t>
            </a:r>
            <a:r>
              <a:rPr lang="en-US" altLang="zh-CN" sz="1800" b="1" kern="0" dirty="0" smtClean="0"/>
              <a:t>: Ali Raissinia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11-24/1111r3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602104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564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6007 6008 6169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11-24/1297r1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Zhuqing</a:t>
            </a:r>
            <a:r>
              <a:rPr lang="en-US" altLang="zh-CN" sz="1800" b="1" kern="0" dirty="0" smtClean="0"/>
              <a:t> Tang</a:t>
            </a:r>
            <a:r>
              <a:rPr lang="en-US" altLang="zh-CN" sz="1800" b="1" kern="0" dirty="0"/>
              <a:t>	</a:t>
            </a:r>
            <a:r>
              <a:rPr lang="en-US" altLang="zh-CN" sz="1800" b="1" dirty="0"/>
              <a:t>	</a:t>
            </a:r>
            <a:r>
              <a:rPr lang="en-US" altLang="zh-CN" sz="1800" b="1" kern="0" dirty="0"/>
              <a:t>Second</a:t>
            </a:r>
            <a:r>
              <a:rPr lang="en-US" altLang="zh-CN" sz="1800" b="1" kern="0" dirty="0" smtClean="0"/>
              <a:t>: Rui Du</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11-24/1297r1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902202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565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6050 6051 6052 6053 6054 6055 6056 6057</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11-24/1306r1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a:t>
            </a:r>
            <a:r>
              <a:rPr lang="en-US" altLang="zh-CN" sz="1800" b="1" kern="0" dirty="0" smtClean="0"/>
              <a:t>: Chris Beg</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11-24/1306r1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39200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 566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6187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11-24/1164r1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Shellhammer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 </a:t>
            </a:r>
            <a:r>
              <a:rPr lang="en-US" altLang="zh-CN" sz="1800" b="1" kern="0" dirty="0" err="1" smtClean="0"/>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11-24/1164r1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97194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a:t>
            </a:r>
            <a:endParaRPr lang="en-US" altLang="zh-CN" sz="1600" dirty="0"/>
          </a:p>
          <a:p>
            <a:pPr lvl="1" algn="just">
              <a:buFont typeface="Arial" panose="020B0604020202020204" pitchFamily="34" charset="0"/>
              <a:buChar char="–"/>
              <a:defRPr/>
            </a:pPr>
            <a:r>
              <a:rPr lang="en-US" altLang="zh-CN" sz="1600" dirty="0"/>
              <a:t>as specified in doc</a:t>
            </a:r>
            <a:r>
              <a:rPr lang="en-US" altLang="zh-CN" sz="1600" dirty="0" smtClean="0"/>
              <a:t>.:</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July</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July</a:t>
            </a:r>
            <a:r>
              <a:rPr lang="en-US" altLang="zh-CN" dirty="0"/>
              <a:t> IEEE 802 </a:t>
            </a:r>
            <a:r>
              <a:rPr lang="en-US" altLang="zh-CN" dirty="0">
                <a:solidFill>
                  <a:srgbClr val="0000FF"/>
                </a:solidFill>
              </a:rPr>
              <a:t>plenary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https://cvent.me/dkO9BB</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149827</TotalTime>
  <Words>3816</Words>
  <Application>Microsoft Office PowerPoint</Application>
  <PresentationFormat>宽屏</PresentationFormat>
  <Paragraphs>997</Paragraphs>
  <Slides>50</Slides>
  <Notes>49</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50</vt:i4>
      </vt:variant>
    </vt:vector>
  </HeadingPairs>
  <TitlesOfParts>
    <vt:vector size="63" baseType="lpstr">
      <vt:lpstr>Aptos</vt: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July Plenary 2024</vt:lpstr>
      <vt:lpstr>IEEE 802.11 Task Group bf WLAN Sensing </vt:lpstr>
      <vt:lpstr>PowerPoint 演示文稿</vt:lpstr>
      <vt:lpstr>PowerPoint 演示文稿</vt:lpstr>
      <vt:lpstr>Registration for the July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835</cp:revision>
  <cp:lastPrinted>2014-11-04T15:04:57Z</cp:lastPrinted>
  <dcterms:created xsi:type="dcterms:W3CDTF">2007-04-17T18:10:23Z</dcterms:created>
  <dcterms:modified xsi:type="dcterms:W3CDTF">2024-07-18T16:46:19Z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(3)MPo/c/JkX6f5/GW9Zv2IN6lwWMBV5ciXGAP5LCM4hrTJjGhMLNw6Sxy26K6d04P9D9t/b/2B
r67wZDX5eTkitAFR3wZJlmZuODzGTdXNkDCfCvu01gnoG+QpZR5af5E868pBLBCQz3fbf8Gk
wV0BM1DF+MAtg5fzXxv9Kr4uGpLOmpjfvCgvZ27hXot8LczsyXQb9MHPWPK0NSUspQjiWjY2
rTV6QfQTA5EMkaVUCD</vt:lpwstr>
  </property>
  <property fmtid="{D5CDD505-2E9C-101B-9397-08002B2CF9AE}" pid="27" name="_2015_ms_pID_7253431">
    <vt:lpwstr>KHu6EO44lGp61RHprfeFJoZRlPZGgaUmMzXxVkyhdG3DY/u7PC9Ywq
rPNXLjASB0Zmxw0C4JXmjmVwX/Nx4GD0UbOu3QyH+FWuzZTgIfr/5rzE5ZI8oKo8NoqyUguG
6s7mmDg/bj57PSDdDocxYlTutKNNRtsKaBjoDiAZFhETl+R/OpQYkc7+rIS7EWJaaHE+htFx
nF9mQFi31SqF4hS3L/t0xWSmyrybt+Xzpm/n</vt:lpwstr>
  </property>
  <property fmtid="{D5CDD505-2E9C-101B-9397-08002B2CF9AE}" pid="28" name="_2015_ms_pID_7253432">
    <vt:lpwstr>m5AGQT8pMTL9zlqnLnL6pts=</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