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41" r:id="rId36"/>
    <p:sldId id="1442" r:id="rId37"/>
    <p:sldId id="1443" r:id="rId38"/>
    <p:sldId id="1444" r:id="rId39"/>
    <p:sldId id="1445" r:id="rId40"/>
    <p:sldId id="1447" r:id="rId41"/>
    <p:sldId id="1448" r:id="rId42"/>
    <p:sldId id="1450" r:id="rId43"/>
    <p:sldId id="1449" r:id="rId44"/>
    <p:sldId id="1421" r:id="rId45"/>
    <p:sldId id="1446" r:id="rId46"/>
    <p:sldId id="1024"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667275680"/>
        <c:axId val="1667276224"/>
      </c:barChart>
      <c:catAx>
        <c:axId val="1667275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276224"/>
        <c:crosses val="autoZero"/>
        <c:auto val="1"/>
        <c:lblAlgn val="ctr"/>
        <c:lblOffset val="100"/>
        <c:noMultiLvlLbl val="0"/>
      </c:catAx>
      <c:valAx>
        <c:axId val="16672762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27568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a:t>
            </a:r>
            <a:r>
              <a:rPr lang="en-US" altLang="zh-CN" sz="1200">
                <a:highlight>
                  <a:srgbClr val="00FF00"/>
                </a:highlight>
              </a:rPr>
              <a:t>unanimous </a:t>
            </a:r>
            <a:r>
              <a:rPr lang="en-US" altLang="zh-CN" sz="1200" smtClean="0">
                <a:highlight>
                  <a:srgbClr val="00FF00"/>
                </a:highlight>
              </a:rPr>
              <a:t>consent</a:t>
            </a:r>
            <a:endParaRPr lang="en-US" altLang="zh-CN" sz="1200" dirty="0">
              <a:highlight>
                <a:srgbClr val="00FF00"/>
              </a:highlight>
            </a:endParaRP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087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18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293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4771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21187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40241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175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05017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2024-07-17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82914085"/>
              </p:ext>
            </p:extLst>
          </p:nvPr>
        </p:nvGraphicFramePr>
        <p:xfrm>
          <a:off x="3429000" y="1600200"/>
          <a:ext cx="8305801" cy="34529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3295900140"/>
                  </a:ext>
                </a:extLst>
              </a:tr>
              <a:tr h="89561">
                <a:tc>
                  <a:txBody>
                    <a:bodyPr/>
                    <a:lstStyle/>
                    <a:p>
                      <a:pPr>
                        <a:spcAft>
                          <a:spcPts val="0"/>
                        </a:spcAft>
                      </a:pPr>
                      <a:r>
                        <a:rPr lang="en-US" altLang="zh-CN" sz="1200" kern="1200" dirty="0">
                          <a:solidFill>
                            <a:srgbClr val="00B050"/>
                          </a:solidFill>
                          <a:latin typeface="+mn-lt"/>
                          <a:ea typeface="+mn-ea"/>
                          <a:cs typeface="+mn-cs"/>
                        </a:rPr>
                        <a:t>24/1065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Stephen McCann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proposed resolution for CID 6069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24/1258</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B050"/>
                          </a:solidFill>
                          <a:effectLst/>
                          <a:latin typeface="Aptos"/>
                          <a:ea typeface="宋体" panose="02010600030101010101" pitchFamily="2" charset="-122"/>
                          <a:cs typeface="Times New Roman" panose="02020603050405020304" pitchFamily="18" charset="0"/>
                        </a:rPr>
                        <a:t>Resolutions for CID 6001</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24/1277</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Rui Du (Huawei)</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Initial SA Ballot Comment Resolutions for DMG Part 1</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15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smtClean="0">
                <a:solidFill>
                  <a:srgbClr val="0000FF"/>
                </a:solidFill>
                <a:cs typeface="Times New Roman" panose="02020603050405020304" pitchFamily="18" charset="0"/>
              </a:rPr>
              <a:t>17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556-559</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58248609"/>
              </p:ext>
            </p:extLst>
          </p:nvPr>
        </p:nvGraphicFramePr>
        <p:xfrm>
          <a:off x="3429000" y="1600200"/>
          <a:ext cx="8305801" cy="31982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3"/>
                  </a:ext>
                </a:extLst>
              </a:tr>
              <a:tr h="89561">
                <a:tc>
                  <a:txBody>
                    <a:bodyPr/>
                    <a:lstStyle/>
                    <a:p>
                      <a:pPr>
                        <a:spcAft>
                          <a:spcPts val="0"/>
                        </a:spcAft>
                      </a:pPr>
                      <a:r>
                        <a:rPr lang="en-US" sz="1200" kern="1200" dirty="0" smtClean="0">
                          <a:solidFill>
                            <a:srgbClr val="00B050"/>
                          </a:solidFill>
                          <a:latin typeface="+mn-lt"/>
                          <a:ea typeface="+mn-ea"/>
                          <a:cs typeface="+mn-cs"/>
                        </a:rPr>
                        <a:t>24/1064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OST comments</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kern="1200" dirty="0" smtClean="0">
                          <a:solidFill>
                            <a:srgbClr val="0000FF"/>
                          </a:solidFill>
                          <a:latin typeface="+mn-lt"/>
                          <a:ea typeface="+mn-ea"/>
                          <a:cs typeface="+mn-cs"/>
                        </a:rPr>
                        <a:t>24/1068</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Narengerile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comments - DMG comments Part 1</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Christian Berger (NXP)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Resolution CSI SA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Initial SA Ballot D4.0 CR on MIB</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792232276"/>
                  </a:ext>
                </a:extLst>
              </a:tr>
              <a:tr h="89561">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560-XXX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201026295"/>
              </p:ext>
            </p:extLst>
          </p:nvPr>
        </p:nvGraphicFramePr>
        <p:xfrm>
          <a:off x="3429000" y="1600200"/>
          <a:ext cx="8305801" cy="25317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r>
                        <a:rPr lang="en-US" sz="1200" kern="1200" dirty="0" smtClean="0">
                          <a:solidFill>
                            <a:srgbClr val="0000FF"/>
                          </a:solidFill>
                          <a:latin typeface="+mn-lt"/>
                          <a:ea typeface="+mn-ea"/>
                          <a:cs typeface="+mn-cs"/>
                        </a:rPr>
                        <a:t>24/1068</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Narengerile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comments - DMG comments Part 1</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81682828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a:solidFill>
                            <a:schemeClr val="bg1">
                              <a:lumMod val="50000"/>
                            </a:schemeClr>
                          </a:solidFill>
                          <a:latin typeface="+mn-lt"/>
                          <a:ea typeface="+mn-ea"/>
                          <a:cs typeface="+mn-cs"/>
                        </a:rPr>
                        <a:t>TGbf</a:t>
                      </a:r>
                      <a:endParaRPr lang="en-US" sz="1800" b="0" strike="sngStrike" kern="1200" dirty="0">
                        <a:solidFill>
                          <a:schemeClr val="bg1">
                            <a:lumMod val="50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9549469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90323652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smtClean="0">
                          <a:solidFill>
                            <a:schemeClr val="bg1">
                              <a:lumMod val="50000"/>
                            </a:schemeClr>
                          </a:solidFill>
                          <a:latin typeface="+mn-lt"/>
                          <a:ea typeface="+mn-ea"/>
                          <a:cs typeface="+mn-cs"/>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17    (Wednesday AM </a:t>
            </a:r>
            <a:r>
              <a:rPr lang="en-US" altLang="zh-CN" sz="2800" dirty="0">
                <a:solidFill>
                  <a:srgbClr val="00B0F0"/>
                </a:solidFill>
                <a:cs typeface="Times New Roman" panose="02020603050405020304" pitchFamily="18" charset="0"/>
              </a:rPr>
              <a:t>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485244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6011, 6012, 6013, 6014, 6015, 6021, 6022, 6027, 6028, 6030, 6031, 6033, 6039, 6040, 6041, 6046, 6047, 6049, 6062, 6063, 6064, 6066, 6070, 6071, 6072, 6073, 6074, 6075, 6076, 6077, 6078, 6079, 6080, 6081, 6082, 6085, 6086, 6087, 6088, 6089, 6110, 6112, 6116, 6124, 6127, 6129, 6134, 6136, 6145, 6151, 6162, 6166, 6167, 6168, 6170, 6174, 6175, 6176, 6177, 6180, 6183, 6184, 6200</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11-24/1153r0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11-24/1153r0</a:t>
            </a:r>
            <a:endParaRPr lang="en-US" altLang="zh-CN" kern="0" dirty="0"/>
          </a:p>
        </p:txBody>
      </p:sp>
    </p:spTree>
    <p:extLst>
      <p:ext uri="{BB962C8B-B14F-4D97-AF65-F5344CB8AC3E}">
        <p14:creationId xmlns:p14="http://schemas.microsoft.com/office/powerpoint/2010/main" val="4702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6099, 6098, 6097, 6096, 6095, 6094, 6093, 6092, 6091, 6106 and 6105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11-24/1277r0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11-24/1277r0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65345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6002, 6003, 6004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t>11-24/1106r2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11-24/1106r2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28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11-24/1258r1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a:t>: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11-24/1258r1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46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18    (Thursday AM 2), 10:30-12:30  </a:t>
            </a:r>
            <a:r>
              <a:rPr lang="en-US" altLang="zh-CN" sz="2800" dirty="0">
                <a:solidFill>
                  <a:srgbClr val="00B0F0"/>
                </a:solidFill>
                <a:cs typeface="Times New Roman" panose="02020603050405020304" pitchFamily="18" charset="0"/>
              </a:rPr>
              <a:t>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6203, 6204, 6205, and 6206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11/24-1286r0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Christian Berger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4909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6083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71305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6019, 6020</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11-24/1064r0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06017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149691</TotalTime>
  <Words>3639</Words>
  <Application>Microsoft Office PowerPoint</Application>
  <PresentationFormat>宽屏</PresentationFormat>
  <Paragraphs>945</Paragraphs>
  <Slides>46</Slides>
  <Notes>45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46</vt:i4>
      </vt:variant>
    </vt:vector>
  </HeadingPairs>
  <TitlesOfParts>
    <vt:vector size="5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802</cp:revision>
  <cp:lastPrinted>2014-11-04T15:04:57Z</cp:lastPrinted>
  <dcterms:created xsi:type="dcterms:W3CDTF">2007-04-17T18:10:23Z</dcterms:created>
  <dcterms:modified xsi:type="dcterms:W3CDTF">2024-07-17T18:03:31Z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