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427" r:id="rId22"/>
    <p:sldId id="897" r:id="rId23"/>
    <p:sldId id="1163" r:id="rId24"/>
    <p:sldId id="1379" r:id="rId25"/>
    <p:sldId id="1433" r:id="rId26"/>
    <p:sldId id="1436" r:id="rId27"/>
    <p:sldId id="1437" r:id="rId28"/>
    <p:sldId id="905" r:id="rId29"/>
    <p:sldId id="1183" r:id="rId30"/>
    <p:sldId id="1193" r:id="rId31"/>
    <p:sldId id="1194" r:id="rId32"/>
    <p:sldId id="1438" r:id="rId33"/>
    <p:sldId id="1439" r:id="rId34"/>
    <p:sldId id="1440" r:id="rId35"/>
    <p:sldId id="1441" r:id="rId36"/>
    <p:sldId id="1442" r:id="rId37"/>
    <p:sldId id="1443" r:id="rId38"/>
    <p:sldId id="1444" r:id="rId39"/>
    <p:sldId id="1445" r:id="rId40"/>
    <p:sldId id="1421" r:id="rId41"/>
    <p:sldId id="1446" r:id="rId42"/>
    <p:sldId id="1024" r:id="rId4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28</c:v>
                </c:pt>
                <c:pt idx="1">
                  <c:v>5</c:v>
                </c:pt>
                <c:pt idx="2">
                  <c:v>60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675059952"/>
        <c:axId val="675056688"/>
      </c:barChart>
      <c:catAx>
        <c:axId val="67505995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75056688"/>
        <c:crosses val="autoZero"/>
        <c:auto val="1"/>
        <c:lblAlgn val="ctr"/>
        <c:lblOffset val="100"/>
        <c:noMultiLvlLbl val="0"/>
      </c:catAx>
      <c:valAx>
        <c:axId val="6750566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7505995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a:t>
            </a:r>
            <a:r>
              <a:rPr lang="en-US" altLang="zh-CN" sz="1200">
                <a:highlight>
                  <a:srgbClr val="00FF00"/>
                </a:highlight>
              </a:rPr>
              <a:t>unanimous </a:t>
            </a:r>
            <a:r>
              <a:rPr lang="en-US" altLang="zh-CN" sz="1200" smtClean="0">
                <a:highlight>
                  <a:srgbClr val="00FF00"/>
                </a:highlight>
              </a:rPr>
              <a:t>consent</a:t>
            </a:r>
            <a:endParaRPr lang="en-US" altLang="zh-CN" sz="1200" dirty="0">
              <a:highlight>
                <a:srgbClr val="00FF00"/>
              </a:highlight>
            </a:endParaRPr>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831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38118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3523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054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19927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50874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1825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52933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47719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21187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802.11-24/1001r4</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950-00-00bf-ieee-802-11bf-may-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1063-02-00bf-ieee-802-11bf-teleconference-minutes-june-jul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July Plenary</a:t>
            </a:r>
            <a:r>
              <a:rPr lang="en-US" altLang="zh-CN" sz="3600" dirty="0">
                <a:solidFill>
                  <a:srgbClr val="0000FF"/>
                </a:solidFill>
              </a:rPr>
              <a:t>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2024-07-13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en-US" sz="3200" dirty="0">
                <a:solidFill>
                  <a:srgbClr val="0000FF"/>
                </a:solidFill>
                <a:cs typeface="Times New Roman" panose="02020603050405020304" pitchFamily="18" charset="0"/>
              </a:rPr>
              <a:t> 15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(551-555)</a:t>
            </a: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082914085"/>
              </p:ext>
            </p:extLst>
          </p:nvPr>
        </p:nvGraphicFramePr>
        <p:xfrm>
          <a:off x="3429000" y="1600200"/>
          <a:ext cx="8305801" cy="34529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24/1106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OST CIDs for SA1 Ballot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xmlns="" val="3295900140"/>
                  </a:ext>
                </a:extLst>
              </a:tr>
              <a:tr h="89561">
                <a:tc>
                  <a:txBody>
                    <a:bodyPr/>
                    <a:lstStyle/>
                    <a:p>
                      <a:pPr>
                        <a:spcAft>
                          <a:spcPts val="0"/>
                        </a:spcAft>
                      </a:pPr>
                      <a:r>
                        <a:rPr lang="en-US" altLang="zh-CN" sz="1200" kern="1200" dirty="0">
                          <a:solidFill>
                            <a:srgbClr val="00B050"/>
                          </a:solidFill>
                          <a:latin typeface="+mn-lt"/>
                          <a:ea typeface="+mn-ea"/>
                          <a:cs typeface="+mn-cs"/>
                        </a:rPr>
                        <a:t>24/1065</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Stephen McCann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proposed resolution for CID 6069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3"/>
                  </a:ext>
                </a:extLst>
              </a:tr>
              <a:tr h="89561">
                <a:tc>
                  <a:txBody>
                    <a:bodyPr/>
                    <a:lstStyle/>
                    <a:p>
                      <a:pPr>
                        <a:spcAft>
                          <a:spcPts val="0"/>
                        </a:spcAft>
                      </a:pPr>
                      <a:r>
                        <a:rPr lang="en-US" sz="12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24/1111</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4"/>
                  </a:ext>
                </a:extLst>
              </a:tr>
              <a:tr h="89561">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24/1258</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Cheng Chen (Intel)</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100">
                          <a:solidFill>
                            <a:srgbClr val="00B050"/>
                          </a:solidFill>
                          <a:effectLst/>
                          <a:latin typeface="Aptos"/>
                          <a:ea typeface="宋体" panose="02010600030101010101" pitchFamily="2" charset="-122"/>
                          <a:cs typeface="Times New Roman" panose="02020603050405020304" pitchFamily="18" charset="0"/>
                        </a:rPr>
                        <a:t>Resolutions for CID 6001</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15 </a:t>
                      </a:r>
                      <a:r>
                        <a:rPr lang="en-US" sz="1200" dirty="0" err="1">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24/1277</a:t>
                      </a:r>
                      <a:endParaRPr lang="zh-CN" sz="1100" dirty="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Rui Du (Huawei)</a:t>
                      </a:r>
                      <a:endParaRPr lang="zh-CN" sz="110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Initial SA Ballot Comment Resolutions for DMG Part 1</a:t>
                      </a:r>
                      <a:endParaRPr lang="zh-CN" sz="110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15 </a:t>
                      </a:r>
                      <a:r>
                        <a:rPr lang="en-US" sz="1200" dirty="0" err="1">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mins</a:t>
                      </a:r>
                      <a:endParaRPr lang="zh-CN" sz="1100" dirty="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zh-CN" sz="3200" dirty="0">
                <a:solidFill>
                  <a:schemeClr val="tx2"/>
                </a:solidFill>
              </a:rPr>
              <a:t> </a:t>
            </a:r>
            <a:r>
              <a:rPr lang="en-US" altLang="en-US" sz="3200" dirty="0" smtClean="0">
                <a:solidFill>
                  <a:srgbClr val="0000FF"/>
                </a:solidFill>
                <a:cs typeface="Times New Roman" panose="02020603050405020304" pitchFamily="18" charset="0"/>
              </a:rPr>
              <a:t>17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556-559</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611953060"/>
              </p:ext>
            </p:extLst>
          </p:nvPr>
        </p:nvGraphicFramePr>
        <p:xfrm>
          <a:off x="3429000" y="1600200"/>
          <a:ext cx="8305801" cy="319871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Resolutions for OST CIDs for SA1 Ballot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2"/>
                  </a:ext>
                </a:extLst>
              </a:tr>
              <a:tr h="89561">
                <a:tc>
                  <a:txBody>
                    <a:bodyPr/>
                    <a:lstStyle/>
                    <a:p>
                      <a:pPr>
                        <a:spcAft>
                          <a:spcPts val="0"/>
                        </a:spcAft>
                      </a:pPr>
                      <a:r>
                        <a:rPr lang="en-US" sz="12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24/1111</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3"/>
                  </a:ext>
                </a:extLst>
              </a:tr>
              <a:tr h="89561">
                <a:tc>
                  <a:txBody>
                    <a:bodyPr/>
                    <a:lstStyle/>
                    <a:p>
                      <a:pPr>
                        <a:spcAft>
                          <a:spcPts val="0"/>
                        </a:spcAft>
                      </a:pPr>
                      <a:r>
                        <a:rPr lang="en-US" sz="1200" kern="1200" dirty="0" smtClean="0">
                          <a:solidFill>
                            <a:schemeClr val="tx1"/>
                          </a:solidFill>
                          <a:latin typeface="+mn-lt"/>
                          <a:ea typeface="+mn-ea"/>
                          <a:cs typeface="+mn-cs"/>
                        </a:rPr>
                        <a:t>24/1064</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Narengerile (Huawei)</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Initial SA ballot comments - OST comments</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10 mins</a:t>
                      </a:r>
                      <a:endParaRPr lang="zh-CN" sz="1200" kern="120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3"/>
                  </a:ext>
                </a:extLst>
              </a:tr>
              <a:tr h="89561">
                <a:tc>
                  <a:txBody>
                    <a:bodyPr/>
                    <a:lstStyle/>
                    <a:p>
                      <a:pPr>
                        <a:spcAft>
                          <a:spcPts val="0"/>
                        </a:spcAft>
                      </a:pPr>
                      <a:r>
                        <a:rPr lang="en-US" sz="1200" kern="1200" dirty="0" smtClean="0">
                          <a:solidFill>
                            <a:schemeClr val="tx1"/>
                          </a:solidFill>
                          <a:latin typeface="+mn-lt"/>
                          <a:ea typeface="+mn-ea"/>
                          <a:cs typeface="+mn-cs"/>
                        </a:rPr>
                        <a:t>24/1068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Narengerile (Huawei)</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Initial SA ballot comments - DMG comments Part 1</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24/1286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Christian Berger (NXP)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Comment Resolution CSI SA Ballot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Initial SA Ballot D4.0 CR on MIB</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18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97614595"/>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May </a:t>
            </a:r>
            <a:r>
              <a:rPr lang="en-US" altLang="zh-CN" sz="2000" dirty="0"/>
              <a:t>2024 meeting to today:</a:t>
            </a:r>
          </a:p>
          <a:p>
            <a:pPr lvl="1" algn="just">
              <a:buFont typeface="Arial" panose="020B0604020202020204" pitchFamily="34" charset="0"/>
              <a:buChar char="•"/>
            </a:pPr>
            <a:r>
              <a:rPr lang="en-US" altLang="zh-CN" sz="1600" dirty="0"/>
              <a:t>May Interim : </a:t>
            </a:r>
          </a:p>
          <a:p>
            <a:pPr marL="457200" lvl="1" indent="0" algn="just">
              <a:buNone/>
            </a:pPr>
            <a:r>
              <a:rPr lang="en-US" altLang="zh-CN" sz="1600" dirty="0"/>
              <a:t>	 </a:t>
            </a:r>
            <a:r>
              <a:rPr lang="en-US" altLang="zh-CN" sz="1600" dirty="0">
                <a:hlinkClick r:id="rId3"/>
              </a:rPr>
              <a:t>https://mentor.ieee.org/802.11/dcn/24/11-24-0950-00-00bf-ieee-802-11bf-may-2024-interim-meeting-minutes.docx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June-July: </a:t>
            </a:r>
          </a:p>
          <a:p>
            <a:pPr marL="457200" lvl="1" indent="0" algn="just">
              <a:buNone/>
            </a:pPr>
            <a:r>
              <a:rPr lang="en-US" altLang="zh-CN" sz="1600" dirty="0"/>
              <a:t>	 </a:t>
            </a:r>
            <a:r>
              <a:rPr lang="en-US" altLang="zh-CN" sz="1600" dirty="0">
                <a:hlinkClick r:id="rId4"/>
              </a:rPr>
              <a:t>https://mentor.ieee.org/802.11/dcn/24/11-24-1063-02-00bf-ieee-802-11bf-teleconference-minutes-june-july-2024.docx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r>
              <a:rPr lang="en-US" altLang="zh-CN" sz="2000" dirty="0" smtClean="0"/>
              <a:t>: Sang Kim</a:t>
            </a:r>
            <a:endParaRPr lang="en-US" altLang="zh-CN" sz="2000" dirty="0"/>
          </a:p>
          <a:p>
            <a:pPr algn="just"/>
            <a:endParaRPr lang="en-US" altLang="zh-CN" sz="2000" dirty="0"/>
          </a:p>
          <a:p>
            <a:pPr algn="just"/>
            <a:r>
              <a:rPr lang="en-US" altLang="zh-CN" sz="2000" dirty="0"/>
              <a:t>Result: </a:t>
            </a:r>
            <a:r>
              <a:rPr lang="en-US" altLang="zh-CN" sz="2000" dirty="0">
                <a:highlight>
                  <a:srgbClr val="00FF00"/>
                </a:highlight>
              </a:rPr>
              <a:t>Approved by unanimous consent</a:t>
            </a: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44.9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93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2468405542"/>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296880890"/>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xmlns="" val="454794694"/>
                    </a:ext>
                  </a:extLst>
                </a:gridCol>
                <a:gridCol w="905750">
                  <a:extLst>
                    <a:ext uri="{9D8B030D-6E8A-4147-A177-3AD203B41FA5}">
                      <a16:colId xmlns:a16="http://schemas.microsoft.com/office/drawing/2014/main" xmlns="" val="27831069"/>
                    </a:ext>
                  </a:extLst>
                </a:gridCol>
                <a:gridCol w="1539774">
                  <a:extLst>
                    <a:ext uri="{9D8B030D-6E8A-4147-A177-3AD203B41FA5}">
                      <a16:colId xmlns:a16="http://schemas.microsoft.com/office/drawing/2014/main" xmlns="" val="1813041955"/>
                    </a:ext>
                  </a:extLst>
                </a:gridCol>
                <a:gridCol w="905750">
                  <a:extLst>
                    <a:ext uri="{9D8B030D-6E8A-4147-A177-3AD203B41FA5}">
                      <a16:colId xmlns:a16="http://schemas.microsoft.com/office/drawing/2014/main" xmlns="" val="506620921"/>
                    </a:ext>
                  </a:extLst>
                </a:gridCol>
                <a:gridCol w="815174">
                  <a:extLst>
                    <a:ext uri="{9D8B030D-6E8A-4147-A177-3AD203B41FA5}">
                      <a16:colId xmlns:a16="http://schemas.microsoft.com/office/drawing/2014/main" xmlns="" val="314894588"/>
                    </a:ext>
                  </a:extLst>
                </a:gridCol>
                <a:gridCol w="815174">
                  <a:extLst>
                    <a:ext uri="{9D8B030D-6E8A-4147-A177-3AD203B41FA5}">
                      <a16:colId xmlns:a16="http://schemas.microsoft.com/office/drawing/2014/main" xmlns="" val="2292879680"/>
                    </a:ext>
                  </a:extLst>
                </a:gridCol>
                <a:gridCol w="894427">
                  <a:extLst>
                    <a:ext uri="{9D8B030D-6E8A-4147-A177-3AD203B41FA5}">
                      <a16:colId xmlns:a16="http://schemas.microsoft.com/office/drawing/2014/main" xmlns="" val="3354473923"/>
                    </a:ext>
                  </a:extLst>
                </a:gridCol>
              </a:tblGrid>
              <a:tr h="180975">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3686796469"/>
              </p:ext>
            </p:extLst>
          </p:nvPr>
        </p:nvGraphicFramePr>
        <p:xfrm>
          <a:off x="2057400" y="918651"/>
          <a:ext cx="7772400" cy="5339274"/>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0.4492754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381682828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strike="sngStrike" kern="1200" dirty="0" err="1">
                          <a:solidFill>
                            <a:schemeClr val="bg1">
                              <a:lumMod val="50000"/>
                            </a:schemeClr>
                          </a:solidFill>
                          <a:latin typeface="+mn-lt"/>
                          <a:ea typeface="+mn-ea"/>
                          <a:cs typeface="+mn-cs"/>
                        </a:rPr>
                        <a:t>TGbf</a:t>
                      </a:r>
                      <a:endParaRPr lang="en-US" sz="1800" b="0" strike="sngStrike" kern="1200" dirty="0">
                        <a:solidFill>
                          <a:schemeClr val="bg1">
                            <a:lumMod val="50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smtClean="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30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124909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15    (Monday AM 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xmlns="" id="{2A5B01B7-C909-44C2-B638-64230BEEA944}"/>
              </a:ext>
            </a:extLst>
          </p:cNvPr>
          <p:cNvGraphicFramePr>
            <a:graphicFrameLocks noGrp="1"/>
          </p:cNvGraphicFramePr>
          <p:nvPr>
            <p:extLst>
              <p:ext uri="{D42A27DB-BD31-4B8C-83A1-F6EECF244321}">
                <p14:modId xmlns:p14="http://schemas.microsoft.com/office/powerpoint/2010/main" val="903236528"/>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strike="sngStrike" kern="1200" dirty="0" err="1" smtClean="0">
                          <a:solidFill>
                            <a:schemeClr val="bg1">
                              <a:lumMod val="50000"/>
                            </a:schemeClr>
                          </a:solidFill>
                          <a:latin typeface="+mn-lt"/>
                          <a:ea typeface="+mn-ea"/>
                          <a:cs typeface="+mn-cs"/>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smtClean="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6000 6048 6191</a:t>
            </a:r>
            <a:endParaRPr lang="en-US" altLang="zh-CN" sz="1600" dirty="0"/>
          </a:p>
          <a:p>
            <a:pPr lvl="1" algn="just">
              <a:buFont typeface="Arial" panose="020B0604020202020204" pitchFamily="34" charset="0"/>
              <a:buChar char="–"/>
              <a:defRPr/>
            </a:pPr>
            <a:r>
              <a:rPr lang="en-US" altLang="zh-CN" sz="1600" dirty="0"/>
              <a:t>as specified in doc.: 11-24/1052r1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smtClean="0"/>
              <a:t>: 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highlight>
                  <a:srgbClr val="00FF00"/>
                </a:highlight>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59426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6199 </a:t>
            </a:r>
            <a:endParaRPr lang="en-US" altLang="zh-CN" sz="1600" dirty="0"/>
          </a:p>
          <a:p>
            <a:pPr lvl="1" algn="just">
              <a:buFont typeface="Arial" panose="020B0604020202020204" pitchFamily="34" charset="0"/>
              <a:buChar char="–"/>
              <a:defRPr/>
            </a:pPr>
            <a:r>
              <a:rPr lang="en-US" altLang="zh-CN" sz="1600" dirty="0"/>
              <a:t>as specified in doc.: 11-24/1055r0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smtClean="0"/>
              <a:t>: Sang Kim</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highlight>
                  <a:srgbClr val="00FF00"/>
                </a:highlight>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78134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6010, 6068, 6114, 6117, 6118, 6122, 6123, 6130, 6131, 6135, 6137, 6138, 6139, 6149, 6153, 6155 </a:t>
            </a:r>
            <a:endParaRPr lang="en-US" altLang="zh-CN" sz="1600" dirty="0"/>
          </a:p>
          <a:p>
            <a:pPr lvl="1" algn="just">
              <a:buFont typeface="Arial" panose="020B0604020202020204" pitchFamily="34" charset="0"/>
              <a:buChar char="–"/>
              <a:defRPr/>
            </a:pPr>
            <a:r>
              <a:rPr lang="en-US" altLang="zh-CN" sz="1600" dirty="0"/>
              <a:t>as specified in doc.: 11-24/1046r0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a:t>
            </a:r>
            <a:r>
              <a:rPr lang="en-US" altLang="zh-CN" sz="1800" b="1" kern="0" dirty="0" smtClean="0"/>
              <a:t>: Cheng Chen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11-24/1046r0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40309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6006, 6026 and 6034</a:t>
            </a:r>
            <a:endParaRPr lang="en-US" altLang="zh-CN" sz="1600" dirty="0"/>
          </a:p>
          <a:p>
            <a:pPr lvl="1" algn="just">
              <a:buFont typeface="Arial" panose="020B0604020202020204" pitchFamily="34" charset="0"/>
              <a:buChar char="–"/>
              <a:defRPr/>
            </a:pPr>
            <a:r>
              <a:rPr lang="en-US" altLang="zh-CN" sz="1600" dirty="0"/>
              <a:t>as specified in doc.: 11-24/1050r3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11-24/1050r3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2227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6023, 6029, 6035, 6036, 6037, 6196, 6197</a:t>
            </a:r>
            <a:endParaRPr lang="en-US" altLang="zh-CN" sz="1600" dirty="0"/>
          </a:p>
          <a:p>
            <a:pPr lvl="1" algn="just">
              <a:buFont typeface="Arial" panose="020B0604020202020204" pitchFamily="34" charset="0"/>
              <a:buChar char="–"/>
              <a:defRPr/>
            </a:pPr>
            <a:r>
              <a:rPr lang="en-US" altLang="zh-CN" sz="1600" dirty="0"/>
              <a:t>as specified in doc.: 11-24/1090r1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11-24/1090r1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94379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a:t>
            </a:r>
            <a:r>
              <a:rPr lang="en-US" altLang="zh-CN" sz="2800" dirty="0" smtClean="0">
                <a:solidFill>
                  <a:srgbClr val="00B0F0"/>
                </a:solidFill>
                <a:cs typeface="Times New Roman" panose="02020603050405020304" pitchFamily="18" charset="0"/>
              </a:rPr>
              <a:t>17    (Wednesday AM </a:t>
            </a:r>
            <a:r>
              <a:rPr lang="en-US" altLang="zh-CN" sz="2800" dirty="0">
                <a:solidFill>
                  <a:srgbClr val="00B0F0"/>
                </a:solidFill>
                <a:cs typeface="Times New Roman" panose="02020603050405020304" pitchFamily="18" charset="0"/>
              </a:rPr>
              <a:t>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485244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6011, 6012, 6013, 6014, 6015, 6021, 6022, 6027, 6028, 6030, 6031, 6033, 6039, 6040, 6041, 6046, 6047, 6049, 6062, 6063, 6064, 6066, 6070, 6071, 6072, 6073, 6074, 6075, 6076, 6077, 6078, 6079, 6080, 6081, 6082, 6085, 6086, 6087, 6088, 6089, 6110, 6112, 6116, 6124, 6127, 6129, 6134, 6136, 6145, 6151, 6162, 6166, 6167, 6168, 6170, 6174, 6175, 6176, 6177, 6180, 6183, 6184, 6200</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11-24/1153r0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11-24/1153r0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02898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6099, 6098, 6097, 6096, 6095, 6094, 6093, 6092, 6091, 6106 and 6105</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11-24/1277r0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11-24/1277r0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65345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6002, 6003, 6004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11-24/1106r1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11-24/1106r1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2808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6001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11-24/1258r1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smtClean="0"/>
              <a:t>document </a:t>
            </a:r>
            <a:r>
              <a:rPr lang="en-US" altLang="zh-CN"/>
              <a:t>11-24/1258r1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4674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https://cvent.me/dkO9BB</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149316</TotalTime>
  <Words>3374</Words>
  <Application>Microsoft Office PowerPoint</Application>
  <PresentationFormat>宽屏</PresentationFormat>
  <Paragraphs>871</Paragraphs>
  <Slides>42</Slides>
  <Notes>41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42</vt:i4>
      </vt:variant>
    </vt:vector>
  </HeadingPairs>
  <TitlesOfParts>
    <vt:vector size="55"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July Plenary 2024</vt:lpstr>
      <vt:lpstr>IEEE 802.11 Task Group bf WLAN Sensing </vt:lpstr>
      <vt:lpstr>PowerPoint 演示文稿</vt:lpstr>
      <vt:lpstr>PowerPoint 演示文稿</vt:lpstr>
      <vt:lpstr>Registration for the July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767</cp:revision>
  <cp:lastPrinted>2014-11-04T15:04:57Z</cp:lastPrinted>
  <dcterms:created xsi:type="dcterms:W3CDTF">2007-04-17T18:10:23Z</dcterms:created>
  <dcterms:modified xsi:type="dcterms:W3CDTF">2024-07-16T21:31:48Z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(3)MPo/c/JkX6f5/GW9Zv2IN6lwWMBV5ciXGAP5LCM4hrTJjGhMLNw6Sxy26K6d04P9D9t/b/2B
r67wZDX5eTkitAFR3wZJlmZuODzGTdXNkDCfCvu01gnoG+QpZR5af5E868pBLBCQz3fbf8Gk
wV0BM1DF+MAtg5fzXxv9Kr4uGpLOmpjfvCgvZ27hXot8LczsyXQb9MHPWPK0NSUspQjiWjY2
rTV6QfQTA5EMkaVUCD</vt:lpwstr>
  </property>
  <property fmtid="{D5CDD505-2E9C-101B-9397-08002B2CF9AE}" pid="27" name="_2015_ms_pID_7253431">
    <vt:lpwstr>KHu6EO44lGp61RHprfeFJoZRlPZGgaUmMzXxVkyhdG3DY/u7PC9Ywq
rPNXLjASB0Zmxw0C4JXmjmVwX/Nx4GD0UbOu3QyH+FWuzZTgIfr/5rzE5ZI8oKo8NoqyUguG
6s7mmDg/bj57PSDdDocxYlTutKNNRtsKaBjoDiAZFhETl+R/OpQYkc7+rIS7EWJaaHE+htFx
nF9mQFi31SqF4hS3L/t0xWSmyrybt+Xzpm/n</vt:lpwstr>
  </property>
  <property fmtid="{D5CDD505-2E9C-101B-9397-08002B2CF9AE}" pid="28" name="_2015_ms_pID_7253432">
    <vt:lpwstr>m5AGQT8pMTL9zlqnLnL6pts=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