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 id="2147492713" r:id="rId3"/>
  </p:sldMasterIdLst>
  <p:notesMasterIdLst>
    <p:notesMasterId r:id="rId42"/>
  </p:notesMasterIdLst>
  <p:handoutMasterIdLst>
    <p:handoutMasterId r:id="rId43"/>
  </p:handoutMasterIdLst>
  <p:sldIdLst>
    <p:sldId id="269" r:id="rId4"/>
    <p:sldId id="370" r:id="rId5"/>
    <p:sldId id="427" r:id="rId6"/>
    <p:sldId id="428" r:id="rId7"/>
    <p:sldId id="464" r:id="rId8"/>
    <p:sldId id="465" r:id="rId9"/>
    <p:sldId id="285" r:id="rId10"/>
    <p:sldId id="286" r:id="rId11"/>
    <p:sldId id="436" r:id="rId12"/>
    <p:sldId id="524" r:id="rId13"/>
    <p:sldId id="550" r:id="rId14"/>
    <p:sldId id="265" r:id="rId15"/>
    <p:sldId id="479" r:id="rId16"/>
    <p:sldId id="485" r:id="rId17"/>
    <p:sldId id="487" r:id="rId18"/>
    <p:sldId id="486" r:id="rId19"/>
    <p:sldId id="488" r:id="rId20"/>
    <p:sldId id="558" r:id="rId21"/>
    <p:sldId id="480" r:id="rId22"/>
    <p:sldId id="559" r:id="rId23"/>
    <p:sldId id="404" r:id="rId24"/>
    <p:sldId id="430" r:id="rId25"/>
    <p:sldId id="406" r:id="rId26"/>
    <p:sldId id="451" r:id="rId27"/>
    <p:sldId id="476" r:id="rId28"/>
    <p:sldId id="561" r:id="rId29"/>
    <p:sldId id="562" r:id="rId30"/>
    <p:sldId id="492" r:id="rId31"/>
    <p:sldId id="409" r:id="rId32"/>
    <p:sldId id="563" r:id="rId33"/>
    <p:sldId id="455" r:id="rId34"/>
    <p:sldId id="474" r:id="rId35"/>
    <p:sldId id="475" r:id="rId36"/>
    <p:sldId id="554" r:id="rId37"/>
    <p:sldId id="553" r:id="rId38"/>
    <p:sldId id="454" r:id="rId39"/>
    <p:sldId id="478" r:id="rId40"/>
    <p:sldId id="490" r:id="rId41"/>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383AA2-BC43-4074-8D27-D3F0DA26070D}" v="21" dt="2024-07-18T22:58:55.6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2643" autoAdjust="0"/>
  </p:normalViewPr>
  <p:slideViewPr>
    <p:cSldViewPr>
      <p:cViewPr varScale="1">
        <p:scale>
          <a:sx n="95" d="100"/>
          <a:sy n="95" d="100"/>
        </p:scale>
        <p:origin x="298" y="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2707"/>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3D383AA2-BC43-4074-8D27-D3F0DA26070D}"/>
    <pc:docChg chg="undo custSel addSld delSld modSld">
      <pc:chgData name="Stacey, Robert" userId="8f61b79c-1993-4b76-a5c5-6bb0e2071c28" providerId="ADAL" clId="{3D383AA2-BC43-4074-8D27-D3F0DA26070D}" dt="2024-07-19T11:48:10.550" v="306" actId="20577"/>
      <pc:docMkLst>
        <pc:docMk/>
      </pc:docMkLst>
      <pc:sldChg chg="modSp mod">
        <pc:chgData name="Stacey, Robert" userId="8f61b79c-1993-4b76-a5c5-6bb0e2071c28" providerId="ADAL" clId="{3D383AA2-BC43-4074-8D27-D3F0DA26070D}" dt="2024-07-19T11:48:10.550" v="306" actId="20577"/>
        <pc:sldMkLst>
          <pc:docMk/>
          <pc:sldMk cId="0" sldId="269"/>
        </pc:sldMkLst>
        <pc:spChg chg="mod">
          <ac:chgData name="Stacey, Robert" userId="8f61b79c-1993-4b76-a5c5-6bb0e2071c28" providerId="ADAL" clId="{3D383AA2-BC43-4074-8D27-D3F0DA26070D}" dt="2024-07-18T22:59:37.297" v="304" actId="20577"/>
          <ac:spMkLst>
            <pc:docMk/>
            <pc:sldMk cId="0" sldId="269"/>
            <ac:spMk id="6146" creationId="{00000000-0000-0000-0000-000000000000}"/>
          </ac:spMkLst>
        </pc:spChg>
        <pc:spChg chg="mod">
          <ac:chgData name="Stacey, Robert" userId="8f61b79c-1993-4b76-a5c5-6bb0e2071c28" providerId="ADAL" clId="{3D383AA2-BC43-4074-8D27-D3F0DA26070D}" dt="2024-07-19T11:48:10.550" v="306" actId="20577"/>
          <ac:spMkLst>
            <pc:docMk/>
            <pc:sldMk cId="0" sldId="269"/>
            <ac:spMk id="6147" creationId="{00000000-0000-0000-0000-000000000000}"/>
          </ac:spMkLst>
        </pc:spChg>
      </pc:sldChg>
      <pc:sldChg chg="del">
        <pc:chgData name="Stacey, Robert" userId="8f61b79c-1993-4b76-a5c5-6bb0e2071c28" providerId="ADAL" clId="{3D383AA2-BC43-4074-8D27-D3F0DA26070D}" dt="2024-07-18T22:48:34.904" v="27" actId="47"/>
        <pc:sldMkLst>
          <pc:docMk/>
          <pc:sldMk cId="0" sldId="472"/>
        </pc:sldMkLst>
      </pc:sldChg>
      <pc:sldChg chg="del">
        <pc:chgData name="Stacey, Robert" userId="8f61b79c-1993-4b76-a5c5-6bb0e2071c28" providerId="ADAL" clId="{3D383AA2-BC43-4074-8D27-D3F0DA26070D}" dt="2024-07-18T22:42:05.810" v="9" actId="47"/>
        <pc:sldMkLst>
          <pc:docMk/>
          <pc:sldMk cId="3746322019" sldId="551"/>
        </pc:sldMkLst>
      </pc:sldChg>
      <pc:sldChg chg="del">
        <pc:chgData name="Stacey, Robert" userId="8f61b79c-1993-4b76-a5c5-6bb0e2071c28" providerId="ADAL" clId="{3D383AA2-BC43-4074-8D27-D3F0DA26070D}" dt="2024-07-18T22:51:21.492" v="61" actId="47"/>
        <pc:sldMkLst>
          <pc:docMk/>
          <pc:sldMk cId="1603447827" sldId="557"/>
        </pc:sldMkLst>
      </pc:sldChg>
      <pc:sldChg chg="modSp add mod">
        <pc:chgData name="Stacey, Robert" userId="8f61b79c-1993-4b76-a5c5-6bb0e2071c28" providerId="ADAL" clId="{3D383AA2-BC43-4074-8D27-D3F0DA26070D}" dt="2024-07-18T22:41:57.811" v="8" actId="6549"/>
        <pc:sldMkLst>
          <pc:docMk/>
          <pc:sldMk cId="3764112748" sldId="559"/>
        </pc:sldMkLst>
        <pc:spChg chg="mod">
          <ac:chgData name="Stacey, Robert" userId="8f61b79c-1993-4b76-a5c5-6bb0e2071c28" providerId="ADAL" clId="{3D383AA2-BC43-4074-8D27-D3F0DA26070D}" dt="2024-07-18T22:41:57.811" v="8" actId="6549"/>
          <ac:spMkLst>
            <pc:docMk/>
            <pc:sldMk cId="3764112748" sldId="559"/>
            <ac:spMk id="20483" creationId="{00000000-0000-0000-0000-000000000000}"/>
          </ac:spMkLst>
        </pc:spChg>
      </pc:sldChg>
      <pc:sldChg chg="add del">
        <pc:chgData name="Stacey, Robert" userId="8f61b79c-1993-4b76-a5c5-6bb0e2071c28" providerId="ADAL" clId="{3D383AA2-BC43-4074-8D27-D3F0DA26070D}" dt="2024-07-18T22:47:20.001" v="22" actId="47"/>
        <pc:sldMkLst>
          <pc:docMk/>
          <pc:sldMk cId="3826541455" sldId="560"/>
        </pc:sldMkLst>
      </pc:sldChg>
      <pc:sldChg chg="modSp new mod">
        <pc:chgData name="Stacey, Robert" userId="8f61b79c-1993-4b76-a5c5-6bb0e2071c28" providerId="ADAL" clId="{3D383AA2-BC43-4074-8D27-D3F0DA26070D}" dt="2024-07-18T22:47:38.923" v="26" actId="20577"/>
        <pc:sldMkLst>
          <pc:docMk/>
          <pc:sldMk cId="1027305201" sldId="561"/>
        </pc:sldMkLst>
        <pc:spChg chg="mod">
          <ac:chgData name="Stacey, Robert" userId="8f61b79c-1993-4b76-a5c5-6bb0e2071c28" providerId="ADAL" clId="{3D383AA2-BC43-4074-8D27-D3F0DA26070D}" dt="2024-07-18T22:47:38.923" v="26" actId="20577"/>
          <ac:spMkLst>
            <pc:docMk/>
            <pc:sldMk cId="1027305201" sldId="561"/>
            <ac:spMk id="2" creationId="{A5D18AD4-C605-EDCE-1959-8808D792FC3E}"/>
          </ac:spMkLst>
        </pc:spChg>
        <pc:spChg chg="mod">
          <ac:chgData name="Stacey, Robert" userId="8f61b79c-1993-4b76-a5c5-6bb0e2071c28" providerId="ADAL" clId="{3D383AA2-BC43-4074-8D27-D3F0DA26070D}" dt="2024-07-18T22:46:42.524" v="12"/>
          <ac:spMkLst>
            <pc:docMk/>
            <pc:sldMk cId="1027305201" sldId="561"/>
            <ac:spMk id="3" creationId="{36368CB8-72F9-5EF0-1BBE-A428D93B9FB8}"/>
          </ac:spMkLst>
        </pc:spChg>
      </pc:sldChg>
      <pc:sldChg chg="addSp modSp add mod">
        <pc:chgData name="Stacey, Robert" userId="8f61b79c-1993-4b76-a5c5-6bb0e2071c28" providerId="ADAL" clId="{3D383AA2-BC43-4074-8D27-D3F0DA26070D}" dt="2024-07-18T22:50:30.879" v="60" actId="20577"/>
        <pc:sldMkLst>
          <pc:docMk/>
          <pc:sldMk cId="1983832380" sldId="562"/>
        </pc:sldMkLst>
        <pc:spChg chg="mod">
          <ac:chgData name="Stacey, Robert" userId="8f61b79c-1993-4b76-a5c5-6bb0e2071c28" providerId="ADAL" clId="{3D383AA2-BC43-4074-8D27-D3F0DA26070D}" dt="2024-07-18T22:50:30.879" v="60" actId="20577"/>
          <ac:spMkLst>
            <pc:docMk/>
            <pc:sldMk cId="1983832380" sldId="562"/>
            <ac:spMk id="2" creationId="{A5D18AD4-C605-EDCE-1959-8808D792FC3E}"/>
          </ac:spMkLst>
        </pc:spChg>
        <pc:picChg chg="add mod">
          <ac:chgData name="Stacey, Robert" userId="8f61b79c-1993-4b76-a5c5-6bb0e2071c28" providerId="ADAL" clId="{3D383AA2-BC43-4074-8D27-D3F0DA26070D}" dt="2024-07-18T22:49:33.434" v="34" actId="1076"/>
          <ac:picMkLst>
            <pc:docMk/>
            <pc:sldMk cId="1983832380" sldId="562"/>
            <ac:picMk id="7" creationId="{F2492B5F-73AD-9F86-F715-357174517ECA}"/>
          </ac:picMkLst>
        </pc:picChg>
      </pc:sldChg>
      <pc:sldChg chg="modSp new mod">
        <pc:chgData name="Stacey, Robert" userId="8f61b79c-1993-4b76-a5c5-6bb0e2071c28" providerId="ADAL" clId="{3D383AA2-BC43-4074-8D27-D3F0DA26070D}" dt="2024-07-18T22:58:55.659" v="300" actId="122"/>
        <pc:sldMkLst>
          <pc:docMk/>
          <pc:sldMk cId="1461716166" sldId="563"/>
        </pc:sldMkLst>
        <pc:spChg chg="mod">
          <ac:chgData name="Stacey, Robert" userId="8f61b79c-1993-4b76-a5c5-6bb0e2071c28" providerId="ADAL" clId="{3D383AA2-BC43-4074-8D27-D3F0DA26070D}" dt="2024-07-18T22:58:55.659" v="300" actId="122"/>
          <ac:spMkLst>
            <pc:docMk/>
            <pc:sldMk cId="1461716166" sldId="563"/>
            <ac:spMk id="2" creationId="{C84ECB5E-921A-3841-228D-465B302539E7}"/>
          </ac:spMkLst>
        </pc:spChg>
        <pc:spChg chg="mod">
          <ac:chgData name="Stacey, Robert" userId="8f61b79c-1993-4b76-a5c5-6bb0e2071c28" providerId="ADAL" clId="{3D383AA2-BC43-4074-8D27-D3F0DA26070D}" dt="2024-07-18T22:55:08.673" v="79" actId="20577"/>
          <ac:spMkLst>
            <pc:docMk/>
            <pc:sldMk cId="1461716166" sldId="563"/>
            <ac:spMk id="3" creationId="{68AC43D5-60E8-D853-BA28-E801F84452F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4" name="Google Shape;13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13</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15</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16</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17</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19</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21</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22</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23</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24</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29</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31</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32</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33</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34</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35</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36</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37</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38</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2352"/>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369028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615141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214275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8"/>
        <p:cNvGrpSpPr/>
        <p:nvPr/>
      </p:nvGrpSpPr>
      <p:grpSpPr>
        <a:xfrm>
          <a:off x="0" y="0"/>
          <a:ext cx="0" cy="0"/>
          <a:chOff x="0" y="0"/>
          <a:chExt cx="0" cy="0"/>
        </a:xfrm>
      </p:grpSpPr>
      <p:sp>
        <p:nvSpPr>
          <p:cNvPr id="29" name="Google Shape;29;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32" name="Google Shape;32;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9385625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3"/>
        <p:cNvGrpSpPr/>
        <p:nvPr/>
      </p:nvGrpSpPr>
      <p:grpSpPr>
        <a:xfrm>
          <a:off x="0" y="0"/>
          <a:ext cx="0" cy="0"/>
          <a:chOff x="0" y="0"/>
          <a:chExt cx="0" cy="0"/>
        </a:xfrm>
      </p:grpSpPr>
      <p:sp>
        <p:nvSpPr>
          <p:cNvPr id="34" name="Google Shape;34;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5" name="Google Shape;35;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6" name="Google Shape;36;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7" name="Google Shape;37;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8" name="Google Shape;38;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34122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9"/>
        <p:cNvGrpSpPr/>
        <p:nvPr/>
      </p:nvGrpSpPr>
      <p:grpSpPr>
        <a:xfrm>
          <a:off x="0" y="0"/>
          <a:ext cx="0" cy="0"/>
          <a:chOff x="0" y="0"/>
          <a:chExt cx="0" cy="0"/>
        </a:xfrm>
      </p:grpSpPr>
      <p:sp>
        <p:nvSpPr>
          <p:cNvPr id="40" name="Google Shape;40;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41" name="Google Shape;41;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9800579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6072599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0145786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830040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8394069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561665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July 2024</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a:t>
            </a:r>
            <a:r>
              <a:rPr lang="en-US" sz="1800"/>
              <a:t>IEEE 802.11-24/1000r1</a:t>
            </a:r>
            <a:endParaRPr lang="en-US" sz="1800" dirty="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July 2024</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43620073"/>
      </p:ext>
    </p:extLst>
  </p:cSld>
  <p:clrMap bg1="lt1" tx1="dk1" bg2="dk2" tx2="lt2" accent1="accent1" accent2="accent2" accent3="accent3" accent4="accent4" accent5="accent5" accent6="accent6" hlink="hlink" folHlink="folHlink"/>
  <p:sldLayoutIdLst>
    <p:sldLayoutId id="2147492714" r:id="rId1"/>
    <p:sldLayoutId id="2147492715" r:id="rId2"/>
    <p:sldLayoutId id="2147492716" r:id="rId3"/>
    <p:sldLayoutId id="2147492717" r:id="rId4"/>
    <p:sldLayoutId id="2147492718" r:id="rId5"/>
    <p:sldLayoutId id="2147492719" r:id="rId6"/>
    <p:sldLayoutId id="2147492720" r:id="rId7"/>
    <p:sldLayoutId id="2147492721" r:id="rId8"/>
    <p:sldLayoutId id="2147492722" r:id="rId9"/>
    <p:sldLayoutId id="2147492723" r:id="rId10"/>
    <p:sldLayoutId id="2147492724"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tomh@tomh.org" TargetMode="External"/><Relationship Id="rId5" Type="http://schemas.openxmlformats.org/officeDocument/2006/relationships/hyperlink" Target="mailto:haoyin@uw.edu" TargetMode="External"/><Relationship Id="rId4" Type="http://schemas.openxmlformats.org/officeDocument/2006/relationships/hyperlink" Target="mailto:sroy@uw.edu"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aps.app.goo.gl/WRGUaEzgaL7wxRZCA" TargetMode="External"/><Relationship Id="rId2" Type="http://schemas.openxmlformats.org/officeDocument/2006/relationships/notesSlide" Target="../notesSlides/notesSlide10.xml"/><Relationship Id="rId1" Type="http://schemas.openxmlformats.org/officeDocument/2006/relationships/slideLayout" Target="../slideLayouts/slideLayout26.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099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mailto:tomh@tomh.org" TargetMode="External"/><Relationship Id="rId5" Type="http://schemas.openxmlformats.org/officeDocument/2006/relationships/hyperlink" Target="mailto:haoyin@uw.edu" TargetMode="External"/><Relationship Id="rId4" Type="http://schemas.openxmlformats.org/officeDocument/2006/relationships/hyperlink" Target="mailto:sroy@uw.edu"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15/11-15-1489-21-0000-register-of-loa-request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9.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lnkd.in/eR6Z2TiN" TargetMode="External"/><Relationship Id="rId2" Type="http://schemas.openxmlformats.org/officeDocument/2006/relationships/hyperlink" Target="https://www.linkedin.com/company/ieee802" TargetMode="External"/><Relationship Id="rId1" Type="http://schemas.openxmlformats.org/officeDocument/2006/relationships/slideLayout" Target="../slideLayouts/slideLayout2.xml"/><Relationship Id="rId5" Type="http://schemas.openxmlformats.org/officeDocument/2006/relationships/hyperlink" Target="https://lnkd.in/d3zK8mcQ" TargetMode="External"/><Relationship Id="rId4" Type="http://schemas.openxmlformats.org/officeDocument/2006/relationships/hyperlink" Target="https://lnkd.in/ddpSWaQa"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cscn2024.ieee-cscn.or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July 2024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2024-07-19</a:t>
            </a:r>
          </a:p>
        </p:txBody>
      </p:sp>
      <p:graphicFrame>
        <p:nvGraphicFramePr>
          <p:cNvPr id="6148" name="Object 11"/>
          <p:cNvGraphicFramePr>
            <a:graphicFrameLocks noChangeAspect="1"/>
          </p:cNvGraphicFramePr>
          <p:nvPr>
            <p:extLst>
              <p:ext uri="{D42A27DB-BD31-4B8C-83A1-F6EECF244321}">
                <p14:modId xmlns:p14="http://schemas.microsoft.com/office/powerpoint/2010/main" val="411053025"/>
              </p:ext>
            </p:extLst>
          </p:nvPr>
        </p:nvGraphicFramePr>
        <p:xfrm>
          <a:off x="2049463" y="3208338"/>
          <a:ext cx="7526337" cy="2532062"/>
        </p:xfrm>
        <a:graphic>
          <a:graphicData uri="http://schemas.openxmlformats.org/presentationml/2006/ole">
            <mc:AlternateContent xmlns:mc="http://schemas.openxmlformats.org/markup-compatibility/2006">
              <mc:Choice xmlns:v="urn:schemas-microsoft-com:vml" Requires="v">
                <p:oleObj name="Document" r:id="rId3" imgW="8265012" imgH="2790034" progId="Word.Document.8">
                  <p:embed/>
                </p:oleObj>
              </mc:Choice>
              <mc:Fallback>
                <p:oleObj name="Document" r:id="rId3" imgW="8265012" imgH="2790034" progId="Word.Document.8">
                  <p:embed/>
                  <p:pic>
                    <p:nvPicPr>
                      <p:cNvPr id="6148" name="Object 11"/>
                      <p:cNvPicPr>
                        <a:picLocks noChangeAspect="1" noChangeArrowheads="1"/>
                      </p:cNvPicPr>
                      <p:nvPr/>
                    </p:nvPicPr>
                    <p:blipFill>
                      <a:blip r:embed="rId4"/>
                      <a:srcRect/>
                      <a:stretch>
                        <a:fillRect/>
                      </a:stretch>
                    </p:blipFill>
                    <p:spPr bwMode="auto">
                      <a:xfrm>
                        <a:off x="2049463" y="3208338"/>
                        <a:ext cx="7526337" cy="2532062"/>
                      </a:xfrm>
                      <a:prstGeom prst="rect">
                        <a:avLst/>
                      </a:prstGeom>
                      <a:noFill/>
                      <a:ln>
                        <a:noFill/>
                      </a:ln>
                      <a:effec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endParaRPr lang="en-US" altLang="en-US" sz="1800" dirty="0"/>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914401" y="1219200"/>
            <a:ext cx="10439400" cy="5256213"/>
          </a:xfrm>
        </p:spPr>
        <p:txBody>
          <a:bodyPr/>
          <a:lstStyle/>
          <a:p>
            <a:pPr lvl="0">
              <a:lnSpc>
                <a:spcPts val="3600"/>
              </a:lnSpc>
            </a:pPr>
            <a:r>
              <a:rPr lang="en-GB" dirty="0"/>
              <a:t>Please observe proper decorum in meetings</a:t>
            </a:r>
          </a:p>
          <a:p>
            <a:pPr lvl="0">
              <a:lnSpc>
                <a:spcPts val="3600"/>
              </a:lnSpc>
            </a:pPr>
            <a:r>
              <a:rPr lang="en-GB" dirty="0"/>
              <a:t>No photography or recording </a:t>
            </a:r>
          </a:p>
          <a:p>
            <a:pPr lvl="0">
              <a:lnSpc>
                <a:spcPts val="3600"/>
              </a:lnSpc>
            </a:pPr>
            <a:r>
              <a:rPr lang="en-GB" dirty="0"/>
              <a:t>Press (i.e., anyone reporting publicly on this meeting) must announce their presence</a:t>
            </a:r>
            <a:endParaRPr lang="en-GB" sz="1400" dirty="0"/>
          </a:p>
          <a:p>
            <a:pPr lvl="0">
              <a:lnSpc>
                <a:spcPts val="3600"/>
              </a:lnSpc>
            </a:pPr>
            <a:r>
              <a:rPr lang="en-GB" dirty="0"/>
              <a:t>In-person attendees:</a:t>
            </a:r>
          </a:p>
          <a:p>
            <a:pPr lvl="1">
              <a:lnSpc>
                <a:spcPts val="3600"/>
              </a:lnSpc>
            </a:pPr>
            <a:r>
              <a:rPr lang="en-GB" dirty="0"/>
              <a:t>Laptop / tablet speakers and cell phone ringers off</a:t>
            </a:r>
          </a:p>
          <a:p>
            <a:pPr lvl="1">
              <a:lnSpc>
                <a:spcPts val="3600"/>
              </a:lnSpc>
            </a:pPr>
            <a:r>
              <a:rPr lang="en-GB" dirty="0"/>
              <a:t>Join Webex using “no audio” option</a:t>
            </a:r>
          </a:p>
          <a:p>
            <a:pPr lvl="1">
              <a:lnSpc>
                <a:spcPts val="3600"/>
              </a:lnSpc>
            </a:pPr>
            <a:r>
              <a:rPr lang="en-GB" dirty="0"/>
              <a:t>Wear your badge in the meeting areas (helps hotel staff improve the general security)</a:t>
            </a:r>
            <a:endParaRPr lang="en-GB" sz="1200" dirty="0"/>
          </a:p>
          <a:p>
            <a:pPr lvl="0">
              <a:lnSpc>
                <a:spcPts val="3600"/>
              </a:lnSpc>
            </a:pPr>
            <a:r>
              <a:rPr lang="en-GB" dirty="0"/>
              <a:t>Remote attendees must mute when not speaking</a:t>
            </a:r>
          </a:p>
          <a:p>
            <a:pPr>
              <a:lnSpc>
                <a:spcPts val="3600"/>
              </a:lnSpc>
            </a:pPr>
            <a:r>
              <a:rPr lang="en-US" dirty="0"/>
              <a:t>All attendees use Webex chat to enter the queue</a:t>
            </a:r>
            <a:endParaRPr lang="en-GB" dirty="0"/>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52600"/>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847306"/>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250+ Restricted Area Sign Pictures Stock Illustrations, Royalty-Free Vector Graphics &amp; Clip Art ...">
            <a:extLst>
              <a:ext uri="{FF2B5EF4-FFF2-40B4-BE49-F238E27FC236}">
                <a16:creationId xmlns:a16="http://schemas.microsoft.com/office/drawing/2014/main" id="{53E8E9FE-B4EC-BCF3-9D8B-4581CDBAA4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350" y="5334000"/>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250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Rosario </a:t>
            </a:r>
            <a:r>
              <a:rPr lang="en-US" sz="1600" dirty="0" err="1"/>
              <a:t>Garroppo</a:t>
            </a:r>
            <a:r>
              <a:rPr lang="en-US" sz="1600" dirty="0"/>
              <a:t>, University of Pisa, WNG Tue AM1</a:t>
            </a:r>
          </a:p>
          <a:p>
            <a:pPr lvl="1"/>
            <a:r>
              <a:rPr lang="en-US" sz="1600" dirty="0"/>
              <a:t>Sumit Roy,  </a:t>
            </a:r>
            <a:r>
              <a:rPr lang="en-US" sz="1600" dirty="0">
                <a:hlinkClick r:id="rId4"/>
              </a:rPr>
              <a:t>sroy@uw.edu</a:t>
            </a:r>
            <a:r>
              <a:rPr lang="en-US" sz="1600" dirty="0"/>
              <a:t>, WNG Tue AM1 or PM2</a:t>
            </a:r>
          </a:p>
          <a:p>
            <a:pPr lvl="1"/>
            <a:r>
              <a:rPr lang="en-US" sz="1600" dirty="0"/>
              <a:t>Hao Yin,  </a:t>
            </a:r>
            <a:r>
              <a:rPr lang="en-US" sz="1600" dirty="0">
                <a:hlinkClick r:id="rId5"/>
              </a:rPr>
              <a:t>haoyin@uw.edu</a:t>
            </a:r>
            <a:r>
              <a:rPr lang="en-US" sz="1600" dirty="0"/>
              <a:t>, WNG Tue AM1 or PM2</a:t>
            </a:r>
          </a:p>
          <a:p>
            <a:pPr lvl="1"/>
            <a:r>
              <a:rPr lang="en-US" sz="1600" dirty="0"/>
              <a:t>Tom Henderson,  </a:t>
            </a:r>
            <a:r>
              <a:rPr lang="en-US" sz="1600" dirty="0">
                <a:hlinkClick r:id="rId6"/>
              </a:rPr>
              <a:t>tomh@tomh.org</a:t>
            </a:r>
            <a:r>
              <a:rPr lang="en-US" sz="1600" dirty="0"/>
              <a:t>, WNG Tue AM1 or PM2</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2024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Social</a:t>
            </a:r>
            <a:endParaRPr sz="3867" b="1" i="1"/>
          </a:p>
          <a:p>
            <a:pPr algn="ctr"/>
            <a:endParaRPr sz="2400" b="1" i="1"/>
          </a:p>
          <a:p>
            <a:pPr algn="ctr"/>
            <a:r>
              <a:rPr lang="en" sz="3867"/>
              <a:t>Wednesday July 17th at 6:30 PM</a:t>
            </a:r>
            <a:endParaRPr sz="3867"/>
          </a:p>
        </p:txBody>
      </p:sp>
      <p:sp>
        <p:nvSpPr>
          <p:cNvPr id="137" name="Google Shape;137;p9"/>
          <p:cNvSpPr txBox="1">
            <a:spLocks noGrp="1"/>
          </p:cNvSpPr>
          <p:nvPr>
            <p:ph type="body" idx="1"/>
          </p:nvPr>
        </p:nvSpPr>
        <p:spPr>
          <a:xfrm>
            <a:off x="3591564" y="2340497"/>
            <a:ext cx="8504757" cy="4445135"/>
          </a:xfrm>
          <a:prstGeom prst="rect">
            <a:avLst/>
          </a:prstGeom>
          <a:noFill/>
          <a:ln>
            <a:noFill/>
          </a:ln>
        </p:spPr>
        <p:txBody>
          <a:bodyPr spcFirstLastPara="1" wrap="square" lIns="121900" tIns="121900" rIns="121900" bIns="121900" anchor="t" anchorCtr="0">
            <a:noAutofit/>
          </a:bodyPr>
          <a:lstStyle/>
          <a:p>
            <a:pPr marL="0" indent="0">
              <a:buNone/>
            </a:pPr>
            <a:r>
              <a:rPr lang="en" sz="1600" b="1"/>
              <a:t>WHO: </a:t>
            </a:r>
            <a:r>
              <a:rPr lang="en" sz="1600"/>
              <a:t>Registered Attendee &amp; Guests who purchased tickets.*</a:t>
            </a:r>
            <a:endParaRPr sz="1600"/>
          </a:p>
          <a:p>
            <a:pPr marL="0" indent="0">
              <a:buNone/>
            </a:pPr>
            <a:r>
              <a:rPr lang="en" sz="1600"/>
              <a:t>*Tickets were sold online until sold out (400 capacity) for $24.99 each.</a:t>
            </a:r>
            <a:endParaRPr sz="1600"/>
          </a:p>
          <a:p>
            <a:pPr marL="0" indent="0">
              <a:buNone/>
            </a:pPr>
            <a:endParaRPr sz="533" b="1"/>
          </a:p>
          <a:p>
            <a:pPr marL="0" indent="0">
              <a:buNone/>
            </a:pPr>
            <a:r>
              <a:rPr lang="en" sz="1600" b="1"/>
              <a:t>WHAT:</a:t>
            </a:r>
            <a:r>
              <a:rPr lang="en" sz="1600"/>
              <a:t>  Networking Reception, Food Court, Bar Service, Games</a:t>
            </a:r>
            <a:endParaRPr/>
          </a:p>
          <a:p>
            <a:pPr marL="0" indent="0">
              <a:buNone/>
            </a:pPr>
            <a:endParaRPr sz="800" b="1"/>
          </a:p>
          <a:p>
            <a:pPr marL="0" indent="0">
              <a:buNone/>
            </a:pPr>
            <a:r>
              <a:rPr lang="en" sz="1600" b="1"/>
              <a:t>WHERE:</a:t>
            </a:r>
            <a:r>
              <a:rPr lang="en" sz="1600"/>
              <a:t> TimeOut Market Montreal - 705 rue Sainte-Catherine Ouest</a:t>
            </a:r>
            <a:endParaRPr sz="1600"/>
          </a:p>
          <a:p>
            <a:pPr marL="0" indent="0">
              <a:buNone/>
            </a:pPr>
            <a:endParaRPr sz="1600"/>
          </a:p>
          <a:p>
            <a:pPr marL="0" indent="0">
              <a:buNone/>
            </a:pPr>
            <a:r>
              <a:rPr lang="en" sz="1600" b="1"/>
              <a:t>DIRECTIONS: </a:t>
            </a:r>
            <a:r>
              <a:rPr lang="en" sz="1600"/>
              <a:t>The market is a modest distance (approximately 800 m) from the hotel and can be accessed by walking, public transport or private car service such as Uber or Lyft.</a:t>
            </a:r>
            <a:endParaRPr sz="1600"/>
          </a:p>
          <a:p>
            <a:pPr indent="-406390">
              <a:buSzPts val="1200"/>
            </a:pPr>
            <a:r>
              <a:rPr lang="en" sz="1600"/>
              <a:t>Google directions may inform your travel choice. </a:t>
            </a:r>
            <a:r>
              <a:rPr lang="en" sz="1600" u="sng">
                <a:solidFill>
                  <a:schemeClr val="hlink"/>
                </a:solidFill>
                <a:hlinkClick r:id="rId3"/>
              </a:rPr>
              <a:t>https://maps.app.goo.gl/WRGUaEzgaL7wxRZCA</a:t>
            </a:r>
            <a:endParaRPr sz="1600"/>
          </a:p>
          <a:p>
            <a:pPr marL="0" indent="0">
              <a:buNone/>
            </a:pPr>
            <a:endParaRPr sz="1067" b="1"/>
          </a:p>
          <a:p>
            <a:pPr marL="0" indent="0">
              <a:buNone/>
            </a:pPr>
            <a:r>
              <a:rPr lang="en" sz="1600" b="1"/>
              <a:t>SOCIAL EVENT NAME BADGE</a:t>
            </a:r>
            <a:r>
              <a:rPr lang="en" sz="1600"/>
              <a:t> </a:t>
            </a:r>
            <a:endParaRPr sz="1600"/>
          </a:p>
          <a:p>
            <a:pPr marL="0" indent="0">
              <a:buNone/>
            </a:pPr>
            <a:r>
              <a:rPr lang="en" sz="1600"/>
              <a:t>All individuals attending the event (attendees and their guests) must wear a Social Event Name Badge. </a:t>
            </a:r>
            <a:r>
              <a:rPr lang="en"/>
              <a:t> </a:t>
            </a:r>
            <a:r>
              <a:rPr lang="en" sz="1600"/>
              <a:t>Badges must be picked up before 12:00 PM Wednesday July 17th. </a:t>
            </a:r>
            <a:endParaRPr/>
          </a:p>
          <a:p>
            <a:pPr marL="0" indent="0">
              <a:buNone/>
            </a:pPr>
            <a:r>
              <a:rPr lang="en" sz="1600"/>
              <a:t>Late requests may not be accommodated. </a:t>
            </a:r>
            <a:endParaRPr sz="1600"/>
          </a:p>
          <a:p>
            <a:pPr marL="0" indent="0">
              <a:buNone/>
            </a:pPr>
            <a:endParaRPr sz="1467"/>
          </a:p>
          <a:p>
            <a:pPr indent="0" algn="ctr">
              <a:spcBef>
                <a:spcPts val="1333"/>
              </a:spcBef>
              <a:buNone/>
            </a:pPr>
            <a:endParaRPr sz="2000"/>
          </a:p>
          <a:p>
            <a:pPr marL="0" indent="0" algn="ctr">
              <a:spcBef>
                <a:spcPts val="1333"/>
              </a:spcBef>
              <a:spcAft>
                <a:spcPts val="2133"/>
              </a:spcAft>
              <a:buNone/>
            </a:pPr>
            <a:endParaRPr sz="2000"/>
          </a:p>
        </p:txBody>
      </p:sp>
      <p:sp>
        <p:nvSpPr>
          <p:cNvPr id="138" name="Google Shape;138;p9"/>
          <p:cNvSpPr txBox="1">
            <a:spLocks noGrp="1"/>
          </p:cNvSpPr>
          <p:nvPr>
            <p:ph type="sldNum" idx="12"/>
          </p:nvPr>
        </p:nvSpPr>
        <p:spPr>
          <a:xfrm>
            <a:off x="11364721" y="6260831"/>
            <a:ext cx="731600" cy="524800"/>
          </a:xfrm>
          <a:prstGeom prst="rect">
            <a:avLst/>
          </a:prstGeom>
          <a:noFill/>
          <a:ln>
            <a:noFill/>
          </a:ln>
        </p:spPr>
        <p:txBody>
          <a:bodyPr spcFirstLastPara="1" wrap="square" lIns="121900" tIns="121900" rIns="121900" bIns="121900" anchor="ctr" anchorCtr="0">
            <a:noAutofit/>
          </a:bodyPr>
          <a:lstStyle/>
          <a:p>
            <a:pPr defTabSz="1219170" eaLnBrk="1" fontAlgn="auto" hangingPunct="1"/>
            <a:fld id="{00000000-1234-1234-1234-123412341234}" type="slidenum">
              <a:rPr lang="en" kern="0">
                <a:solidFill>
                  <a:srgbClr val="737373"/>
                </a:solidFill>
              </a:rPr>
              <a:pPr defTabSz="1219170" eaLnBrk="1" fontAlgn="auto" hangingPunct="1"/>
              <a:t>12</a:t>
            </a:fld>
            <a:endParaRPr kern="0">
              <a:solidFill>
                <a:srgbClr val="737373"/>
              </a:solidFill>
            </a:endParaRPr>
          </a:p>
        </p:txBody>
      </p:sp>
      <p:pic>
        <p:nvPicPr>
          <p:cNvPr id="139" name="Google Shape;139;p9"/>
          <p:cNvPicPr preferRelativeResize="0"/>
          <p:nvPr/>
        </p:nvPicPr>
        <p:blipFill rotWithShape="1">
          <a:blip r:embed="rId4">
            <a:alphaModFix/>
          </a:blip>
          <a:srcRect r="-1255"/>
          <a:stretch/>
        </p:blipFill>
        <p:spPr>
          <a:xfrm>
            <a:off x="284001" y="2410834"/>
            <a:ext cx="2628900" cy="14859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914401" y="1219200"/>
            <a:ext cx="10439400" cy="5256213"/>
          </a:xfrm>
        </p:spPr>
        <p:txBody>
          <a:bodyPr/>
          <a:lstStyle/>
          <a:p>
            <a:pPr lvl="0">
              <a:lnSpc>
                <a:spcPts val="3600"/>
              </a:lnSpc>
            </a:pPr>
            <a:r>
              <a:rPr lang="en-GB" dirty="0"/>
              <a:t>Please observe proper decorum in meetings</a:t>
            </a:r>
          </a:p>
          <a:p>
            <a:pPr lvl="0">
              <a:lnSpc>
                <a:spcPts val="3600"/>
              </a:lnSpc>
            </a:pPr>
            <a:r>
              <a:rPr lang="en-GB" dirty="0"/>
              <a:t>No photography or recording </a:t>
            </a:r>
          </a:p>
          <a:p>
            <a:pPr lvl="0">
              <a:lnSpc>
                <a:spcPts val="3600"/>
              </a:lnSpc>
            </a:pPr>
            <a:r>
              <a:rPr lang="en-GB" dirty="0"/>
              <a:t>Press (i.e., anyone reporting publicly on this meeting) must announce their presence</a:t>
            </a:r>
            <a:endParaRPr lang="en-GB" sz="1400" dirty="0"/>
          </a:p>
          <a:p>
            <a:pPr lvl="0">
              <a:lnSpc>
                <a:spcPts val="3600"/>
              </a:lnSpc>
            </a:pPr>
            <a:r>
              <a:rPr lang="en-GB" dirty="0"/>
              <a:t>In-person attendees:</a:t>
            </a:r>
          </a:p>
          <a:p>
            <a:pPr lvl="1">
              <a:lnSpc>
                <a:spcPts val="3600"/>
              </a:lnSpc>
            </a:pPr>
            <a:r>
              <a:rPr lang="en-GB" dirty="0"/>
              <a:t>Laptop / tablet speakers and cell phone ringers off</a:t>
            </a:r>
          </a:p>
          <a:p>
            <a:pPr lvl="1">
              <a:lnSpc>
                <a:spcPts val="3600"/>
              </a:lnSpc>
            </a:pPr>
            <a:r>
              <a:rPr lang="en-GB" dirty="0"/>
              <a:t>Join Webex using “no audio” option</a:t>
            </a:r>
          </a:p>
          <a:p>
            <a:pPr lvl="1">
              <a:lnSpc>
                <a:spcPts val="3600"/>
              </a:lnSpc>
            </a:pPr>
            <a:r>
              <a:rPr lang="en-GB" dirty="0"/>
              <a:t>Wear your badge in the meeting areas (helps hotel staff improve the general security)</a:t>
            </a:r>
            <a:endParaRPr lang="en-GB" sz="1200" dirty="0"/>
          </a:p>
          <a:p>
            <a:pPr lvl="0">
              <a:lnSpc>
                <a:spcPts val="3600"/>
              </a:lnSpc>
            </a:pPr>
            <a:r>
              <a:rPr lang="en-GB" dirty="0"/>
              <a:t>Remote attendees must mute when not speaking</a:t>
            </a:r>
          </a:p>
          <a:p>
            <a:pPr>
              <a:lnSpc>
                <a:spcPts val="3600"/>
              </a:lnSpc>
            </a:pPr>
            <a:r>
              <a:rPr lang="en-US" dirty="0"/>
              <a:t>All attendees use Webex chat to enter the queue</a:t>
            </a:r>
            <a:endParaRPr lang="en-GB" dirty="0"/>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52600"/>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847306"/>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250+ Restricted Area Sign Pictures Stock Illustrations, Royalty-Free Vector Graphics &amp; Clip Art ...">
            <a:extLst>
              <a:ext uri="{FF2B5EF4-FFF2-40B4-BE49-F238E27FC236}">
                <a16:creationId xmlns:a16="http://schemas.microsoft.com/office/drawing/2014/main" id="{53E8E9FE-B4EC-BCF3-9D8B-4581CDBAA4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350" y="5334000"/>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1588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September 8-13, 2024</a:t>
            </a:r>
          </a:p>
          <a:p>
            <a:pPr marL="0" indent="0">
              <a:buFontTx/>
              <a:buNone/>
              <a:defRPr/>
            </a:pPr>
            <a:r>
              <a:rPr lang="en-GB" altLang="en-US" dirty="0"/>
              <a:t>Upcoming Chair Advisory Committee (CAC) meetings</a:t>
            </a:r>
          </a:p>
          <a:p>
            <a:pPr marL="457200" lvl="1" indent="0">
              <a:buFontTx/>
              <a:buNone/>
              <a:defRPr/>
            </a:pPr>
            <a:r>
              <a:rPr lang="en-GB" altLang="en-US" dirty="0"/>
              <a:t>CAC teleconference:  </a:t>
            </a:r>
            <a:r>
              <a:rPr lang="en-GB" altLang="en-US" b="1" dirty="0"/>
              <a:t>Monday 2024-08-05 at 09:00 ET</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2024-08-26 at 09:00 ET</a:t>
            </a:r>
          </a:p>
          <a:p>
            <a:pPr marL="457200" lvl="1" indent="0">
              <a:buNone/>
              <a:defRPr/>
            </a:pPr>
            <a:r>
              <a:rPr lang="en-GB" altLang="en-US" dirty="0"/>
              <a:t>CAC teleconference: </a:t>
            </a:r>
            <a:r>
              <a:rPr lang="en-GB" altLang="en-US" b="1" dirty="0"/>
              <a:t>Sunday 2024-09-08 at 18:00 ET</a:t>
            </a:r>
            <a:endParaRPr lang="en-GB" altLang="en-US" dirty="0"/>
          </a:p>
          <a:p>
            <a:pPr lvl="1">
              <a:defRPr/>
            </a:pPr>
            <a:r>
              <a:rPr lang="en-GB" altLang="en-US" sz="1600" dirty="0"/>
              <a:t>Send snapshots before this meeting.</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for the July 2024 802.11 WG session.</a:t>
            </a:r>
          </a:p>
          <a:p>
            <a:endParaRPr lang="en-GB" altLang="en-US" sz="2800" b="0" dirty="0"/>
          </a:p>
          <a:p>
            <a:r>
              <a:rPr lang="en-GB" altLang="en-US" sz="2800" b="0" dirty="0"/>
              <a:t>Topics in this report are referenced in the agenda: </a:t>
            </a:r>
            <a:r>
              <a:rPr lang="en-GB" altLang="en-US" sz="2800" b="0" dirty="0">
                <a:hlinkClick r:id="rId3"/>
              </a:rPr>
              <a:t>11-24/0998</a:t>
            </a:r>
            <a:endParaRPr lang="en-GB" altLang="en-US" sz="2800" b="0" dirty="0"/>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Rosario </a:t>
            </a:r>
            <a:r>
              <a:rPr lang="en-US" sz="1600" dirty="0" err="1"/>
              <a:t>Garroppo</a:t>
            </a:r>
            <a:r>
              <a:rPr lang="en-US" sz="1600" dirty="0"/>
              <a:t>, University of Pisa, WNG Tue AM1</a:t>
            </a:r>
          </a:p>
          <a:p>
            <a:pPr lvl="1"/>
            <a:r>
              <a:rPr lang="en-US" sz="1600" dirty="0"/>
              <a:t>Sumit Roy,  </a:t>
            </a:r>
            <a:r>
              <a:rPr lang="en-US" sz="1600" dirty="0">
                <a:hlinkClick r:id="rId4"/>
              </a:rPr>
              <a:t>sroy@uw.edu</a:t>
            </a:r>
            <a:r>
              <a:rPr lang="en-US" sz="1600" dirty="0"/>
              <a:t>, WNG Tue AM1 or PM2</a:t>
            </a:r>
          </a:p>
          <a:p>
            <a:pPr lvl="1"/>
            <a:r>
              <a:rPr lang="en-US" sz="1600" dirty="0"/>
              <a:t>Hao Yin,  </a:t>
            </a:r>
            <a:r>
              <a:rPr lang="en-US" sz="1600" dirty="0">
                <a:hlinkClick r:id="rId5"/>
              </a:rPr>
              <a:t>haoyin@uw.edu</a:t>
            </a:r>
            <a:r>
              <a:rPr lang="en-US" sz="1600" dirty="0"/>
              <a:t>, WNG Tue AM1 or PM2</a:t>
            </a:r>
          </a:p>
          <a:p>
            <a:pPr lvl="1"/>
            <a:r>
              <a:rPr lang="en-US" sz="1600" dirty="0"/>
              <a:t>Tom Henderson,  </a:t>
            </a:r>
            <a:r>
              <a:rPr lang="en-US" sz="1600" dirty="0">
                <a:hlinkClick r:id="rId6"/>
              </a:rPr>
              <a:t>tomh@tomh.org</a:t>
            </a:r>
            <a:r>
              <a:rPr lang="en-US" sz="1600" dirty="0"/>
              <a:t>, WNG Tue AM1 or PM2</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F2.5 Announcements: 2024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3764112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 (x3)</a:t>
            </a:r>
          </a:p>
          <a:p>
            <a:pPr marL="0" indent="0">
              <a:buFontTx/>
              <a:buNone/>
              <a:defRPr/>
            </a:pPr>
            <a:r>
              <a:rPr lang="en-GB" altLang="en-US" dirty="0"/>
              <a:t>	Mitsubishi Electric Corporation (2023)</a:t>
            </a:r>
            <a:endParaRPr lang="en-US" altLang="en-US" dirty="0"/>
          </a:p>
          <a:p>
            <a:pPr marL="0" indent="0">
              <a:buFontTx/>
              <a:buNone/>
              <a:defRPr/>
            </a:pPr>
            <a:r>
              <a:rPr lang="en-US" altLang="en-US" dirty="0"/>
              <a:t>Detailed status is here (updated 2024-03-14):</a:t>
            </a:r>
          </a:p>
          <a:p>
            <a:pPr marL="0" indent="0">
              <a:buFontTx/>
              <a:buNone/>
              <a:defRPr/>
            </a:pPr>
            <a:r>
              <a:rPr lang="en-GB" altLang="en-US" dirty="0">
                <a:hlinkClick r:id="rId4"/>
              </a:rPr>
              <a:t>https://mentor.ieee.org/802.11/dcn/15/11-15-1489-21-0000-register-of-loa-requests.docx</a:t>
            </a:r>
            <a:r>
              <a:rPr lang="en-GB" altLang="en-US" dirty="0"/>
              <a:t> </a:t>
            </a:r>
            <a:br>
              <a:rPr lang="en-GB" altLang="en-US" dirty="0"/>
            </a:br>
            <a:r>
              <a:rPr lang="en-GB" altLang="en-US" dirty="0"/>
              <a:t>Recent changes:  None</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22</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2024-03-14</a:t>
            </a:r>
          </a:p>
        </p:txBody>
      </p:sp>
      <p:graphicFrame>
        <p:nvGraphicFramePr>
          <p:cNvPr id="77901" name="Group 77"/>
          <p:cNvGraphicFramePr>
            <a:graphicFrameLocks noGrp="1"/>
          </p:cNvGraphicFramePr>
          <p:nvPr>
            <p:ph idx="1"/>
            <p:extLst>
              <p:ext uri="{D42A27DB-BD31-4B8C-83A1-F6EECF244321}">
                <p14:modId xmlns:p14="http://schemas.microsoft.com/office/powerpoint/2010/main" val="1876256549"/>
              </p:ext>
            </p:extLst>
          </p:nvPr>
        </p:nvGraphicFramePr>
        <p:xfrm>
          <a:off x="1316038" y="1341438"/>
          <a:ext cx="9661525" cy="4888132"/>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$844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$227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$208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$120 pdf</a:t>
                      </a: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$150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$198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D5.0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D5.0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graphicFrame>
        <p:nvGraphicFramePr>
          <p:cNvPr id="2" name="Table 1"/>
          <p:cNvGraphicFramePr>
            <a:graphicFrameLocks noGrp="1"/>
          </p:cNvGraphicFramePr>
          <p:nvPr>
            <p:extLst>
              <p:ext uri="{D42A27DB-BD31-4B8C-83A1-F6EECF244321}">
                <p14:modId xmlns:p14="http://schemas.microsoft.com/office/powerpoint/2010/main" val="1487403678"/>
              </p:ext>
            </p:extLst>
          </p:nvPr>
        </p:nvGraphicFramePr>
        <p:xfrm>
          <a:off x="462756" y="1596515"/>
          <a:ext cx="11266487" cy="2285553"/>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Livestream</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April 2024</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5D18AD4-C605-EDCE-1959-8808D792FC3E}"/>
              </a:ext>
            </a:extLst>
          </p:cNvPr>
          <p:cNvSpPr>
            <a:spLocks noGrp="1"/>
          </p:cNvSpPr>
          <p:nvPr>
            <p:ph idx="1"/>
          </p:nvPr>
        </p:nvSpPr>
        <p:spPr>
          <a:xfrm>
            <a:off x="914400" y="1981199"/>
            <a:ext cx="10363200" cy="4494213"/>
          </a:xfrm>
        </p:spPr>
        <p:txBody>
          <a:bodyPr/>
          <a:lstStyle/>
          <a:p>
            <a:r>
              <a:rPr lang="en-US" sz="1600" dirty="0"/>
              <a:t>IEEE 802 has a </a:t>
            </a:r>
            <a:r>
              <a:rPr lang="en-US" sz="1600" dirty="0" err="1"/>
              <a:t>linkedin</a:t>
            </a:r>
            <a:r>
              <a:rPr lang="en-US" sz="1600" dirty="0"/>
              <a:t> page</a:t>
            </a:r>
          </a:p>
          <a:p>
            <a:r>
              <a:rPr lang="en-US" sz="1600" dirty="0"/>
              <a:t>LinkedIn – </a:t>
            </a:r>
            <a:r>
              <a:rPr lang="en-US" sz="1600" dirty="0">
                <a:hlinkClick r:id="rId2"/>
              </a:rPr>
              <a:t>https://www.linkedin.com/company/ieee802</a:t>
            </a:r>
            <a:r>
              <a:rPr lang="en-US" sz="1600" dirty="0"/>
              <a:t>  </a:t>
            </a:r>
          </a:p>
          <a:p>
            <a:r>
              <a:rPr lang="en-US" sz="1600" dirty="0"/>
              <a:t>We have 4698 followers; help us to reach 5000</a:t>
            </a:r>
          </a:p>
          <a:p>
            <a:endParaRPr lang="en-US" sz="1600" dirty="0"/>
          </a:p>
          <a:p>
            <a:r>
              <a:rPr lang="en-US" sz="1600" dirty="0"/>
              <a:t>Some of the latest IEEE 802.11 related activities:</a:t>
            </a:r>
          </a:p>
          <a:p>
            <a:r>
              <a:rPr lang="en-US" sz="1600" dirty="0"/>
              <a:t>IEEE Computer Society webinar about IEEE 802.11be (Wi-Fi 7)  July 30, 2024 </a:t>
            </a:r>
          </a:p>
          <a:p>
            <a:r>
              <a:rPr lang="en-US" sz="1600" dirty="0"/>
              <a:t>to register:</a:t>
            </a:r>
          </a:p>
          <a:p>
            <a:r>
              <a:rPr lang="en-US" sz="1600" dirty="0">
                <a:hlinkClick r:id="rId3"/>
              </a:rPr>
              <a:t>https://lnkd.in/eR6Z2TiN</a:t>
            </a:r>
            <a:r>
              <a:rPr lang="en-US" sz="1600" dirty="0"/>
              <a:t> </a:t>
            </a:r>
          </a:p>
          <a:p>
            <a:endParaRPr lang="en-US" sz="1600" dirty="0"/>
          </a:p>
          <a:p>
            <a:r>
              <a:rPr lang="en-US" sz="1600" dirty="0"/>
              <a:t>IEEE SA IEEE 802.11ah </a:t>
            </a:r>
            <a:r>
              <a:rPr lang="en-US" sz="1600" dirty="0" err="1"/>
              <a:t>HaLow</a:t>
            </a:r>
            <a:r>
              <a:rPr lang="en-US" sz="1600" dirty="0"/>
              <a:t> webinar:  20 June 2024 </a:t>
            </a:r>
            <a:br>
              <a:rPr lang="en-US" sz="1600" dirty="0"/>
            </a:br>
            <a:r>
              <a:rPr lang="en-US" sz="1600" dirty="0"/>
              <a:t>to watch:</a:t>
            </a:r>
          </a:p>
          <a:p>
            <a:r>
              <a:rPr lang="en-US" sz="1600" dirty="0">
                <a:hlinkClick r:id="rId4"/>
              </a:rPr>
              <a:t>https://lnkd.in/ddpSWaQa</a:t>
            </a:r>
            <a:r>
              <a:rPr lang="en-US" sz="1600" dirty="0"/>
              <a:t> </a:t>
            </a:r>
          </a:p>
          <a:p>
            <a:endParaRPr lang="en-US" sz="1600" dirty="0"/>
          </a:p>
          <a:p>
            <a:r>
              <a:rPr lang="en-US" sz="1600" dirty="0"/>
              <a:t>Recording of the latest IEEE 802 – ITU Workshop:</a:t>
            </a:r>
          </a:p>
          <a:p>
            <a:r>
              <a:rPr lang="en-US" sz="1600" dirty="0">
                <a:hlinkClick r:id="rId5"/>
              </a:rPr>
              <a:t>https://lnkd.in/d3zK8mcQ</a:t>
            </a:r>
            <a:r>
              <a:rPr lang="en-US" sz="1600" dirty="0"/>
              <a:t> </a:t>
            </a:r>
          </a:p>
          <a:p>
            <a:endParaRPr lang="en-US" sz="1600" dirty="0"/>
          </a:p>
        </p:txBody>
      </p:sp>
      <p:sp>
        <p:nvSpPr>
          <p:cNvPr id="3" name="Title 2">
            <a:extLst>
              <a:ext uri="{FF2B5EF4-FFF2-40B4-BE49-F238E27FC236}">
                <a16:creationId xmlns:a16="http://schemas.microsoft.com/office/drawing/2014/main" id="{36368CB8-72F9-5EF0-1BBE-A428D93B9FB8}"/>
              </a:ext>
            </a:extLst>
          </p:cNvPr>
          <p:cNvSpPr>
            <a:spLocks noGrp="1"/>
          </p:cNvSpPr>
          <p:nvPr>
            <p:ph type="title"/>
          </p:nvPr>
        </p:nvSpPr>
        <p:spPr/>
        <p:txBody>
          <a:bodyPr/>
          <a:lstStyle/>
          <a:p>
            <a:r>
              <a:rPr lang="en-US" altLang="en-US" sz="3200" dirty="0"/>
              <a:t>F2.11 IEEE 802 Public Visibility Standing Committee</a:t>
            </a:r>
            <a:endParaRPr lang="en-US" dirty="0"/>
          </a:p>
        </p:txBody>
      </p:sp>
      <p:sp>
        <p:nvSpPr>
          <p:cNvPr id="4" name="Date Placeholder 3">
            <a:extLst>
              <a:ext uri="{FF2B5EF4-FFF2-40B4-BE49-F238E27FC236}">
                <a16:creationId xmlns:a16="http://schemas.microsoft.com/office/drawing/2014/main" id="{77B0DAB2-A735-664D-3388-6F43A545975D}"/>
              </a:ext>
            </a:extLst>
          </p:cNvPr>
          <p:cNvSpPr>
            <a:spLocks noGrp="1"/>
          </p:cNvSpPr>
          <p:nvPr>
            <p:ph type="dt" sz="half" idx="10"/>
          </p:nvPr>
        </p:nvSpPr>
        <p:spPr/>
        <p:txBody>
          <a:bodyPr/>
          <a:lstStyle/>
          <a:p>
            <a:pPr>
              <a:defRPr/>
            </a:pPr>
            <a:r>
              <a:rPr lang="en-US"/>
              <a:t>July 2024</a:t>
            </a:r>
            <a:endParaRPr lang="en-US" dirty="0"/>
          </a:p>
        </p:txBody>
      </p:sp>
      <p:sp>
        <p:nvSpPr>
          <p:cNvPr id="5" name="Footer Placeholder 4">
            <a:extLst>
              <a:ext uri="{FF2B5EF4-FFF2-40B4-BE49-F238E27FC236}">
                <a16:creationId xmlns:a16="http://schemas.microsoft.com/office/drawing/2014/main" id="{DB35FCF6-7D52-F526-8C71-4BC21DAC0679}"/>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4BD88B5-B8F5-72E9-734F-7352DD251865}"/>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26</a:t>
            </a:fld>
            <a:endParaRPr lang="en-US" altLang="en-US"/>
          </a:p>
        </p:txBody>
      </p:sp>
    </p:spTree>
    <p:extLst>
      <p:ext uri="{BB962C8B-B14F-4D97-AF65-F5344CB8AC3E}">
        <p14:creationId xmlns:p14="http://schemas.microsoft.com/office/powerpoint/2010/main" val="1027305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5D18AD4-C605-EDCE-1959-8808D792FC3E}"/>
              </a:ext>
            </a:extLst>
          </p:cNvPr>
          <p:cNvSpPr>
            <a:spLocks noGrp="1"/>
          </p:cNvSpPr>
          <p:nvPr>
            <p:ph idx="1"/>
          </p:nvPr>
        </p:nvSpPr>
        <p:spPr>
          <a:xfrm>
            <a:off x="914400" y="2895600"/>
            <a:ext cx="10363200" cy="3429000"/>
          </a:xfrm>
        </p:spPr>
        <p:txBody>
          <a:bodyPr/>
          <a:lstStyle/>
          <a:p>
            <a:pPr marL="0" indent="0">
              <a:buNone/>
            </a:pPr>
            <a:r>
              <a:rPr lang="en-US" sz="1600" dirty="0"/>
              <a:t>IEEE Conference on Standards for Communications and Networking</a:t>
            </a:r>
            <a:br>
              <a:rPr lang="en-US" sz="1600" dirty="0"/>
            </a:br>
            <a:r>
              <a:rPr lang="en-US" sz="1600" dirty="0"/>
              <a:t>25–27 November 2024</a:t>
            </a:r>
          </a:p>
          <a:p>
            <a:pPr marL="0" indent="0">
              <a:buNone/>
            </a:pPr>
            <a:r>
              <a:rPr lang="en-US" sz="1600" dirty="0"/>
              <a:t>Belgrade, Serbia</a:t>
            </a:r>
          </a:p>
          <a:p>
            <a:pPr marL="0" indent="0">
              <a:buNone/>
            </a:pPr>
            <a:endParaRPr lang="en-US" sz="1600" dirty="0"/>
          </a:p>
          <a:p>
            <a:pPr marL="0" indent="0">
              <a:buNone/>
            </a:pPr>
            <a:r>
              <a:rPr lang="en-US" sz="1600" dirty="0"/>
              <a:t>Submission (Long/Short papers):</a:t>
            </a:r>
            <a:br>
              <a:rPr lang="en-US" sz="1600" dirty="0"/>
            </a:br>
            <a:r>
              <a:rPr lang="en-US" sz="1600" dirty="0"/>
              <a:t>15 September 2024</a:t>
            </a:r>
            <a:br>
              <a:rPr lang="en-US" sz="1600" dirty="0"/>
            </a:br>
            <a:r>
              <a:rPr lang="en-US" sz="1600" dirty="0"/>
              <a:t>Submission (Special Session on Research Projects):</a:t>
            </a:r>
            <a:br>
              <a:rPr lang="en-US" sz="1600" dirty="0"/>
            </a:br>
            <a:r>
              <a:rPr lang="en-US" sz="1600" dirty="0"/>
              <a:t>15 September 2024</a:t>
            </a:r>
            <a:br>
              <a:rPr lang="en-US" sz="1600" dirty="0"/>
            </a:br>
            <a:br>
              <a:rPr lang="en-US" sz="1600" dirty="0"/>
            </a:br>
            <a:r>
              <a:rPr lang="en-US" sz="1600" dirty="0">
                <a:hlinkClick r:id="rId2"/>
              </a:rPr>
              <a:t>https://cscn2024.ieee-cscn.org/</a:t>
            </a:r>
            <a:r>
              <a:rPr lang="en-US" sz="1600" dirty="0"/>
              <a:t> </a:t>
            </a:r>
          </a:p>
        </p:txBody>
      </p:sp>
      <p:sp>
        <p:nvSpPr>
          <p:cNvPr id="3" name="Title 2">
            <a:extLst>
              <a:ext uri="{FF2B5EF4-FFF2-40B4-BE49-F238E27FC236}">
                <a16:creationId xmlns:a16="http://schemas.microsoft.com/office/drawing/2014/main" id="{36368CB8-72F9-5EF0-1BBE-A428D93B9FB8}"/>
              </a:ext>
            </a:extLst>
          </p:cNvPr>
          <p:cNvSpPr>
            <a:spLocks noGrp="1"/>
          </p:cNvSpPr>
          <p:nvPr>
            <p:ph type="title"/>
          </p:nvPr>
        </p:nvSpPr>
        <p:spPr/>
        <p:txBody>
          <a:bodyPr/>
          <a:lstStyle/>
          <a:p>
            <a:r>
              <a:rPr lang="en-US" altLang="en-US" sz="3200" dirty="0"/>
              <a:t>F2.11 IEEE 802 Public Visibility Standing Committee</a:t>
            </a:r>
            <a:endParaRPr lang="en-US" dirty="0"/>
          </a:p>
        </p:txBody>
      </p:sp>
      <p:sp>
        <p:nvSpPr>
          <p:cNvPr id="4" name="Date Placeholder 3">
            <a:extLst>
              <a:ext uri="{FF2B5EF4-FFF2-40B4-BE49-F238E27FC236}">
                <a16:creationId xmlns:a16="http://schemas.microsoft.com/office/drawing/2014/main" id="{77B0DAB2-A735-664D-3388-6F43A545975D}"/>
              </a:ext>
            </a:extLst>
          </p:cNvPr>
          <p:cNvSpPr>
            <a:spLocks noGrp="1"/>
          </p:cNvSpPr>
          <p:nvPr>
            <p:ph type="dt" sz="half" idx="10"/>
          </p:nvPr>
        </p:nvSpPr>
        <p:spPr/>
        <p:txBody>
          <a:bodyPr/>
          <a:lstStyle/>
          <a:p>
            <a:pPr>
              <a:defRPr/>
            </a:pPr>
            <a:r>
              <a:rPr lang="en-US"/>
              <a:t>July 2024</a:t>
            </a:r>
            <a:endParaRPr lang="en-US" dirty="0"/>
          </a:p>
        </p:txBody>
      </p:sp>
      <p:sp>
        <p:nvSpPr>
          <p:cNvPr id="5" name="Footer Placeholder 4">
            <a:extLst>
              <a:ext uri="{FF2B5EF4-FFF2-40B4-BE49-F238E27FC236}">
                <a16:creationId xmlns:a16="http://schemas.microsoft.com/office/drawing/2014/main" id="{DB35FCF6-7D52-F526-8C71-4BC21DAC0679}"/>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4BD88B5-B8F5-72E9-734F-7352DD251865}"/>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27</a:t>
            </a:fld>
            <a:endParaRPr lang="en-US" altLang="en-US"/>
          </a:p>
        </p:txBody>
      </p:sp>
      <p:pic>
        <p:nvPicPr>
          <p:cNvPr id="7" name="Picture 2" descr="Home">
            <a:extLst>
              <a:ext uri="{FF2B5EF4-FFF2-40B4-BE49-F238E27FC236}">
                <a16:creationId xmlns:a16="http://schemas.microsoft.com/office/drawing/2014/main" id="{F2492B5F-73AD-9F86-F715-357174517E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752600"/>
            <a:ext cx="3887978" cy="1112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38323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2024-08-14 15:00 ET, Sunday 2024-09-08 16:00 ET </a:t>
            </a:r>
            <a:r>
              <a:rPr lang="en-GB" altLang="en-US" dirty="0"/>
              <a:t>call details will be posted here: </a:t>
            </a:r>
            <a:r>
              <a:rPr lang="en-GB" altLang="en-US" dirty="0">
                <a:hlinkClick r:id="rId3"/>
              </a:rPr>
              <a:t>http://ieee802.org/802tele_calendar.html</a:t>
            </a:r>
            <a:r>
              <a:rPr lang="en-GB" altLang="en-US" dirty="0"/>
              <a:t>.</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28</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Sept 8-13, 2024, </a:t>
            </a:r>
            <a:r>
              <a:rPr lang="fi-FI" sz="3200" dirty="0"/>
              <a:t>Hilton Waikoloa Village, Hawaii, USA</a:t>
            </a:r>
          </a:p>
          <a:p>
            <a:pPr>
              <a:defRPr/>
            </a:pPr>
            <a:r>
              <a:rPr lang="fi-FI" sz="3200" dirty="0"/>
              <a:t>Nov 10-15, 2024, Hyatt Regency Vancouver, Vancouver, Canada</a:t>
            </a:r>
            <a:endParaRPr lang="en-US" sz="3200" dirty="0"/>
          </a:p>
          <a:p>
            <a:pPr>
              <a:defRPr/>
            </a:pPr>
            <a:r>
              <a:rPr lang="en-US" sz="3200" dirty="0"/>
              <a:t>These sessions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Upcoming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84ECB5E-921A-3841-228D-465B302539E7}"/>
              </a:ext>
            </a:extLst>
          </p:cNvPr>
          <p:cNvSpPr>
            <a:spLocks noGrp="1"/>
          </p:cNvSpPr>
          <p:nvPr>
            <p:ph idx="1"/>
          </p:nvPr>
        </p:nvSpPr>
        <p:spPr/>
        <p:txBody>
          <a:bodyPr/>
          <a:lstStyle/>
          <a:p>
            <a:pPr marL="0" indent="0" algn="ctr">
              <a:buNone/>
            </a:pPr>
            <a:r>
              <a:rPr lang="en-US" dirty="0"/>
              <a:t>Assuming the 802 LMSC approves formation of the </a:t>
            </a:r>
          </a:p>
          <a:p>
            <a:pPr marL="0" indent="0" algn="ctr">
              <a:buNone/>
            </a:pPr>
            <a:r>
              <a:rPr lang="en-US" dirty="0"/>
              <a:t>Enhanced Light Communications (ELC) SG,</a:t>
            </a:r>
          </a:p>
          <a:p>
            <a:pPr marL="0" indent="0" algn="ctr">
              <a:buNone/>
            </a:pPr>
            <a:r>
              <a:rPr lang="en-US" dirty="0"/>
              <a:t>I intend to appoint Nikola Serafimovski as Chair</a:t>
            </a:r>
          </a:p>
          <a:p>
            <a:pPr algn="ctr"/>
            <a:endParaRPr lang="en-US" dirty="0"/>
          </a:p>
          <a:p>
            <a:pPr algn="ctr"/>
            <a:endParaRPr lang="en-US" dirty="0"/>
          </a:p>
        </p:txBody>
      </p:sp>
      <p:sp>
        <p:nvSpPr>
          <p:cNvPr id="3" name="Title 2">
            <a:extLst>
              <a:ext uri="{FF2B5EF4-FFF2-40B4-BE49-F238E27FC236}">
                <a16:creationId xmlns:a16="http://schemas.microsoft.com/office/drawing/2014/main" id="{68AC43D5-60E8-D853-BA28-E801F84452FA}"/>
              </a:ext>
            </a:extLst>
          </p:cNvPr>
          <p:cNvSpPr>
            <a:spLocks noGrp="1"/>
          </p:cNvSpPr>
          <p:nvPr>
            <p:ph type="title"/>
          </p:nvPr>
        </p:nvSpPr>
        <p:spPr/>
        <p:txBody>
          <a:bodyPr/>
          <a:lstStyle/>
          <a:p>
            <a:r>
              <a:rPr lang="en-US" dirty="0"/>
              <a:t>6.3 Announcements</a:t>
            </a:r>
          </a:p>
        </p:txBody>
      </p:sp>
      <p:sp>
        <p:nvSpPr>
          <p:cNvPr id="4" name="Date Placeholder 3">
            <a:extLst>
              <a:ext uri="{FF2B5EF4-FFF2-40B4-BE49-F238E27FC236}">
                <a16:creationId xmlns:a16="http://schemas.microsoft.com/office/drawing/2014/main" id="{7FC08269-1605-11D8-1FA7-DEC55787F235}"/>
              </a:ext>
            </a:extLst>
          </p:cNvPr>
          <p:cNvSpPr>
            <a:spLocks noGrp="1"/>
          </p:cNvSpPr>
          <p:nvPr>
            <p:ph type="dt" sz="half" idx="10"/>
          </p:nvPr>
        </p:nvSpPr>
        <p:spPr/>
        <p:txBody>
          <a:bodyPr/>
          <a:lstStyle/>
          <a:p>
            <a:pPr>
              <a:defRPr/>
            </a:pPr>
            <a:r>
              <a:rPr lang="en-US"/>
              <a:t>July 2024</a:t>
            </a:r>
            <a:endParaRPr lang="en-US" dirty="0"/>
          </a:p>
        </p:txBody>
      </p:sp>
      <p:sp>
        <p:nvSpPr>
          <p:cNvPr id="5" name="Footer Placeholder 4">
            <a:extLst>
              <a:ext uri="{FF2B5EF4-FFF2-40B4-BE49-F238E27FC236}">
                <a16:creationId xmlns:a16="http://schemas.microsoft.com/office/drawing/2014/main" id="{A01A695C-4D2D-22BA-7417-C992169B44B0}"/>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F90AADF6-8767-DB18-2987-FDCCF1010501}"/>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30</a:t>
            </a:fld>
            <a:endParaRPr lang="en-US" altLang="en-US"/>
          </a:p>
        </p:txBody>
      </p:sp>
    </p:spTree>
    <p:extLst>
      <p:ext uri="{BB962C8B-B14F-4D97-AF65-F5344CB8AC3E}">
        <p14:creationId xmlns:p14="http://schemas.microsoft.com/office/powerpoint/2010/main" val="14617161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p:txBody>
          <a:bodyPr/>
          <a:lstStyle/>
          <a:p>
            <a:r>
              <a:rPr lang="en-US" altLang="en-US" dirty="0"/>
              <a:t>References and additional material</a:t>
            </a:r>
            <a:endParaRPr lang="en-GB" altLang="en-US" dirty="0"/>
          </a:p>
        </p:txBody>
      </p:sp>
      <p:sp>
        <p:nvSpPr>
          <p:cNvPr id="2" name="Text Placeholder 1">
            <a:extLst>
              <a:ext uri="{FF2B5EF4-FFF2-40B4-BE49-F238E27FC236}">
                <a16:creationId xmlns:a16="http://schemas.microsoft.com/office/drawing/2014/main" id="{73817761-F071-D28A-972A-B017DB526E2F}"/>
              </a:ext>
            </a:extLst>
          </p:cNvPr>
          <p:cNvSpPr>
            <a:spLocks noGrp="1"/>
          </p:cNvSpPr>
          <p:nvPr>
            <p:ph type="body" idx="1"/>
          </p:nvPr>
        </p:nvSpPr>
        <p:spPr/>
        <p:txBody>
          <a:bodyPr/>
          <a:lstStyle/>
          <a:p>
            <a:endParaRPr lang="en-US" dirty="0"/>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33</a:t>
            </a:fld>
            <a:endParaRPr lang="en-US" altLang="en-US" sz="1200" b="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34</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p>
          <a:p>
            <a:pPr>
              <a:defRPr/>
            </a:pPr>
            <a:r>
              <a:rPr lang="en-US" sz="2200" dirty="0"/>
              <a:t>2023-11-07 IEEE Computer Society webinar on 802.11az: J. </a:t>
            </a:r>
            <a:r>
              <a:rPr lang="en-US" sz="2200" dirty="0" err="1"/>
              <a:t>Segev</a:t>
            </a:r>
            <a:r>
              <a:rPr lang="en-US" sz="2200" dirty="0"/>
              <a:t>, C. Berger</a:t>
            </a:r>
          </a:p>
          <a:p>
            <a:pPr>
              <a:defRPr/>
            </a:pPr>
            <a:r>
              <a:rPr lang="en-US" sz="2200" dirty="0"/>
              <a:t>2023-11-09 IEEE SA Webinar on 802.11az: R. Want, A, Raissinia</a:t>
            </a:r>
          </a:p>
          <a:p>
            <a:pPr>
              <a:defRPr/>
            </a:pPr>
            <a:r>
              <a:rPr lang="en-US" sz="2200" dirty="0"/>
              <a:t>2023-11-16 IEEE SA Livestream on 802.11bb: N. </a:t>
            </a:r>
            <a:r>
              <a:rPr lang="en-US" sz="2200" dirty="0" err="1"/>
              <a:t>Serafimovski</a:t>
            </a:r>
            <a:r>
              <a:rPr lang="en-US" sz="2200" dirty="0"/>
              <a:t>, T. Baykas</a:t>
            </a:r>
          </a:p>
          <a:p>
            <a:pPr>
              <a:defRPr/>
            </a:pPr>
            <a:r>
              <a:rPr lang="en-US" sz="2200" dirty="0"/>
              <a:t>2024-01-24 IEEE GEPS Webinar on 802.11: D. Stanley, H. Yaghoobi, R. </a:t>
            </a:r>
            <a:r>
              <a:rPr lang="en-US" sz="2200" dirty="0" err="1"/>
              <a:t>DeVegt</a:t>
            </a:r>
            <a:r>
              <a:rPr lang="en-US" sz="2200" dirty="0"/>
              <a:t>, E. Au</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Tree>
    <p:extLst>
      <p:ext uri="{BB962C8B-B14F-4D97-AF65-F5344CB8AC3E}">
        <p14:creationId xmlns:p14="http://schemas.microsoft.com/office/powerpoint/2010/main" val="22332753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35</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36</a:t>
            </a:fld>
            <a:endParaRPr lang="en-US" altLang="en-US" sz="1200" b="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37</a:t>
            </a:fld>
            <a:endParaRPr lang="en-US" altLang="en-US" sz="1200" b="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38</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163891</TotalTime>
  <Words>4608</Words>
  <Application>Microsoft Office PowerPoint</Application>
  <PresentationFormat>Widescreen</PresentationFormat>
  <Paragraphs>639</Paragraphs>
  <Slides>38</Slides>
  <Notes>32</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1</vt:i4>
      </vt:variant>
      <vt:variant>
        <vt:lpstr>Slide Titles</vt:lpstr>
      </vt:variant>
      <vt:variant>
        <vt:i4>38</vt:i4>
      </vt:variant>
    </vt:vector>
  </HeadingPairs>
  <TitlesOfParts>
    <vt:vector size="47" baseType="lpstr">
      <vt:lpstr>Arial</vt:lpstr>
      <vt:lpstr>Calibri</vt:lpstr>
      <vt:lpstr>Roboto</vt:lpstr>
      <vt:lpstr>Times New Roman</vt:lpstr>
      <vt:lpstr>Wingdings</vt:lpstr>
      <vt:lpstr>Default Design</vt:lpstr>
      <vt:lpstr>Custom Design</vt:lpstr>
      <vt:lpstr>Material</vt:lpstr>
      <vt:lpstr>Document</vt:lpstr>
      <vt:lpstr>July 2024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2024 July Designation of Individual experts</vt:lpstr>
      <vt:lpstr>  IEEE 802 Social  Wednesday July 17th at 6:30 PM</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Announcements: 2024 July Designation of Individual experts</vt:lpstr>
      <vt:lpstr>F2.7 Requests for Letters of Assurance</vt:lpstr>
      <vt:lpstr>F2.8 Drafts for Sale by IEEE– as of 2024-03-14</vt:lpstr>
      <vt:lpstr>F2.9 ISO/IEC JTC1/SC6</vt:lpstr>
      <vt:lpstr>F2.10 Social media, blog posts and similar</vt:lpstr>
      <vt:lpstr>F2.11 IEEE 802 Public Visibility Standing Committee</vt:lpstr>
      <vt:lpstr>F2.11 IEEE 802 Public Visibility Standing Committee</vt:lpstr>
      <vt:lpstr>F2.11 IEEE 802 Public Visibility Standing Committee</vt:lpstr>
      <vt:lpstr>F6.1 802 Wireless Chairs meeting</vt:lpstr>
      <vt:lpstr>F6.2 Upcoming Sessions </vt:lpstr>
      <vt:lpstr>6.3 Announcements</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May Supplementary Material</dc:title>
  <dc:creator>dorothy.stanley@hpe.com</dc:creator>
  <cp:keywords>11-24-0708r0</cp:keywords>
  <cp:lastModifiedBy>Stacey, Robert</cp:lastModifiedBy>
  <cp:revision>2486</cp:revision>
  <cp:lastPrinted>1998-02-10T13:28:06Z</cp:lastPrinted>
  <dcterms:created xsi:type="dcterms:W3CDTF">1998-02-10T13:07:52Z</dcterms:created>
  <dcterms:modified xsi:type="dcterms:W3CDTF">2024-07-19T11:48:18Z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