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40"/>
  </p:notesMasterIdLst>
  <p:handoutMasterIdLst>
    <p:handoutMasterId r:id="rId41"/>
  </p:handoutMasterIdLst>
  <p:sldIdLst>
    <p:sldId id="269" r:id="rId3"/>
    <p:sldId id="370" r:id="rId4"/>
    <p:sldId id="427" r:id="rId5"/>
    <p:sldId id="428" r:id="rId6"/>
    <p:sldId id="464" r:id="rId7"/>
    <p:sldId id="465" r:id="rId8"/>
    <p:sldId id="285" r:id="rId9"/>
    <p:sldId id="286" r:id="rId10"/>
    <p:sldId id="436" r:id="rId11"/>
    <p:sldId id="524" r:id="rId12"/>
    <p:sldId id="550" r:id="rId13"/>
    <p:sldId id="559" r:id="rId14"/>
    <p:sldId id="479" r:id="rId15"/>
    <p:sldId id="485" r:id="rId16"/>
    <p:sldId id="487" r:id="rId17"/>
    <p:sldId id="486" r:id="rId18"/>
    <p:sldId id="488" r:id="rId19"/>
    <p:sldId id="558" r:id="rId20"/>
    <p:sldId id="480" r:id="rId21"/>
    <p:sldId id="557" r:id="rId22"/>
    <p:sldId id="551" r:id="rId23"/>
    <p:sldId id="404" r:id="rId24"/>
    <p:sldId id="430" r:id="rId25"/>
    <p:sldId id="406" r:id="rId26"/>
    <p:sldId id="451" r:id="rId27"/>
    <p:sldId id="476" r:id="rId28"/>
    <p:sldId id="472" r:id="rId29"/>
    <p:sldId id="492" r:id="rId30"/>
    <p:sldId id="409" r:id="rId31"/>
    <p:sldId id="455" r:id="rId32"/>
    <p:sldId id="474" r:id="rId33"/>
    <p:sldId id="475" r:id="rId34"/>
    <p:sldId id="554" r:id="rId35"/>
    <p:sldId id="553" r:id="rId36"/>
    <p:sldId id="454" r:id="rId37"/>
    <p:sldId id="478" r:id="rId38"/>
    <p:sldId id="490" r:id="rId39"/>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2FBFC"/>
    <a:srgbClr val="00FFFF"/>
    <a:srgbClr val="00CC99"/>
    <a:srgbClr val="FF33CC"/>
    <a:srgbClr val="66FF99"/>
    <a:srgbClr val="FF996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3EC89DE-BAF2-4416-8515-A3CDA6832104}" v="1" dt="2024-07-17T13:55:28.63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09" autoAdjust="0"/>
    <p:restoredTop sz="92643" autoAdjust="0"/>
  </p:normalViewPr>
  <p:slideViewPr>
    <p:cSldViewPr>
      <p:cViewPr varScale="1">
        <p:scale>
          <a:sx n="95" d="100"/>
          <a:sy n="95" d="100"/>
        </p:scale>
        <p:origin x="298" y="72"/>
      </p:cViewPr>
      <p:guideLst>
        <p:guide orient="horz" pos="2160"/>
        <p:guide pos="3840"/>
      </p:guideLst>
    </p:cSldViewPr>
  </p:slideViewPr>
  <p:outlineViewPr>
    <p:cViewPr>
      <p:scale>
        <a:sx n="33" d="100"/>
        <a:sy n="33" d="100"/>
      </p:scale>
      <p:origin x="0" y="-7002"/>
    </p:cViewPr>
  </p:outlineViewPr>
  <p:notesTextViewPr>
    <p:cViewPr>
      <p:scale>
        <a:sx n="100" d="100"/>
        <a:sy n="100" d="100"/>
      </p:scale>
      <p:origin x="0" y="0"/>
    </p:cViewPr>
  </p:notesTextViewPr>
  <p:sorterViewPr>
    <p:cViewPr varScale="1">
      <p:scale>
        <a:sx n="1" d="1"/>
        <a:sy n="1" d="1"/>
      </p:scale>
      <p:origin x="0" y="-2707"/>
    </p:cViewPr>
  </p:sorterViewPr>
  <p:notesViewPr>
    <p:cSldViewPr>
      <p:cViewPr>
        <p:scale>
          <a:sx n="100" d="100"/>
          <a:sy n="100" d="100"/>
        </p:scale>
        <p:origin x="3552" y="-40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47" Type="http://schemas.microsoft.com/office/2015/10/relationships/revisionInfo" Target="revisionInfo.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microsoft.com/office/2016/11/relationships/changesInfo" Target="changesInfos/changesInfo1.xml"/><Relationship Id="rId20" Type="http://schemas.openxmlformats.org/officeDocument/2006/relationships/slide" Target="slides/slide18.xml"/><Relationship Id="rId41"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ey, Robert" userId="8f61b79c-1993-4b76-a5c5-6bb0e2071c28" providerId="ADAL" clId="{DCFE3820-54A5-4553-9F03-AC8DF68CFA1F}"/>
    <pc:docChg chg="custSel modSld">
      <pc:chgData name="Stacey, Robert" userId="8f61b79c-1993-4b76-a5c5-6bb0e2071c28" providerId="ADAL" clId="{DCFE3820-54A5-4553-9F03-AC8DF68CFA1F}" dt="2024-05-17T05:58:48.998" v="49" actId="20577"/>
      <pc:docMkLst>
        <pc:docMk/>
      </pc:docMkLst>
      <pc:sldChg chg="modSp mod">
        <pc:chgData name="Stacey, Robert" userId="8f61b79c-1993-4b76-a5c5-6bb0e2071c28" providerId="ADAL" clId="{DCFE3820-54A5-4553-9F03-AC8DF68CFA1F}" dt="2024-05-17T05:58:48.998" v="49" actId="20577"/>
        <pc:sldMkLst>
          <pc:docMk/>
          <pc:sldMk cId="1603447827" sldId="557"/>
        </pc:sldMkLst>
        <pc:spChg chg="mod">
          <ac:chgData name="Stacey, Robert" userId="8f61b79c-1993-4b76-a5c5-6bb0e2071c28" providerId="ADAL" clId="{DCFE3820-54A5-4553-9F03-AC8DF68CFA1F}" dt="2024-05-17T05:58:48.998" v="49" actId="20577"/>
          <ac:spMkLst>
            <pc:docMk/>
            <pc:sldMk cId="1603447827" sldId="557"/>
            <ac:spMk id="2" creationId="{4674F6AD-E077-0C35-68AD-6D411367FFE8}"/>
          </ac:spMkLst>
        </pc:spChg>
      </pc:sldChg>
    </pc:docChg>
  </pc:docChgLst>
  <pc:docChgLst>
    <pc:chgData name="Stacey, Robert" userId="8f61b79c-1993-4b76-a5c5-6bb0e2071c28" providerId="ADAL" clId="{E3EC89DE-BAF2-4416-8515-A3CDA6832104}"/>
    <pc:docChg chg="addSld delSld modSld">
      <pc:chgData name="Stacey, Robert" userId="8f61b79c-1993-4b76-a5c5-6bb0e2071c28" providerId="ADAL" clId="{E3EC89DE-BAF2-4416-8515-A3CDA6832104}" dt="2024-07-17T16:54:53.925" v="8" actId="20577"/>
      <pc:docMkLst>
        <pc:docMk/>
      </pc:docMkLst>
      <pc:sldChg chg="modSp mod">
        <pc:chgData name="Stacey, Robert" userId="8f61b79c-1993-4b76-a5c5-6bb0e2071c28" providerId="ADAL" clId="{E3EC89DE-BAF2-4416-8515-A3CDA6832104}" dt="2024-07-17T16:54:53.925" v="8" actId="20577"/>
        <pc:sldMkLst>
          <pc:docMk/>
          <pc:sldMk cId="0" sldId="269"/>
        </pc:sldMkLst>
        <pc:spChg chg="mod">
          <ac:chgData name="Stacey, Robert" userId="8f61b79c-1993-4b76-a5c5-6bb0e2071c28" providerId="ADAL" clId="{E3EC89DE-BAF2-4416-8515-A3CDA6832104}" dt="2024-07-17T16:54:53.925" v="8" actId="20577"/>
          <ac:spMkLst>
            <pc:docMk/>
            <pc:sldMk cId="0" sldId="269"/>
            <ac:spMk id="6147" creationId="{00000000-0000-0000-0000-000000000000}"/>
          </ac:spMkLst>
        </pc:spChg>
      </pc:sldChg>
      <pc:sldChg chg="modSp add mod">
        <pc:chgData name="Stacey, Robert" userId="8f61b79c-1993-4b76-a5c5-6bb0e2071c28" providerId="ADAL" clId="{E3EC89DE-BAF2-4416-8515-A3CDA6832104}" dt="2024-07-17T13:55:57.502" v="5" actId="20577"/>
        <pc:sldMkLst>
          <pc:docMk/>
          <pc:sldMk cId="2635750655" sldId="550"/>
        </pc:sldMkLst>
        <pc:spChg chg="mod">
          <ac:chgData name="Stacey, Robert" userId="8f61b79c-1993-4b76-a5c5-6bb0e2071c28" providerId="ADAL" clId="{E3EC89DE-BAF2-4416-8515-A3CDA6832104}" dt="2024-07-17T13:55:57.502" v="5" actId="20577"/>
          <ac:spMkLst>
            <pc:docMk/>
            <pc:sldMk cId="2635750655" sldId="550"/>
            <ac:spMk id="20483" creationId="{00000000-0000-0000-0000-000000000000}"/>
          </ac:spMkLst>
        </pc:spChg>
      </pc:sldChg>
      <pc:sldChg chg="del">
        <pc:chgData name="Stacey, Robert" userId="8f61b79c-1993-4b76-a5c5-6bb0e2071c28" providerId="ADAL" clId="{E3EC89DE-BAF2-4416-8515-A3CDA6832104}" dt="2024-07-17T13:56:27.817" v="6" actId="47"/>
        <pc:sldMkLst>
          <pc:docMk/>
          <pc:sldMk cId="2083289712" sldId="556"/>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802.11-24/0277r0</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ltLang="en-US"/>
              <a:t>Page </a:t>
            </a:r>
            <a:fld id="{F32D01EB-7F25-48B6-9547-ECE47E752835}" type="slidenum">
              <a:rPr lang="en-US" altLang="en-US"/>
              <a:pPr>
                <a:defRPr/>
              </a:pPr>
              <a:t>‹#›</a:t>
            </a:fld>
            <a:endParaRPr lang="en-US" alt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469271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802.11-24/0277r0</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ltLang="en-US"/>
              <a:t>Page </a:t>
            </a:r>
            <a:fld id="{2D9A1103-2536-4E94-B60E-B659F7EE337B}" type="slidenum">
              <a:rPr lang="en-US" altLang="en-US"/>
              <a:pPr>
                <a:defRPr/>
              </a:pPr>
              <a:t>‹#›</a:t>
            </a:fld>
            <a:endParaRPr lang="en-US" alt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6534498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514D2267-1DDB-45C3-B02A-3D1475216CF1}" type="slidenum">
              <a:rPr lang="en-US" altLang="en-US" sz="1200" b="0" smtClean="0"/>
              <a:pPr/>
              <a:t>1</a:t>
            </a:fld>
            <a:endParaRPr lang="en-US" altLang="en-US" sz="1200" b="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865363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13</a:t>
            </a:fld>
            <a:endParaRPr lang="en-US" altLang="en-US"/>
          </a:p>
        </p:txBody>
      </p:sp>
    </p:spTree>
    <p:extLst>
      <p:ext uri="{BB962C8B-B14F-4D97-AF65-F5344CB8AC3E}">
        <p14:creationId xmlns:p14="http://schemas.microsoft.com/office/powerpoint/2010/main" val="1925648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1268" name="Rectangle 6"/>
          <p:cNvSpPr>
            <a:spLocks noGrp="1" noChangeArrowheads="1"/>
          </p:cNvSpPr>
          <p:nvPr>
            <p:ph type="ftr" sz="quarter" idx="4"/>
          </p:nvPr>
        </p:nvSpPr>
        <p:spPr>
          <a:xfrm>
            <a:off x="4422920" y="904398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14</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40423384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5364" name="Rectangle 6"/>
          <p:cNvSpPr>
            <a:spLocks noGrp="1" noChangeArrowheads="1"/>
          </p:cNvSpPr>
          <p:nvPr>
            <p:ph type="ftr" sz="quarter" idx="4"/>
          </p:nvPr>
        </p:nvSpPr>
        <p:spPr>
          <a:xfrm>
            <a:off x="4422920" y="90286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15</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438436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3316" name="Rectangle 6"/>
          <p:cNvSpPr>
            <a:spLocks noGrp="1" noChangeArrowheads="1"/>
          </p:cNvSpPr>
          <p:nvPr>
            <p:ph type="ftr" sz="quarter" idx="4"/>
          </p:nvPr>
        </p:nvSpPr>
        <p:spPr>
          <a:xfrm>
            <a:off x="4268712" y="9041884"/>
            <a:ext cx="19447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16</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8409497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17</a:t>
            </a:fld>
            <a:endParaRPr lang="en-US" altLang="en-US" sz="1200" b="0"/>
          </a:p>
        </p:txBody>
      </p:sp>
    </p:spTree>
    <p:extLst>
      <p:ext uri="{BB962C8B-B14F-4D97-AF65-F5344CB8AC3E}">
        <p14:creationId xmlns:p14="http://schemas.microsoft.com/office/powerpoint/2010/main" val="22159126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19</a:t>
            </a:fld>
            <a:endParaRPr lang="en-US" altLang="en-US"/>
          </a:p>
        </p:txBody>
      </p:sp>
    </p:spTree>
    <p:extLst>
      <p:ext uri="{BB962C8B-B14F-4D97-AF65-F5344CB8AC3E}">
        <p14:creationId xmlns:p14="http://schemas.microsoft.com/office/powerpoint/2010/main" val="28903865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802.11-24/0277r0</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21</a:t>
            </a:fld>
            <a:endParaRPr lang="en-US" altLang="en-US"/>
          </a:p>
        </p:txBody>
      </p:sp>
    </p:spTree>
    <p:extLst>
      <p:ext uri="{BB962C8B-B14F-4D97-AF65-F5344CB8AC3E}">
        <p14:creationId xmlns:p14="http://schemas.microsoft.com/office/powerpoint/2010/main" val="25957619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F722053-C1A8-4599-BDA8-525F09FEB6F0}" type="slidenum">
              <a:rPr lang="en-US" altLang="en-US" sz="1200" b="0" smtClean="0"/>
              <a:pPr/>
              <a:t>22</a:t>
            </a:fld>
            <a:endParaRPr lang="en-US" altLang="en-US" sz="1200" b="0"/>
          </a:p>
        </p:txBody>
      </p:sp>
    </p:spTree>
    <p:extLst>
      <p:ext uri="{BB962C8B-B14F-4D97-AF65-F5344CB8AC3E}">
        <p14:creationId xmlns:p14="http://schemas.microsoft.com/office/powerpoint/2010/main" val="15370216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4579" name="Rectangle 2"/>
          <p:cNvSpPr>
            <a:spLocks noGrp="1" noChangeArrowheads="1"/>
          </p:cNvSpPr>
          <p:nvPr>
            <p:ph type="hdr" sz="quarter"/>
          </p:nvPr>
        </p:nvSpPr>
        <p:spPr>
          <a:xfrm>
            <a:off x="3968749" y="73024"/>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4581" name="Rectangle 6"/>
          <p:cNvSpPr>
            <a:spLocks noGrp="1" noChangeArrowheads="1"/>
          </p:cNvSpPr>
          <p:nvPr>
            <p:ph type="ftr" sz="quarter" idx="4"/>
          </p:nvPr>
        </p:nvSpPr>
        <p:spPr>
          <a:xfrm>
            <a:off x="4114800" y="8991600"/>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4582" name="Rectangle 7"/>
          <p:cNvSpPr>
            <a:spLocks noGrp="1" noChangeArrowheads="1"/>
          </p:cNvSpPr>
          <p:nvPr>
            <p:ph type="sldNum" sz="quarter" idx="5"/>
          </p:nvPr>
        </p:nvSpPr>
        <p:spPr>
          <a:xfrm>
            <a:off x="3429000" y="9020176"/>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EE2D4A70-DD09-4D31-9FFE-3F14881DB165}" type="slidenum">
              <a:rPr lang="en-US" altLang="en-US" sz="1200" b="0" smtClean="0"/>
              <a:pPr/>
              <a:t>23</a:t>
            </a:fld>
            <a:endParaRPr lang="en-US" altLang="en-US" sz="1200" b="0" dirty="0"/>
          </a:p>
        </p:txBody>
      </p:sp>
      <p:sp>
        <p:nvSpPr>
          <p:cNvPr id="24583" name="Rectangle 2"/>
          <p:cNvSpPr>
            <a:spLocks noGrp="1" noRot="1" noChangeAspect="1" noChangeArrowheads="1" noTextEdit="1"/>
          </p:cNvSpPr>
          <p:nvPr>
            <p:ph type="sldImg"/>
          </p:nvPr>
        </p:nvSpPr>
        <p:spPr>
          <a:ln/>
        </p:spPr>
      </p:sp>
      <p:sp>
        <p:nvSpPr>
          <p:cNvPr id="24584" name="Rectangle 3"/>
          <p:cNvSpPr>
            <a:spLocks noGrp="1" noChangeArrowheads="1"/>
          </p:cNvSpPr>
          <p:nvPr>
            <p:ph type="body" idx="1"/>
          </p:nvPr>
        </p:nvSpPr>
        <p:spPr>
          <a:xfrm>
            <a:off x="1238250" y="4429125"/>
            <a:ext cx="5029200" cy="4184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7462963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6627" name="Slide Image Placeholder 1"/>
          <p:cNvSpPr>
            <a:spLocks noGrp="1" noRot="1" noChangeAspect="1" noTextEdit="1"/>
          </p:cNvSpPr>
          <p:nvPr>
            <p:ph type="sldImg"/>
          </p:nvPr>
        </p:nvSpPr>
        <p:spPr>
          <a:xfrm>
            <a:off x="1068388" y="1039813"/>
            <a:ext cx="4702175" cy="2646362"/>
          </a:xfrm>
          <a:ln/>
        </p:spPr>
      </p:sp>
      <p:sp>
        <p:nvSpPr>
          <p:cNvPr id="2662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9" name="Header Placeholder 3"/>
          <p:cNvSpPr>
            <a:spLocks noGrp="1"/>
          </p:cNvSpPr>
          <p:nvPr>
            <p:ph type="hdr" sz="quarter"/>
          </p:nvPr>
        </p:nvSpPr>
        <p:spPr>
          <a:xfrm>
            <a:off x="4071143"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6631"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6632" name="Slide Number Placeholder 6"/>
          <p:cNvSpPr>
            <a:spLocks noGrp="1"/>
          </p:cNvSpPr>
          <p:nvPr>
            <p:ph type="sldNum" sz="quarter" idx="5"/>
          </p:nvPr>
        </p:nvSpPr>
        <p:spPr>
          <a:xfrm>
            <a:off x="3180556" y="90678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81D88D78-9193-4EC7-928C-99499C84AFE4}" type="slidenum">
              <a:rPr lang="en-US" altLang="en-US" sz="1200" b="0" smtClean="0"/>
              <a:pPr/>
              <a:t>24</a:t>
            </a:fld>
            <a:endParaRPr lang="en-US" altLang="en-US" sz="1200" b="0" dirty="0"/>
          </a:p>
        </p:txBody>
      </p:sp>
    </p:spTree>
    <p:extLst>
      <p:ext uri="{BB962C8B-B14F-4D97-AF65-F5344CB8AC3E}">
        <p14:creationId xmlns:p14="http://schemas.microsoft.com/office/powerpoint/2010/main" val="926975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a:t>
            </a:fld>
            <a:endParaRPr lang="en-US" altLang="en-US"/>
          </a:p>
        </p:txBody>
      </p:sp>
    </p:spTree>
    <p:extLst>
      <p:ext uri="{BB962C8B-B14F-4D97-AF65-F5344CB8AC3E}">
        <p14:creationId xmlns:p14="http://schemas.microsoft.com/office/powerpoint/2010/main" val="31398957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8675" name="Slide Image Placeholder 1"/>
          <p:cNvSpPr>
            <a:spLocks noGrp="1" noRot="1" noChangeAspect="1" noTextEdit="1"/>
          </p:cNvSpPr>
          <p:nvPr>
            <p:ph type="sldImg"/>
          </p:nvPr>
        </p:nvSpPr>
        <p:spPr>
          <a:xfrm>
            <a:off x="914400" y="8382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3997324" y="43656"/>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8679" name="Footer Placeholder 5"/>
          <p:cNvSpPr>
            <a:spLocks noGrp="1"/>
          </p:cNvSpPr>
          <p:nvPr>
            <p:ph type="ftr" sz="quarter" idx="4"/>
          </p:nvPr>
        </p:nvSpPr>
        <p:spPr>
          <a:xfrm>
            <a:off x="4389437" y="9062244"/>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180556" y="9062244"/>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25</a:t>
            </a:fld>
            <a:endParaRPr lang="en-US" altLang="en-US" sz="1200" b="0" dirty="0"/>
          </a:p>
        </p:txBody>
      </p:sp>
    </p:spTree>
    <p:extLst>
      <p:ext uri="{BB962C8B-B14F-4D97-AF65-F5344CB8AC3E}">
        <p14:creationId xmlns:p14="http://schemas.microsoft.com/office/powerpoint/2010/main" val="11262442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26</a:t>
            </a:fld>
            <a:endParaRPr lang="en-US" altLang="en-US"/>
          </a:p>
        </p:txBody>
      </p:sp>
    </p:spTree>
    <p:extLst>
      <p:ext uri="{BB962C8B-B14F-4D97-AF65-F5344CB8AC3E}">
        <p14:creationId xmlns:p14="http://schemas.microsoft.com/office/powerpoint/2010/main" val="41599200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31747" name="Slide Image Placeholder 1"/>
          <p:cNvSpPr>
            <a:spLocks noGrp="1" noRot="1" noChangeAspect="1" noTextEdit="1"/>
          </p:cNvSpPr>
          <p:nvPr>
            <p:ph type="sldImg"/>
          </p:nvPr>
        </p:nvSpPr>
        <p:spPr>
          <a:xfrm>
            <a:off x="1030288" y="762000"/>
            <a:ext cx="4702175" cy="2646363"/>
          </a:xfrm>
          <a:ln/>
        </p:spPr>
      </p:sp>
      <p:sp>
        <p:nvSpPr>
          <p:cNvPr id="3174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1749" name="Header Placeholder 3"/>
          <p:cNvSpPr>
            <a:spLocks noGrp="1"/>
          </p:cNvSpPr>
          <p:nvPr>
            <p:ph type="hdr" sz="quarter"/>
          </p:nvPr>
        </p:nvSpPr>
        <p:spPr>
          <a:xfrm>
            <a:off x="4495800" y="3571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31751" name="Footer Placeholder 5"/>
          <p:cNvSpPr>
            <a:spLocks noGrp="1"/>
          </p:cNvSpPr>
          <p:nvPr>
            <p:ph type="ftr" sz="quarter" idx="4"/>
          </p:nvPr>
        </p:nvSpPr>
        <p:spPr>
          <a:xfrm>
            <a:off x="4267200" y="9051131"/>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31752" name="Slide Number Placeholder 6"/>
          <p:cNvSpPr>
            <a:spLocks noGrp="1"/>
          </p:cNvSpPr>
          <p:nvPr>
            <p:ph type="sldNum" sz="quarter" idx="5"/>
          </p:nvPr>
        </p:nvSpPr>
        <p:spPr>
          <a:xfrm>
            <a:off x="2885281" y="9051131"/>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96A2EC4A-26C0-4D19-B3B4-38491F7E6F6E}" type="slidenum">
              <a:rPr lang="en-US" altLang="en-US" sz="1200" b="0" smtClean="0"/>
              <a:pPr/>
              <a:t>27</a:t>
            </a:fld>
            <a:endParaRPr lang="en-US" altLang="en-US" sz="1200" b="0" dirty="0"/>
          </a:p>
        </p:txBody>
      </p:sp>
    </p:spTree>
    <p:extLst>
      <p:ext uri="{BB962C8B-B14F-4D97-AF65-F5344CB8AC3E}">
        <p14:creationId xmlns:p14="http://schemas.microsoft.com/office/powerpoint/2010/main" val="17938652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802.11-24/0277r0</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28</a:t>
            </a:fld>
            <a:endParaRPr lang="en-US" altLang="en-US"/>
          </a:p>
        </p:txBody>
      </p:sp>
    </p:spTree>
    <p:extLst>
      <p:ext uri="{BB962C8B-B14F-4D97-AF65-F5344CB8AC3E}">
        <p14:creationId xmlns:p14="http://schemas.microsoft.com/office/powerpoint/2010/main" val="11331901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48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348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348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348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043BC31-E8A9-4A17-AB65-414294921501}" type="slidenum">
              <a:rPr lang="en-US" altLang="en-US" sz="1200" b="0" smtClean="0"/>
              <a:pPr/>
              <a:t>29</a:t>
            </a:fld>
            <a:endParaRPr lang="en-US" altLang="en-US" sz="1200" b="0"/>
          </a:p>
        </p:txBody>
      </p:sp>
    </p:spTree>
    <p:extLst>
      <p:ext uri="{BB962C8B-B14F-4D97-AF65-F5344CB8AC3E}">
        <p14:creationId xmlns:p14="http://schemas.microsoft.com/office/powerpoint/2010/main" val="35139571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30</a:t>
            </a:fld>
            <a:endParaRPr lang="en-US" altLang="en-US"/>
          </a:p>
        </p:txBody>
      </p:sp>
    </p:spTree>
    <p:extLst>
      <p:ext uri="{BB962C8B-B14F-4D97-AF65-F5344CB8AC3E}">
        <p14:creationId xmlns:p14="http://schemas.microsoft.com/office/powerpoint/2010/main" val="277605743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31</a:t>
            </a:fld>
            <a:endParaRPr lang="en-US" altLang="en-US"/>
          </a:p>
        </p:txBody>
      </p:sp>
    </p:spTree>
    <p:extLst>
      <p:ext uri="{BB962C8B-B14F-4D97-AF65-F5344CB8AC3E}">
        <p14:creationId xmlns:p14="http://schemas.microsoft.com/office/powerpoint/2010/main" val="13307724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1A27690-432F-4C83-8536-CEA930C02E6B}" type="slidenum">
              <a:rPr lang="en-US" altLang="en-US" sz="1200" b="0" smtClean="0"/>
              <a:pPr/>
              <a:t>32</a:t>
            </a:fld>
            <a:endParaRPr lang="en-US" altLang="en-US" sz="1200" b="0"/>
          </a:p>
        </p:txBody>
      </p:sp>
    </p:spTree>
    <p:extLst>
      <p:ext uri="{BB962C8B-B14F-4D97-AF65-F5344CB8AC3E}">
        <p14:creationId xmlns:p14="http://schemas.microsoft.com/office/powerpoint/2010/main" val="98585585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31747" name="Slide Image Placeholder 1"/>
          <p:cNvSpPr>
            <a:spLocks noGrp="1" noRot="1" noChangeAspect="1" noTextEdit="1"/>
          </p:cNvSpPr>
          <p:nvPr>
            <p:ph type="sldImg"/>
          </p:nvPr>
        </p:nvSpPr>
        <p:spPr>
          <a:xfrm>
            <a:off x="1030288" y="762000"/>
            <a:ext cx="4702175" cy="2646363"/>
          </a:xfrm>
          <a:ln/>
        </p:spPr>
      </p:sp>
      <p:sp>
        <p:nvSpPr>
          <p:cNvPr id="3174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1749" name="Header Placeholder 3"/>
          <p:cNvSpPr>
            <a:spLocks noGrp="1"/>
          </p:cNvSpPr>
          <p:nvPr>
            <p:ph type="hdr" sz="quarter"/>
          </p:nvPr>
        </p:nvSpPr>
        <p:spPr>
          <a:xfrm>
            <a:off x="4495800" y="3571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31751" name="Footer Placeholder 5"/>
          <p:cNvSpPr>
            <a:spLocks noGrp="1"/>
          </p:cNvSpPr>
          <p:nvPr>
            <p:ph type="ftr" sz="quarter" idx="4"/>
          </p:nvPr>
        </p:nvSpPr>
        <p:spPr>
          <a:xfrm>
            <a:off x="4267200" y="9051131"/>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31752" name="Slide Number Placeholder 6"/>
          <p:cNvSpPr>
            <a:spLocks noGrp="1"/>
          </p:cNvSpPr>
          <p:nvPr>
            <p:ph type="sldNum" sz="quarter" idx="5"/>
          </p:nvPr>
        </p:nvSpPr>
        <p:spPr>
          <a:xfrm>
            <a:off x="2885281" y="9051131"/>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96A2EC4A-26C0-4D19-B3B4-38491F7E6F6E}" type="slidenum">
              <a:rPr lang="en-US" altLang="en-US" sz="1200" b="0" smtClean="0"/>
              <a:pPr/>
              <a:t>33</a:t>
            </a:fld>
            <a:endParaRPr lang="en-US" altLang="en-US" sz="1200" b="0" dirty="0"/>
          </a:p>
        </p:txBody>
      </p:sp>
    </p:spTree>
    <p:extLst>
      <p:ext uri="{BB962C8B-B14F-4D97-AF65-F5344CB8AC3E}">
        <p14:creationId xmlns:p14="http://schemas.microsoft.com/office/powerpoint/2010/main" val="196842993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8675" name="Slide Image Placeholder 1"/>
          <p:cNvSpPr>
            <a:spLocks noGrp="1" noRot="1" noChangeAspect="1" noTextEdit="1"/>
          </p:cNvSpPr>
          <p:nvPr>
            <p:ph type="sldImg"/>
          </p:nvPr>
        </p:nvSpPr>
        <p:spPr>
          <a:xfrm>
            <a:off x="914400" y="8382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3997324" y="43656"/>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8679" name="Footer Placeholder 5"/>
          <p:cNvSpPr>
            <a:spLocks noGrp="1"/>
          </p:cNvSpPr>
          <p:nvPr>
            <p:ph type="ftr" sz="quarter" idx="4"/>
          </p:nvPr>
        </p:nvSpPr>
        <p:spPr>
          <a:xfrm>
            <a:off x="4389437" y="9062244"/>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180556" y="9062244"/>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34</a:t>
            </a:fld>
            <a:endParaRPr lang="en-US" altLang="en-US" sz="1200" b="0" dirty="0"/>
          </a:p>
        </p:txBody>
      </p:sp>
    </p:spTree>
    <p:extLst>
      <p:ext uri="{BB962C8B-B14F-4D97-AF65-F5344CB8AC3E}">
        <p14:creationId xmlns:p14="http://schemas.microsoft.com/office/powerpoint/2010/main" val="4202270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a:t>
            </a:fld>
            <a:endParaRPr lang="en-US" altLang="en-US"/>
          </a:p>
        </p:txBody>
      </p:sp>
    </p:spTree>
    <p:extLst>
      <p:ext uri="{BB962C8B-B14F-4D97-AF65-F5344CB8AC3E}">
        <p14:creationId xmlns:p14="http://schemas.microsoft.com/office/powerpoint/2010/main" val="41680689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43011" name="Slide Image Placeholder 1"/>
          <p:cNvSpPr>
            <a:spLocks noGrp="1" noRot="1" noChangeAspect="1" noTextEdit="1"/>
          </p:cNvSpPr>
          <p:nvPr>
            <p:ph type="sldImg"/>
          </p:nvPr>
        </p:nvSpPr>
        <p:spPr>
          <a:xfrm>
            <a:off x="1049338" y="695325"/>
            <a:ext cx="4702175" cy="2646363"/>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3013" name="Header Placeholder 3"/>
          <p:cNvSpPr>
            <a:spLocks noGrp="1"/>
          </p:cNvSpPr>
          <p:nvPr>
            <p:ph type="hdr" sz="quarter"/>
          </p:nvPr>
        </p:nvSpPr>
        <p:spPr>
          <a:xfrm>
            <a:off x="3968749" y="53975"/>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43015"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3016"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414BF364-3CA9-408D-B83D-20807EDDEFE2}" type="slidenum">
              <a:rPr lang="en-US" altLang="en-US" sz="1200" b="0" smtClean="0"/>
              <a:pPr/>
              <a:t>35</a:t>
            </a:fld>
            <a:endParaRPr lang="en-US" altLang="en-US" sz="1200" b="0" dirty="0"/>
          </a:p>
        </p:txBody>
      </p:sp>
    </p:spTree>
    <p:extLst>
      <p:ext uri="{BB962C8B-B14F-4D97-AF65-F5344CB8AC3E}">
        <p14:creationId xmlns:p14="http://schemas.microsoft.com/office/powerpoint/2010/main" val="321177294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45059" name="Slide Image Placeholder 1"/>
          <p:cNvSpPr>
            <a:spLocks noGrp="1" noRot="1" noChangeAspect="1" noTextEdit="1"/>
          </p:cNvSpPr>
          <p:nvPr>
            <p:ph type="sldImg"/>
          </p:nvPr>
        </p:nvSpPr>
        <p:spPr>
          <a:xfrm>
            <a:off x="1049338" y="1039813"/>
            <a:ext cx="4702175" cy="2646362"/>
          </a:xfrm>
          <a:ln/>
        </p:spPr>
      </p:sp>
      <p:sp>
        <p:nvSpPr>
          <p:cNvPr id="4506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5061" name="Header Placeholder 3"/>
          <p:cNvSpPr>
            <a:spLocks noGrp="1"/>
          </p:cNvSpPr>
          <p:nvPr>
            <p:ph type="hdr" sz="quarter"/>
          </p:nvPr>
        </p:nvSpPr>
        <p:spPr>
          <a:xfrm>
            <a:off x="3875087"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45063"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5064"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363F752B-CC74-4873-BFBA-FBE640B8FF2F}" type="slidenum">
              <a:rPr lang="en-US" altLang="en-US" sz="1200" b="0" smtClean="0"/>
              <a:pPr/>
              <a:t>36</a:t>
            </a:fld>
            <a:endParaRPr lang="en-US" altLang="en-US" sz="1200" b="0" dirty="0"/>
          </a:p>
        </p:txBody>
      </p:sp>
    </p:spTree>
    <p:extLst>
      <p:ext uri="{BB962C8B-B14F-4D97-AF65-F5344CB8AC3E}">
        <p14:creationId xmlns:p14="http://schemas.microsoft.com/office/powerpoint/2010/main" val="427513064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8675" name="Slide Image Placeholder 1"/>
          <p:cNvSpPr>
            <a:spLocks noGrp="1" noRot="1" noChangeAspect="1" noTextEdit="1"/>
          </p:cNvSpPr>
          <p:nvPr>
            <p:ph type="sldImg"/>
          </p:nvPr>
        </p:nvSpPr>
        <p:spPr>
          <a:xfrm>
            <a:off x="1020763" y="6985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4481513" y="88900"/>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8679" name="Footer Placeholder 5"/>
          <p:cNvSpPr>
            <a:spLocks noGrp="1"/>
          </p:cNvSpPr>
          <p:nvPr>
            <p:ph type="ftr" sz="quarter" idx="4"/>
          </p:nvPr>
        </p:nvSpPr>
        <p:spPr>
          <a:xfrm>
            <a:off x="4267200" y="90170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276600" y="90170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37</a:t>
            </a:fld>
            <a:endParaRPr lang="en-US" altLang="en-US" sz="1200" b="0" dirty="0"/>
          </a:p>
        </p:txBody>
      </p:sp>
    </p:spTree>
    <p:extLst>
      <p:ext uri="{BB962C8B-B14F-4D97-AF65-F5344CB8AC3E}">
        <p14:creationId xmlns:p14="http://schemas.microsoft.com/office/powerpoint/2010/main" val="2406794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1268" name="Rectangle 6"/>
          <p:cNvSpPr>
            <a:spLocks noGrp="1" noChangeArrowheads="1"/>
          </p:cNvSpPr>
          <p:nvPr>
            <p:ph type="ftr" sz="quarter" idx="4"/>
          </p:nvPr>
        </p:nvSpPr>
        <p:spPr>
          <a:xfrm>
            <a:off x="4759470" y="9057273"/>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4</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1100185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3316" name="Rectangle 6"/>
          <p:cNvSpPr>
            <a:spLocks noGrp="1" noChangeArrowheads="1"/>
          </p:cNvSpPr>
          <p:nvPr>
            <p:ph type="ftr" sz="quarter" idx="4"/>
          </p:nvPr>
        </p:nvSpPr>
        <p:spPr>
          <a:xfrm>
            <a:off x="4422920" y="900776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5</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67029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5364" name="Rectangle 6"/>
          <p:cNvSpPr>
            <a:spLocks noGrp="1" noChangeArrowheads="1"/>
          </p:cNvSpPr>
          <p:nvPr>
            <p:ph type="ftr" sz="quarter" idx="4"/>
          </p:nvPr>
        </p:nvSpPr>
        <p:spPr>
          <a:xfrm>
            <a:off x="4422920" y="90667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6</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89437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802.11-24/0277r0</a:t>
            </a:r>
          </a:p>
        </p:txBody>
      </p:sp>
      <p:sp>
        <p:nvSpPr>
          <p:cNvPr id="5" name="Date Placeholder 4"/>
          <p:cNvSpPr>
            <a:spLocks noGrp="1"/>
          </p:cNvSpPr>
          <p:nvPr>
            <p:ph type="dt" idx="11"/>
          </p:nvPr>
        </p:nvSpPr>
        <p:spPr/>
        <p:txBody>
          <a:bodyPr/>
          <a:lstStyle/>
          <a:p>
            <a:r>
              <a:rPr lang="en-US"/>
              <a:t>March 2024</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9</a:t>
            </a:fld>
            <a:endParaRPr lang="en-US" altLang="en-US" sz="1200" b="0"/>
          </a:p>
        </p:txBody>
      </p:sp>
    </p:spTree>
    <p:extLst>
      <p:ext uri="{BB962C8B-B14F-4D97-AF65-F5344CB8AC3E}">
        <p14:creationId xmlns:p14="http://schemas.microsoft.com/office/powerpoint/2010/main" val="12857065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11</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79085C0-3381-47EE-9F50-DF48E4D023A3}" type="slidenum">
              <a:rPr lang="en-US" altLang="en-US"/>
              <a:pPr>
                <a:defRPr/>
              </a:pPr>
              <a:t>‹#›</a:t>
            </a:fld>
            <a:endParaRPr lang="en-US" altLang="en-US"/>
          </a:p>
        </p:txBody>
      </p:sp>
    </p:spTree>
    <p:extLst>
      <p:ext uri="{BB962C8B-B14F-4D97-AF65-F5344CB8AC3E}">
        <p14:creationId xmlns:p14="http://schemas.microsoft.com/office/powerpoint/2010/main" val="1451293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CB2CE8D-115D-4F2F-B206-231B14B530EB}" type="slidenum">
              <a:rPr lang="en-US" altLang="en-US"/>
              <a:pPr>
                <a:defRPr/>
              </a:pPr>
              <a:t>‹#›</a:t>
            </a:fld>
            <a:endParaRPr lang="en-US" altLang="en-US"/>
          </a:p>
        </p:txBody>
      </p:sp>
    </p:spTree>
    <p:extLst>
      <p:ext uri="{BB962C8B-B14F-4D97-AF65-F5344CB8AC3E}">
        <p14:creationId xmlns:p14="http://schemas.microsoft.com/office/powerpoint/2010/main" val="2200373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E0C9EBD9-E76E-4B5D-971B-99429F15E579}" type="slidenum">
              <a:rPr lang="en-US" altLang="en-US"/>
              <a:pPr>
                <a:defRPr/>
              </a:pPr>
              <a:t>‹#›</a:t>
            </a:fld>
            <a:endParaRPr lang="en-US" altLang="en-US"/>
          </a:p>
        </p:txBody>
      </p:sp>
    </p:spTree>
    <p:extLst>
      <p:ext uri="{BB962C8B-B14F-4D97-AF65-F5344CB8AC3E}">
        <p14:creationId xmlns:p14="http://schemas.microsoft.com/office/powerpoint/2010/main" val="1229344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E452F00-EBCF-49EE-8542-CFF8BDCC98F7}" type="slidenum">
              <a:rPr lang="en-US" altLang="en-US"/>
              <a:pPr>
                <a:defRPr/>
              </a:pPr>
              <a:t>‹#›</a:t>
            </a:fld>
            <a:endParaRPr lang="en-US" altLang="en-US"/>
          </a:p>
        </p:txBody>
      </p:sp>
    </p:spTree>
    <p:extLst>
      <p:ext uri="{BB962C8B-B14F-4D97-AF65-F5344CB8AC3E}">
        <p14:creationId xmlns:p14="http://schemas.microsoft.com/office/powerpoint/2010/main" val="3729054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F4CCFB4-BC65-47A7-914B-C33319914B17}" type="slidenum">
              <a:rPr lang="en-US" altLang="en-US"/>
              <a:pPr>
                <a:defRPr/>
              </a:pPr>
              <a:t>‹#›</a:t>
            </a:fld>
            <a:endParaRPr lang="en-US" altLang="en-US"/>
          </a:p>
        </p:txBody>
      </p:sp>
    </p:spTree>
    <p:extLst>
      <p:ext uri="{BB962C8B-B14F-4D97-AF65-F5344CB8AC3E}">
        <p14:creationId xmlns:p14="http://schemas.microsoft.com/office/powerpoint/2010/main" val="762956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July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AC724EA5-9331-4011-A2DD-DD49816F7ECC}" type="slidenum">
              <a:rPr lang="en-US" altLang="en-US"/>
              <a:pPr>
                <a:defRPr/>
              </a:pPr>
              <a:t>‹#›</a:t>
            </a:fld>
            <a:endParaRPr lang="en-US" altLang="en-US"/>
          </a:p>
        </p:txBody>
      </p:sp>
    </p:spTree>
    <p:extLst>
      <p:ext uri="{BB962C8B-B14F-4D97-AF65-F5344CB8AC3E}">
        <p14:creationId xmlns:p14="http://schemas.microsoft.com/office/powerpoint/2010/main" val="2213710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July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CEA6D9B1-BFFB-4C6F-B12B-6589C4DB61A7}" type="slidenum">
              <a:rPr lang="en-US" altLang="en-US"/>
              <a:pPr>
                <a:defRPr/>
              </a:pPr>
              <a:t>‹#›</a:t>
            </a:fld>
            <a:endParaRPr lang="en-US" altLang="en-US"/>
          </a:p>
        </p:txBody>
      </p:sp>
    </p:spTree>
    <p:extLst>
      <p:ext uri="{BB962C8B-B14F-4D97-AF65-F5344CB8AC3E}">
        <p14:creationId xmlns:p14="http://schemas.microsoft.com/office/powerpoint/2010/main" val="2088764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July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C9A0D8ED-1B4F-4E96-91C8-02912D24A1C7}" type="slidenum">
              <a:rPr lang="en-US" altLang="en-US"/>
              <a:pPr>
                <a:defRPr/>
              </a:pPr>
              <a:t>‹#›</a:t>
            </a:fld>
            <a:endParaRPr lang="en-US" altLang="en-US"/>
          </a:p>
        </p:txBody>
      </p:sp>
    </p:spTree>
    <p:extLst>
      <p:ext uri="{BB962C8B-B14F-4D97-AF65-F5344CB8AC3E}">
        <p14:creationId xmlns:p14="http://schemas.microsoft.com/office/powerpoint/2010/main" val="2956606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July 2024</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E13C6B4C-0E86-4691-A72D-38AF6E635232}" type="slidenum">
              <a:rPr lang="en-US" altLang="en-US"/>
              <a:pPr>
                <a:defRPr/>
              </a:pPr>
              <a:t>‹#›</a:t>
            </a:fld>
            <a:endParaRPr lang="en-US" altLang="en-US"/>
          </a:p>
        </p:txBody>
      </p:sp>
    </p:spTree>
    <p:extLst>
      <p:ext uri="{BB962C8B-B14F-4D97-AF65-F5344CB8AC3E}">
        <p14:creationId xmlns:p14="http://schemas.microsoft.com/office/powerpoint/2010/main" val="40145579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July 2024</a:t>
            </a:r>
          </a:p>
        </p:txBody>
      </p:sp>
      <p:sp>
        <p:nvSpPr>
          <p:cNvPr id="8" name="Footer Placeholder 4"/>
          <p:cNvSpPr>
            <a:spLocks noGrp="1"/>
          </p:cNvSpPr>
          <p:nvPr>
            <p:ph type="ftr" sz="quarter" idx="11"/>
          </p:nvPr>
        </p:nvSpPr>
        <p:spPr/>
        <p:txBody>
          <a:bodyPr/>
          <a:lstStyle>
            <a:lvl1pPr>
              <a:defRPr/>
            </a:lvl1pPr>
          </a:lstStyle>
          <a:p>
            <a:pPr>
              <a:defRPr/>
            </a:pPr>
            <a:r>
              <a:rPr lang="en-US"/>
              <a:t>Robert Stacey, Intel</a:t>
            </a:r>
          </a:p>
        </p:txBody>
      </p:sp>
      <p:sp>
        <p:nvSpPr>
          <p:cNvPr id="9" name="Slide Number Placeholder 5"/>
          <p:cNvSpPr>
            <a:spLocks noGrp="1"/>
          </p:cNvSpPr>
          <p:nvPr>
            <p:ph type="sldNum" sz="quarter" idx="12"/>
          </p:nvPr>
        </p:nvSpPr>
        <p:spPr/>
        <p:txBody>
          <a:bodyPr/>
          <a:lstStyle>
            <a:lvl1pPr>
              <a:defRPr/>
            </a:lvl1pPr>
          </a:lstStyle>
          <a:p>
            <a:pPr>
              <a:defRPr/>
            </a:pPr>
            <a:fld id="{5BB0A934-5EAC-4A76-B595-37B871897AB7}" type="slidenum">
              <a:rPr lang="en-US" altLang="en-US"/>
              <a:pPr>
                <a:defRPr/>
              </a:pPr>
              <a:t>‹#›</a:t>
            </a:fld>
            <a:endParaRPr lang="en-US" altLang="en-US"/>
          </a:p>
        </p:txBody>
      </p:sp>
    </p:spTree>
    <p:extLst>
      <p:ext uri="{BB962C8B-B14F-4D97-AF65-F5344CB8AC3E}">
        <p14:creationId xmlns:p14="http://schemas.microsoft.com/office/powerpoint/2010/main" val="5343468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July 2024</a:t>
            </a:r>
          </a:p>
        </p:txBody>
      </p:sp>
      <p:sp>
        <p:nvSpPr>
          <p:cNvPr id="4" name="Footer Placeholder 4"/>
          <p:cNvSpPr>
            <a:spLocks noGrp="1"/>
          </p:cNvSpPr>
          <p:nvPr>
            <p:ph type="ftr" sz="quarter" idx="11"/>
          </p:nvPr>
        </p:nvSpPr>
        <p:spPr/>
        <p:txBody>
          <a:bodyPr/>
          <a:lstStyle>
            <a:lvl1pPr>
              <a:defRPr/>
            </a:lvl1pPr>
          </a:lstStyle>
          <a:p>
            <a:pPr>
              <a:defRPr/>
            </a:pPr>
            <a:r>
              <a:rPr lang="en-US"/>
              <a:t>Robert Stacey, Intel</a:t>
            </a:r>
          </a:p>
        </p:txBody>
      </p:sp>
      <p:sp>
        <p:nvSpPr>
          <p:cNvPr id="5" name="Slide Number Placeholder 5"/>
          <p:cNvSpPr>
            <a:spLocks noGrp="1"/>
          </p:cNvSpPr>
          <p:nvPr>
            <p:ph type="sldNum" sz="quarter" idx="12"/>
          </p:nvPr>
        </p:nvSpPr>
        <p:spPr/>
        <p:txBody>
          <a:bodyPr/>
          <a:lstStyle>
            <a:lvl1pPr>
              <a:defRPr/>
            </a:lvl1pPr>
          </a:lstStyle>
          <a:p>
            <a:pPr>
              <a:defRPr/>
            </a:pPr>
            <a:fld id="{234E2FE0-CFEF-4B8B-AE17-B496D949FD2B}" type="slidenum">
              <a:rPr lang="en-US" altLang="en-US"/>
              <a:pPr>
                <a:defRPr/>
              </a:pPr>
              <a:t>‹#›</a:t>
            </a:fld>
            <a:endParaRPr lang="en-US" altLang="en-US"/>
          </a:p>
        </p:txBody>
      </p:sp>
    </p:spTree>
    <p:extLst>
      <p:ext uri="{BB962C8B-B14F-4D97-AF65-F5344CB8AC3E}">
        <p14:creationId xmlns:p14="http://schemas.microsoft.com/office/powerpoint/2010/main" val="2982636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913"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9"/>
          <p:cNvSpPr>
            <a:spLocks noGrp="1"/>
          </p:cNvSpPr>
          <p:nvPr>
            <p:ph type="title"/>
          </p:nvPr>
        </p:nvSpPr>
        <p:spPr/>
        <p:txBody>
          <a:bodyPr/>
          <a:lstStyle/>
          <a:p>
            <a:r>
              <a:rPr lang="en-US"/>
              <a:t>Click to edit Master title style</a:t>
            </a:r>
            <a:endParaRPr lang="en-GB"/>
          </a:p>
        </p:txBody>
      </p:sp>
      <p:sp>
        <p:nvSpPr>
          <p:cNvPr id="5" name="Rectangle 4"/>
          <p:cNvSpPr>
            <a:spLocks noGrp="1" noChangeArrowheads="1"/>
          </p:cNvSpPr>
          <p:nvPr>
            <p:ph type="dt" sz="half" idx="10"/>
          </p:nvPr>
        </p:nvSpPr>
        <p:spPr>
          <a:xfrm>
            <a:off x="928688" y="332601"/>
            <a:ext cx="1340110" cy="276999"/>
          </a:xfrm>
        </p:spPr>
        <p:txBody>
          <a:bodyPr/>
          <a:lstStyle>
            <a:lvl1pPr>
              <a:defRPr/>
            </a:lvl1pPr>
          </a:lstStyle>
          <a:p>
            <a:pPr>
              <a:defRPr/>
            </a:pPr>
            <a:r>
              <a:rPr lang="en-US"/>
              <a:t>July 2024</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p:txBody>
          <a:bodyPr/>
          <a:lstStyle>
            <a:lvl1pPr>
              <a:defRPr/>
            </a:lvl1pPr>
          </a:lstStyle>
          <a:p>
            <a:pPr>
              <a:defRPr/>
            </a:pPr>
            <a:r>
              <a:rPr lang="en-US" altLang="en-US"/>
              <a:t>Slide </a:t>
            </a:r>
            <a:fld id="{9F1BB7FC-E6BE-4B32-9E02-3FB83AD7B7EB}" type="slidenum">
              <a:rPr lang="en-US" altLang="en-US"/>
              <a:pPr>
                <a:defRPr/>
              </a:pPr>
              <a:t>‹#›</a:t>
            </a:fld>
            <a:endParaRPr lang="en-US" altLang="en-US"/>
          </a:p>
        </p:txBody>
      </p:sp>
    </p:spTree>
    <p:extLst>
      <p:ext uri="{BB962C8B-B14F-4D97-AF65-F5344CB8AC3E}">
        <p14:creationId xmlns:p14="http://schemas.microsoft.com/office/powerpoint/2010/main" val="41566231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July 2024</a:t>
            </a:r>
          </a:p>
        </p:txBody>
      </p:sp>
      <p:sp>
        <p:nvSpPr>
          <p:cNvPr id="3" name="Footer Placeholder 4"/>
          <p:cNvSpPr>
            <a:spLocks noGrp="1"/>
          </p:cNvSpPr>
          <p:nvPr>
            <p:ph type="ftr" sz="quarter" idx="11"/>
          </p:nvPr>
        </p:nvSpPr>
        <p:spPr/>
        <p:txBody>
          <a:bodyPr/>
          <a:lstStyle>
            <a:lvl1pPr>
              <a:defRPr/>
            </a:lvl1pPr>
          </a:lstStyle>
          <a:p>
            <a:pPr>
              <a:defRPr/>
            </a:pPr>
            <a:r>
              <a:rPr lang="en-US"/>
              <a:t>Robert Stacey, Intel</a:t>
            </a:r>
          </a:p>
        </p:txBody>
      </p:sp>
      <p:sp>
        <p:nvSpPr>
          <p:cNvPr id="4" name="Slide Number Placeholder 5"/>
          <p:cNvSpPr>
            <a:spLocks noGrp="1"/>
          </p:cNvSpPr>
          <p:nvPr>
            <p:ph type="sldNum" sz="quarter" idx="12"/>
          </p:nvPr>
        </p:nvSpPr>
        <p:spPr/>
        <p:txBody>
          <a:bodyPr/>
          <a:lstStyle>
            <a:lvl1pPr>
              <a:defRPr/>
            </a:lvl1pPr>
          </a:lstStyle>
          <a:p>
            <a:pPr>
              <a:defRPr/>
            </a:pPr>
            <a:fld id="{5F0B3E9C-1E6F-4B2E-A4AB-0EDE8C4E41AA}" type="slidenum">
              <a:rPr lang="en-US" altLang="en-US"/>
              <a:pPr>
                <a:defRPr/>
              </a:pPr>
              <a:t>‹#›</a:t>
            </a:fld>
            <a:endParaRPr lang="en-US" altLang="en-US"/>
          </a:p>
        </p:txBody>
      </p:sp>
    </p:spTree>
    <p:extLst>
      <p:ext uri="{BB962C8B-B14F-4D97-AF65-F5344CB8AC3E}">
        <p14:creationId xmlns:p14="http://schemas.microsoft.com/office/powerpoint/2010/main" val="37447034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July 2024</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3EEF58FC-A2BE-41A2-9F5D-6EC747F09625}" type="slidenum">
              <a:rPr lang="en-US" altLang="en-US"/>
              <a:pPr>
                <a:defRPr/>
              </a:pPr>
              <a:t>‹#›</a:t>
            </a:fld>
            <a:endParaRPr lang="en-US" altLang="en-US"/>
          </a:p>
        </p:txBody>
      </p:sp>
    </p:spTree>
    <p:extLst>
      <p:ext uri="{BB962C8B-B14F-4D97-AF65-F5344CB8AC3E}">
        <p14:creationId xmlns:p14="http://schemas.microsoft.com/office/powerpoint/2010/main" val="22130748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July 2024</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47868516-E3AE-4FDC-8239-E4FEAD1E9285}" type="slidenum">
              <a:rPr lang="en-US" altLang="en-US"/>
              <a:pPr>
                <a:defRPr/>
              </a:pPr>
              <a:t>‹#›</a:t>
            </a:fld>
            <a:endParaRPr lang="en-US" altLang="en-US"/>
          </a:p>
        </p:txBody>
      </p:sp>
    </p:spTree>
    <p:extLst>
      <p:ext uri="{BB962C8B-B14F-4D97-AF65-F5344CB8AC3E}">
        <p14:creationId xmlns:p14="http://schemas.microsoft.com/office/powerpoint/2010/main" val="29114847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July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293D0141-215E-4C0D-B007-BA5A2E532855}" type="slidenum">
              <a:rPr lang="en-US" altLang="en-US"/>
              <a:pPr>
                <a:defRPr/>
              </a:pPr>
              <a:t>‹#›</a:t>
            </a:fld>
            <a:endParaRPr lang="en-US" altLang="en-US"/>
          </a:p>
        </p:txBody>
      </p:sp>
    </p:spTree>
    <p:extLst>
      <p:ext uri="{BB962C8B-B14F-4D97-AF65-F5344CB8AC3E}">
        <p14:creationId xmlns:p14="http://schemas.microsoft.com/office/powerpoint/2010/main" val="22177834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July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CBB73F91-DF1D-47FC-8010-79129E5E93E2}" type="slidenum">
              <a:rPr lang="en-US" altLang="en-US"/>
              <a:pPr>
                <a:defRPr/>
              </a:pPr>
              <a:t>‹#›</a:t>
            </a:fld>
            <a:endParaRPr lang="en-US" altLang="en-US"/>
          </a:p>
        </p:txBody>
      </p:sp>
    </p:spTree>
    <p:extLst>
      <p:ext uri="{BB962C8B-B14F-4D97-AF65-F5344CB8AC3E}">
        <p14:creationId xmlns:p14="http://schemas.microsoft.com/office/powerpoint/2010/main" val="135687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B30CF-F2D6-4DCF-BCED-DDF2CDD89A08}" type="slidenum">
              <a:rPr lang="en-US" altLang="en-US"/>
              <a:pPr>
                <a:defRPr/>
              </a:pPr>
              <a:t>‹#›</a:t>
            </a:fld>
            <a:endParaRPr lang="en-US" altLang="en-US"/>
          </a:p>
        </p:txBody>
      </p:sp>
    </p:spTree>
    <p:extLst>
      <p:ext uri="{BB962C8B-B14F-4D97-AF65-F5344CB8AC3E}">
        <p14:creationId xmlns:p14="http://schemas.microsoft.com/office/powerpoint/2010/main" val="2779063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54F178E-4310-4203-9E86-A96D9C0B4099}" type="slidenum">
              <a:rPr lang="en-US" altLang="en-US"/>
              <a:pPr>
                <a:defRPr/>
              </a:pPr>
              <a:t>‹#›</a:t>
            </a:fld>
            <a:endParaRPr lang="en-US" altLang="en-US"/>
          </a:p>
        </p:txBody>
      </p:sp>
    </p:spTree>
    <p:extLst>
      <p:ext uri="{BB962C8B-B14F-4D97-AF65-F5344CB8AC3E}">
        <p14:creationId xmlns:p14="http://schemas.microsoft.com/office/powerpoint/2010/main" val="65806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92D9858C-CB20-4C45-A07A-9CB8B962AA8F}" type="slidenum">
              <a:rPr lang="en-US" altLang="en-US"/>
              <a:pPr>
                <a:defRPr/>
              </a:pPr>
              <a:t>‹#›</a:t>
            </a:fld>
            <a:endParaRPr lang="en-US" altLang="en-US"/>
          </a:p>
        </p:txBody>
      </p:sp>
    </p:spTree>
    <p:extLst>
      <p:ext uri="{BB962C8B-B14F-4D97-AF65-F5344CB8AC3E}">
        <p14:creationId xmlns:p14="http://schemas.microsoft.com/office/powerpoint/2010/main" val="146001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2699701F-5DA5-4E9E-BD4E-4A3D2F04CB4F}" type="slidenum">
              <a:rPr lang="en-US" altLang="en-US"/>
              <a:pPr>
                <a:defRPr/>
              </a:pPr>
              <a:t>‹#›</a:t>
            </a:fld>
            <a:endParaRPr lang="en-US" altLang="en-US"/>
          </a:p>
        </p:txBody>
      </p:sp>
    </p:spTree>
    <p:extLst>
      <p:ext uri="{BB962C8B-B14F-4D97-AF65-F5344CB8AC3E}">
        <p14:creationId xmlns:p14="http://schemas.microsoft.com/office/powerpoint/2010/main" val="247070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560A47D0-DF26-4855-9A6A-4E10AD0BCC9D}" type="slidenum">
              <a:rPr lang="en-US" altLang="en-US"/>
              <a:pPr>
                <a:defRPr/>
              </a:pPr>
              <a:t>‹#›</a:t>
            </a:fld>
            <a:endParaRPr lang="en-US" altLang="en-US"/>
          </a:p>
        </p:txBody>
      </p:sp>
    </p:spTree>
    <p:extLst>
      <p:ext uri="{BB962C8B-B14F-4D97-AF65-F5344CB8AC3E}">
        <p14:creationId xmlns:p14="http://schemas.microsoft.com/office/powerpoint/2010/main" val="3509830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93FA6F65-AA9D-4312-ABC0-D5E96B7825C6}" type="slidenum">
              <a:rPr lang="en-US" altLang="en-US"/>
              <a:pPr>
                <a:defRPr/>
              </a:pPr>
              <a:t>‹#›</a:t>
            </a:fld>
            <a:endParaRPr lang="en-US" altLang="en-US"/>
          </a:p>
        </p:txBody>
      </p:sp>
    </p:spTree>
    <p:extLst>
      <p:ext uri="{BB962C8B-B14F-4D97-AF65-F5344CB8AC3E}">
        <p14:creationId xmlns:p14="http://schemas.microsoft.com/office/powerpoint/2010/main" val="817433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A5F514D-F93A-422D-9B44-58C80C24DE18}" type="slidenum">
              <a:rPr lang="en-US" altLang="en-US"/>
              <a:pPr>
                <a:defRPr/>
              </a:pPr>
              <a:t>‹#›</a:t>
            </a:fld>
            <a:endParaRPr lang="en-US" altLang="en-US"/>
          </a:p>
        </p:txBody>
      </p:sp>
    </p:spTree>
    <p:extLst>
      <p:ext uri="{BB962C8B-B14F-4D97-AF65-F5344CB8AC3E}">
        <p14:creationId xmlns:p14="http://schemas.microsoft.com/office/powerpoint/2010/main" val="1095531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28688"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pPr>
              <a:defRPr/>
            </a:pPr>
            <a:r>
              <a:rPr lang="en-US"/>
              <a:t>July 2024</a:t>
            </a:r>
            <a:endParaRPr lang="en-US" dirty="0"/>
          </a:p>
        </p:txBody>
      </p:sp>
      <p:sp>
        <p:nvSpPr>
          <p:cNvPr id="1029" name="Rectangle 5"/>
          <p:cNvSpPr>
            <a:spLocks noGrp="1" noChangeArrowheads="1"/>
          </p:cNvSpPr>
          <p:nvPr>
            <p:ph type="ftr" sz="quarter" idx="3"/>
          </p:nvPr>
        </p:nvSpPr>
        <p:spPr bwMode="auto">
          <a:xfrm>
            <a:off x="9224963" y="6475413"/>
            <a:ext cx="21669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Robert Stacey, Intel</a:t>
            </a:r>
          </a:p>
        </p:txBody>
      </p:sp>
      <p:sp>
        <p:nvSpPr>
          <p:cNvPr id="1030" name="Rectangle 6"/>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ltLang="en-US"/>
              <a:t>Slide </a:t>
            </a:r>
            <a:fld id="{4C1057FC-BFCB-4B3B-B599-E51ADEC40872}" type="slidenum">
              <a:rPr lang="en-US" altLang="en-US"/>
              <a:pPr>
                <a:defRPr/>
              </a:pPr>
              <a:t>‹#›</a:t>
            </a:fld>
            <a:endParaRPr lang="en-US" altLang="en-US"/>
          </a:p>
        </p:txBody>
      </p:sp>
      <p:sp>
        <p:nvSpPr>
          <p:cNvPr id="1031" name="Rectangle 7"/>
          <p:cNvSpPr>
            <a:spLocks noChangeArrowheads="1"/>
          </p:cNvSpPr>
          <p:nvPr/>
        </p:nvSpPr>
        <p:spPr bwMode="auto">
          <a:xfrm>
            <a:off x="7861707"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802.11-24/1000r0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9144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92689" r:id="rId1"/>
    <p:sldLayoutId id="2147492712" r:id="rId2"/>
    <p:sldLayoutId id="2147492690" r:id="rId3"/>
    <p:sldLayoutId id="2147492691" r:id="rId4"/>
    <p:sldLayoutId id="2147492692" r:id="rId5"/>
    <p:sldLayoutId id="2147492693" r:id="rId6"/>
    <p:sldLayoutId id="2147492694" r:id="rId7"/>
    <p:sldLayoutId id="2147492695" r:id="rId8"/>
    <p:sldLayoutId id="2147492696" r:id="rId9"/>
    <p:sldLayoutId id="2147492697" r:id="rId10"/>
    <p:sldLayoutId id="2147492698" r:id="rId11"/>
    <p:sldLayoutId id="2147492699" r:id="rId12"/>
    <p:sldLayoutId id="214749270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t>July 2024</a:t>
            </a:r>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Robert Stacey, Intel</a:t>
            </a:r>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1BAF2FFA-A583-4E8E-8EA0-A989558849B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92701" r:id="rId1"/>
    <p:sldLayoutId id="2147492702" r:id="rId2"/>
    <p:sldLayoutId id="2147492703" r:id="rId3"/>
    <p:sldLayoutId id="2147492704" r:id="rId4"/>
    <p:sldLayoutId id="2147492705" r:id="rId5"/>
    <p:sldLayoutId id="2147492706" r:id="rId6"/>
    <p:sldLayoutId id="2147492707" r:id="rId7"/>
    <p:sldLayoutId id="2147492708" r:id="rId8"/>
    <p:sldLayoutId id="2147492709" r:id="rId9"/>
    <p:sldLayoutId id="2147492710" r:id="rId10"/>
    <p:sldLayoutId id="214749271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mailto:tomh@tomh.org" TargetMode="External"/><Relationship Id="rId5" Type="http://schemas.openxmlformats.org/officeDocument/2006/relationships/hyperlink" Target="mailto:haoyin@uw.edu" TargetMode="External"/><Relationship Id="rId4" Type="http://schemas.openxmlformats.org/officeDocument/2006/relationships/hyperlink" Target="mailto:sroy@uw.edu"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24/11-24-0998"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standards.ieee.org/about/sasb/patcom/patents.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mentor.ieee.org/802.11/dcn/15/11-15-1489-21-0000-register-of-loa-requests.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www.techstreet.com/ieee/standards/ieee-p802-11az?gateway_code=ieee&amp;vendor_id=7226&amp;product_id=2038172" TargetMode="External"/><Relationship Id="rId13" Type="http://schemas.openxmlformats.org/officeDocument/2006/relationships/hyperlink" Target="https://www.techstreet.com/ieee/standards/ieee-p802-11be?gateway_code=ieee&amp;product_id=2524517" TargetMode="External"/><Relationship Id="rId3" Type="http://schemas.openxmlformats.org/officeDocument/2006/relationships/hyperlink" Target="http://www.techstreet.com/ieeegate.html" TargetMode="External"/><Relationship Id="rId7" Type="http://schemas.openxmlformats.org/officeDocument/2006/relationships/hyperlink" Target="https://www.techstreet.com/ieee/standards/ieee-802-11ay-2021?gateway_code=ieee&amp;vendor_id=6142&amp;product_id=2023419" TargetMode="External"/><Relationship Id="rId12" Type="http://schemas.openxmlformats.org/officeDocument/2006/relationships/hyperlink" Target="https://www.techstreet.com/ieee/standards/ieee-p802-11bd?product_id=2251332" TargetMode="External"/><Relationship Id="rId2" Type="http://schemas.openxmlformats.org/officeDocument/2006/relationships/notesSlide" Target="../notesSlides/notesSlide18.xml"/><Relationship Id="rId16" Type="http://schemas.openxmlformats.org/officeDocument/2006/relationships/hyperlink" Target="https://www.techstreet.com/ieee/standards/ieee-p802-11?product_id=2566260" TargetMode="External"/><Relationship Id="rId1" Type="http://schemas.openxmlformats.org/officeDocument/2006/relationships/slideLayout" Target="../slideLayouts/slideLayout12.xml"/><Relationship Id="rId6" Type="http://schemas.openxmlformats.org/officeDocument/2006/relationships/hyperlink" Target="https://www.techstreet.com/ieee/standards/ieee-802-11ax-2021?gateway_code=ieee&amp;vendor_id=7180&amp;product_id=2019792" TargetMode="External"/><Relationship Id="rId11" Type="http://schemas.openxmlformats.org/officeDocument/2006/relationships/hyperlink" Target="https://www.techstreet.com/ieee/standards/ieee-p802-11bc?product_id=2241694" TargetMode="External"/><Relationship Id="rId5" Type="http://schemas.openxmlformats.org/officeDocument/2006/relationships/hyperlink" Target="https://www.techstreet.com/standards/ieee-p802-11?product_id=2009234" TargetMode="External"/><Relationship Id="rId15" Type="http://schemas.openxmlformats.org/officeDocument/2006/relationships/hyperlink" Target="https://www.techstreet.com/ieee/standards/ieee-p802-11bh?product_id=2569955" TargetMode="External"/><Relationship Id="rId10" Type="http://schemas.openxmlformats.org/officeDocument/2006/relationships/hyperlink" Target="https://www.techstreet.com/ieee/standards/ieee-p802-11bb?product_id=2502776" TargetMode="External"/><Relationship Id="rId4" Type="http://schemas.openxmlformats.org/officeDocument/2006/relationships/hyperlink" Target="https://ieeexplore.ieee.org/browse/standards/get-program/page/series?id=68" TargetMode="External"/><Relationship Id="rId9" Type="http://schemas.openxmlformats.org/officeDocument/2006/relationships/hyperlink" Target="http://www.techstreet.com/ieee/products/vendor_id/6896" TargetMode="External"/><Relationship Id="rId14" Type="http://schemas.openxmlformats.org/officeDocument/2006/relationships/hyperlink" Target="https://www.techstreet.com/ieee/standards/ieee-p802-11bf?gateway_code=ieee&amp;vendor_id=10365&amp;product_id=2564796"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twitter.com/ieee802"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mailto:tbaykas@ieee.org" TargetMode="External"/><Relationship Id="rId5" Type="http://schemas.openxmlformats.org/officeDocument/2006/relationships/hyperlink" Target="https://standards.ieee.org/featured/802/index.html" TargetMode="External"/><Relationship Id="rId4" Type="http://schemas.openxmlformats.org/officeDocument/2006/relationships/hyperlink" Target="https://www.linkedin.com/company/ieee802"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engage.ieee.org/celebrate-i50.html" TargetMode="External"/><Relationship Id="rId2" Type="http://schemas.openxmlformats.org/officeDocument/2006/relationships/notesSlide" Target="../notesSlides/notesSlide22.xml"/><Relationship Id="rId1" Type="http://schemas.openxmlformats.org/officeDocument/2006/relationships/slideLayout" Target="../slideLayouts/slideLayout17.xml"/><Relationship Id="rId5" Type="http://schemas.openxmlformats.org/officeDocument/2006/relationships/image" Target="../media/image5.png"/><Relationship Id="rId4" Type="http://schemas.openxmlformats.org/officeDocument/2006/relationships/hyperlink" Target="https://engage.ieee.org/Milestone-TCP-802-Google-Sign-Up.html"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13/11-13-0230-05-0000-comment-resolution-tutorial.ppt" TargetMode="External"/><Relationship Id="rId7"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s://mentor.ieee.org/802.11/dcn/18/11-18-1410-00-00ax-lb233-cr-spatial-reuse.docx" TargetMode="External"/><Relationship Id="rId5" Type="http://schemas.openxmlformats.org/officeDocument/2006/relationships/hyperlink" Target="https://mentor.ieee.org/802.11/dcn/18/11-18-0669-04-000m-revmd-mac-comments-assigned-to-hamilton.docx" TargetMode="External"/><Relationship Id="rId4" Type="http://schemas.openxmlformats.org/officeDocument/2006/relationships/hyperlink" Target="https://mentor.ieee.org/802.11/dcn/11/11-11-1625-02-0000-comment-resolution-guide.doc"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15/11-15-0355"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s://mentor.ieee.org/802.11/dcn/11/11-11-0270" TargetMode="External"/><Relationship Id="rId5" Type="http://schemas.openxmlformats.org/officeDocument/2006/relationships/hyperlink" Target="https://mentor.ieee.org/802.11/dcn/09/11-09-1034" TargetMode="External"/><Relationship Id="rId4" Type="http://schemas.openxmlformats.org/officeDocument/2006/relationships/hyperlink" Target="https://mentor.ieee.org/802.11/dcn/09/11-09-0533"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www.computer.org/education/standards-activities-board-webinars" TargetMode="External"/><Relationship Id="rId3" Type="http://schemas.openxmlformats.org/officeDocument/2006/relationships/hyperlink" Target="https://innovationatwork.ieee.org/events/techtalk-panel-802/" TargetMode="External"/><Relationship Id="rId7" Type="http://schemas.openxmlformats.org/officeDocument/2006/relationships/hyperlink" Target="https://mentor.ieee.org/802.11/dcn/22/11-22-0921-02-coex-ieee-802-tech-talk.pptx"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hyperlink" Target="https://event.on24.com/wcc/r/3773476/C7EC868EDBF1E02388284EEFF677072F?partnerref=IAWLPpanel802" TargetMode="External"/><Relationship Id="rId5" Type="http://schemas.openxmlformats.org/officeDocument/2006/relationships/hyperlink" Target="https://event.on24.com/eventRegistration/EventLobbyServlet?target=reg20.jsp&amp;partnerref=IAWLPpanel802&amp;eventid=3135616&amp;sessionid=1&amp;key=92CA29BB5CCF0F70A2640FCC1C0CB830&amp;regTag=&amp;V2=false&amp;sourcepage=register" TargetMode="External"/><Relationship Id="rId10" Type="http://schemas.openxmlformats.org/officeDocument/2006/relationships/hyperlink" Target="https://urldefense.com/v3/__https:/wifinowglobal.com/webinar/live-stream-tutorial-technology-and-use-cases-for-wi-fi-location-ieee-802-11az-monday-may-22-2-pm-bst-3-pm-cet/__;!!NpxR!kU1KjR_AQlYK0uI6rxINdbDQYNYbnCd_sVqsjH9tl4av1IpX1joEjYXKg9SCJ-nenbvyWkmAQktlZ3twVmFDqFo$" TargetMode="External"/><Relationship Id="rId4" Type="http://schemas.openxmlformats.org/officeDocument/2006/relationships/hyperlink" Target="https://wcc.on24.com/webcast/present?e=2716854&amp;k=93F8DB94EE7850D2A7C4ACDD5E36D416" TargetMode="External"/><Relationship Id="rId9" Type="http://schemas.openxmlformats.org/officeDocument/2006/relationships/hyperlink" Target="https://event.on24.com/wcc/r/4153277/A4D7185230A328AF38376C8193EE9714?partnerref=speaker"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urldefense.com/v3/__https:/www.linkedin.com/feed/update/urn:li:activity:6975781964800786432__;!!NpxR!lnWG-5AJrp64mPwlJXUKvdDbYZhZiwbJzuvaJIuo3ygX3umof_45fTqHwrXg7jQp0ZIHo1LohMDwL1zE$" TargetMode="External"/><Relationship Id="rId7" Type="http://schemas.openxmlformats.org/officeDocument/2006/relationships/hyperlink" Target="https://standards.ieee.org/beyond-standards/newly-released-ieee-802-11az-standard-improving-wi-fi-location-accuracy-is-set-to-unleash-a-new-wave-of-innovation/"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s://www.linkedin.com/posts/ieee-sa-ieee-standards-association_rapidly-evolving-consumer-technologies-are-activity-6979894563645595648-ZnFY?utm_source=share&amp;utm_medium=member_desktop" TargetMode="External"/><Relationship Id="rId5" Type="http://schemas.openxmlformats.org/officeDocument/2006/relationships/hyperlink" Target="https://www.linkedin.com/feed/update/urn:li:activity:6978467413528825856?updateEntityUrn=urn%3Ali%3Afs_feedUpdate%3A%28V2%2Curn%3Ali%3Aactivity%3A6978467413528825856%29" TargetMode="External"/><Relationship Id="rId4" Type="http://schemas.openxmlformats.org/officeDocument/2006/relationships/hyperlink" Target="https://standards.ieee.org/beyond-standards/the-evolution-of-wi-fi-technology-and-standards/"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standards.ieee.org/news/2018/ieee-802_11-extremely-high-throughput-study-group.html" TargetMode="External"/><Relationship Id="rId3" Type="http://schemas.openxmlformats.org/officeDocument/2006/relationships/hyperlink" Target="http://standards.ieee.org/news/2018/standard_increased_high_bandwidth_wlan_china.html" TargetMode="External"/><Relationship Id="rId7" Type="http://schemas.openxmlformats.org/officeDocument/2006/relationships/hyperlink" Target="https://standards.ieee.org/news/2018/ieee-802_11aq-standard-amendment-wlan.html"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hyperlink" Target="https://beyondstandards.ieee.org/general-news/ieee-802-11-launches-standards-amendment-project-for-light-communications-lifi/" TargetMode="External"/><Relationship Id="rId5" Type="http://schemas.openxmlformats.org/officeDocument/2006/relationships/hyperlink" Target="http://standards.ieee.org/news/2018/ieee_802_11ak-2018.html" TargetMode="External"/><Relationship Id="rId4" Type="http://schemas.openxmlformats.org/officeDocument/2006/relationships/hyperlink" Target="http://standards.ieee.org/news/2018/ieee_802-11_study_groups.html"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beyondstandards.ieee.org/networking/ieee-p802-11be-to-enable-extremely-high-throughput-eht-and-low-latency-for-wi-fi/"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5" Type="http://schemas.openxmlformats.org/officeDocument/2006/relationships/hyperlink" Target="https://beyondstandards.ieee.org/networking/ieee-802-11bf-aims-to-enable-a-new-application-of-wlan-technology-wlan-sensing/" TargetMode="External"/><Relationship Id="rId4" Type="http://schemas.openxmlformats.org/officeDocument/2006/relationships/hyperlink" Target="http://standards.ieee.org/news/2019/5g-indoor-hotspot-and-dense-urban-deployments.html"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beyondstandards.ieee.org/networking/ieee-802-11bf-aims-to-enable-a-new-application-of-wlan-technology-wlan-sensing/"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hyperlink" Target="https://beyondstandards.ieee.org/data-privacy-and-ease-of-use-in-wireless-network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altLang="en-US" dirty="0"/>
              <a:t>May 2024 802.11 Session</a:t>
            </a:r>
            <a:br>
              <a:rPr lang="en-US" altLang="en-US" dirty="0"/>
            </a:br>
            <a:r>
              <a:rPr lang="en-US" altLang="en-US" dirty="0"/>
              <a:t>WG Chair’s Supplementary Material</a:t>
            </a:r>
          </a:p>
        </p:txBody>
      </p:sp>
      <p:sp>
        <p:nvSpPr>
          <p:cNvPr id="6147" name="Rectangle 6"/>
          <p:cNvSpPr>
            <a:spLocks noGrp="1" noChangeArrowheads="1"/>
          </p:cNvSpPr>
          <p:nvPr>
            <p:ph type="body" idx="1"/>
          </p:nvPr>
        </p:nvSpPr>
        <p:spPr>
          <a:xfrm>
            <a:off x="2209800" y="2057400"/>
            <a:ext cx="7772400" cy="381000"/>
          </a:xfrm>
          <a:noFill/>
        </p:spPr>
        <p:txBody>
          <a:bodyPr/>
          <a:lstStyle/>
          <a:p>
            <a:pPr algn="ctr">
              <a:lnSpc>
                <a:spcPct val="90000"/>
              </a:lnSpc>
              <a:buFontTx/>
              <a:buNone/>
            </a:pPr>
            <a:r>
              <a:rPr lang="en-US" altLang="en-US" sz="2000" dirty="0"/>
              <a:t>Date:</a:t>
            </a:r>
            <a:r>
              <a:rPr lang="en-US" altLang="en-US" sz="2000" b="0" dirty="0"/>
              <a:t> 2024-07-17</a:t>
            </a:r>
          </a:p>
        </p:txBody>
      </p:sp>
      <p:graphicFrame>
        <p:nvGraphicFramePr>
          <p:cNvPr id="6148" name="Object 11"/>
          <p:cNvGraphicFramePr>
            <a:graphicFrameLocks noChangeAspect="1"/>
          </p:cNvGraphicFramePr>
          <p:nvPr>
            <p:extLst>
              <p:ext uri="{D42A27DB-BD31-4B8C-83A1-F6EECF244321}">
                <p14:modId xmlns:p14="http://schemas.microsoft.com/office/powerpoint/2010/main" val="411053025"/>
              </p:ext>
            </p:extLst>
          </p:nvPr>
        </p:nvGraphicFramePr>
        <p:xfrm>
          <a:off x="2049463" y="3208338"/>
          <a:ext cx="7526337" cy="2532062"/>
        </p:xfrm>
        <a:graphic>
          <a:graphicData uri="http://schemas.openxmlformats.org/presentationml/2006/ole">
            <mc:AlternateContent xmlns:mc="http://schemas.openxmlformats.org/markup-compatibility/2006">
              <mc:Choice xmlns:v="urn:schemas-microsoft-com:vml" Requires="v">
                <p:oleObj name="Document" r:id="rId3" imgW="8265012" imgH="2790034" progId="Word.Document.8">
                  <p:embed/>
                </p:oleObj>
              </mc:Choice>
              <mc:Fallback>
                <p:oleObj name="Document" r:id="rId3" imgW="8265012" imgH="2790034" progId="Word.Document.8">
                  <p:embed/>
                  <p:pic>
                    <p:nvPicPr>
                      <p:cNvPr id="6148" name="Object 11"/>
                      <p:cNvPicPr>
                        <a:picLocks noChangeAspect="1" noChangeArrowheads="1"/>
                      </p:cNvPicPr>
                      <p:nvPr/>
                    </p:nvPicPr>
                    <p:blipFill>
                      <a:blip r:embed="rId4"/>
                      <a:srcRect/>
                      <a:stretch>
                        <a:fillRect/>
                      </a:stretch>
                    </p:blipFill>
                    <p:spPr bwMode="auto">
                      <a:xfrm>
                        <a:off x="2049463" y="3208338"/>
                        <a:ext cx="7526337" cy="2532062"/>
                      </a:xfrm>
                      <a:prstGeom prst="rect">
                        <a:avLst/>
                      </a:prstGeom>
                      <a:noFill/>
                      <a:ln>
                        <a:noFill/>
                      </a:ln>
                      <a:effectLst/>
                    </p:spPr>
                  </p:pic>
                </p:oleObj>
              </mc:Fallback>
            </mc:AlternateContent>
          </a:graphicData>
        </a:graphic>
      </p:graphicFrame>
      <p:sp>
        <p:nvSpPr>
          <p:cNvPr id="6149" name="Rectangle 12"/>
          <p:cNvSpPr>
            <a:spLocks noChangeArrowheads="1"/>
          </p:cNvSpPr>
          <p:nvPr/>
        </p:nvSpPr>
        <p:spPr bwMode="auto">
          <a:xfrm>
            <a:off x="2057400" y="2743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615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endParaRPr lang="en-US" altLang="en-US" sz="1800" dirty="0"/>
          </a:p>
        </p:txBody>
      </p:sp>
      <p:sp>
        <p:nvSpPr>
          <p:cNvPr id="615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615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7A1A52-A35D-4CFF-A34A-6C09ED14E63A}" type="slidenum">
              <a:rPr lang="en-US" altLang="en-US" sz="1200" b="0" smtClean="0"/>
              <a:pPr>
                <a:spcBef>
                  <a:spcPct val="0"/>
                </a:spcBef>
                <a:buFontTx/>
                <a:buNone/>
              </a:pPr>
              <a:t>1</a:t>
            </a:fld>
            <a:endParaRPr lang="en-US" altLang="en-US" sz="12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W2.3 Meeting Decorum</a:t>
            </a:r>
          </a:p>
        </p:txBody>
      </p:sp>
      <p:sp>
        <p:nvSpPr>
          <p:cNvPr id="3" name="Content Placeholder 2"/>
          <p:cNvSpPr>
            <a:spLocks noGrp="1"/>
          </p:cNvSpPr>
          <p:nvPr>
            <p:ph idx="1"/>
          </p:nvPr>
        </p:nvSpPr>
        <p:spPr>
          <a:xfrm>
            <a:off x="914401" y="1219200"/>
            <a:ext cx="10439400" cy="5256213"/>
          </a:xfrm>
        </p:spPr>
        <p:txBody>
          <a:bodyPr/>
          <a:lstStyle/>
          <a:p>
            <a:pPr lvl="0">
              <a:lnSpc>
                <a:spcPts val="3600"/>
              </a:lnSpc>
            </a:pPr>
            <a:r>
              <a:rPr lang="en-GB" dirty="0"/>
              <a:t>Please observe proper decorum in meetings</a:t>
            </a:r>
          </a:p>
          <a:p>
            <a:pPr lvl="0">
              <a:lnSpc>
                <a:spcPts val="3600"/>
              </a:lnSpc>
            </a:pPr>
            <a:r>
              <a:rPr lang="en-GB" dirty="0"/>
              <a:t>No photography or recording </a:t>
            </a:r>
          </a:p>
          <a:p>
            <a:pPr lvl="0">
              <a:lnSpc>
                <a:spcPts val="3600"/>
              </a:lnSpc>
            </a:pPr>
            <a:r>
              <a:rPr lang="en-GB" dirty="0"/>
              <a:t>Press (i.e., anyone reporting publicly on this meeting) must announce their presence</a:t>
            </a:r>
            <a:endParaRPr lang="en-GB" sz="1400" dirty="0"/>
          </a:p>
          <a:p>
            <a:pPr lvl="0">
              <a:lnSpc>
                <a:spcPts val="3600"/>
              </a:lnSpc>
            </a:pPr>
            <a:r>
              <a:rPr lang="en-GB" dirty="0"/>
              <a:t>In-person attendees:</a:t>
            </a:r>
          </a:p>
          <a:p>
            <a:pPr lvl="1">
              <a:lnSpc>
                <a:spcPts val="3600"/>
              </a:lnSpc>
            </a:pPr>
            <a:r>
              <a:rPr lang="en-GB" dirty="0"/>
              <a:t>Laptop / tablet speakers and cell phone ringers off</a:t>
            </a:r>
          </a:p>
          <a:p>
            <a:pPr lvl="1">
              <a:lnSpc>
                <a:spcPts val="3600"/>
              </a:lnSpc>
            </a:pPr>
            <a:r>
              <a:rPr lang="en-GB" dirty="0"/>
              <a:t>Join Webex using “no audio” option</a:t>
            </a:r>
          </a:p>
          <a:p>
            <a:pPr lvl="1">
              <a:lnSpc>
                <a:spcPts val="3600"/>
              </a:lnSpc>
            </a:pPr>
            <a:r>
              <a:rPr lang="en-GB" dirty="0"/>
              <a:t>Wear your badge in the meeting areas (helps hotel staff improve the general security)</a:t>
            </a:r>
            <a:endParaRPr lang="en-GB" sz="1200" dirty="0"/>
          </a:p>
          <a:p>
            <a:pPr lvl="0">
              <a:lnSpc>
                <a:spcPts val="3600"/>
              </a:lnSpc>
            </a:pPr>
            <a:r>
              <a:rPr lang="en-GB" dirty="0"/>
              <a:t>Remote attendees must mute when not speaking</a:t>
            </a:r>
          </a:p>
          <a:p>
            <a:pPr>
              <a:lnSpc>
                <a:spcPts val="3600"/>
              </a:lnSpc>
            </a:pPr>
            <a:r>
              <a:rPr lang="en-US" dirty="0"/>
              <a:t>All attendees use Webex chat to enter the queue</a:t>
            </a:r>
            <a:endParaRPr lang="en-GB" dirty="0"/>
          </a:p>
        </p:txBody>
      </p:sp>
      <p:sp>
        <p:nvSpPr>
          <p:cNvPr id="4" name="Date Placeholder 3"/>
          <p:cNvSpPr>
            <a:spLocks noGrp="1"/>
          </p:cNvSpPr>
          <p:nvPr>
            <p:ph type="dt" sz="half" idx="10"/>
          </p:nvPr>
        </p:nvSpPr>
        <p:spPr/>
        <p:txBody>
          <a:bodyPr/>
          <a:lstStyle/>
          <a:p>
            <a:pPr>
              <a:defRPr/>
            </a:pPr>
            <a:r>
              <a:rPr lang="en-US"/>
              <a:t>July 2024</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pic>
        <p:nvPicPr>
          <p:cNvPr id="1026" name="Picture 2" descr="No media recording allowed | Free SVG">
            <a:extLst>
              <a:ext uri="{FF2B5EF4-FFF2-40B4-BE49-F238E27FC236}">
                <a16:creationId xmlns:a16="http://schemas.microsoft.com/office/drawing/2014/main" id="{2A9105D6-B576-805D-4D9D-388BEE33A8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0" y="1752600"/>
            <a:ext cx="533399" cy="5333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o Sound Sign Loudspeaker Icon In Crossed Out Red Circle Keep Silence Symbol Vector Stock ...">
            <a:extLst>
              <a:ext uri="{FF2B5EF4-FFF2-40B4-BE49-F238E27FC236}">
                <a16:creationId xmlns:a16="http://schemas.microsoft.com/office/drawing/2014/main" id="{A2870C14-0EE2-879D-4BCA-C4B3E50980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86600" y="3847306"/>
            <a:ext cx="496094" cy="496094"/>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250+ Restricted Area Sign Pictures Stock Illustrations, Royalty-Free Vector Graphics &amp; Clip Art ...">
            <a:extLst>
              <a:ext uri="{FF2B5EF4-FFF2-40B4-BE49-F238E27FC236}">
                <a16:creationId xmlns:a16="http://schemas.microsoft.com/office/drawing/2014/main" id="{53E8E9FE-B4EC-BCF3-9D8B-4581CDBAA47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53350" y="5334000"/>
            <a:ext cx="628650" cy="628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82508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828797"/>
            <a:ext cx="10463212" cy="4646616"/>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Rosario </a:t>
            </a:r>
            <a:r>
              <a:rPr lang="en-US" sz="1600" dirty="0" err="1"/>
              <a:t>Garroppo</a:t>
            </a:r>
            <a:r>
              <a:rPr lang="en-US" sz="1600" dirty="0"/>
              <a:t>, University of Pisa, WNG Tue AM1</a:t>
            </a:r>
          </a:p>
          <a:p>
            <a:pPr lvl="1"/>
            <a:r>
              <a:rPr lang="en-US" sz="1600" dirty="0"/>
              <a:t>Sumit Roy,  </a:t>
            </a:r>
            <a:r>
              <a:rPr lang="en-US" sz="1600" dirty="0">
                <a:hlinkClick r:id="rId4"/>
              </a:rPr>
              <a:t>sroy@uw.edu</a:t>
            </a:r>
            <a:r>
              <a:rPr lang="en-US" sz="1600" dirty="0"/>
              <a:t>, WNG Tue AM1 or PM2</a:t>
            </a:r>
          </a:p>
          <a:p>
            <a:pPr lvl="1"/>
            <a:r>
              <a:rPr lang="en-US" sz="1600" dirty="0"/>
              <a:t>Hao Yin,  </a:t>
            </a:r>
            <a:r>
              <a:rPr lang="en-US" sz="1600" dirty="0">
                <a:hlinkClick r:id="rId5"/>
              </a:rPr>
              <a:t>haoyin@uw.edu</a:t>
            </a:r>
            <a:r>
              <a:rPr lang="en-US" sz="1600" dirty="0"/>
              <a:t>, WNG Tue AM1 or PM2</a:t>
            </a:r>
          </a:p>
          <a:p>
            <a:pPr lvl="1"/>
            <a:r>
              <a:rPr lang="en-US" sz="1600" dirty="0"/>
              <a:t>Tom Henderson,  </a:t>
            </a:r>
            <a:r>
              <a:rPr lang="en-US" sz="1600" dirty="0">
                <a:hlinkClick r:id="rId6"/>
              </a:rPr>
              <a:t>tomh@tomh.org</a:t>
            </a:r>
            <a:r>
              <a:rPr lang="en-US" sz="1600" dirty="0"/>
              <a:t>, WNG Tue AM1 or PM2</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W2.4 2024 July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11</a:t>
            </a:fld>
            <a:endParaRPr lang="en-US" altLang="en-US" sz="1200" b="0"/>
          </a:p>
        </p:txBody>
      </p:sp>
    </p:spTree>
    <p:extLst>
      <p:ext uri="{BB962C8B-B14F-4D97-AF65-F5344CB8AC3E}">
        <p14:creationId xmlns:p14="http://schemas.microsoft.com/office/powerpoint/2010/main" val="26357506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78E57A5-BC53-53F1-25AB-C0783197792C}"/>
              </a:ext>
            </a:extLst>
          </p:cNvPr>
          <p:cNvSpPr>
            <a:spLocks noGrp="1"/>
          </p:cNvSpPr>
          <p:nvPr>
            <p:ph idx="1"/>
          </p:nvPr>
        </p:nvSpPr>
        <p:spPr/>
        <p:txBody>
          <a:bodyPr/>
          <a:lstStyle/>
          <a:p>
            <a:r>
              <a:rPr lang="en-US" dirty="0"/>
              <a:t>Social reminder</a:t>
            </a:r>
          </a:p>
        </p:txBody>
      </p:sp>
      <p:sp>
        <p:nvSpPr>
          <p:cNvPr id="3" name="Title 2">
            <a:extLst>
              <a:ext uri="{FF2B5EF4-FFF2-40B4-BE49-F238E27FC236}">
                <a16:creationId xmlns:a16="http://schemas.microsoft.com/office/drawing/2014/main" id="{CB30F0A1-19CC-B4B8-3BD0-993289DBDB3A}"/>
              </a:ext>
            </a:extLst>
          </p:cNvPr>
          <p:cNvSpPr>
            <a:spLocks noGrp="1"/>
          </p:cNvSpPr>
          <p:nvPr>
            <p:ph type="title"/>
          </p:nvPr>
        </p:nvSpPr>
        <p:spPr/>
        <p:txBody>
          <a:bodyPr/>
          <a:lstStyle/>
          <a:p>
            <a:r>
              <a:rPr lang="en-US" dirty="0"/>
              <a:t>W2.5 Announcements</a:t>
            </a:r>
          </a:p>
        </p:txBody>
      </p:sp>
      <p:sp>
        <p:nvSpPr>
          <p:cNvPr id="4" name="Date Placeholder 3">
            <a:extLst>
              <a:ext uri="{FF2B5EF4-FFF2-40B4-BE49-F238E27FC236}">
                <a16:creationId xmlns:a16="http://schemas.microsoft.com/office/drawing/2014/main" id="{8C22827B-977F-BC10-8300-9494C3A669F2}"/>
              </a:ext>
            </a:extLst>
          </p:cNvPr>
          <p:cNvSpPr>
            <a:spLocks noGrp="1"/>
          </p:cNvSpPr>
          <p:nvPr>
            <p:ph type="dt" sz="half" idx="10"/>
          </p:nvPr>
        </p:nvSpPr>
        <p:spPr/>
        <p:txBody>
          <a:bodyPr/>
          <a:lstStyle/>
          <a:p>
            <a:pPr>
              <a:defRPr/>
            </a:pPr>
            <a:r>
              <a:rPr lang="en-US"/>
              <a:t>July 2024</a:t>
            </a:r>
            <a:endParaRPr lang="en-US" dirty="0"/>
          </a:p>
        </p:txBody>
      </p:sp>
      <p:sp>
        <p:nvSpPr>
          <p:cNvPr id="5" name="Footer Placeholder 4">
            <a:extLst>
              <a:ext uri="{FF2B5EF4-FFF2-40B4-BE49-F238E27FC236}">
                <a16:creationId xmlns:a16="http://schemas.microsoft.com/office/drawing/2014/main" id="{750BFF79-02C5-CEB6-9C07-1D8C0031F758}"/>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68C00408-06DD-58DD-BA92-388E11A6BBD6}"/>
              </a:ext>
            </a:extLst>
          </p:cNvPr>
          <p:cNvSpPr>
            <a:spLocks noGrp="1"/>
          </p:cNvSpPr>
          <p:nvPr>
            <p:ph type="sldNum" sz="quarter" idx="12"/>
          </p:nvPr>
        </p:nvSpPr>
        <p:spPr/>
        <p:txBody>
          <a:bodyPr/>
          <a:lstStyle/>
          <a:p>
            <a:pPr>
              <a:defRPr/>
            </a:pPr>
            <a:r>
              <a:rPr lang="en-US" altLang="en-US"/>
              <a:t>Slide </a:t>
            </a:r>
            <a:fld id="{9F1BB7FC-E6BE-4B32-9E02-3FB83AD7B7EB}" type="slidenum">
              <a:rPr lang="en-US" altLang="en-US" smtClean="0"/>
              <a:pPr>
                <a:defRPr/>
              </a:pPr>
              <a:t>12</a:t>
            </a:fld>
            <a:endParaRPr lang="en-US" altLang="en-US"/>
          </a:p>
        </p:txBody>
      </p:sp>
    </p:spTree>
    <p:extLst>
      <p:ext uri="{BB962C8B-B14F-4D97-AF65-F5344CB8AC3E}">
        <p14:creationId xmlns:p14="http://schemas.microsoft.com/office/powerpoint/2010/main" val="3494668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a:t>FRIday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13</a:t>
            </a:fld>
            <a:endParaRPr lang="en-US" altLang="en-US" sz="1200" b="0"/>
          </a:p>
        </p:txBody>
      </p:sp>
    </p:spTree>
    <p:extLst>
      <p:ext uri="{BB962C8B-B14F-4D97-AF65-F5344CB8AC3E}">
        <p14:creationId xmlns:p14="http://schemas.microsoft.com/office/powerpoint/2010/main" val="28635456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F2.1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14</a:t>
            </a:fld>
            <a:endParaRPr lang="en-US" altLang="en-US" sz="1200" b="0"/>
          </a:p>
        </p:txBody>
      </p:sp>
    </p:spTree>
    <p:extLst>
      <p:ext uri="{BB962C8B-B14F-4D97-AF65-F5344CB8AC3E}">
        <p14:creationId xmlns:p14="http://schemas.microsoft.com/office/powerpoint/2010/main" val="40275639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F2.1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15</a:t>
            </a:fld>
            <a:endParaRPr lang="en-US" altLang="en-US" sz="1200" b="0"/>
          </a:p>
        </p:txBody>
      </p:sp>
    </p:spTree>
    <p:extLst>
      <p:ext uri="{BB962C8B-B14F-4D97-AF65-F5344CB8AC3E}">
        <p14:creationId xmlns:p14="http://schemas.microsoft.com/office/powerpoint/2010/main" val="2938603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F2.1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16</a:t>
            </a:fld>
            <a:endParaRPr lang="en-US" altLang="en-US" sz="1200" b="0"/>
          </a:p>
        </p:txBody>
      </p:sp>
    </p:spTree>
    <p:extLst>
      <p:ext uri="{BB962C8B-B14F-4D97-AF65-F5344CB8AC3E}">
        <p14:creationId xmlns:p14="http://schemas.microsoft.com/office/powerpoint/2010/main" val="6138873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F2.2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17</a:t>
            </a:fld>
            <a:endParaRPr lang="en-US" altLang="en-US" sz="1200" b="0"/>
          </a:p>
        </p:txBody>
      </p:sp>
    </p:spTree>
    <p:extLst>
      <p:ext uri="{BB962C8B-B14F-4D97-AF65-F5344CB8AC3E}">
        <p14:creationId xmlns:p14="http://schemas.microsoft.com/office/powerpoint/2010/main" val="20797844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F2.3 Meeting Decorum</a:t>
            </a:r>
          </a:p>
        </p:txBody>
      </p:sp>
      <p:sp>
        <p:nvSpPr>
          <p:cNvPr id="3" name="Content Placeholder 2"/>
          <p:cNvSpPr>
            <a:spLocks noGrp="1"/>
          </p:cNvSpPr>
          <p:nvPr>
            <p:ph idx="1"/>
          </p:nvPr>
        </p:nvSpPr>
        <p:spPr>
          <a:xfrm>
            <a:off x="914401" y="1219200"/>
            <a:ext cx="10439400" cy="5256213"/>
          </a:xfrm>
        </p:spPr>
        <p:txBody>
          <a:bodyPr/>
          <a:lstStyle/>
          <a:p>
            <a:pPr lvl="0">
              <a:lnSpc>
                <a:spcPts val="3600"/>
              </a:lnSpc>
            </a:pPr>
            <a:r>
              <a:rPr lang="en-GB" dirty="0"/>
              <a:t>Please observe proper decorum in meetings</a:t>
            </a:r>
          </a:p>
          <a:p>
            <a:pPr lvl="0">
              <a:lnSpc>
                <a:spcPts val="3600"/>
              </a:lnSpc>
            </a:pPr>
            <a:r>
              <a:rPr lang="en-GB" dirty="0"/>
              <a:t>No photography or recording </a:t>
            </a:r>
          </a:p>
          <a:p>
            <a:pPr lvl="0">
              <a:lnSpc>
                <a:spcPts val="3600"/>
              </a:lnSpc>
            </a:pPr>
            <a:r>
              <a:rPr lang="en-GB" dirty="0"/>
              <a:t>Press (i.e., anyone reporting publicly on this meeting) must announce their presence</a:t>
            </a:r>
            <a:endParaRPr lang="en-GB" sz="1400" dirty="0"/>
          </a:p>
          <a:p>
            <a:pPr lvl="0">
              <a:lnSpc>
                <a:spcPts val="3600"/>
              </a:lnSpc>
            </a:pPr>
            <a:r>
              <a:rPr lang="en-GB" dirty="0"/>
              <a:t>In-person attendees:</a:t>
            </a:r>
          </a:p>
          <a:p>
            <a:pPr lvl="1">
              <a:lnSpc>
                <a:spcPts val="3600"/>
              </a:lnSpc>
            </a:pPr>
            <a:r>
              <a:rPr lang="en-GB" dirty="0"/>
              <a:t>Laptop / tablet speakers and cell phone ringers off</a:t>
            </a:r>
          </a:p>
          <a:p>
            <a:pPr lvl="1">
              <a:lnSpc>
                <a:spcPts val="3600"/>
              </a:lnSpc>
            </a:pPr>
            <a:r>
              <a:rPr lang="en-GB" dirty="0"/>
              <a:t>Join Webex using “no audio” option</a:t>
            </a:r>
          </a:p>
          <a:p>
            <a:pPr lvl="1">
              <a:lnSpc>
                <a:spcPts val="3600"/>
              </a:lnSpc>
            </a:pPr>
            <a:r>
              <a:rPr lang="en-GB" dirty="0"/>
              <a:t>Wear your badge in the meeting areas (helps hotel staff improve the general security)</a:t>
            </a:r>
            <a:endParaRPr lang="en-GB" sz="1200" dirty="0"/>
          </a:p>
          <a:p>
            <a:pPr lvl="0">
              <a:lnSpc>
                <a:spcPts val="3600"/>
              </a:lnSpc>
            </a:pPr>
            <a:r>
              <a:rPr lang="en-GB" dirty="0"/>
              <a:t>Remote attendees must mute when not speaking</a:t>
            </a:r>
          </a:p>
          <a:p>
            <a:pPr>
              <a:lnSpc>
                <a:spcPts val="3600"/>
              </a:lnSpc>
            </a:pPr>
            <a:r>
              <a:rPr lang="en-US" dirty="0"/>
              <a:t>All attendees use Webex chat to enter the queue</a:t>
            </a:r>
            <a:endParaRPr lang="en-GB" dirty="0"/>
          </a:p>
        </p:txBody>
      </p:sp>
      <p:sp>
        <p:nvSpPr>
          <p:cNvPr id="4" name="Date Placeholder 3"/>
          <p:cNvSpPr>
            <a:spLocks noGrp="1"/>
          </p:cNvSpPr>
          <p:nvPr>
            <p:ph type="dt" sz="half" idx="10"/>
          </p:nvPr>
        </p:nvSpPr>
        <p:spPr/>
        <p:txBody>
          <a:bodyPr/>
          <a:lstStyle/>
          <a:p>
            <a:pPr>
              <a:defRPr/>
            </a:pPr>
            <a:r>
              <a:rPr lang="en-US"/>
              <a:t>July 2024</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18</a:t>
            </a:fld>
            <a:endParaRPr lang="en-US"/>
          </a:p>
        </p:txBody>
      </p:sp>
      <p:pic>
        <p:nvPicPr>
          <p:cNvPr id="1026" name="Picture 2" descr="No media recording allowed | Free SVG">
            <a:extLst>
              <a:ext uri="{FF2B5EF4-FFF2-40B4-BE49-F238E27FC236}">
                <a16:creationId xmlns:a16="http://schemas.microsoft.com/office/drawing/2014/main" id="{2A9105D6-B576-805D-4D9D-388BEE33A8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0" y="1752600"/>
            <a:ext cx="533399" cy="5333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o Sound Sign Loudspeaker Icon In Crossed Out Red Circle Keep Silence Symbol Vector Stock ...">
            <a:extLst>
              <a:ext uri="{FF2B5EF4-FFF2-40B4-BE49-F238E27FC236}">
                <a16:creationId xmlns:a16="http://schemas.microsoft.com/office/drawing/2014/main" id="{A2870C14-0EE2-879D-4BCA-C4B3E50980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86600" y="3847306"/>
            <a:ext cx="496094" cy="496094"/>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250+ Restricted Area Sign Pictures Stock Illustrations, Royalty-Free Vector Graphics &amp; Clip Art ...">
            <a:extLst>
              <a:ext uri="{FF2B5EF4-FFF2-40B4-BE49-F238E27FC236}">
                <a16:creationId xmlns:a16="http://schemas.microsoft.com/office/drawing/2014/main" id="{53E8E9FE-B4EC-BCF3-9D8B-4581CDBAA47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53350" y="5334000"/>
            <a:ext cx="628650" cy="628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15888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FontTx/>
              <a:buNone/>
              <a:defRPr/>
            </a:pPr>
            <a:r>
              <a:rPr lang="en-GB" altLang="en-US" dirty="0"/>
              <a:t>Planned next full WG11 Session: Mixed-mode September 8-13, 2024</a:t>
            </a:r>
          </a:p>
          <a:p>
            <a:pPr marL="0" indent="0">
              <a:buFontTx/>
              <a:buNone/>
              <a:defRPr/>
            </a:pPr>
            <a:r>
              <a:rPr lang="en-GB" altLang="en-US" dirty="0"/>
              <a:t>Upcoming Chair Advisory Committee (CAC) meetings</a:t>
            </a:r>
          </a:p>
          <a:p>
            <a:pPr marL="457200" lvl="1" indent="0">
              <a:buFontTx/>
              <a:buNone/>
              <a:defRPr/>
            </a:pPr>
            <a:r>
              <a:rPr lang="en-GB" altLang="en-US" dirty="0"/>
              <a:t>CAC teleconference:  </a:t>
            </a:r>
            <a:r>
              <a:rPr lang="en-GB" altLang="en-US" b="1" dirty="0"/>
              <a:t>Monday 2024-08-05 at 09:00 ET</a:t>
            </a:r>
          </a:p>
          <a:p>
            <a:pPr lvl="1">
              <a:defRPr/>
            </a:pPr>
            <a:r>
              <a:rPr lang="en-GB" altLang="en-US" sz="1600" dirty="0"/>
              <a:t>Initial objectives/agendas should be uploaded as mentor documents (.ppt format) or send to chair (.</a:t>
            </a:r>
            <a:r>
              <a:rPr lang="en-GB" altLang="en-US" sz="1600" dirty="0" err="1"/>
              <a:t>xls</a:t>
            </a:r>
            <a:r>
              <a:rPr lang="en-GB" altLang="en-US" sz="1600" dirty="0"/>
              <a:t> tab format) before this call to meet 30-day agenda submission deadline.</a:t>
            </a:r>
          </a:p>
          <a:p>
            <a:pPr marL="457200" lvl="1" indent="0">
              <a:buFontTx/>
              <a:buNone/>
              <a:defRPr/>
            </a:pPr>
            <a:r>
              <a:rPr lang="en-GB" altLang="en-US" dirty="0"/>
              <a:t>CAC teleconference: </a:t>
            </a:r>
            <a:r>
              <a:rPr lang="en-GB" altLang="en-US" b="1" dirty="0"/>
              <a:t>Monday 2024-08-26 at 09:00 ET</a:t>
            </a:r>
          </a:p>
          <a:p>
            <a:pPr marL="457200" lvl="1" indent="0">
              <a:buNone/>
              <a:defRPr/>
            </a:pPr>
            <a:r>
              <a:rPr lang="en-GB" altLang="en-US" dirty="0"/>
              <a:t>CAC teleconference: </a:t>
            </a:r>
            <a:r>
              <a:rPr lang="en-GB" altLang="en-US" b="1" dirty="0"/>
              <a:t>Sunday 2024-09-08 at 18:00 ET</a:t>
            </a:r>
            <a:endParaRPr lang="en-GB" altLang="en-US" dirty="0"/>
          </a:p>
          <a:p>
            <a:pPr lvl="1">
              <a:defRPr/>
            </a:pPr>
            <a:r>
              <a:rPr lang="en-GB" altLang="en-US" sz="1600" dirty="0"/>
              <a:t>Send snapshots before this meeting.</a:t>
            </a:r>
          </a:p>
          <a:p>
            <a:pPr marL="0" indent="0">
              <a:buFontTx/>
              <a:buNone/>
              <a:defRPr/>
            </a:pPr>
            <a:endParaRPr lang="en-GB" altLang="en-US" sz="2000" dirty="0"/>
          </a:p>
          <a:p>
            <a:pPr marL="0" indent="0">
              <a:buFontTx/>
              <a:buNone/>
              <a:defRPr/>
            </a:pPr>
            <a:r>
              <a:rPr lang="en-GB" altLang="en-US" sz="2000" dirty="0"/>
              <a:t>The purpose of the CAC is to prepare session agendas, room requests/meeting times, and advise and support the chair re: responsibilities as an EC member.</a:t>
            </a:r>
          </a:p>
          <a:p>
            <a:pPr marL="0" indent="0">
              <a:buFontTx/>
              <a:buNone/>
              <a:defRPr/>
            </a:pPr>
            <a:r>
              <a:rPr lang="en-GB" altLang="en-US" sz="2000" dirty="0"/>
              <a:t>Leaders of 802.11 subgroups (or their nominee) should attend CAC meetings </a:t>
            </a:r>
          </a:p>
        </p:txBody>
      </p:sp>
      <p:sp>
        <p:nvSpPr>
          <p:cNvPr id="20483" name="Title 1"/>
          <p:cNvSpPr>
            <a:spLocks noGrp="1"/>
          </p:cNvSpPr>
          <p:nvPr>
            <p:ph type="title"/>
          </p:nvPr>
        </p:nvSpPr>
        <p:spPr/>
        <p:txBody>
          <a:bodyPr/>
          <a:lstStyle/>
          <a:p>
            <a:r>
              <a:rPr lang="en-GB" altLang="en-US" dirty="0"/>
              <a:t>F2.4 Next session and CAC meetings announcements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19</a:t>
            </a:fld>
            <a:endParaRPr lang="en-US" altLang="en-US" sz="1200" b="0"/>
          </a:p>
        </p:txBody>
      </p:sp>
    </p:spTree>
    <p:extLst>
      <p:ext uri="{BB962C8B-B14F-4D97-AF65-F5344CB8AC3E}">
        <p14:creationId xmlns:p14="http://schemas.microsoft.com/office/powerpoint/2010/main" val="893882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p:txBody>
          <a:bodyPr/>
          <a:lstStyle/>
          <a:p>
            <a:r>
              <a:rPr lang="en-GB" altLang="en-US" sz="2800" b="0" dirty="0"/>
              <a:t>This report provides the WG chair’s supplementary material for the July 2024 802.11 WG session.</a:t>
            </a:r>
          </a:p>
          <a:p>
            <a:endParaRPr lang="en-GB" altLang="en-US" sz="2800" b="0" dirty="0"/>
          </a:p>
          <a:p>
            <a:r>
              <a:rPr lang="en-GB" altLang="en-US" sz="2800" b="0" dirty="0"/>
              <a:t>Topics in this report are referenced in the agenda: </a:t>
            </a:r>
            <a:r>
              <a:rPr lang="en-GB" altLang="en-US" sz="2800" b="0" dirty="0">
                <a:hlinkClick r:id="rId3"/>
              </a:rPr>
              <a:t>11-24/0998</a:t>
            </a:r>
            <a:endParaRPr lang="en-GB" altLang="en-US" sz="2800" b="0" dirty="0"/>
          </a:p>
          <a:p>
            <a:endParaRPr lang="en-US" altLang="en-US" sz="2800" b="0" dirty="0"/>
          </a:p>
          <a:p>
            <a:endParaRPr lang="en-US" altLang="en-US" sz="2800" b="0" dirty="0"/>
          </a:p>
          <a:p>
            <a:pPr lvl="1"/>
            <a:endParaRPr lang="en-GB" altLang="en-US" dirty="0"/>
          </a:p>
        </p:txBody>
      </p:sp>
      <p:sp>
        <p:nvSpPr>
          <p:cNvPr id="8195" name="Title 1"/>
          <p:cNvSpPr>
            <a:spLocks noGrp="1"/>
          </p:cNvSpPr>
          <p:nvPr>
            <p:ph type="title"/>
          </p:nvPr>
        </p:nvSpPr>
        <p:spPr/>
        <p:txBody>
          <a:bodyPr/>
          <a:lstStyle/>
          <a:p>
            <a:r>
              <a:rPr lang="en-GB" altLang="en-US"/>
              <a:t>Introduction</a:t>
            </a:r>
            <a:endParaRPr lang="en-US" altLang="en-US"/>
          </a:p>
        </p:txBody>
      </p:sp>
      <p:sp>
        <p:nvSpPr>
          <p:cNvPr id="81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81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81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57E32FA-55A0-4C44-9A4E-56B54D55D8DE}" type="slidenum">
              <a:rPr lang="en-US" altLang="en-US" sz="1200" b="0" smtClean="0"/>
              <a:pPr>
                <a:spcBef>
                  <a:spcPct val="0"/>
                </a:spcBef>
                <a:buFontTx/>
                <a:buNone/>
              </a:pPr>
              <a:t>2</a:t>
            </a:fld>
            <a:endParaRPr lang="en-US" altLang="en-US" sz="1200" b="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674F6AD-E077-0C35-68AD-6D411367FFE8}"/>
              </a:ext>
            </a:extLst>
          </p:cNvPr>
          <p:cNvSpPr>
            <a:spLocks noGrp="1"/>
          </p:cNvSpPr>
          <p:nvPr>
            <p:ph idx="1"/>
          </p:nvPr>
        </p:nvSpPr>
        <p:spPr/>
        <p:txBody>
          <a:bodyPr/>
          <a:lstStyle/>
          <a:p>
            <a:endParaRPr lang="en-US" dirty="0"/>
          </a:p>
        </p:txBody>
      </p:sp>
      <p:sp>
        <p:nvSpPr>
          <p:cNvPr id="3" name="Title 2">
            <a:extLst>
              <a:ext uri="{FF2B5EF4-FFF2-40B4-BE49-F238E27FC236}">
                <a16:creationId xmlns:a16="http://schemas.microsoft.com/office/drawing/2014/main" id="{E24BCB69-9354-477A-D118-E211C399A145}"/>
              </a:ext>
            </a:extLst>
          </p:cNvPr>
          <p:cNvSpPr>
            <a:spLocks noGrp="1"/>
          </p:cNvSpPr>
          <p:nvPr>
            <p:ph type="title"/>
          </p:nvPr>
        </p:nvSpPr>
        <p:spPr/>
        <p:txBody>
          <a:bodyPr/>
          <a:lstStyle/>
          <a:p>
            <a:r>
              <a:rPr lang="en-US" dirty="0"/>
              <a:t>Announcements</a:t>
            </a:r>
          </a:p>
        </p:txBody>
      </p:sp>
      <p:sp>
        <p:nvSpPr>
          <p:cNvPr id="4" name="Date Placeholder 3">
            <a:extLst>
              <a:ext uri="{FF2B5EF4-FFF2-40B4-BE49-F238E27FC236}">
                <a16:creationId xmlns:a16="http://schemas.microsoft.com/office/drawing/2014/main" id="{E8D9739C-1BC7-9E33-0802-5A2370C06343}"/>
              </a:ext>
            </a:extLst>
          </p:cNvPr>
          <p:cNvSpPr>
            <a:spLocks noGrp="1"/>
          </p:cNvSpPr>
          <p:nvPr>
            <p:ph type="dt" sz="half" idx="10"/>
          </p:nvPr>
        </p:nvSpPr>
        <p:spPr/>
        <p:txBody>
          <a:bodyPr/>
          <a:lstStyle/>
          <a:p>
            <a:pPr>
              <a:defRPr/>
            </a:pPr>
            <a:r>
              <a:rPr lang="en-US"/>
              <a:t>July 2024</a:t>
            </a:r>
            <a:endParaRPr lang="en-US" dirty="0"/>
          </a:p>
        </p:txBody>
      </p:sp>
      <p:sp>
        <p:nvSpPr>
          <p:cNvPr id="5" name="Footer Placeholder 4">
            <a:extLst>
              <a:ext uri="{FF2B5EF4-FFF2-40B4-BE49-F238E27FC236}">
                <a16:creationId xmlns:a16="http://schemas.microsoft.com/office/drawing/2014/main" id="{A91718A3-8401-3285-D12D-F259EB564F2C}"/>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DB631BD2-95DD-736C-9FC7-203D202582EF}"/>
              </a:ext>
            </a:extLst>
          </p:cNvPr>
          <p:cNvSpPr>
            <a:spLocks noGrp="1"/>
          </p:cNvSpPr>
          <p:nvPr>
            <p:ph type="sldNum" sz="quarter" idx="12"/>
          </p:nvPr>
        </p:nvSpPr>
        <p:spPr/>
        <p:txBody>
          <a:bodyPr/>
          <a:lstStyle/>
          <a:p>
            <a:pPr>
              <a:defRPr/>
            </a:pPr>
            <a:r>
              <a:rPr lang="en-US" altLang="en-US"/>
              <a:t>Slide </a:t>
            </a:r>
            <a:fld id="{9F1BB7FC-E6BE-4B32-9E02-3FB83AD7B7EB}" type="slidenum">
              <a:rPr lang="en-US" altLang="en-US" smtClean="0"/>
              <a:pPr>
                <a:defRPr/>
              </a:pPr>
              <a:t>20</a:t>
            </a:fld>
            <a:endParaRPr lang="en-US" altLang="en-US"/>
          </a:p>
        </p:txBody>
      </p:sp>
    </p:spTree>
    <p:extLst>
      <p:ext uri="{BB962C8B-B14F-4D97-AF65-F5344CB8AC3E}">
        <p14:creationId xmlns:p14="http://schemas.microsoft.com/office/powerpoint/2010/main" val="16034478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Name, Affiliation, Meeting</a:t>
            </a:r>
          </a:p>
          <a:p>
            <a:pPr marL="457200" lvl="1" indent="0">
              <a:buNone/>
            </a:pPr>
            <a:endParaRPr lang="en-US" sz="1600" dirty="0"/>
          </a:p>
          <a:p>
            <a:r>
              <a:rPr lang="en-US" sz="2000" dirty="0"/>
              <a:t> </a:t>
            </a:r>
            <a:br>
              <a:rPr lang="en-US" dirty="0"/>
            </a:br>
            <a:endParaRPr lang="en-US" dirty="0"/>
          </a:p>
        </p:txBody>
      </p:sp>
      <p:sp>
        <p:nvSpPr>
          <p:cNvPr id="20483" name="Title 1"/>
          <p:cNvSpPr>
            <a:spLocks noGrp="1"/>
          </p:cNvSpPr>
          <p:nvPr>
            <p:ph type="title"/>
          </p:nvPr>
        </p:nvSpPr>
        <p:spPr/>
        <p:txBody>
          <a:bodyPr/>
          <a:lstStyle/>
          <a:p>
            <a:r>
              <a:rPr lang="en-GB" altLang="en-US" dirty="0"/>
              <a:t>F2.5: 2024 July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21</a:t>
            </a:fld>
            <a:endParaRPr lang="en-US" altLang="en-US" sz="1200" b="0"/>
          </a:p>
        </p:txBody>
      </p:sp>
    </p:spTree>
    <p:extLst>
      <p:ext uri="{BB962C8B-B14F-4D97-AF65-F5344CB8AC3E}">
        <p14:creationId xmlns:p14="http://schemas.microsoft.com/office/powerpoint/2010/main" val="37463220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914400" y="1676400"/>
            <a:ext cx="10363200" cy="4799013"/>
          </a:xfrm>
        </p:spPr>
        <p:txBody>
          <a:bodyPr/>
          <a:lstStyle/>
          <a:p>
            <a:pPr marL="0" indent="0">
              <a:buFontTx/>
              <a:buNone/>
              <a:defRPr/>
            </a:pPr>
            <a:r>
              <a:rPr lang="en-GB" altLang="en-US" dirty="0"/>
              <a:t>IEEE </a:t>
            </a:r>
            <a:r>
              <a:rPr lang="en-GB" altLang="en-US" dirty="0" err="1"/>
              <a:t>PatCom</a:t>
            </a:r>
            <a:r>
              <a:rPr lang="en-GB" altLang="en-US" dirty="0"/>
              <a:t> LOA Listing for 802.11 is here: </a:t>
            </a:r>
            <a:r>
              <a:rPr lang="en-GB" altLang="en-US" dirty="0">
                <a:hlinkClick r:id="rId3"/>
              </a:rPr>
              <a:t>https://standards.ieee.org/about/sasb/patcom/patents.html</a:t>
            </a:r>
            <a:r>
              <a:rPr lang="en-GB" altLang="en-US" dirty="0"/>
              <a:t> </a:t>
            </a:r>
          </a:p>
          <a:p>
            <a:pPr marL="0" indent="0">
              <a:buFontTx/>
              <a:buNone/>
              <a:defRPr/>
            </a:pPr>
            <a:endParaRPr lang="en-GB" altLang="en-US" dirty="0"/>
          </a:p>
          <a:p>
            <a:pPr marL="0" indent="0">
              <a:buFontTx/>
              <a:buNone/>
              <a:defRPr/>
            </a:pPr>
            <a:r>
              <a:rPr lang="en-GB" altLang="en-US" dirty="0"/>
              <a:t>Open </a:t>
            </a:r>
            <a:r>
              <a:rPr lang="en-GB" altLang="en-US" dirty="0" err="1"/>
              <a:t>LoA</a:t>
            </a:r>
            <a:r>
              <a:rPr lang="en-GB" altLang="en-US" dirty="0"/>
              <a:t> requests (i.e., those that the WG chair is pursuing) : </a:t>
            </a:r>
            <a:br>
              <a:rPr lang="en-GB" altLang="en-US" dirty="0"/>
            </a:br>
            <a:r>
              <a:rPr lang="en-GB" altLang="en-US" dirty="0"/>
              <a:t>	</a:t>
            </a:r>
            <a:r>
              <a:rPr lang="en-GB" dirty="0"/>
              <a:t>Communication Systems LLC (x3)</a:t>
            </a:r>
          </a:p>
          <a:p>
            <a:pPr marL="0" indent="0">
              <a:buFontTx/>
              <a:buNone/>
              <a:defRPr/>
            </a:pPr>
            <a:r>
              <a:rPr lang="en-GB" altLang="en-US" dirty="0"/>
              <a:t>	Mitsubishi Electric Corporation (2023)</a:t>
            </a:r>
            <a:endParaRPr lang="en-US" altLang="en-US" dirty="0"/>
          </a:p>
          <a:p>
            <a:pPr marL="0" indent="0">
              <a:buFontTx/>
              <a:buNone/>
              <a:defRPr/>
            </a:pPr>
            <a:r>
              <a:rPr lang="en-US" altLang="en-US" dirty="0"/>
              <a:t>Detailed status is here (updated 2024-03-14):</a:t>
            </a:r>
          </a:p>
          <a:p>
            <a:pPr marL="0" indent="0">
              <a:buFontTx/>
              <a:buNone/>
              <a:defRPr/>
            </a:pPr>
            <a:r>
              <a:rPr lang="en-GB" altLang="en-US" dirty="0">
                <a:hlinkClick r:id="rId4"/>
              </a:rPr>
              <a:t>https://mentor.ieee.org/802.11/dcn/15/11-15-1489-21-0000-register-of-loa-requests.docx</a:t>
            </a:r>
            <a:r>
              <a:rPr lang="en-GB" altLang="en-US" dirty="0"/>
              <a:t> </a:t>
            </a:r>
            <a:br>
              <a:rPr lang="en-GB" altLang="en-US" dirty="0"/>
            </a:br>
            <a:r>
              <a:rPr lang="en-GB" altLang="en-US" dirty="0"/>
              <a:t>Recent changes:  None</a:t>
            </a:r>
          </a:p>
          <a:p>
            <a:pPr marL="0" indent="0">
              <a:buFontTx/>
              <a:buNone/>
              <a:defRPr/>
            </a:pPr>
            <a:endParaRPr lang="en-GB" altLang="en-US" dirty="0"/>
          </a:p>
          <a:p>
            <a:pPr marL="0" indent="0">
              <a:buFontTx/>
              <a:buNone/>
              <a:defRPr/>
            </a:pPr>
            <a:endParaRPr lang="en-US" altLang="en-US" dirty="0"/>
          </a:p>
          <a:p>
            <a:pPr>
              <a:defRPr/>
            </a:pPr>
            <a:endParaRPr lang="en-US" altLang="en-US" dirty="0"/>
          </a:p>
          <a:p>
            <a:pPr>
              <a:defRPr/>
            </a:pPr>
            <a:endParaRPr lang="en-GB" altLang="en-US" dirty="0"/>
          </a:p>
        </p:txBody>
      </p:sp>
      <p:sp>
        <p:nvSpPr>
          <p:cNvPr id="2" name="Title 1"/>
          <p:cNvSpPr>
            <a:spLocks noGrp="1"/>
          </p:cNvSpPr>
          <p:nvPr>
            <p:ph type="title"/>
          </p:nvPr>
        </p:nvSpPr>
        <p:spPr/>
        <p:txBody>
          <a:bodyPr/>
          <a:lstStyle/>
          <a:p>
            <a:r>
              <a:rPr lang="en-GB" altLang="en-US" dirty="0"/>
              <a:t>F2.7 Requests for Letters of Assurance</a:t>
            </a:r>
          </a:p>
        </p:txBody>
      </p:sp>
      <p:sp>
        <p:nvSpPr>
          <p:cNvPr id="2150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2150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151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E48A2CBB-EAFC-4AF2-B466-6188D5A64AA2}" type="slidenum">
              <a:rPr lang="en-US" altLang="en-US" sz="1200" b="0" smtClean="0"/>
              <a:pPr>
                <a:spcBef>
                  <a:spcPct val="0"/>
                </a:spcBef>
                <a:buFontTx/>
                <a:buNone/>
              </a:pPr>
              <a:t>22</a:t>
            </a:fld>
            <a:endParaRPr lang="en-US" altLang="en-US" sz="1200" b="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2355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355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AA92838-553F-49FF-853F-6642DE0950DA}" type="slidenum">
              <a:rPr lang="en-US" altLang="en-US" sz="1200" b="0" smtClean="0"/>
              <a:pPr>
                <a:spcBef>
                  <a:spcPct val="0"/>
                </a:spcBef>
                <a:buFontTx/>
                <a:buNone/>
              </a:pPr>
              <a:t>23</a:t>
            </a:fld>
            <a:endParaRPr lang="en-US" altLang="en-US" sz="1200" b="0"/>
          </a:p>
        </p:txBody>
      </p:sp>
      <p:sp>
        <p:nvSpPr>
          <p:cNvPr id="23557" name="Rectangle 2"/>
          <p:cNvSpPr>
            <a:spLocks noGrp="1" noChangeArrowheads="1"/>
          </p:cNvSpPr>
          <p:nvPr>
            <p:ph type="title"/>
          </p:nvPr>
        </p:nvSpPr>
        <p:spPr>
          <a:xfrm>
            <a:off x="1524000" y="720725"/>
            <a:ext cx="8534400" cy="446088"/>
          </a:xfrm>
        </p:spPr>
        <p:txBody>
          <a:bodyPr/>
          <a:lstStyle/>
          <a:p>
            <a:r>
              <a:rPr lang="en-US" altLang="en-US" dirty="0"/>
              <a:t>F2.8 Drafts for Sale by IEEE– as of 2024-03-14</a:t>
            </a:r>
          </a:p>
        </p:txBody>
      </p:sp>
      <p:graphicFrame>
        <p:nvGraphicFramePr>
          <p:cNvPr id="77901" name="Group 77"/>
          <p:cNvGraphicFramePr>
            <a:graphicFrameLocks noGrp="1"/>
          </p:cNvGraphicFramePr>
          <p:nvPr>
            <p:ph idx="1"/>
            <p:extLst>
              <p:ext uri="{D42A27DB-BD31-4B8C-83A1-F6EECF244321}">
                <p14:modId xmlns:p14="http://schemas.microsoft.com/office/powerpoint/2010/main" val="2934152101"/>
              </p:ext>
            </p:extLst>
          </p:nvPr>
        </p:nvGraphicFramePr>
        <p:xfrm>
          <a:off x="1316038" y="1341438"/>
          <a:ext cx="9661525" cy="4888132"/>
        </p:xfrm>
        <a:graphic>
          <a:graphicData uri="http://schemas.openxmlformats.org/drawingml/2006/table">
            <a:tbl>
              <a:tblPr/>
              <a:tblGrid>
                <a:gridCol w="2880839">
                  <a:extLst>
                    <a:ext uri="{9D8B030D-6E8A-4147-A177-3AD203B41FA5}">
                      <a16:colId xmlns:a16="http://schemas.microsoft.com/office/drawing/2014/main" val="20000"/>
                    </a:ext>
                  </a:extLst>
                </a:gridCol>
                <a:gridCol w="1752312">
                  <a:extLst>
                    <a:ext uri="{9D8B030D-6E8A-4147-A177-3AD203B41FA5}">
                      <a16:colId xmlns:a16="http://schemas.microsoft.com/office/drawing/2014/main" val="20001"/>
                    </a:ext>
                  </a:extLst>
                </a:gridCol>
                <a:gridCol w="1599937">
                  <a:extLst>
                    <a:ext uri="{9D8B030D-6E8A-4147-A177-3AD203B41FA5}">
                      <a16:colId xmlns:a16="http://schemas.microsoft.com/office/drawing/2014/main" val="20002"/>
                    </a:ext>
                  </a:extLst>
                </a:gridCol>
                <a:gridCol w="1828500">
                  <a:extLst>
                    <a:ext uri="{9D8B030D-6E8A-4147-A177-3AD203B41FA5}">
                      <a16:colId xmlns:a16="http://schemas.microsoft.com/office/drawing/2014/main" val="20003"/>
                    </a:ext>
                  </a:extLst>
                </a:gridCol>
                <a:gridCol w="1599937">
                  <a:extLst>
                    <a:ext uri="{9D8B030D-6E8A-4147-A177-3AD203B41FA5}">
                      <a16:colId xmlns:a16="http://schemas.microsoft.com/office/drawing/2014/main" val="20004"/>
                    </a:ext>
                  </a:extLst>
                </a:gridCol>
              </a:tblGrid>
              <a:tr h="57295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Publication</a:t>
                      </a: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err="1">
                          <a:ln>
                            <a:noFill/>
                          </a:ln>
                          <a:solidFill>
                            <a:schemeClr val="tx1"/>
                          </a:solidFill>
                          <a:effectLst/>
                          <a:latin typeface="Times New Roman" pitchFamily="18" charset="0"/>
                          <a:hlinkClick r:id="rId3"/>
                        </a:rPr>
                        <a:t>TechStreet</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Draft in Members Area</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4"/>
                        </a:rPr>
                        <a:t>Get 802</a:t>
                      </a:r>
                      <a:r>
                        <a:rPr kumimoji="0" lang="en-US" sz="1600" b="1" i="0" u="none" strike="noStrike" cap="none" normalizeH="0" baseline="0" dirty="0">
                          <a:ln>
                            <a:noFill/>
                          </a:ln>
                          <a:solidFill>
                            <a:schemeClr val="tx1"/>
                          </a:solidFill>
                          <a:effectLst/>
                          <a:latin typeface="Times New Roman" pitchFamily="18" charset="0"/>
                        </a:rPr>
                        <a: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by ISO?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5"/>
                        </a:rPr>
                        <a:t>IEEE </a:t>
                      </a:r>
                      <a:r>
                        <a:rPr kumimoji="0" lang="en-US" sz="1600" b="1" i="0" u="none" strike="noStrike" cap="none" normalizeH="0" baseline="0" dirty="0" err="1">
                          <a:ln>
                            <a:noFill/>
                          </a:ln>
                          <a:solidFill>
                            <a:schemeClr val="tx1"/>
                          </a:solidFill>
                          <a:effectLst/>
                          <a:latin typeface="Times New Roman" pitchFamily="18" charset="0"/>
                          <a:hlinkClick r:id="rId5"/>
                        </a:rPr>
                        <a:t>Std</a:t>
                      </a:r>
                      <a:r>
                        <a:rPr kumimoji="0" lang="en-US" sz="1600" b="1" i="0" u="none" strike="noStrike" cap="none" normalizeH="0" baseline="0" dirty="0">
                          <a:ln>
                            <a:noFill/>
                          </a:ln>
                          <a:solidFill>
                            <a:schemeClr val="tx1"/>
                          </a:solidFill>
                          <a:effectLst/>
                          <a:latin typeface="Times New Roman" pitchFamily="18" charset="0"/>
                          <a:hlinkClick r:id="rId5"/>
                        </a:rPr>
                        <a:t> 802.11-2020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$844 printed</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6"/>
                        </a:rPr>
                        <a:t>IEEE </a:t>
                      </a:r>
                      <a:r>
                        <a:rPr kumimoji="0" lang="en-US" sz="1600" b="1" i="0" u="none" strike="noStrike" cap="none" normalizeH="0" baseline="0" dirty="0" err="1">
                          <a:ln>
                            <a:noFill/>
                          </a:ln>
                          <a:solidFill>
                            <a:schemeClr val="tx1"/>
                          </a:solidFill>
                          <a:effectLst/>
                          <a:latin typeface="Times New Roman" pitchFamily="18" charset="0"/>
                          <a:hlinkClick r:id="rId6"/>
                        </a:rPr>
                        <a:t>Std</a:t>
                      </a:r>
                      <a:r>
                        <a:rPr kumimoji="0" lang="en-US" sz="1600" b="1" i="0" u="none" strike="noStrike" cap="none" normalizeH="0" baseline="0" dirty="0">
                          <a:ln>
                            <a:noFill/>
                          </a:ln>
                          <a:solidFill>
                            <a:schemeClr val="tx1"/>
                          </a:solidFill>
                          <a:effectLst/>
                          <a:latin typeface="Times New Roman" pitchFamily="18" charset="0"/>
                          <a:hlinkClick r:id="rId6"/>
                        </a:rPr>
                        <a:t> 802.11ax-2021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$368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2"/>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7"/>
                        </a:rPr>
                        <a:t>IEEE </a:t>
                      </a:r>
                      <a:r>
                        <a:rPr kumimoji="0" lang="en-US" sz="1600" b="1" i="0" u="none" strike="noStrike" cap="none" normalizeH="0" baseline="0" dirty="0" err="1">
                          <a:ln>
                            <a:noFill/>
                          </a:ln>
                          <a:solidFill>
                            <a:schemeClr val="tx1"/>
                          </a:solidFill>
                          <a:effectLst/>
                          <a:latin typeface="Times New Roman" pitchFamily="18" charset="0"/>
                          <a:hlinkClick r:id="rId7"/>
                        </a:rPr>
                        <a:t>Std</a:t>
                      </a:r>
                      <a:r>
                        <a:rPr kumimoji="0" lang="en-US" sz="1600" b="1" i="0" u="none" strike="noStrike" cap="none" normalizeH="0" baseline="0" dirty="0">
                          <a:ln>
                            <a:noFill/>
                          </a:ln>
                          <a:solidFill>
                            <a:schemeClr val="tx1"/>
                          </a:solidFill>
                          <a:effectLst/>
                          <a:latin typeface="Times New Roman" pitchFamily="18" charset="0"/>
                          <a:hlinkClick r:id="rId7"/>
                        </a:rPr>
                        <a:t> 802.11ay-2021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$368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3"/>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8"/>
                        </a:rPr>
                        <a:t>IEEE Std 802.11az-2022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$227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1200" cap="none" normalizeH="0" baseline="0" dirty="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1200" cap="none" normalizeH="0" baseline="0" dirty="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4"/>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9"/>
                        </a:rPr>
                        <a:t>IEEE Std 802.11ba-2021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$208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0"/>
                        </a:rPr>
                        <a:t>IEEE Std 802.11bb-2023</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$77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6"/>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1"/>
                        </a:rPr>
                        <a:t>IEEE Std 802.11bc-2023</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$120 pdf</a:t>
                      </a:r>
                    </a:p>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$150 print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7"/>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2"/>
                        </a:rPr>
                        <a:t>IEEE Std 802.11bd-2022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$198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54922303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3"/>
                        </a:rPr>
                        <a:t>IEEE P802.11be D6.0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$362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D6.0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332378759"/>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4"/>
                        </a:rPr>
                        <a:t>IEEE P802.11bf D4.0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$168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D4.0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76328667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5"/>
                        </a:rPr>
                        <a:t>IEEE P802.11bh D4.0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$75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D5.0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2405307303"/>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6"/>
                        </a:rPr>
                        <a:t>IEEE P802.11REVme D6.0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$676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D6.0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504625113"/>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1511057"/>
            <a:ext cx="9448800" cy="762000"/>
          </a:xfrm>
          <a:prstGeom prst="rect">
            <a:avLst/>
          </a:prstGeom>
          <a:solidFill>
            <a:srgbClr val="92D050"/>
          </a:solidFill>
        </p:spPr>
        <p:txBody>
          <a:bodyPr wrap="square" rtlCol="0">
            <a:spAutoFit/>
          </a:bodyPr>
          <a:lstStyle/>
          <a:p>
            <a:endParaRPr lang="en-GB" dirty="0"/>
          </a:p>
        </p:txBody>
      </p:sp>
      <p:sp>
        <p:nvSpPr>
          <p:cNvPr id="30722" name="Content Placeholder 5"/>
          <p:cNvSpPr>
            <a:spLocks noGrp="1"/>
          </p:cNvSpPr>
          <p:nvPr>
            <p:ph idx="1"/>
          </p:nvPr>
        </p:nvSpPr>
        <p:spPr>
          <a:xfrm>
            <a:off x="762000" y="1523999"/>
            <a:ext cx="10363200" cy="4951413"/>
          </a:xfrm>
        </p:spPr>
        <p:txBody>
          <a:bodyPr/>
          <a:lstStyle/>
          <a:p>
            <a:pPr>
              <a:defRPr/>
            </a:pPr>
            <a:r>
              <a:rPr lang="en-GB" altLang="en-US" sz="2200" dirty="0"/>
              <a:t>Published 2022 July: IEEE </a:t>
            </a:r>
            <a:r>
              <a:rPr lang="en-GB" altLang="en-US" sz="2200" dirty="0" err="1"/>
              <a:t>Std</a:t>
            </a:r>
            <a:r>
              <a:rPr lang="en-GB" altLang="en-US" sz="2200" dirty="0"/>
              <a:t> 802.11-2020 as ISO/IEC/IEEE 8802-11:2022</a:t>
            </a:r>
          </a:p>
          <a:p>
            <a:pPr lvl="1">
              <a:defRPr/>
            </a:pPr>
            <a:r>
              <a:rPr lang="en-US" altLang="en-US" dirty="0"/>
              <a:t>IEEE </a:t>
            </a:r>
            <a:r>
              <a:rPr lang="en-US" altLang="en-US" dirty="0" err="1"/>
              <a:t>Std</a:t>
            </a:r>
            <a:r>
              <a:rPr lang="en-US" altLang="en-US" dirty="0"/>
              <a:t> 802.11-2020 sent for adoption under the PSDO on March 22, 2021</a:t>
            </a:r>
          </a:p>
          <a:p>
            <a:pPr>
              <a:defRPr/>
            </a:pPr>
            <a:r>
              <a:rPr lang="en-US" altLang="en-US" sz="2200" dirty="0"/>
              <a:t>Submitted under the PSDO: 802.11ax-2021 (June 1, 2021), 802.11ay-2021 (July 30, 2021), 802.11ba-2021 (pending)</a:t>
            </a:r>
          </a:p>
          <a:p>
            <a:pPr>
              <a:defRPr/>
            </a:pPr>
            <a:r>
              <a:rPr lang="en-GB" altLang="en-US" sz="2200" dirty="0"/>
              <a:t>Ballots/Comment responses: 802.11ax-2021</a:t>
            </a:r>
          </a:p>
          <a:p>
            <a:pPr>
              <a:defRPr/>
            </a:pPr>
            <a:endParaRPr lang="en-GB" altLang="en-US" sz="2200" dirty="0"/>
          </a:p>
          <a:p>
            <a:pPr>
              <a:defRPr/>
            </a:pPr>
            <a:r>
              <a:rPr lang="en-GB" altLang="en-US" sz="2200" dirty="0"/>
              <a:t>Drafts are sent to JTC1/SC6 during SA ballot to solicit comments.  Approved drafts may also be sent during working group ballot. Any comments received from ISO are processed by the comment resolution committee. All drafts are liaised subject to EC approval</a:t>
            </a:r>
          </a:p>
          <a:p>
            <a:pPr lvl="1">
              <a:defRPr/>
            </a:pPr>
            <a:r>
              <a:rPr lang="en-US" altLang="en-US" sz="1800" dirty="0"/>
              <a:t>IEEE P802.11bb D4.0 sent for information December 20, 2022</a:t>
            </a:r>
          </a:p>
          <a:p>
            <a:pPr lvl="1">
              <a:defRPr/>
            </a:pPr>
            <a:r>
              <a:rPr lang="en-US" altLang="en-US" sz="1800" dirty="0"/>
              <a:t>IEEE P802.11bc D4.0 sent for information December 20, 2022</a:t>
            </a:r>
          </a:p>
          <a:p>
            <a:pPr marL="457200" lvl="1" indent="0">
              <a:buFontTx/>
              <a:buNone/>
              <a:defRPr/>
            </a:pPr>
            <a:endParaRPr lang="en-US" altLang="en-US" dirty="0"/>
          </a:p>
          <a:p>
            <a:pPr lvl="1">
              <a:defRPr/>
            </a:pPr>
            <a:endParaRPr lang="en-US" altLang="en-US" dirty="0"/>
          </a:p>
          <a:p>
            <a:pPr lvl="1">
              <a:defRPr/>
            </a:pPr>
            <a:endParaRPr lang="en-GB" altLang="en-US" dirty="0"/>
          </a:p>
        </p:txBody>
      </p:sp>
      <p:sp>
        <p:nvSpPr>
          <p:cNvPr id="25603" name="Rectangle 2"/>
          <p:cNvSpPr>
            <a:spLocks noGrp="1" noChangeArrowheads="1"/>
          </p:cNvSpPr>
          <p:nvPr>
            <p:ph type="title"/>
          </p:nvPr>
        </p:nvSpPr>
        <p:spPr/>
        <p:txBody>
          <a:bodyPr/>
          <a:lstStyle/>
          <a:p>
            <a:r>
              <a:rPr lang="en-AU" altLang="en-US" dirty="0"/>
              <a:t>F2.9 ISO/IEC JTC1/SC6</a:t>
            </a:r>
          </a:p>
        </p:txBody>
      </p:sp>
      <p:sp>
        <p:nvSpPr>
          <p:cNvPr id="2560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2560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560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7571E5E6-EE1D-4426-BF90-533615C0F26F}" type="slidenum">
              <a:rPr lang="en-US" altLang="en-US" sz="1200" b="0" smtClean="0"/>
              <a:pPr>
                <a:spcBef>
                  <a:spcPct val="0"/>
                </a:spcBef>
                <a:buFontTx/>
                <a:buNone/>
              </a:pPr>
              <a:t>24</a:t>
            </a:fld>
            <a:endParaRPr lang="en-US" altLang="en-US" sz="1200" b="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F2.10 Social media, blog posts and similar</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graphicFrame>
        <p:nvGraphicFramePr>
          <p:cNvPr id="2" name="Table 1"/>
          <p:cNvGraphicFramePr>
            <a:graphicFrameLocks noGrp="1"/>
          </p:cNvGraphicFramePr>
          <p:nvPr>
            <p:extLst>
              <p:ext uri="{D42A27DB-BD31-4B8C-83A1-F6EECF244321}">
                <p14:modId xmlns:p14="http://schemas.microsoft.com/office/powerpoint/2010/main" val="1487403678"/>
              </p:ext>
            </p:extLst>
          </p:nvPr>
        </p:nvGraphicFramePr>
        <p:xfrm>
          <a:off x="462756" y="1596515"/>
          <a:ext cx="11266487" cy="2285553"/>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51137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Target/Published document, completed info</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802.11ah</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IEEE Livestream</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April 2024</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942513">
                <a:tc>
                  <a:txBody>
                    <a:bodyPr/>
                    <a:lstStyle/>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25</a:t>
            </a:fld>
            <a:endParaRPr lang="en-US" altLang="en-US" sz="1200" b="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3"/>
          <p:cNvSpPr>
            <a:spLocks noGrp="1"/>
          </p:cNvSpPr>
          <p:nvPr>
            <p:ph type="title"/>
          </p:nvPr>
        </p:nvSpPr>
        <p:spPr>
          <a:xfrm>
            <a:off x="914400" y="609600"/>
            <a:ext cx="10363200" cy="766763"/>
          </a:xfrm>
        </p:spPr>
        <p:txBody>
          <a:bodyPr/>
          <a:lstStyle/>
          <a:p>
            <a:r>
              <a:rPr lang="en-US" altLang="en-US" sz="2800" dirty="0"/>
              <a:t>F2.11 IEEE 802 Public Visibility Standing Committee</a:t>
            </a:r>
          </a:p>
        </p:txBody>
      </p:sp>
      <p:sp>
        <p:nvSpPr>
          <p:cNvPr id="29699" name="Content Placeholder 4"/>
          <p:cNvSpPr>
            <a:spLocks noGrp="1"/>
          </p:cNvSpPr>
          <p:nvPr>
            <p:ph idx="1"/>
          </p:nvPr>
        </p:nvSpPr>
        <p:spPr>
          <a:xfrm>
            <a:off x="312738" y="1358900"/>
            <a:ext cx="5408612" cy="3448050"/>
          </a:xfrm>
        </p:spPr>
        <p:txBody>
          <a:bodyPr/>
          <a:lstStyle/>
          <a:p>
            <a:pPr>
              <a:buFont typeface="Wingdings" panose="05000000000000000000" pitchFamily="2" charset="2"/>
              <a:buChar char="Ø"/>
            </a:pPr>
            <a:r>
              <a:rPr lang="en-US" altLang="en-US" sz="2000">
                <a:latin typeface="Calibri" panose="020F0502020204030204" pitchFamily="34" charset="0"/>
                <a:cs typeface="Calibri" panose="020F0502020204030204" pitchFamily="34" charset="0"/>
              </a:rPr>
              <a:t>Scope </a:t>
            </a:r>
          </a:p>
          <a:p>
            <a:pPr lvl="1">
              <a:buFont typeface="Wingdings" panose="05000000000000000000" pitchFamily="2" charset="2"/>
              <a:buChar char="Ø"/>
            </a:pPr>
            <a:r>
              <a:rPr lang="en-US" altLang="en-US">
                <a:latin typeface="Calibri" panose="020F0502020204030204" pitchFamily="34" charset="0"/>
                <a:cs typeface="Calibri" panose="020F0502020204030204" pitchFamily="34" charset="0"/>
              </a:rPr>
              <a:t>To raise industry awareness in timely fashion of IEEE 802 WG / TAG activities </a:t>
            </a:r>
          </a:p>
          <a:p>
            <a:pPr lvl="1">
              <a:spcBef>
                <a:spcPts val="900"/>
              </a:spcBef>
              <a:buFont typeface="Wingdings" panose="05000000000000000000" pitchFamily="2" charset="2"/>
              <a:buChar char="Ø"/>
            </a:pPr>
            <a:r>
              <a:rPr lang="en-US" altLang="en-US">
                <a:latin typeface="Calibri" panose="020F0502020204030204" pitchFamily="34" charset="0"/>
                <a:cs typeface="Calibri" panose="020F0502020204030204" pitchFamily="34" charset="0"/>
              </a:rPr>
              <a:t>Develop social media content based on IEEE 802 WG / TAG activities </a:t>
            </a:r>
          </a:p>
          <a:p>
            <a:pPr lvl="2">
              <a:spcBef>
                <a:spcPts val="900"/>
              </a:spcBef>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Twitter - </a:t>
            </a:r>
            <a:r>
              <a:rPr lang="en-US" altLang="en-US" sz="1600">
                <a:latin typeface="Calibri" panose="020F0502020204030204" pitchFamily="34" charset="0"/>
                <a:cs typeface="Calibri" panose="020F0502020204030204" pitchFamily="34" charset="0"/>
                <a:hlinkClick r:id="rId3"/>
              </a:rPr>
              <a:t>https://twitter.com/ieee802</a:t>
            </a:r>
            <a:endParaRPr lang="en-US" altLang="en-US" sz="1600">
              <a:latin typeface="Calibri" panose="020F0502020204030204" pitchFamily="34" charset="0"/>
              <a:cs typeface="Calibri" panose="020F0502020204030204" pitchFamily="34" charset="0"/>
            </a:endParaRPr>
          </a:p>
          <a:p>
            <a:pPr lvl="2">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LinkedIn – </a:t>
            </a:r>
            <a:r>
              <a:rPr lang="en-US" altLang="en-US" sz="1600">
                <a:latin typeface="Calibri" panose="020F0502020204030204" pitchFamily="34" charset="0"/>
                <a:cs typeface="Calibri" panose="020F0502020204030204" pitchFamily="34" charset="0"/>
                <a:hlinkClick r:id="rId4"/>
              </a:rPr>
              <a:t>https://www.linkedin.com/company/ieee802</a:t>
            </a:r>
            <a:r>
              <a:rPr lang="en-US" altLang="en-US" sz="1600">
                <a:latin typeface="Calibri" panose="020F0502020204030204" pitchFamily="34" charset="0"/>
                <a:cs typeface="Calibri" panose="020F0502020204030204" pitchFamily="34" charset="0"/>
              </a:rPr>
              <a:t> </a:t>
            </a:r>
          </a:p>
          <a:p>
            <a:pPr lvl="2">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IEEE-SA 802  - </a:t>
            </a:r>
            <a:r>
              <a:rPr lang="en-US" altLang="en-US" sz="1200">
                <a:hlinkClick r:id="rId5"/>
              </a:rPr>
              <a:t>https://standards.ieee.org/featured/802/index.html</a:t>
            </a:r>
            <a:endParaRPr lang="en-US" altLang="en-US" sz="1200"/>
          </a:p>
          <a:p>
            <a:endParaRPr lang="en-US" altLang="en-US"/>
          </a:p>
        </p:txBody>
      </p:sp>
      <p:sp>
        <p:nvSpPr>
          <p:cNvPr id="7" name="TextBox 6"/>
          <p:cNvSpPr txBox="1"/>
          <p:nvPr/>
        </p:nvSpPr>
        <p:spPr>
          <a:xfrm>
            <a:off x="6740525" y="1501775"/>
            <a:ext cx="4703763" cy="4608513"/>
          </a:xfrm>
          <a:prstGeom prst="rect">
            <a:avLst/>
          </a:prstGeom>
          <a:solidFill>
            <a:srgbClr val="006799"/>
          </a:solidFill>
        </p:spPr>
        <p:txBody>
          <a:bodyPr>
            <a:spAutoFit/>
          </a:bodyPr>
          <a:lstStyle/>
          <a:p>
            <a:pPr marL="339725" indent="-339725">
              <a:spcBef>
                <a:spcPts val="12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Content examples – </a:t>
            </a:r>
          </a:p>
          <a:p>
            <a:pPr marL="739775" lvl="1" indent="-277813">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Meeting announcements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PARs to be considered</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Tutorials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[802.3] Call-for-Interests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New Task Force formations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Study Group formations</a:t>
            </a:r>
          </a:p>
          <a:p>
            <a:pPr marL="342900" indent="-342900">
              <a:spcBef>
                <a:spcPts val="9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Other 802 related material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Press Releases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White Paper publications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Approval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Publication</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IEEE Educational Activities Tech Talks </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Other 802 approved news </a:t>
            </a:r>
            <a:endParaRPr lang="en-US" sz="2000" dirty="0">
              <a:solidFill>
                <a:schemeClr val="bg1"/>
              </a:solidFill>
              <a:latin typeface="Calibri" panose="020F0502020204030204" pitchFamily="34" charset="0"/>
              <a:cs typeface="Calibri" panose="020F0502020204030204" pitchFamily="34" charset="0"/>
            </a:endParaRPr>
          </a:p>
        </p:txBody>
      </p:sp>
      <p:sp>
        <p:nvSpPr>
          <p:cNvPr id="29701" name="TextBox 7"/>
          <p:cNvSpPr txBox="1">
            <a:spLocks noChangeArrowheads="1"/>
          </p:cNvSpPr>
          <p:nvPr/>
        </p:nvSpPr>
        <p:spPr bwMode="auto">
          <a:xfrm>
            <a:off x="609600" y="4876800"/>
            <a:ext cx="517525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dirty="0"/>
              <a:t>Contact Tuncer Baykas </a:t>
            </a:r>
            <a:r>
              <a:rPr lang="en-US" altLang="en-US" dirty="0">
                <a:hlinkClick r:id="rId6"/>
              </a:rPr>
              <a:t>tbaykas@ieee.org</a:t>
            </a:r>
            <a:r>
              <a:rPr lang="en-US" altLang="en-US" dirty="0"/>
              <a:t> (Chair, PVSC) if interested in helping develop content)</a:t>
            </a:r>
          </a:p>
        </p:txBody>
      </p:sp>
      <p:sp>
        <p:nvSpPr>
          <p:cNvPr id="2970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2970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970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57DFB13-D4F1-469A-83E4-09108AC2ADB3}" type="slidenum">
              <a:rPr lang="en-US" altLang="en-US" sz="1200" b="0" smtClean="0"/>
              <a:pPr>
                <a:spcBef>
                  <a:spcPct val="0"/>
                </a:spcBef>
                <a:buFontTx/>
                <a:buNone/>
              </a:pPr>
              <a:t>26</a:t>
            </a:fld>
            <a:endParaRPr lang="en-US" altLang="en-US" sz="1200" b="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AU" altLang="en-US" dirty="0"/>
              <a:t>F2.11 802.11 Public Visibility Events - 2024</a:t>
            </a:r>
          </a:p>
        </p:txBody>
      </p:sp>
      <p:sp>
        <p:nvSpPr>
          <p:cNvPr id="7" name="Content Placeholder 1"/>
          <p:cNvSpPr>
            <a:spLocks noGrp="1"/>
          </p:cNvSpPr>
          <p:nvPr>
            <p:ph sz="half" idx="1"/>
          </p:nvPr>
        </p:nvSpPr>
        <p:spPr/>
        <p:txBody>
          <a:bodyPr/>
          <a:lstStyle/>
          <a:p>
            <a:pPr marL="0" indent="0" rtl="0" fontAlgn="base">
              <a:buNone/>
            </a:pPr>
            <a:r>
              <a:rPr lang="en-US" sz="1600" dirty="0">
                <a:effectLst/>
              </a:rPr>
              <a:t>VIRTUAL CELEBRATION OF 50 YEARS OF THE INTERNET</a:t>
            </a:r>
            <a:br>
              <a:rPr lang="en-US" sz="1600" dirty="0">
                <a:effectLst/>
              </a:rPr>
            </a:br>
            <a:r>
              <a:rPr lang="en-US" sz="1600" dirty="0">
                <a:effectLst/>
              </a:rPr>
              <a:t>Live-stream Event on Sunday, 19 May 2024 at 12:00 p.m. PT (19:00 UTC-04)</a:t>
            </a:r>
            <a:br>
              <a:rPr lang="en-US" sz="1600" b="1" cap="all" dirty="0">
                <a:effectLst/>
                <a:latin typeface="inherit"/>
              </a:rPr>
            </a:br>
            <a:endParaRPr lang="en-US" sz="1600" dirty="0">
              <a:effectLst/>
            </a:endParaRPr>
          </a:p>
          <a:p>
            <a:pPr marL="0" indent="0" fontAlgn="base">
              <a:buNone/>
            </a:pPr>
            <a:r>
              <a:rPr lang="en-US" sz="1600" dirty="0">
                <a:effectLst/>
                <a:hlinkClick r:id="rId3"/>
              </a:rPr>
              <a:t>https://engage.ieee.org/celebrate-i50.html</a:t>
            </a:r>
            <a:br>
              <a:rPr lang="en-US" sz="1600" dirty="0">
                <a:effectLst/>
              </a:rPr>
            </a:br>
            <a:endParaRPr lang="en-US" sz="1600" dirty="0">
              <a:effectLst/>
            </a:endParaRPr>
          </a:p>
          <a:p>
            <a:pPr marL="0" indent="0" fontAlgn="base">
              <a:buNone/>
            </a:pPr>
            <a:br>
              <a:rPr lang="en-US" sz="1600" dirty="0">
                <a:effectLst/>
              </a:rPr>
            </a:br>
            <a:endParaRPr lang="en-US" sz="1600" dirty="0">
              <a:effectLst/>
            </a:endParaRPr>
          </a:p>
          <a:p>
            <a:pPr marL="0" indent="0" fontAlgn="base">
              <a:buNone/>
            </a:pPr>
            <a:r>
              <a:rPr lang="en-US" sz="1600" dirty="0"/>
              <a:t>IEEE MILESTONE CELEBRATION | TCP, 802 STANDARDS, AND </a:t>
            </a:r>
            <a:r>
              <a:rPr lang="en-US" sz="1600" dirty="0" err="1"/>
              <a:t>GOOGLE</a:t>
            </a:r>
            <a:r>
              <a:rPr lang="en-US" sz="1600" dirty="0" err="1">
                <a:effectLst/>
              </a:rPr>
              <a:t>Live</a:t>
            </a:r>
            <a:r>
              <a:rPr lang="en-US" sz="1600" dirty="0">
                <a:effectLst/>
              </a:rPr>
              <a:t>-stream Event on Monday, 20 May 2024 at 1:00 p.m. PT (20:00 UTC-04)</a:t>
            </a:r>
            <a:br>
              <a:rPr lang="en-US" sz="1600" dirty="0">
                <a:effectLst/>
              </a:rPr>
            </a:br>
            <a:endParaRPr lang="en-US" sz="1600" dirty="0">
              <a:effectLst/>
            </a:endParaRPr>
          </a:p>
          <a:p>
            <a:pPr marL="0" indent="0" fontAlgn="base">
              <a:buNone/>
            </a:pPr>
            <a:r>
              <a:rPr lang="en-US" sz="1600" dirty="0">
                <a:effectLst/>
                <a:hlinkClick r:id="rId4"/>
              </a:rPr>
              <a:t>https://engage.ieee.org/Milestone-TCP-802-Google-Sign-Up.html</a:t>
            </a:r>
            <a:br>
              <a:rPr lang="en-US" sz="1600" dirty="0">
                <a:effectLst/>
              </a:rPr>
            </a:br>
            <a:br>
              <a:rPr lang="en-US" sz="1600" dirty="0">
                <a:effectLst/>
              </a:rPr>
            </a:br>
            <a:br>
              <a:rPr lang="en-US" dirty="0"/>
            </a:br>
            <a:r>
              <a:rPr lang="en-US" dirty="0"/>
              <a:t> </a:t>
            </a:r>
          </a:p>
          <a:p>
            <a:pPr marL="0" indent="0">
              <a:buFontTx/>
              <a:buNone/>
              <a:defRPr/>
            </a:pPr>
            <a:r>
              <a:rPr lang="en-US" dirty="0"/>
              <a:t> </a:t>
            </a:r>
            <a:endParaRPr lang="en-GB" dirty="0"/>
          </a:p>
          <a:p>
            <a:pPr marL="457200" lvl="1" indent="0">
              <a:buNone/>
              <a:defRPr/>
            </a:pPr>
            <a:endParaRPr lang="en-US"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0723"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3072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072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A482C05-BFE9-45F6-BCA0-2DA4444FEF78}" type="slidenum">
              <a:rPr lang="en-US" altLang="en-US" sz="1200" b="0" smtClean="0"/>
              <a:pPr>
                <a:spcBef>
                  <a:spcPct val="0"/>
                </a:spcBef>
                <a:buFontTx/>
                <a:buNone/>
              </a:pPr>
              <a:t>27</a:t>
            </a:fld>
            <a:endParaRPr lang="en-US" altLang="en-US" sz="1200" b="0"/>
          </a:p>
        </p:txBody>
      </p:sp>
      <p:pic>
        <p:nvPicPr>
          <p:cNvPr id="1026" name="Picture 2">
            <a:extLst>
              <a:ext uri="{FF2B5EF4-FFF2-40B4-BE49-F238E27FC236}">
                <a16:creationId xmlns:a16="http://schemas.microsoft.com/office/drawing/2014/main" id="{39373E03-75BE-870B-4E83-85A2111A88AA}"/>
              </a:ext>
            </a:extLst>
          </p:cNvPr>
          <p:cNvPicPr>
            <a:picLocks noGrp="1" noChangeAspect="1" noChangeArrowheads="1"/>
          </p:cNvPicPr>
          <p:nvPr>
            <p:ph sz="half" idx="2"/>
          </p:nvPr>
        </p:nvPicPr>
        <p:blipFill>
          <a:blip r:embed="rId5">
            <a:extLst>
              <a:ext uri="{28A0092B-C50C-407E-A947-70E740481C1C}">
                <a14:useLocalDpi xmlns:a14="http://schemas.microsoft.com/office/drawing/2010/main" val="0"/>
              </a:ext>
            </a:extLst>
          </a:blip>
          <a:srcRect/>
          <a:stretch>
            <a:fillRect/>
          </a:stretch>
        </p:blipFill>
        <p:spPr bwMode="auto">
          <a:xfrm>
            <a:off x="6224039" y="1697835"/>
            <a:ext cx="5384800" cy="302894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n-US" dirty="0"/>
              <a:t>F6.1 802 Wireless Chairs meeting</a:t>
            </a:r>
          </a:p>
        </p:txBody>
      </p:sp>
      <p:sp>
        <p:nvSpPr>
          <p:cNvPr id="32771" name="Content Placeholder 2"/>
          <p:cNvSpPr>
            <a:spLocks noGrp="1"/>
          </p:cNvSpPr>
          <p:nvPr>
            <p:ph idx="1"/>
          </p:nvPr>
        </p:nvSpPr>
        <p:spPr>
          <a:xfrm>
            <a:off x="696913" y="1752600"/>
            <a:ext cx="10898187" cy="4659313"/>
          </a:xfrm>
        </p:spPr>
        <p:txBody>
          <a:bodyPr/>
          <a:lstStyle/>
          <a:p>
            <a:r>
              <a:rPr lang="en-GB" altLang="en-US" sz="2800" dirty="0"/>
              <a:t>The wireless chairs meeting makes decisions related to the operation of the wireless interim meetings, such as location and cost.</a:t>
            </a:r>
          </a:p>
          <a:p>
            <a:r>
              <a:rPr lang="en-GB" altLang="en-US" sz="2800" dirty="0"/>
              <a:t>The meeting is open to all. If you are interested in these topics,  please attend.</a:t>
            </a:r>
          </a:p>
          <a:p>
            <a:r>
              <a:rPr lang="en-GB" altLang="en-US" sz="2800" dirty="0"/>
              <a:t>The wireless chairs meeting  </a:t>
            </a:r>
          </a:p>
          <a:p>
            <a:pPr lvl="1"/>
            <a:r>
              <a:rPr lang="en-GB" altLang="en-US" dirty="0"/>
              <a:t>At 4:00pm local time on the Sunday of 802 Plenary and Wireless Interim in-person sessions</a:t>
            </a:r>
          </a:p>
          <a:p>
            <a:pPr lvl="1"/>
            <a:r>
              <a:rPr lang="en-GB" altLang="en-US" dirty="0"/>
              <a:t>As scheduled via teleconference for electronic sessions; </a:t>
            </a:r>
          </a:p>
          <a:p>
            <a:pPr lvl="1"/>
            <a:r>
              <a:rPr lang="en-GB" altLang="en-US" dirty="0"/>
              <a:t>Next meetings: </a:t>
            </a:r>
            <a:r>
              <a:rPr lang="en-GB" altLang="en-US" b="1" dirty="0"/>
              <a:t>Wednesday 2024-08-14 15:00 ET, Sunday 2024-09-08 16:00 ET </a:t>
            </a:r>
            <a:r>
              <a:rPr lang="en-GB" altLang="en-US" dirty="0"/>
              <a:t>call details will be posted here: </a:t>
            </a:r>
            <a:r>
              <a:rPr lang="en-GB" altLang="en-US" dirty="0">
                <a:hlinkClick r:id="rId3"/>
              </a:rPr>
              <a:t>http://ieee802.org/802tele_calendar.html</a:t>
            </a:r>
            <a:r>
              <a:rPr lang="en-GB" altLang="en-US" dirty="0"/>
              <a:t>.</a:t>
            </a:r>
          </a:p>
        </p:txBody>
      </p:sp>
      <p:sp>
        <p:nvSpPr>
          <p:cNvPr id="3277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3277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277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8AAF72E-2640-4CB3-9C19-58B68B0D1C4C}" type="slidenum">
              <a:rPr lang="en-US" altLang="en-US" sz="1200" b="0" smtClean="0"/>
              <a:pPr>
                <a:spcBef>
                  <a:spcPct val="0"/>
                </a:spcBef>
                <a:buFontTx/>
                <a:buNone/>
              </a:pPr>
              <a:t>28</a:t>
            </a:fld>
            <a:endParaRPr lang="en-US" altLang="en-US" sz="1200" b="0"/>
          </a:p>
        </p:txBody>
      </p:sp>
    </p:spTree>
    <p:extLst>
      <p:ext uri="{BB962C8B-B14F-4D97-AF65-F5344CB8AC3E}">
        <p14:creationId xmlns:p14="http://schemas.microsoft.com/office/powerpoint/2010/main" val="1888610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981200"/>
            <a:ext cx="10972800" cy="4114800"/>
          </a:xfrm>
        </p:spPr>
        <p:txBody>
          <a:bodyPr/>
          <a:lstStyle/>
          <a:p>
            <a:pPr>
              <a:defRPr/>
            </a:pPr>
            <a:r>
              <a:rPr lang="en-US" sz="3200" dirty="0"/>
              <a:t>Sept 8-13, 2024, </a:t>
            </a:r>
            <a:r>
              <a:rPr lang="fi-FI" sz="3200" dirty="0"/>
              <a:t>Hilton Waikoloa Village, Hawaii, USA</a:t>
            </a:r>
          </a:p>
          <a:p>
            <a:pPr>
              <a:defRPr/>
            </a:pPr>
            <a:r>
              <a:rPr lang="fi-FI" sz="3200" dirty="0"/>
              <a:t>Nov 10-15, 2024, Hyatt Regency Vancouver, Vancouver, Canada</a:t>
            </a:r>
            <a:endParaRPr lang="en-US" sz="3200" dirty="0"/>
          </a:p>
          <a:p>
            <a:pPr>
              <a:defRPr/>
            </a:pPr>
            <a:r>
              <a:rPr lang="en-US" sz="3200" dirty="0"/>
              <a:t>These sessions will count towards voting rights. </a:t>
            </a:r>
          </a:p>
          <a:p>
            <a:pPr>
              <a:defRPr/>
            </a:pPr>
            <a:r>
              <a:rPr lang="en-US" sz="3200" dirty="0"/>
              <a:t>Paid registration is required.</a:t>
            </a:r>
          </a:p>
          <a:p>
            <a:pPr>
              <a:defRPr/>
            </a:pPr>
            <a:endParaRPr lang="en-GB" dirty="0"/>
          </a:p>
          <a:p>
            <a:pPr marL="0" indent="0">
              <a:buFontTx/>
              <a:buNone/>
              <a:defRPr/>
            </a:pPr>
            <a:r>
              <a:rPr lang="en-GB" dirty="0"/>
              <a:t>For meeting information and registration links, see </a:t>
            </a:r>
            <a:r>
              <a:rPr lang="en-US" dirty="0">
                <a:hlinkClick r:id="rId3"/>
              </a:rPr>
              <a:t>http://www.ieee802.org/11/Meetings/Meeting_Plan.html</a:t>
            </a:r>
            <a:endParaRPr lang="en-GB" dirty="0"/>
          </a:p>
        </p:txBody>
      </p:sp>
      <p:sp>
        <p:nvSpPr>
          <p:cNvPr id="33795" name="Title 1"/>
          <p:cNvSpPr>
            <a:spLocks noGrp="1"/>
          </p:cNvSpPr>
          <p:nvPr>
            <p:ph type="title"/>
          </p:nvPr>
        </p:nvSpPr>
        <p:spPr/>
        <p:txBody>
          <a:bodyPr/>
          <a:lstStyle/>
          <a:p>
            <a:r>
              <a:rPr lang="en-GB" altLang="en-US" dirty="0"/>
              <a:t>F6.2 Upcoming Sessions </a:t>
            </a:r>
          </a:p>
        </p:txBody>
      </p:sp>
      <p:sp>
        <p:nvSpPr>
          <p:cNvPr id="337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337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37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6A8AC403-5BB0-4208-9DED-1450C6BBFC6C}" type="slidenum">
              <a:rPr lang="en-US" altLang="en-US" sz="1200" b="0" smtClean="0"/>
              <a:pPr>
                <a:spcBef>
                  <a:spcPct val="0"/>
                </a:spcBef>
                <a:buFontTx/>
                <a:buNone/>
              </a:pPr>
              <a:t>29</a:t>
            </a:fld>
            <a:endParaRPr lang="en-US" altLang="en-US" sz="1200" b="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a:t>WEDNESday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3</a:t>
            </a:fld>
            <a:endParaRPr lang="en-US" altLang="en-US" sz="1200" b="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Title 2"/>
          <p:cNvSpPr>
            <a:spLocks noGrp="1"/>
          </p:cNvSpPr>
          <p:nvPr>
            <p:ph type="title"/>
          </p:nvPr>
        </p:nvSpPr>
        <p:spPr/>
        <p:txBody>
          <a:bodyPr/>
          <a:lstStyle/>
          <a:p>
            <a:r>
              <a:rPr lang="en-US" altLang="en-US" dirty="0"/>
              <a:t>References and additional material</a:t>
            </a:r>
            <a:endParaRPr lang="en-GB" altLang="en-US" dirty="0"/>
          </a:p>
        </p:txBody>
      </p:sp>
      <p:sp>
        <p:nvSpPr>
          <p:cNvPr id="2" name="Text Placeholder 1">
            <a:extLst>
              <a:ext uri="{FF2B5EF4-FFF2-40B4-BE49-F238E27FC236}">
                <a16:creationId xmlns:a16="http://schemas.microsoft.com/office/drawing/2014/main" id="{73817761-F071-D28A-972A-B017DB526E2F}"/>
              </a:ext>
            </a:extLst>
          </p:cNvPr>
          <p:cNvSpPr>
            <a:spLocks noGrp="1"/>
          </p:cNvSpPr>
          <p:nvPr>
            <p:ph type="body" idx="1"/>
          </p:nvPr>
        </p:nvSpPr>
        <p:spPr/>
        <p:txBody>
          <a:bodyPr/>
          <a:lstStyle/>
          <a:p>
            <a:endParaRPr lang="en-US" dirty="0"/>
          </a:p>
        </p:txBody>
      </p:sp>
      <p:sp>
        <p:nvSpPr>
          <p:cNvPr id="37892"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378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78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0890EC1-9541-4B94-AA7F-585D47D0A6EC}" type="slidenum">
              <a:rPr lang="en-US" altLang="en-US" sz="1200" b="0" smtClean="0"/>
              <a:pPr>
                <a:spcBef>
                  <a:spcPct val="0"/>
                </a:spcBef>
                <a:buFontTx/>
                <a:buNone/>
              </a:pPr>
              <a:t>30</a:t>
            </a:fld>
            <a:endParaRPr lang="en-US" altLang="en-US" sz="1200" b="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600200"/>
            <a:ext cx="11125200" cy="5059363"/>
          </a:xfrm>
        </p:spPr>
        <p:txBody>
          <a:bodyPr/>
          <a:lstStyle/>
          <a:p>
            <a:pPr>
              <a:defRPr/>
            </a:pPr>
            <a:r>
              <a:rPr lang="en-GB" altLang="en-US" sz="2800" dirty="0"/>
              <a:t>Comment resolution resources </a:t>
            </a:r>
          </a:p>
          <a:p>
            <a:pPr lvl="1">
              <a:defRPr/>
            </a:pPr>
            <a:r>
              <a:rPr lang="en-GB" altLang="en-US" dirty="0"/>
              <a:t>See </a:t>
            </a:r>
            <a:r>
              <a:rPr lang="en-GB" altLang="en-US" dirty="0">
                <a:hlinkClick r:id="rId3"/>
              </a:rPr>
              <a:t>https://mentor.ieee.org/802.11/dcn/13/11-13-0230-05-0000-comment-resolution-tutorial.ppt</a:t>
            </a:r>
            <a:r>
              <a:rPr lang="en-GB" altLang="en-US" dirty="0"/>
              <a:t> </a:t>
            </a:r>
          </a:p>
          <a:p>
            <a:pPr lvl="1">
              <a:defRPr/>
            </a:pPr>
            <a:r>
              <a:rPr lang="en-US" altLang="en-US" dirty="0"/>
              <a:t>See </a:t>
            </a:r>
            <a:r>
              <a:rPr lang="en-US" altLang="en-US" dirty="0">
                <a:hlinkClick r:id="rId4"/>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5"/>
              </a:rPr>
              <a:t>https://mentor.ieee.org/802.11/dcn/18/11-18-0669-04-000m-revmd-mac-comments-assigned-to-hamilton.docx</a:t>
            </a:r>
            <a:endParaRPr lang="en-GB" altLang="en-US" dirty="0"/>
          </a:p>
          <a:p>
            <a:pPr lvl="1">
              <a:defRPr/>
            </a:pPr>
            <a:r>
              <a:rPr lang="en-GB" altLang="en-US" dirty="0">
                <a:hlinkClick r:id="rId6"/>
              </a:rPr>
              <a:t>https://mentor.ieee.org/802.11/dcn/18/11-18-1410-00-00ax-lb233-cr-spatial-reuse.docx</a:t>
            </a:r>
            <a:r>
              <a:rPr lang="en-GB" altLang="en-US" dirty="0"/>
              <a:t> </a:t>
            </a:r>
          </a:p>
          <a:p>
            <a:pPr>
              <a:defRPr/>
            </a:pPr>
            <a:r>
              <a:rPr lang="en-US" altLang="en-US" sz="2800" dirty="0"/>
              <a:t>Motion templates (updated 2018): </a:t>
            </a:r>
          </a:p>
          <a:p>
            <a:pPr lvl="1">
              <a:defRPr/>
            </a:pPr>
            <a:r>
              <a:rPr lang="en-US" altLang="en-US" dirty="0">
                <a:hlinkClick r:id="rId7"/>
              </a:rPr>
              <a:t>https://mentor.ieee.org/802.11/dcn/08/11-08-0762-12-0000-motion-templates.doc</a:t>
            </a:r>
            <a:r>
              <a:rPr lang="en-US" altLang="en-US" dirty="0"/>
              <a:t> </a:t>
            </a:r>
            <a:endParaRPr lang="en-GB" altLang="en-US" dirty="0"/>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8915" name="Title 2"/>
          <p:cNvSpPr>
            <a:spLocks noGrp="1"/>
          </p:cNvSpPr>
          <p:nvPr>
            <p:ph type="title"/>
          </p:nvPr>
        </p:nvSpPr>
        <p:spPr/>
        <p:txBody>
          <a:bodyPr/>
          <a:lstStyle/>
          <a:p>
            <a:r>
              <a:rPr lang="en-GB" altLang="en-US"/>
              <a:t>Comment Resolution Resources</a:t>
            </a:r>
          </a:p>
        </p:txBody>
      </p:sp>
      <p:sp>
        <p:nvSpPr>
          <p:cNvPr id="389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3891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891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2A1321-B493-4544-92F5-961C6810A9D7}" type="slidenum">
              <a:rPr lang="en-US" altLang="en-US" sz="1200" b="0" smtClean="0"/>
              <a:pPr>
                <a:spcBef>
                  <a:spcPct val="0"/>
                </a:spcBef>
                <a:buFontTx/>
                <a:buNone/>
              </a:pPr>
              <a:t>31</a:t>
            </a:fld>
            <a:endParaRPr lang="en-US" altLang="en-US" sz="1200" b="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586287"/>
          </a:xfrm>
        </p:spPr>
        <p:txBody>
          <a:bodyPr/>
          <a:lstStyle/>
          <a:p>
            <a:pPr>
              <a:defRPr/>
            </a:pPr>
            <a:r>
              <a:rPr lang="en-GB" altLang="en-US" sz="2800" dirty="0"/>
              <a:t>MIB development</a:t>
            </a:r>
          </a:p>
          <a:p>
            <a:pPr lvl="1">
              <a:defRPr/>
            </a:pPr>
            <a:r>
              <a:rPr lang="en-GB" altLang="en-US" sz="2400" dirty="0"/>
              <a:t>See ARC MIB usage patterns: </a:t>
            </a:r>
            <a:r>
              <a:rPr lang="en-US" altLang="en-US" sz="2400" dirty="0">
                <a:hlinkClick r:id="rId3"/>
              </a:rPr>
              <a:t>https://mentor.ieee.org/802.11/dcn/15/11-15-0355</a:t>
            </a:r>
            <a:r>
              <a:rPr lang="en-US" altLang="en-US" sz="2400" dirty="0"/>
              <a:t> </a:t>
            </a:r>
          </a:p>
          <a:p>
            <a:pPr lvl="1">
              <a:defRPr/>
            </a:pPr>
            <a:r>
              <a:rPr lang="en-GB" altLang="en-US" sz="2400" dirty="0"/>
              <a:t>See ARC recommendations on MIB types and usage:  </a:t>
            </a:r>
            <a:r>
              <a:rPr lang="en-US" altLang="en-US" sz="2400" dirty="0">
                <a:hlinkClick r:id="rId4"/>
              </a:rPr>
              <a:t>https://mentor.ieee.org/802.11/dcn/09/11-09-0533</a:t>
            </a:r>
            <a:r>
              <a:rPr lang="en-US" altLang="en-US" sz="2400" dirty="0"/>
              <a:t> </a:t>
            </a:r>
          </a:p>
          <a:p>
            <a:pPr>
              <a:defRPr/>
            </a:pPr>
            <a:r>
              <a:rPr lang="en-US" altLang="en-US" sz="2800" dirty="0"/>
              <a:t>Style Guide</a:t>
            </a:r>
          </a:p>
          <a:p>
            <a:pPr lvl="1">
              <a:defRPr/>
            </a:pPr>
            <a:r>
              <a:rPr lang="en-US" altLang="en-US" sz="2400" dirty="0"/>
              <a:t>See Editorial Style Guide: </a:t>
            </a:r>
            <a:r>
              <a:rPr lang="en-US" altLang="en-US" sz="2400" dirty="0">
                <a:hlinkClick r:id="rId5"/>
              </a:rPr>
              <a:t>https://mentor.ieee.org/802.11/dcn/09/11-09-1034</a:t>
            </a:r>
            <a:r>
              <a:rPr lang="en-US" altLang="en-US" sz="2400" dirty="0"/>
              <a:t> </a:t>
            </a:r>
          </a:p>
          <a:p>
            <a:pPr>
              <a:defRPr/>
            </a:pPr>
            <a:r>
              <a:rPr lang="en-US" altLang="en-US" sz="2800" dirty="0"/>
              <a:t>ANA Database</a:t>
            </a:r>
          </a:p>
          <a:p>
            <a:pPr lvl="1">
              <a:defRPr/>
            </a:pPr>
            <a:r>
              <a:rPr lang="en-US" altLang="en-US" sz="2400" dirty="0"/>
              <a:t>See </a:t>
            </a:r>
            <a:r>
              <a:rPr lang="en-US" altLang="en-US" sz="2400" dirty="0">
                <a:hlinkClick r:id="rId6"/>
              </a:rPr>
              <a:t>https://mentor.ieee.org/802.11/dcn/11/11-11-0270 </a:t>
            </a:r>
            <a:endParaRPr lang="en-GB" altLang="en-US" sz="2400"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9939" name="Title 2"/>
          <p:cNvSpPr>
            <a:spLocks noGrp="1"/>
          </p:cNvSpPr>
          <p:nvPr>
            <p:ph type="title"/>
          </p:nvPr>
        </p:nvSpPr>
        <p:spPr/>
        <p:txBody>
          <a:bodyPr/>
          <a:lstStyle/>
          <a:p>
            <a:r>
              <a:rPr lang="en-GB" altLang="en-US"/>
              <a:t>Amendment Development Resources</a:t>
            </a:r>
          </a:p>
        </p:txBody>
      </p:sp>
      <p:sp>
        <p:nvSpPr>
          <p:cNvPr id="399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399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99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D35DA0-4829-45D9-89D0-BBCF94EA83E7}" type="slidenum">
              <a:rPr lang="en-US" altLang="en-US" sz="1200" b="0" smtClean="0"/>
              <a:pPr>
                <a:spcBef>
                  <a:spcPct val="0"/>
                </a:spcBef>
                <a:buFontTx/>
                <a:buNone/>
              </a:pPr>
              <a:t>32</a:t>
            </a:fld>
            <a:endParaRPr lang="en-US" altLang="en-US" sz="1200" b="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AU" altLang="en-US" dirty="0"/>
              <a:t>Completed 802.11 Public Visibility Events</a:t>
            </a:r>
          </a:p>
        </p:txBody>
      </p:sp>
      <p:sp>
        <p:nvSpPr>
          <p:cNvPr id="3072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3072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072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A482C05-BFE9-45F6-BCA0-2DA4444FEF78}" type="slidenum">
              <a:rPr lang="en-US" altLang="en-US" sz="1200" b="0" smtClean="0"/>
              <a:pPr>
                <a:spcBef>
                  <a:spcPct val="0"/>
                </a:spcBef>
                <a:buFontTx/>
                <a:buNone/>
              </a:pPr>
              <a:t>33</a:t>
            </a:fld>
            <a:endParaRPr lang="en-US" altLang="en-US" sz="1200" b="0"/>
          </a:p>
        </p:txBody>
      </p:sp>
      <p:sp>
        <p:nvSpPr>
          <p:cNvPr id="7" name="Content Placeholder 1"/>
          <p:cNvSpPr>
            <a:spLocks noGrp="1"/>
          </p:cNvSpPr>
          <p:nvPr>
            <p:ph idx="1"/>
          </p:nvPr>
        </p:nvSpPr>
        <p:spPr>
          <a:xfrm>
            <a:off x="533400" y="1600200"/>
            <a:ext cx="11125200" cy="4724400"/>
          </a:xfrm>
        </p:spPr>
        <p:txBody>
          <a:bodyPr/>
          <a:lstStyle/>
          <a:p>
            <a:pPr>
              <a:defRPr/>
            </a:pPr>
            <a:r>
              <a:rPr lang="en-US" dirty="0"/>
              <a:t>Tech Talks: </a:t>
            </a:r>
            <a:r>
              <a:rPr lang="en-US" dirty="0">
                <a:hlinkClick r:id="rId3"/>
              </a:rPr>
              <a:t>https://innovationatwork.ieee.org/events/techtalk-panel-802/</a:t>
            </a:r>
            <a:endParaRPr lang="en-US" dirty="0"/>
          </a:p>
          <a:p>
            <a:pPr lvl="1">
              <a:defRPr/>
            </a:pPr>
            <a:r>
              <a:rPr lang="en-US" altLang="en-US" dirty="0">
                <a:hlinkClick r:id="rId4"/>
              </a:rPr>
              <a:t>2020-11-04 Tech talk on 802.11bf and WLAN Sensing </a:t>
            </a:r>
            <a:r>
              <a:rPr lang="en-US" altLang="en-US" dirty="0"/>
              <a:t>, Tony Han, Claudio Da Silva</a:t>
            </a:r>
            <a:r>
              <a:rPr lang="en-US" dirty="0"/>
              <a:t>  </a:t>
            </a:r>
          </a:p>
          <a:p>
            <a:pPr lvl="1">
              <a:defRPr/>
            </a:pPr>
            <a:r>
              <a:rPr lang="en-US" dirty="0">
                <a:hlinkClick r:id="rId5"/>
              </a:rPr>
              <a:t>2021-05-26  Tech talk on 802.11</a:t>
            </a:r>
            <a:r>
              <a:rPr lang="en-US" dirty="0"/>
              <a:t>, D. Stanley, P. Nikolich</a:t>
            </a:r>
          </a:p>
          <a:p>
            <a:pPr lvl="1">
              <a:defRPr/>
            </a:pPr>
            <a:r>
              <a:rPr lang="en-US" dirty="0">
                <a:hlinkClick r:id="rId6"/>
              </a:rPr>
              <a:t>2022 June Tech talk on Coexistence</a:t>
            </a:r>
            <a:r>
              <a:rPr lang="en-US" dirty="0"/>
              <a:t>, see </a:t>
            </a:r>
            <a:r>
              <a:rPr lang="en-US" dirty="0">
                <a:hlinkClick r:id="rId7"/>
              </a:rPr>
              <a:t>11-22-0921</a:t>
            </a:r>
            <a:r>
              <a:rPr lang="en-US" dirty="0"/>
              <a:t>, A. Myles</a:t>
            </a:r>
          </a:p>
          <a:p>
            <a:pPr>
              <a:defRPr/>
            </a:pPr>
            <a:r>
              <a:rPr lang="en-US" sz="2200" dirty="0">
                <a:hlinkClick r:id="rId8"/>
              </a:rPr>
              <a:t>2021-01-20 January Computer Society Standards Activities Board Webinar Series </a:t>
            </a:r>
            <a:r>
              <a:rPr lang="en-US" sz="2200" dirty="0"/>
              <a:t> 802 Wireless Standards: D. Stanley, P. Kinney, P. Nikolich</a:t>
            </a:r>
          </a:p>
          <a:p>
            <a:pPr>
              <a:defRPr/>
            </a:pPr>
            <a:r>
              <a:rPr lang="en-US" sz="2200" dirty="0"/>
              <a:t>2023-04-04 </a:t>
            </a:r>
            <a:r>
              <a:rPr lang="en-US" sz="2200" dirty="0">
                <a:hlinkClick r:id="rId9"/>
              </a:rPr>
              <a:t>Computer Society hosted 2023 webinar</a:t>
            </a:r>
            <a:r>
              <a:rPr lang="en-US" sz="2200" dirty="0"/>
              <a:t> on 802.11bb and 802.11bc</a:t>
            </a:r>
          </a:p>
          <a:p>
            <a:pPr>
              <a:defRPr/>
            </a:pPr>
            <a:r>
              <a:rPr lang="en-US" sz="2200" dirty="0"/>
              <a:t>2023-05-22 </a:t>
            </a:r>
            <a:r>
              <a:rPr lang="en-US" sz="2200" dirty="0">
                <a:hlinkClick r:id="rId10"/>
              </a:rPr>
              <a:t>Wi-Fi Now tutorial on 802.11az</a:t>
            </a:r>
            <a:r>
              <a:rPr lang="en-US" sz="2200" dirty="0"/>
              <a:t> technology: J. </a:t>
            </a:r>
            <a:r>
              <a:rPr lang="en-US" sz="2200" dirty="0" err="1"/>
              <a:t>Segev</a:t>
            </a:r>
            <a:r>
              <a:rPr lang="en-US" sz="2200" dirty="0"/>
              <a:t>, R. Want</a:t>
            </a:r>
          </a:p>
          <a:p>
            <a:pPr>
              <a:defRPr/>
            </a:pPr>
            <a:r>
              <a:rPr lang="en-US" sz="2200" dirty="0"/>
              <a:t>2023-11-07 IEEE Computer Society webinar on 802.11az: J. </a:t>
            </a:r>
            <a:r>
              <a:rPr lang="en-US" sz="2200" dirty="0" err="1"/>
              <a:t>Segev</a:t>
            </a:r>
            <a:r>
              <a:rPr lang="en-US" sz="2200" dirty="0"/>
              <a:t>, C. Berger</a:t>
            </a:r>
          </a:p>
          <a:p>
            <a:pPr>
              <a:defRPr/>
            </a:pPr>
            <a:r>
              <a:rPr lang="en-US" sz="2200" dirty="0"/>
              <a:t>2023-11-09 IEEE SA Webinar on 802.11az: R. Want, A, Raissinia</a:t>
            </a:r>
          </a:p>
          <a:p>
            <a:pPr>
              <a:defRPr/>
            </a:pPr>
            <a:r>
              <a:rPr lang="en-US" sz="2200" dirty="0"/>
              <a:t>2023-11-16 IEEE SA Livestream on 802.11bb: N. </a:t>
            </a:r>
            <a:r>
              <a:rPr lang="en-US" sz="2200" dirty="0" err="1"/>
              <a:t>Serafimovski</a:t>
            </a:r>
            <a:r>
              <a:rPr lang="en-US" sz="2200" dirty="0"/>
              <a:t>, T. Baykas</a:t>
            </a:r>
          </a:p>
          <a:p>
            <a:pPr>
              <a:defRPr/>
            </a:pPr>
            <a:r>
              <a:rPr lang="en-US" sz="2200" dirty="0"/>
              <a:t>2024-01-24 IEEE GEPS Webinar on 802.11: D. Stanley, H. Yaghoobi, R. </a:t>
            </a:r>
            <a:r>
              <a:rPr lang="en-US" sz="2200" dirty="0" err="1"/>
              <a:t>DeVegt</a:t>
            </a:r>
            <a:r>
              <a:rPr lang="en-US" sz="2200" dirty="0"/>
              <a:t>, E. Au</a:t>
            </a:r>
            <a:br>
              <a:rPr lang="en-US" dirty="0"/>
            </a:br>
            <a:r>
              <a:rPr lang="en-US" dirty="0"/>
              <a:t> </a:t>
            </a:r>
          </a:p>
          <a:p>
            <a:pPr marL="0" indent="0">
              <a:buFontTx/>
              <a:buNone/>
              <a:defRPr/>
            </a:pPr>
            <a:r>
              <a:rPr lang="en-US" dirty="0"/>
              <a:t> </a:t>
            </a:r>
            <a:endParaRPr lang="en-GB" dirty="0"/>
          </a:p>
          <a:p>
            <a:pPr marL="457200" lvl="1" indent="0">
              <a:buNone/>
              <a:defRPr/>
            </a:pPr>
            <a:endParaRPr lang="en-US"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Tree>
    <p:extLst>
      <p:ext uri="{BB962C8B-B14F-4D97-AF65-F5344CB8AC3E}">
        <p14:creationId xmlns:p14="http://schemas.microsoft.com/office/powerpoint/2010/main" val="22332753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Completed Social media, blog posts and similar</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graphicFrame>
        <p:nvGraphicFramePr>
          <p:cNvPr id="2" name="Table 1"/>
          <p:cNvGraphicFramePr>
            <a:graphicFrameLocks noGrp="1"/>
          </p:cNvGraphicFramePr>
          <p:nvPr/>
        </p:nvGraphicFramePr>
        <p:xfrm>
          <a:off x="462756" y="1596515"/>
          <a:ext cx="11266487" cy="4575685"/>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51137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AIML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social media post</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94251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AMP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social media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post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UHR SG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6"/>
                        </a:rPr>
                        <a:t>social media post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r h="389385">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 11bd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7"/>
                        </a:rPr>
                        <a:t>June 2023 Blog completed </a:t>
                      </a:r>
                      <a:endPar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3846571"/>
                  </a:ext>
                </a:extLst>
              </a:tr>
              <a:tr h="413027">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Nov 23: IEEE SA Webinar, IEEE Computer Society Webinar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94456783"/>
                  </a:ext>
                </a:extLst>
              </a:tr>
              <a:tr h="58443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Livestream 2023-11-16</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93081236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34</a:t>
            </a:fld>
            <a:endParaRPr lang="en-US" altLang="en-US" sz="1200" b="0"/>
          </a:p>
        </p:txBody>
      </p:sp>
    </p:spTree>
    <p:extLst>
      <p:ext uri="{BB962C8B-B14F-4D97-AF65-F5344CB8AC3E}">
        <p14:creationId xmlns:p14="http://schemas.microsoft.com/office/powerpoint/2010/main" val="4521248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a:t> Published IEEE Press Releases, Blogs</a:t>
            </a:r>
          </a:p>
        </p:txBody>
      </p:sp>
      <p:sp>
        <p:nvSpPr>
          <p:cNvPr id="4198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graphicFrame>
        <p:nvGraphicFramePr>
          <p:cNvPr id="2" name="Table 1"/>
          <p:cNvGraphicFramePr>
            <a:graphicFrameLocks noGrp="1"/>
          </p:cNvGraphicFramePr>
          <p:nvPr/>
        </p:nvGraphicFramePr>
        <p:xfrm>
          <a:off x="533400" y="1447800"/>
          <a:ext cx="10972800" cy="4932363"/>
        </p:xfrm>
        <a:graphic>
          <a:graphicData uri="http://schemas.openxmlformats.org/drawingml/2006/table">
            <a:tbl>
              <a:tblPr/>
              <a:tblGrid>
                <a:gridCol w="1393825">
                  <a:extLst>
                    <a:ext uri="{9D8B030D-6E8A-4147-A177-3AD203B41FA5}">
                      <a16:colId xmlns:a16="http://schemas.microsoft.com/office/drawing/2014/main" val="20000"/>
                    </a:ext>
                  </a:extLst>
                </a:gridCol>
                <a:gridCol w="1741488">
                  <a:extLst>
                    <a:ext uri="{9D8B030D-6E8A-4147-A177-3AD203B41FA5}">
                      <a16:colId xmlns:a16="http://schemas.microsoft.com/office/drawing/2014/main" val="20001"/>
                    </a:ext>
                  </a:extLst>
                </a:gridCol>
                <a:gridCol w="7837487">
                  <a:extLst>
                    <a:ext uri="{9D8B030D-6E8A-4147-A177-3AD203B41FA5}">
                      <a16:colId xmlns:a16="http://schemas.microsoft.com/office/drawing/2014/main" val="20002"/>
                    </a:ext>
                  </a:extLst>
                </a:gridCol>
              </a:tblGrid>
              <a:tr h="365181">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62557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TGaj</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3"/>
                        </a:rPr>
                        <a:t>http://standards.ieee.org/news/2018/standard_increased_high_bandwidth_wlan_china.html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1"/>
                  </a:ext>
                </a:extLst>
              </a:tr>
              <a:tr h="38105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BCS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2"/>
                  </a:ext>
                </a:extLst>
              </a:tr>
              <a:tr h="376296">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NGV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3"/>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5"/>
                        </a:rPr>
                        <a:t>http://standards.ieee.org/news/2018/ieee_802_11ak-2018.html</a:t>
                      </a: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4"/>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TGbb formation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6"/>
                        </a:rPr>
                        <a:t>https://beyondstandards.ieee.org/general-news/ieee-802-11-launches-standards-amendment-project-for-light-communications-lifi/</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5"/>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TGaq</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7"/>
                        </a:rPr>
                        <a:t>https://standards.ieee.org/news/2018/ieee-802_11aq-standard-amendment-wlan.html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6"/>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EHT</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Study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7"/>
                  </a:ext>
                </a:extLst>
              </a:tr>
              <a:tr h="7144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RTA</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Topic Interest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8"/>
                  </a:ext>
                </a:extLst>
              </a:tr>
            </a:tbl>
          </a:graphicData>
        </a:graphic>
      </p:graphicFrame>
      <p:sp>
        <p:nvSpPr>
          <p:cNvPr id="4203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4203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EED8B1E-FD9D-42BD-AC78-409F4C0FB5B0}" type="slidenum">
              <a:rPr lang="en-US" altLang="en-US" sz="1200" b="0" smtClean="0"/>
              <a:pPr>
                <a:spcBef>
                  <a:spcPct val="0"/>
                </a:spcBef>
                <a:buFontTx/>
                <a:buNone/>
              </a:pPr>
              <a:t>35</a:t>
            </a:fld>
            <a:endParaRPr lang="en-US" altLang="en-US" sz="1200" b="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AU" altLang="en-US" dirty="0"/>
              <a:t>Published IEEE Press Releases, Blogs</a:t>
            </a:r>
          </a:p>
        </p:txBody>
      </p:sp>
      <p:sp>
        <p:nvSpPr>
          <p:cNvPr id="4403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TGbe</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September 2019 </a:t>
                      </a:r>
                      <a:r>
                        <a:rPr lang="en-GB" sz="1800" b="1" u="sng" kern="1200" dirty="0">
                          <a:solidFill>
                            <a:schemeClr val="tx1"/>
                          </a:solidFill>
                          <a:effectLst/>
                          <a:latin typeface="Calibri" panose="020F0502020204030204" pitchFamily="34" charset="0"/>
                          <a:ea typeface="+mn-ea"/>
                          <a:cs typeface="Calibri" panose="020F0502020204030204" pitchFamily="34" charset="0"/>
                          <a:hlinkClick r:id="rId3"/>
                        </a:rPr>
                        <a:t>https://beyondstandards.ieee.org/networking/ieee-p802-11be-to-enable-extremely-high-throughput-eht-and-low-latency-for-wi-fi/</a:t>
                      </a:r>
                      <a:r>
                        <a:rPr lang="en-GB" sz="1800" b="1" u="sng" kern="1200" dirty="0">
                          <a:solidFill>
                            <a:schemeClr val="tx1"/>
                          </a:solidFill>
                          <a:effectLst/>
                          <a:latin typeface="Calibri" panose="020F0502020204030204" pitchFamily="34" charset="0"/>
                          <a:ea typeface="+mn-ea"/>
                          <a:cs typeface="Calibri" panose="020F0502020204030204" pitchFamily="34" charset="0"/>
                        </a:rPr>
                        <a:t> </a:t>
                      </a: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AANI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IMT-2020 Self Evaluation of 802.11ax </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2019</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http://standards.ieee.org/news/2019/5g-indoor-hotspot-and-dense-urban-deployments.html</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https://beyondstandards.ieee.org/networking/ieee-802-11bf-aims-to-enable-a-new-application-of-wlan-technology-wlan-sensing/</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4406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4406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D5B9B0A-E50D-477D-B716-7E91ECBE6FAD}" type="slidenum">
              <a:rPr lang="en-US" altLang="en-US" sz="1200" b="0" smtClean="0"/>
              <a:pPr>
                <a:spcBef>
                  <a:spcPct val="0"/>
                </a:spcBef>
                <a:buFontTx/>
                <a:buNone/>
              </a:pPr>
              <a:t>36</a:t>
            </a:fld>
            <a:endParaRPr lang="en-US" altLang="en-US" sz="1200" b="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Published IEEE Press Releases, Blogs</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https://beyondstandards.ieee.org/networking/ieee-802-11bf-aims-to-enable-a-new-application-of-wlan-technology-wlan-sensing/</a:t>
                      </a: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TGbh</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37</a:t>
            </a:fld>
            <a:endParaRPr lang="en-US" altLang="en-US" sz="1200" b="0"/>
          </a:p>
        </p:txBody>
      </p:sp>
    </p:spTree>
    <p:extLst>
      <p:ext uri="{BB962C8B-B14F-4D97-AF65-F5344CB8AC3E}">
        <p14:creationId xmlns:p14="http://schemas.microsoft.com/office/powerpoint/2010/main" val="1614409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W2.1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4</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W2.1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5</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W2.1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6</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altLang="en-US" dirty="0"/>
              <a:t>W2.1 </a:t>
            </a:r>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7" name="Date Placeholder 6"/>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2024</a:t>
            </a:r>
            <a:endParaRPr lang="en-GB" dirty="0"/>
          </a:p>
        </p:txBody>
      </p:sp>
      <p:sp>
        <p:nvSpPr>
          <p:cNvPr id="8" name="Footer Placeholder 7"/>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altLang="en-US" dirty="0"/>
              <a:t>W2.1 </a:t>
            </a:r>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7" name="Date Placeholder 6"/>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2024</a:t>
            </a:r>
            <a:endParaRPr lang="en-GB" dirty="0"/>
          </a:p>
        </p:txBody>
      </p:sp>
      <p:sp>
        <p:nvSpPr>
          <p:cNvPr id="8" name="Footer Placeholder 7"/>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9</a:t>
            </a:fld>
            <a:endParaRPr lang="en-US" altLang="en-US" sz="1200" b="0"/>
          </a:p>
        </p:txBody>
      </p:sp>
    </p:spTree>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163861</TotalTime>
  <Words>4308</Words>
  <Application>Microsoft Office PowerPoint</Application>
  <PresentationFormat>Widescreen</PresentationFormat>
  <Paragraphs>610</Paragraphs>
  <Slides>37</Slides>
  <Notes>32</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37</vt:i4>
      </vt:variant>
    </vt:vector>
  </HeadingPairs>
  <TitlesOfParts>
    <vt:vector size="45" baseType="lpstr">
      <vt:lpstr>Arial</vt:lpstr>
      <vt:lpstr>Calibri</vt:lpstr>
      <vt:lpstr>inherit</vt:lpstr>
      <vt:lpstr>Times New Roman</vt:lpstr>
      <vt:lpstr>Wingdings</vt:lpstr>
      <vt:lpstr>Default Design</vt:lpstr>
      <vt:lpstr>Custom Design</vt:lpstr>
      <vt:lpstr>Document</vt:lpstr>
      <vt:lpstr>May 2024 802.11 Session WG Chair’s Supplementary Material</vt:lpstr>
      <vt:lpstr>Introduction</vt:lpstr>
      <vt:lpstr>WEDNESday</vt:lpstr>
      <vt:lpstr>W2.1 Participant behavior in IEEE-SA activities is guided by the IEEE Codes of Ethics &amp; Conduct</vt:lpstr>
      <vt:lpstr>W2.1 Participants in the IEEE-SA “individual process” shall act independently of others, including employers</vt:lpstr>
      <vt:lpstr>W2.1 IEEE-SA standards activities shall allow the fair &amp; equitable consideration of all viewpoints</vt:lpstr>
      <vt:lpstr>W2.1 IEEE Event Conduct and Safety Statement </vt:lpstr>
      <vt:lpstr>W2.1 IEEE Event Conduct and Safety Statement</vt:lpstr>
      <vt:lpstr>W2.2 – Call for potentially essential patents</vt:lpstr>
      <vt:lpstr>W2.3 Meeting Decorum</vt:lpstr>
      <vt:lpstr>W2.4 2024 July Designation of Individual experts</vt:lpstr>
      <vt:lpstr>W2.5 Announcements</vt:lpstr>
      <vt:lpstr>FRIday</vt:lpstr>
      <vt:lpstr>F2.1 Participant behavior in IEEE-SA activities is guided by the IEEE Codes of Ethics &amp; Conduct</vt:lpstr>
      <vt:lpstr>F2.1 IEEE-SA standards activities shall allow the fair &amp; equitable consideration of all viewpoints</vt:lpstr>
      <vt:lpstr>F2.1 Participants in the IEEE-SA “individual process” shall act independently of others, including employers</vt:lpstr>
      <vt:lpstr>F2.2 – Call for potentially essential patents</vt:lpstr>
      <vt:lpstr>F2.3 Meeting Decorum</vt:lpstr>
      <vt:lpstr>F2.4 Next session and CAC meetings announcements</vt:lpstr>
      <vt:lpstr>Announcements</vt:lpstr>
      <vt:lpstr>F2.5: 2024 July Designation of Individual experts</vt:lpstr>
      <vt:lpstr>F2.7 Requests for Letters of Assurance</vt:lpstr>
      <vt:lpstr>F2.8 Drafts for Sale by IEEE– as of 2024-03-14</vt:lpstr>
      <vt:lpstr>F2.9 ISO/IEC JTC1/SC6</vt:lpstr>
      <vt:lpstr>F2.10 Social media, blog posts and similar</vt:lpstr>
      <vt:lpstr>F2.11 IEEE 802 Public Visibility Standing Committee</vt:lpstr>
      <vt:lpstr>F2.11 802.11 Public Visibility Events - 2024</vt:lpstr>
      <vt:lpstr>F6.1 802 Wireless Chairs meeting</vt:lpstr>
      <vt:lpstr>F6.2 Upcoming Sessions </vt:lpstr>
      <vt:lpstr>References and additional material</vt:lpstr>
      <vt:lpstr>Comment Resolution Resources</vt:lpstr>
      <vt:lpstr>Amendment Development Resources</vt:lpstr>
      <vt:lpstr>Completed 802.11 Public Visibility Events</vt:lpstr>
      <vt:lpstr>Completed Social media, blog posts and similar</vt:lpstr>
      <vt:lpstr> Published IEEE Press Releases, Blogs</vt:lpstr>
      <vt:lpstr>Published IEEE Press Releases, Blogs</vt:lpstr>
      <vt:lpstr>Published IEEE Press Releases, Blogs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2024 May Supplementary Material</dc:title>
  <dc:creator>dorothy.stanley@hpe.com</dc:creator>
  <cp:keywords>11-24-0708r0</cp:keywords>
  <cp:lastModifiedBy>Stacey, Robert</cp:lastModifiedBy>
  <cp:revision>2485</cp:revision>
  <cp:lastPrinted>1998-02-10T13:28:06Z</cp:lastPrinted>
  <dcterms:created xsi:type="dcterms:W3CDTF">1998-02-10T13:07:52Z</dcterms:created>
  <dcterms:modified xsi:type="dcterms:W3CDTF">2024-07-17T16:55:02Z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b3f456b0-8d21-4332-af32-054ca6c34419</vt:lpwstr>
  </property>
</Properties>
</file>