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68" r:id="rId23"/>
    <p:sldId id="567" r:id="rId24"/>
    <p:sldId id="550" r:id="rId25"/>
    <p:sldId id="569"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2D3D6-931E-4446-B288-C797224E8C2E}" v="23" dt="2024-07-15T14:01:30.2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802.11-24/0999r3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tomh@tomh.org" TargetMode="External"/><Relationship Id="rId5" Type="http://schemas.openxmlformats.org/officeDocument/2006/relationships/hyperlink" Target="mailto:haoyin@uw.edu" TargetMode="External"/><Relationship Id="rId4" Type="http://schemas.openxmlformats.org/officeDocument/2006/relationships/hyperlink" Target="mailto:sroy@uw.edu"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itu.zoom.us/rec/play/B1Aw-5c9oHgqeE_n9iK9xy0B176xB22vCYqipQ7dtKe0-LLO_dIm8ZlLRJXQKvtTTb58AggZZmJSLZd5.aNxFtC1jxX2DROd8?canPlayFromShare=true&amp;from=share_recording_detail&amp;continueMode=true&amp;componentName=rec-play&amp;originRequestUrl=https%3A%2F%2Fitu.zoom.us%2Frec%2Fshare%2FZNaHPaDsOJrULnevGZWB_twt-72YpNYhp1hRjNHdlPoZ2PnUV99W9rQudTMBwPma.oRLlhASh5GcFeV9L" TargetMode="External"/><Relationship Id="rId2" Type="http://schemas.openxmlformats.org/officeDocument/2006/relationships/hyperlink" Target="https://mentor.ieee.org/802-ec/dcn/24/ec-24-0160-00-INTL-joint-ieee-802-itu-t-sg15-workshop-summary.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1087-00-0000-liaison-from-etsi-isg-f5g-on-advanced-use-cases-r3.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0998" TargetMode="External"/><Relationship Id="rId7" Type="http://schemas.openxmlformats.org/officeDocument/2006/relationships/hyperlink" Target="https://mentor.ieee.org/802.11/dcn/24/11-24-1002" TargetMode="External"/><Relationship Id="rId12" Type="http://schemas.openxmlformats.org/officeDocument/2006/relationships/hyperlink" Target="https://mentor.ieee.org/802.11/dcn/24/11-24-071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990" TargetMode="External"/><Relationship Id="rId11" Type="http://schemas.openxmlformats.org/officeDocument/2006/relationships/hyperlink" Target="https://mentor.ieee.org/802.11/dcn/24/11-24-1270" TargetMode="External"/><Relationship Id="rId5" Type="http://schemas.openxmlformats.org/officeDocument/2006/relationships/hyperlink" Target="https://mentor.ieee.org/802.11/dcn/24/11-24-yyyy" TargetMode="External"/><Relationship Id="rId10" Type="http://schemas.openxmlformats.org/officeDocument/2006/relationships/hyperlink" Target="https://mentor.ieee.org/802.11/dcn/24/11-24-0995" TargetMode="External"/><Relationship Id="rId4" Type="http://schemas.openxmlformats.org/officeDocument/2006/relationships/hyperlink" Target="https://mentor.ieee.org/802.11/dcn/24/11-24-0999" TargetMode="External"/><Relationship Id="rId9" Type="http://schemas.openxmlformats.org/officeDocument/2006/relationships/hyperlink" Target="https://mentor.ieee.org/802.11/dcn/24/11-24-100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2024-07-15</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48764020"/>
              </p:ext>
            </p:extLst>
          </p:nvPr>
        </p:nvGraphicFramePr>
        <p:xfrm>
          <a:off x="2052638" y="2389188"/>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2052638" y="2389188"/>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2024-07-15 PM2 and Thursday 2024-07-18 EVE</a:t>
            </a: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201555486"/>
              </p:ext>
            </p:extLst>
          </p:nvPr>
        </p:nvGraphicFramePr>
        <p:xfrm>
          <a:off x="533401" y="41148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7751461"/>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2011228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REVme</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53000" y="5537331"/>
            <a:ext cx="5607176" cy="369332"/>
          </a:xfrm>
          <a:prstGeom prst="rect">
            <a:avLst/>
          </a:prstGeom>
          <a:solidFill>
            <a:schemeClr val="accent4"/>
          </a:solidFill>
        </p:spPr>
        <p:txBody>
          <a:bodyPr wrap="none" rtlCol="0">
            <a:spAutoFit/>
          </a:bodyPr>
          <a:lstStyle/>
          <a:p>
            <a:r>
              <a:rPr lang="en-US" sz="1800" dirty="0">
                <a:highlight>
                  <a:srgbClr val="FFFF00"/>
                </a:highlight>
              </a:rPr>
              <a:t>PAR Extension Request – on EC agenda for July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 &amp; Volker Jungnickel</a:t>
            </a:r>
          </a:p>
          <a:p>
            <a:pPr>
              <a:defRPr/>
            </a:pPr>
            <a:r>
              <a:rPr lang="en-US" sz="2600" dirty="0"/>
              <a:t>Treasurer – Jon Rosdahl</a:t>
            </a:r>
          </a:p>
          <a:p>
            <a:pPr>
              <a:defRPr/>
            </a:pPr>
            <a:r>
              <a:rPr lang="en-US" sz="2600" dirty="0"/>
              <a:t>ANA Authority – Robert Stacey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06689648"/>
              </p:ext>
            </p:extLst>
          </p:nvPr>
        </p:nvGraphicFramePr>
        <p:xfrm>
          <a:off x="152400" y="897598"/>
          <a:ext cx="11734800" cy="476161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Sebastian MAX</a:t>
                      </a:r>
                      <a:r>
                        <a:rPr kumimoji="0" lang="en-US" sz="1400" b="1" i="0" u="none" strike="noStrike" kern="1200" cap="none" normalizeH="0" baseline="0" dirty="0">
                          <a:ln>
                            <a:noFill/>
                          </a:ln>
                          <a:solidFill>
                            <a:schemeClr val="tx1"/>
                          </a:solidFill>
                          <a:effectLst/>
                          <a:latin typeface="Times New Roman" pitchFamily="18" charset="0"/>
                          <a:ea typeface="+mn-ea"/>
                          <a:cs typeface="+mn-cs"/>
                        </a:rPr>
                        <a:t>,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Antonio DE LA OLIVA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Ali RAISSINIA</a:t>
                      </a:r>
                      <a:r>
                        <a:rPr kumimoji="0" lang="en-US" sz="1400" b="1" i="0" u="none" strike="noStrike" kern="1200" cap="none" normalizeH="0" baseline="0" dirty="0">
                          <a:ln>
                            <a:noFill/>
                          </a:ln>
                          <a:solidFill>
                            <a:schemeClr val="tx1"/>
                          </a:solidFill>
                          <a:effectLst/>
                          <a:latin typeface="Times New Roman" pitchFamily="18" charset="0"/>
                          <a:ea typeface="+mn-ea"/>
                          <a:cs typeface="+mn-cs"/>
                        </a:rPr>
                        <a:t>,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Laurent CARIOU, Jianhan LIU, Kiseon RYU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Steve SHELLHAMMER, Rakesh TAORI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Yinan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Sebastian MAX</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Robert Stacey, Intel</a:t>
            </a:r>
          </a:p>
        </p:txBody>
      </p:sp>
      <p:sp>
        <p:nvSpPr>
          <p:cNvPr id="7" name="Date Placeholder 6"/>
          <p:cNvSpPr>
            <a:spLocks noGrp="1"/>
          </p:cNvSpPr>
          <p:nvPr>
            <p:ph type="dt" sz="half" idx="10"/>
          </p:nvPr>
        </p:nvSpPr>
        <p:spPr/>
        <p:txBody>
          <a:bodyPr/>
          <a:lstStyle/>
          <a:p>
            <a:pPr>
              <a:defRPr/>
            </a:pPr>
            <a:r>
              <a:rPr lang="en-US"/>
              <a:t>July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998373"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998373"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10291989"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2024</a:t>
            </a:r>
            <a:endParaRPr lang="en-US" dirty="0"/>
          </a:p>
        </p:txBody>
      </p:sp>
      <p:sp>
        <p:nvSpPr>
          <p:cNvPr id="44" name="AutoShape 46"/>
          <p:cNvSpPr>
            <a:spLocks noChangeArrowheads="1"/>
          </p:cNvSpPr>
          <p:nvPr/>
        </p:nvSpPr>
        <p:spPr bwMode="auto">
          <a:xfrm>
            <a:off x="9001205"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986477"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7828039"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7812056"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9011073"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 + COR2</a:t>
            </a:r>
          </a:p>
        </p:txBody>
      </p:sp>
      <p:sp>
        <p:nvSpPr>
          <p:cNvPr id="39" name="AutoShape 46"/>
          <p:cNvSpPr>
            <a:spLocks noChangeArrowheads="1"/>
          </p:cNvSpPr>
          <p:nvPr/>
        </p:nvSpPr>
        <p:spPr bwMode="auto">
          <a:xfrm>
            <a:off x="9001321"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988512"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 </a:t>
            </a:r>
          </a:p>
        </p:txBody>
      </p:sp>
      <p:sp>
        <p:nvSpPr>
          <p:cNvPr id="41" name="AutoShape 46"/>
          <p:cNvSpPr>
            <a:spLocks noChangeArrowheads="1"/>
          </p:cNvSpPr>
          <p:nvPr/>
        </p:nvSpPr>
        <p:spPr bwMode="auto">
          <a:xfrm>
            <a:off x="5288130"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810771"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1295400"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288130"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47" name="AutoShape 46"/>
          <p:cNvSpPr>
            <a:spLocks noChangeArrowheads="1"/>
          </p:cNvSpPr>
          <p:nvPr/>
        </p:nvSpPr>
        <p:spPr bwMode="auto">
          <a:xfrm>
            <a:off x="9023938"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5279990"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6510296"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7810771"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43020510"/>
              </p:ext>
            </p:extLst>
          </p:nvPr>
        </p:nvGraphicFramePr>
        <p:xfrm>
          <a:off x="750357" y="1445418"/>
          <a:ext cx="10908243" cy="495538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WG</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559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5388018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05-08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93631246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34204164"/>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CC49</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527</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N/A</a:t>
                      </a:r>
                    </a:p>
                  </a:txBody>
                  <a:tcPr/>
                </a:tc>
                <a:extLst>
                  <a:ext uri="{0D108BD9-81ED-4DB2-BD59-A6C34878D82A}">
                    <a16:rowId xmlns:a16="http://schemas.microsoft.com/office/drawing/2014/main" val="144705958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2</a:t>
                      </a:r>
                      <a:r>
                        <a:rPr lang="en-GB" sz="1800" b="1" baseline="30000" dirty="0">
                          <a:latin typeface="Calibri" panose="020F0502020204030204" pitchFamily="34" charset="0"/>
                          <a:cs typeface="Calibri" panose="020F0502020204030204" pitchFamily="34" charset="0"/>
                        </a:rPr>
                        <a:t>nd</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TGme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06-18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257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272890949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949271343"/>
                  </a:ext>
                </a:extLst>
              </a:tr>
            </a:tbl>
          </a:graphicData>
        </a:graphic>
      </p:graphicFrame>
      <p:sp>
        <p:nvSpPr>
          <p:cNvPr id="6" name="Date Placeholder 5"/>
          <p:cNvSpPr>
            <a:spLocks noGrp="1"/>
          </p:cNvSpPr>
          <p:nvPr>
            <p:ph type="dt" sz="half" idx="10"/>
          </p:nvPr>
        </p:nvSpPr>
        <p:spPr/>
        <p:txBody>
          <a:bodyPr/>
          <a:lstStyle/>
          <a:p>
            <a:pPr>
              <a:defRPr/>
            </a:pPr>
            <a:r>
              <a:rPr lang="en-US"/>
              <a:t>July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1559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Last 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88159203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111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572</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6" name="Picture 5">
            <a:extLst>
              <a:ext uri="{FF2B5EF4-FFF2-40B4-BE49-F238E27FC236}">
                <a16:creationId xmlns:a16="http://schemas.microsoft.com/office/drawing/2014/main" id="{AA83A5A9-2A7E-9949-2646-58B5143E1A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81807"/>
            <a:ext cx="10605147" cy="579519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A0F8FD-2BCF-A6A7-E639-99C399F08B67}"/>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0366E359-6A89-3D9C-7178-9602B9068EA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B2E4372D-3466-BD24-10CA-07A676474980}"/>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13" name="Content Placeholder 12">
            <a:extLst>
              <a:ext uri="{FF2B5EF4-FFF2-40B4-BE49-F238E27FC236}">
                <a16:creationId xmlns:a16="http://schemas.microsoft.com/office/drawing/2014/main" id="{27D1AA73-B607-C839-5C5D-95BAA4F86B6D}"/>
              </a:ext>
            </a:extLst>
          </p:cNvPr>
          <p:cNvPicPr>
            <a:picLocks noGrp="1" noChangeAspect="1"/>
          </p:cNvPicPr>
          <p:nvPr>
            <p:ph idx="1"/>
          </p:nvPr>
        </p:nvPicPr>
        <p:blipFill>
          <a:blip r:embed="rId2"/>
          <a:stretch>
            <a:fillRect/>
          </a:stretch>
        </p:blipFill>
        <p:spPr>
          <a:xfrm>
            <a:off x="635250" y="680632"/>
            <a:ext cx="11175750" cy="5749142"/>
          </a:xfrm>
        </p:spPr>
      </p:pic>
      <p:sp>
        <p:nvSpPr>
          <p:cNvPr id="2" name="Title 1">
            <a:extLst>
              <a:ext uri="{FF2B5EF4-FFF2-40B4-BE49-F238E27FC236}">
                <a16:creationId xmlns:a16="http://schemas.microsoft.com/office/drawing/2014/main" id="{C973C875-3306-4CDD-8BE3-C2A70112EAB5}"/>
              </a:ext>
            </a:extLst>
          </p:cNvPr>
          <p:cNvSpPr>
            <a:spLocks noGrp="1"/>
          </p:cNvSpPr>
          <p:nvPr>
            <p:ph type="title"/>
          </p:nvPr>
        </p:nvSpPr>
        <p:spPr/>
        <p:txBody>
          <a:bodyPr/>
          <a:lstStyle/>
          <a:p>
            <a:r>
              <a:rPr lang="en-US" dirty="0"/>
              <a:t>Members by affiliation</a:t>
            </a:r>
          </a:p>
        </p:txBody>
      </p:sp>
    </p:spTree>
    <p:extLst>
      <p:ext uri="{BB962C8B-B14F-4D97-AF65-F5344CB8AC3E}">
        <p14:creationId xmlns:p14="http://schemas.microsoft.com/office/powerpoint/2010/main" val="3333457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(May to July)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0" name="Content Placeholder 9">
            <a:extLst>
              <a:ext uri="{FF2B5EF4-FFF2-40B4-BE49-F238E27FC236}">
                <a16:creationId xmlns:a16="http://schemas.microsoft.com/office/drawing/2014/main" id="{383915B7-B482-1625-D89A-220B166E2A35}"/>
              </a:ext>
            </a:extLst>
          </p:cNvPr>
          <p:cNvPicPr>
            <a:picLocks noGrp="1" noChangeAspect="1"/>
          </p:cNvPicPr>
          <p:nvPr>
            <p:ph idx="1"/>
          </p:nvPr>
        </p:nvPicPr>
        <p:blipFill>
          <a:blip r:embed="rId2"/>
          <a:stretch>
            <a:fillRect/>
          </a:stretch>
        </p:blipFill>
        <p:spPr>
          <a:xfrm>
            <a:off x="1752600" y="1557273"/>
            <a:ext cx="8511018" cy="4843527"/>
          </a:xfrm>
        </p:spPr>
      </p:pic>
    </p:spTree>
    <p:extLst>
      <p:ext uri="{BB962C8B-B14F-4D97-AF65-F5344CB8AC3E}">
        <p14:creationId xmlns:p14="http://schemas.microsoft.com/office/powerpoint/2010/main" val="1573330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r>
              <a:rPr lang="en-US" sz="1600" dirty="0"/>
              <a:t>Sumit Roy,  </a:t>
            </a:r>
            <a:r>
              <a:rPr lang="en-US" sz="1600" dirty="0">
                <a:hlinkClick r:id="rId4"/>
              </a:rPr>
              <a:t>sroy@uw.edu</a:t>
            </a:r>
            <a:r>
              <a:rPr lang="en-US" sz="1600" dirty="0"/>
              <a:t>, WNG Tue AM1 or PM2</a:t>
            </a:r>
          </a:p>
          <a:p>
            <a:pPr lvl="1"/>
            <a:r>
              <a:rPr lang="en-US" sz="1600" dirty="0"/>
              <a:t>Hao Yin,  </a:t>
            </a:r>
            <a:r>
              <a:rPr lang="en-US" sz="1600" dirty="0">
                <a:hlinkClick r:id="rId5"/>
              </a:rPr>
              <a:t>haoyin@uw.edu</a:t>
            </a:r>
            <a:r>
              <a:rPr lang="en-US" sz="1600" dirty="0"/>
              <a:t>, WNG Tue AM1 or PM2</a:t>
            </a:r>
          </a:p>
          <a:p>
            <a:pPr lvl="1"/>
            <a:r>
              <a:rPr lang="en-US" sz="1600" dirty="0"/>
              <a:t>Tom Henderson,  </a:t>
            </a:r>
            <a:r>
              <a:rPr lang="en-US" sz="1600" dirty="0">
                <a:hlinkClick r:id="rId6"/>
              </a:rPr>
              <a:t>tomh@tomh.org</a:t>
            </a:r>
            <a:r>
              <a:rPr lang="en-US" sz="1600" dirty="0"/>
              <a:t>, WNG Tue AM1 or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M6.4 Announcements: </a:t>
            </a:r>
            <a:r>
              <a:rPr lang="en-US" dirty="0"/>
              <a:t>Joint IEEE 802 / ITU-T SG15 Workshop</a:t>
            </a:r>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981200"/>
            <a:ext cx="10363200" cy="4419600"/>
          </a:xfrm>
        </p:spPr>
        <p:txBody>
          <a:bodyPr/>
          <a:lstStyle/>
          <a:p>
            <a:r>
              <a:rPr lang="en-US" dirty="0"/>
              <a:t>The 9th Joint IEEE 802/ITU-T SG15 Workshop was held Saturday July 13, 2024</a:t>
            </a:r>
          </a:p>
          <a:p>
            <a:r>
              <a:rPr lang="en-US" dirty="0"/>
              <a:t>Agenda</a:t>
            </a:r>
          </a:p>
          <a:p>
            <a:pPr lvl="1"/>
            <a:r>
              <a:rPr lang="en-US" dirty="0"/>
              <a:t>Opening Remarks</a:t>
            </a:r>
          </a:p>
          <a:p>
            <a:pPr lvl="1"/>
            <a:r>
              <a:rPr lang="en-US" dirty="0"/>
              <a:t>​Session 1: Exploration of Optical PHYs Addressing 800 Gb/s and Beyond</a:t>
            </a:r>
          </a:p>
          <a:p>
            <a:pPr lvl="1"/>
            <a:r>
              <a:rPr lang="en-US" dirty="0"/>
              <a:t>Session 2: Access and In-Premises Networks ​</a:t>
            </a:r>
          </a:p>
          <a:p>
            <a:pPr lvl="1"/>
            <a:r>
              <a:rPr lang="en-US" dirty="0"/>
              <a:t>Session 3: Synchronization and TSN</a:t>
            </a:r>
          </a:p>
          <a:p>
            <a:pPr lvl="1"/>
            <a:r>
              <a:rPr lang="en-US" dirty="0"/>
              <a:t>Session 4: YANG and Data Modelling</a:t>
            </a:r>
          </a:p>
          <a:p>
            <a:pPr lvl="1"/>
            <a:r>
              <a:rPr lang="en-US" dirty="0"/>
              <a:t>​Wrap-up, Takeaways, Closing</a:t>
            </a:r>
          </a:p>
          <a:p>
            <a:r>
              <a:rPr lang="en-US" dirty="0"/>
              <a:t>Summary to the EC </a:t>
            </a:r>
            <a:r>
              <a:rPr lang="en-US" dirty="0">
                <a:hlinkClick r:id="rId2"/>
              </a:rPr>
              <a:t>here</a:t>
            </a:r>
            <a:r>
              <a:rPr lang="en-US" dirty="0"/>
              <a:t>.</a:t>
            </a:r>
          </a:p>
          <a:p>
            <a:r>
              <a:rPr lang="en-US" dirty="0"/>
              <a:t>A recording of the session is available </a:t>
            </a:r>
            <a:r>
              <a:rPr lang="en-US" dirty="0">
                <a:hlinkClick r:id="rId3"/>
              </a:rPr>
              <a:t>here</a:t>
            </a:r>
            <a:r>
              <a:rPr lang="en-US" dirty="0"/>
              <a:t>.</a:t>
            </a:r>
          </a:p>
          <a:p>
            <a:endParaRPr lang="en-US"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received since May 2024:</a:t>
            </a:r>
          </a:p>
          <a:p>
            <a:pPr marL="0" indent="0">
              <a:buNone/>
            </a:pPr>
            <a:endParaRPr lang="en-US" sz="1200" dirty="0"/>
          </a:p>
          <a:p>
            <a:pPr marL="0" indent="0">
              <a:buNone/>
            </a:pPr>
            <a:r>
              <a:rPr lang="en-US" dirty="0"/>
              <a:t>From </a:t>
            </a:r>
            <a:r>
              <a:rPr lang="en-GB" sz="2000" dirty="0">
                <a:effectLst/>
                <a:latin typeface="Times New Roman" panose="02020603050405020304" pitchFamily="18" charset="0"/>
                <a:ea typeface="Times New Roman" panose="02020603050405020304" pitchFamily="18" charset="0"/>
              </a:rPr>
              <a:t>ETSI ISG F5G on F5G Advanced Use Cases Release 3</a:t>
            </a:r>
            <a:r>
              <a:rPr lang="en-GB" sz="2000" dirty="0">
                <a:latin typeface="Times New Roman" panose="02020603050405020304" pitchFamily="18" charset="0"/>
                <a:ea typeface="Times New Roman" panose="02020603050405020304" pitchFamily="18" charset="0"/>
              </a:rPr>
              <a:t> </a:t>
            </a:r>
            <a:r>
              <a:rPr lang="en-US" sz="2000" dirty="0"/>
              <a:t>(</a:t>
            </a:r>
            <a:r>
              <a:rPr lang="en-US" sz="2000" dirty="0">
                <a:hlinkClick r:id="rId3"/>
              </a:rPr>
              <a:t>11-24/1087r0</a:t>
            </a:r>
            <a:r>
              <a:rPr lang="en-US" sz="2000" dirty="0"/>
              <a:t>)</a:t>
            </a:r>
            <a:r>
              <a:rPr lang="en-GB" sz="2000" dirty="0">
                <a:latin typeface="Times New Roman" panose="02020603050405020304" pitchFamily="18" charset="0"/>
                <a:ea typeface="Times New Roman" panose="02020603050405020304" pitchFamily="18" charset="0"/>
              </a:rPr>
              <a:t>:</a:t>
            </a:r>
          </a:p>
          <a:p>
            <a:pPr marL="0" indent="0">
              <a:buNone/>
            </a:pPr>
            <a:endParaRPr lang="en-GB" sz="2000" dirty="0">
              <a:latin typeface="Times New Roman" panose="02020603050405020304" pitchFamily="18" charset="0"/>
              <a:ea typeface="Times New Roman" panose="02020603050405020304" pitchFamily="18" charset="0"/>
            </a:endParaRPr>
          </a:p>
          <a:p>
            <a:pPr marL="0" indent="0">
              <a:buNone/>
            </a:pPr>
            <a:r>
              <a:rPr lang="en-GB" sz="2000" dirty="0">
                <a:effectLst/>
                <a:latin typeface="Times New Roman" panose="02020603050405020304" pitchFamily="18" charset="0"/>
                <a:ea typeface="Times New Roman" panose="02020603050405020304" pitchFamily="18" charset="0"/>
              </a:rPr>
              <a:t>Please consider the use cases in the attached document for the further development of your organization’s specifications</a:t>
            </a:r>
            <a:r>
              <a:rPr lang="en-US" dirty="0"/>
              <a:t>.</a:t>
            </a:r>
          </a:p>
          <a:p>
            <a:pPr marL="0" indent="0">
              <a:buNone/>
            </a:pPr>
            <a:endParaRPr lang="en-US" dirty="0"/>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000" dirty="0"/>
              <a:t>July 2024</a:t>
            </a:r>
          </a:p>
          <a:p>
            <a:pPr marL="0" indent="0">
              <a:buNone/>
            </a:pPr>
            <a:r>
              <a:rPr lang="en-US" altLang="en-US" sz="2000" b="0" dirty="0"/>
              <a:t>P802.11bf (WLAN Sensing) PAR extension</a:t>
            </a:r>
          </a:p>
          <a:p>
            <a:pPr marL="0" indent="0">
              <a:buNone/>
            </a:pPr>
            <a:r>
              <a:rPr lang="en-US" altLang="en-US" sz="2000" b="0" dirty="0"/>
              <a:t>P802.11REVmf (Maintenance) revision PAR</a:t>
            </a:r>
          </a:p>
          <a:p>
            <a:pPr marL="0" indent="0">
              <a:buNone/>
            </a:pPr>
            <a:r>
              <a:rPr lang="en-US" altLang="en-US" sz="2000" b="0" dirty="0"/>
              <a:t>IMMW SG recharter &amp; extension</a:t>
            </a:r>
          </a:p>
          <a:p>
            <a:pPr marL="0" indent="0">
              <a:buNone/>
            </a:pPr>
            <a:r>
              <a:rPr lang="en-US" altLang="en-US" sz="2000" b="0" dirty="0"/>
              <a:t>ELC SG </a:t>
            </a:r>
          </a:p>
          <a:p>
            <a:pPr marL="0" indent="0">
              <a:buNone/>
            </a:pPr>
            <a:r>
              <a:rPr lang="en-US" altLang="en-US" sz="2000" b="0" dirty="0"/>
              <a:t>P802.11REVme (Maintenance) conditional approval for RevCom</a:t>
            </a:r>
          </a:p>
          <a:p>
            <a:pPr marL="0" indent="0">
              <a:buNone/>
            </a:pPr>
            <a:r>
              <a:rPr lang="en-US" altLang="en-US" sz="2000" b="0" dirty="0"/>
              <a:t>P802.11bh (Random and Changing MAC Addresses) conditional approval for RevCom</a:t>
            </a:r>
          </a:p>
          <a:p>
            <a:pPr marL="0" indent="0">
              <a:buNone/>
            </a:pPr>
            <a:r>
              <a:rPr lang="en-US" altLang="en-US" sz="2000" b="0" dirty="0"/>
              <a:t>P802.11be (Extremely High Throughput) conditional approval for RevCom</a:t>
            </a:r>
          </a:p>
          <a:p>
            <a:pPr marL="0" indent="0">
              <a:buNone/>
            </a:pPr>
            <a:endParaRPr lang="en-US" altLang="en-US" sz="2000" b="0" dirty="0"/>
          </a:p>
          <a:p>
            <a:pPr marL="0" indent="0">
              <a:buNone/>
            </a:pPr>
            <a:r>
              <a:rPr lang="en-US" altLang="en-US" sz="2000" dirty="0"/>
              <a:t>November 2024</a:t>
            </a:r>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endParaRPr lang="en-US" altLang="en-US" sz="2400" dirty="0"/>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dirty="0"/>
              <a:t>(August 16, 2024, submission deadline)</a:t>
            </a:r>
          </a:p>
          <a:p>
            <a:pPr marL="0" indent="0">
              <a:buNone/>
            </a:pPr>
            <a:r>
              <a:rPr lang="en-US" altLang="en-US" b="0" dirty="0"/>
              <a:t>P802.11bf (WLAN Sensing) PAR extension</a:t>
            </a:r>
          </a:p>
          <a:p>
            <a:pPr marL="0" indent="0">
              <a:buNone/>
            </a:pPr>
            <a:r>
              <a:rPr lang="en-US" altLang="en-US" b="0" dirty="0"/>
              <a:t>P802.11REVmf (Maintenance) PAR</a:t>
            </a:r>
          </a:p>
          <a:p>
            <a:pPr marL="0" indent="0">
              <a:buNone/>
            </a:pPr>
            <a:r>
              <a:rPr lang="en-US" altLang="en-US" b="0" dirty="0"/>
              <a:t>P802.11REVme (Maintenance) approval</a:t>
            </a:r>
          </a:p>
          <a:p>
            <a:pPr marL="0" indent="0">
              <a:buNone/>
            </a:pPr>
            <a:r>
              <a:rPr lang="en-US" altLang="en-US" b="0" dirty="0"/>
              <a:t>P802.11bh (Random and Changing MAC Addresses) approval</a:t>
            </a:r>
          </a:p>
          <a:p>
            <a:pPr marL="0" indent="0">
              <a:buNone/>
            </a:pPr>
            <a:r>
              <a:rPr lang="en-US" altLang="en-US" b="0" dirty="0"/>
              <a:t>P802.11be (Extremely High Throughput) approval</a:t>
            </a:r>
          </a:p>
          <a:p>
            <a:pPr marL="0" indent="0">
              <a:buNone/>
            </a:pPr>
            <a:endParaRPr lang="en-US" altLang="en-US"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400" b="0" dirty="0"/>
              <a:t>P802.11bq (Integrated </a:t>
            </a:r>
            <a:r>
              <a:rPr lang="en-US" altLang="en-US" sz="2400" b="0" dirty="0" err="1"/>
              <a:t>mmWave</a:t>
            </a:r>
            <a:r>
              <a:rPr lang="en-US" altLang="en-US" sz="24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5" name="Table 4">
            <a:extLst>
              <a:ext uri="{FF2B5EF4-FFF2-40B4-BE49-F238E27FC236}">
                <a16:creationId xmlns:a16="http://schemas.microsoft.com/office/drawing/2014/main" id="{19717DBD-2873-7B83-6EF8-A004BD3EB8B8}"/>
              </a:ext>
            </a:extLst>
          </p:cNvPr>
          <p:cNvGraphicFramePr>
            <a:graphicFrameLocks noGrp="1"/>
          </p:cNvGraphicFramePr>
          <p:nvPr>
            <p:extLst>
              <p:ext uri="{D42A27DB-BD31-4B8C-83A1-F6EECF244321}">
                <p14:modId xmlns:p14="http://schemas.microsoft.com/office/powerpoint/2010/main" val="2453665608"/>
              </p:ext>
            </p:extLst>
          </p:nvPr>
        </p:nvGraphicFramePr>
        <p:xfrm>
          <a:off x="1295400" y="2209677"/>
          <a:ext cx="9372600" cy="3926428"/>
        </p:xfrm>
        <a:graphic>
          <a:graphicData uri="http://schemas.openxmlformats.org/drawingml/2006/table">
            <a:tbl>
              <a:tblPr>
                <a:tableStyleId>{5C22544A-7EE6-4342-B048-85BDC9FD1C3A}</a:tableStyleId>
              </a:tblPr>
              <a:tblGrid>
                <a:gridCol w="3581400">
                  <a:extLst>
                    <a:ext uri="{9D8B030D-6E8A-4147-A177-3AD203B41FA5}">
                      <a16:colId xmlns:a16="http://schemas.microsoft.com/office/drawing/2014/main" val="2132705841"/>
                    </a:ext>
                  </a:extLst>
                </a:gridCol>
                <a:gridCol w="5791200">
                  <a:extLst>
                    <a:ext uri="{9D8B030D-6E8A-4147-A177-3AD203B41FA5}">
                      <a16:colId xmlns:a16="http://schemas.microsoft.com/office/drawing/2014/main" val="4230636507"/>
                    </a:ext>
                  </a:extLst>
                </a:gridCol>
              </a:tblGrid>
              <a:tr h="356948">
                <a:tc>
                  <a:txBody>
                    <a:bodyPr/>
                    <a:lstStyle/>
                    <a:p>
                      <a:pPr algn="l" fontAlgn="b"/>
                      <a:r>
                        <a:rPr lang="en-US" sz="2000" b="1" u="none" strike="noStrike" dirty="0">
                          <a:effectLst/>
                        </a:rPr>
                        <a:t>WG Session Reports</a:t>
                      </a:r>
                      <a:endParaRPr lang="en-US" sz="2000" b="1" i="1" u="none" strike="noStrike" dirty="0">
                        <a:effectLst/>
                        <a:latin typeface="Arial" panose="020B0604020202020204" pitchFamily="34" charset="0"/>
                      </a:endParaRPr>
                    </a:p>
                  </a:txBody>
                  <a:tcPr marL="0" marR="0" marT="0" marB="0" anchor="b"/>
                </a:tc>
                <a:tc>
                  <a:txBody>
                    <a:bodyPr/>
                    <a:lstStyle/>
                    <a:p>
                      <a:pPr algn="l" fontAlgn="b"/>
                      <a:r>
                        <a:rPr lang="en-US" sz="2000" u="sng" strike="noStrike">
                          <a:effectLst/>
                        </a:rPr>
                        <a:t> </a:t>
                      </a:r>
                      <a:endParaRPr lang="en-US" sz="20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51330299"/>
                  </a:ext>
                </a:extLst>
              </a:tr>
              <a:tr h="356948">
                <a:tc>
                  <a:txBody>
                    <a:bodyPr/>
                    <a:lstStyle/>
                    <a:p>
                      <a:pPr algn="l" fontAlgn="b"/>
                      <a:r>
                        <a:rPr lang="en-US" sz="2000" u="none" strike="noStrike">
                          <a:effectLst/>
                        </a:rPr>
                        <a:t>WG Agenda</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3"/>
                        </a:rPr>
                        <a:t>https://mentor.ieee.org/802.11/dcn/24/11-24-0998</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864937147"/>
                  </a:ext>
                </a:extLst>
              </a:tr>
              <a:tr h="356948">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4"/>
                        </a:rPr>
                        <a:t>https://mentor.ieee.org/802.11/dcn/24/11-24-0999</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717371396"/>
                  </a:ext>
                </a:extLst>
              </a:tr>
              <a:tr h="356948">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5"/>
                        </a:rPr>
                        <a:t>https://mentor.ieee.org/802.11/dcn/24/11-24-1147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49685212"/>
                  </a:ext>
                </a:extLst>
              </a:tr>
              <a:tr h="356948">
                <a:tc>
                  <a:txBody>
                    <a:bodyPr/>
                    <a:lstStyle/>
                    <a:p>
                      <a:pPr algn="l" fontAlgn="b"/>
                      <a:r>
                        <a:rPr lang="en-US" sz="2000" u="none" strike="noStrike">
                          <a:effectLst/>
                        </a:rPr>
                        <a:t>1</a:t>
                      </a:r>
                      <a:r>
                        <a:rPr lang="en-US" sz="2000" u="none" strike="noStrike" baseline="30000">
                          <a:effectLst/>
                        </a:rPr>
                        <a:t>st</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6"/>
                        </a:rPr>
                        <a:t>https://mentor.ieee.org/802.11/dcn/24/11-24-0990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372153903"/>
                  </a:ext>
                </a:extLst>
              </a:tr>
              <a:tr h="356948">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7"/>
                        </a:rPr>
                        <a:t>https://mentor.ieee.org/802.11/dcn/24/11-24-1002</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004682542"/>
                  </a:ext>
                </a:extLst>
              </a:tr>
              <a:tr h="356948">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8"/>
                        </a:rPr>
                        <a:t>https://mentor.ieee.org/802-ec/dcn/24/ec-24-0007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33554119"/>
                  </a:ext>
                </a:extLst>
              </a:tr>
              <a:tr h="356948">
                <a:tc>
                  <a:txBody>
                    <a:bodyPr/>
                    <a:lstStyle/>
                    <a:p>
                      <a:pPr algn="l" fontAlgn="b"/>
                      <a:r>
                        <a:rPr lang="en-US" sz="2000" u="none" strike="noStrike" dirty="0">
                          <a:effectLst/>
                        </a:rPr>
                        <a:t>Chair's Supplementary Material</a:t>
                      </a:r>
                      <a:endParaRPr lang="en-US" sz="20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9"/>
                        </a:rPr>
                        <a:t>https://mentor.ieee.org/802.11/dcn/24/11-24-1000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578053032"/>
                  </a:ext>
                </a:extLst>
              </a:tr>
              <a:tr h="356948">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0"/>
                        </a:rPr>
                        <a:t>https://mentor.ieee.org/802.11/dcn/24/11-24-0995</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939958238"/>
                  </a:ext>
                </a:extLst>
              </a:tr>
              <a:tr h="356948">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1"/>
                        </a:rPr>
                        <a:t>https://mentor.ieee.org/802.11/dcn/24/11-24-1270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6536955"/>
                  </a:ext>
                </a:extLst>
              </a:tr>
              <a:tr h="356948">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dirty="0">
                          <a:effectLst/>
                          <a:hlinkClick r:id="rId12"/>
                        </a:rPr>
                        <a:t>https://mentor.ieee.org/802.11/dcn/24/11-24-0714</a:t>
                      </a:r>
                      <a:endParaRPr lang="en-US" sz="20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65498855"/>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July 2024 session, reciprocal credit is given for other WG/TAG meetings which occur during the WG11 session, Monday July 15, 2024 10:30am Montreal time to Friday, July 19, 2024 noon Montreal time. </a:t>
            </a:r>
          </a:p>
          <a:p>
            <a:endParaRPr lang="en-US" altLang="en-US" dirty="0"/>
          </a:p>
          <a:p>
            <a:r>
              <a:rPr lang="en-US" altLang="en-US" dirty="0"/>
              <a:t>The July 2024 session DOES count towards voting credit.</a:t>
            </a:r>
            <a:br>
              <a:rPr lang="en-US" altLang="en-US" dirty="0"/>
            </a:br>
            <a:r>
              <a:rPr lang="en-US" altLang="en-US" dirty="0"/>
              <a:t>NOTE: 12 meeting slots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Tuesday 2024-07-16 AM2 and Thursday 2024-07-18 AM1</a:t>
            </a:r>
            <a:br>
              <a:rPr lang="en-US" altLang="en-US" dirty="0"/>
            </a:br>
            <a:r>
              <a:rPr lang="en-US" altLang="en-US" dirty="0"/>
              <a:t>See </a:t>
            </a:r>
            <a:r>
              <a:rPr lang="en-US" altLang="en-US" dirty="0">
                <a:hlinkClick r:id="rId3"/>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Presentation: “Hybrid sharing on the upper 6 GHz band”, Dr Steve Leach, Ofcom</a:t>
            </a:r>
          </a:p>
          <a:p>
            <a:pPr lvl="1">
              <a:spcBef>
                <a:spcPts val="0"/>
              </a:spcBef>
              <a:buFont typeface="Arial" panose="020B0604020202020204" pitchFamily="34" charset="0"/>
              <a:buChar char="•"/>
            </a:pPr>
            <a:r>
              <a:rPr lang="en-US" altLang="en-US" dirty="0"/>
              <a:t>Review the following consultation, petition for rulemaking, and liaison statement:</a:t>
            </a:r>
          </a:p>
          <a:p>
            <a:pPr lvl="2">
              <a:spcBef>
                <a:spcPts val="0"/>
              </a:spcBef>
              <a:buFont typeface="Arial" panose="020B0604020202020204" pitchFamily="34" charset="0"/>
              <a:buChar char="•"/>
            </a:pPr>
            <a:r>
              <a:rPr lang="en-US" altLang="en-US" dirty="0"/>
              <a:t>CEPT ECC: Draft revision of ERC Report 25 ECA Table (European Table of Frequency Allocations and Applications in the frequency range 8.3 kHz to 3000 GHz)</a:t>
            </a:r>
          </a:p>
          <a:p>
            <a:pPr lvl="2">
              <a:spcBef>
                <a:spcPts val="0"/>
              </a:spcBef>
              <a:buFont typeface="Arial" panose="020B0604020202020204" pitchFamily="34" charset="0"/>
              <a:buChar char="•"/>
            </a:pPr>
            <a:r>
              <a:rPr lang="en-US" altLang="en-US" dirty="0"/>
              <a:t>Canada RABC: RSS-248, issue 3, “Radio Local Area Network (RLAN) Devices Operating in the 5925-7125 MHz Band”</a:t>
            </a:r>
          </a:p>
          <a:p>
            <a:pPr lvl="1">
              <a:spcBef>
                <a:spcPts val="0"/>
              </a:spcBef>
              <a:buFont typeface="Arial" panose="020B0604020202020204" pitchFamily="34" charset="0"/>
              <a:buChar char="•"/>
            </a:pPr>
            <a:r>
              <a:rPr lang="en-US" altLang="en-US" dirty="0"/>
              <a:t>Discuss the latest topics related to spectrum and regulation in Europe, North America, and Asia Pacific</a:t>
            </a: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229390</TotalTime>
  <Words>2741</Words>
  <Application>Microsoft Office PowerPoint</Application>
  <PresentationFormat>Widescreen</PresentationFormat>
  <Paragraphs>736</Paragraphs>
  <Slides>27</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Arial Narrow</vt:lpstr>
      <vt:lpstr>Calibri</vt:lpstr>
      <vt:lpstr>Tahoma</vt:lpstr>
      <vt:lpstr>Times New Roman</vt:lpstr>
      <vt:lpstr>Default Design</vt:lpstr>
      <vt:lpstr>Custom Design</vt:lpstr>
      <vt:lpstr>Document</vt:lpstr>
      <vt:lpstr>802.11 Working Group Opening Report July 2024</vt:lpstr>
      <vt:lpstr>Introduction</vt:lpstr>
      <vt:lpstr>M1.3 Meeting Decorum</vt:lpstr>
      <vt:lpstr>M2.2.1 Summary of Liaisons </vt:lpstr>
      <vt:lpstr>M2.3 Recent and anticipated 802 EC actions</vt:lpstr>
      <vt:lpstr>M2.3 IEEE 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(May to July)</vt:lpstr>
      <vt:lpstr>M6.4 Announcements: 2024 July Designation of Individual experts</vt:lpstr>
      <vt:lpstr>M6.4 Announcements: Joint IEEE 802 / ITU-T SG15 Workshop</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May 2024</cp:keywords>
  <cp:lastModifiedBy>Stacey, Robert</cp:lastModifiedBy>
  <cp:revision>2584</cp:revision>
  <cp:lastPrinted>1998-02-10T13:28:06Z</cp:lastPrinted>
  <dcterms:created xsi:type="dcterms:W3CDTF">1998-02-10T13:07:52Z</dcterms:created>
  <dcterms:modified xsi:type="dcterms:W3CDTF">2024-07-15T14:05:56Z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